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3"/>
  </p:normalViewPr>
  <p:slideViewPr>
    <p:cSldViewPr>
      <p:cViewPr varScale="1">
        <p:scale>
          <a:sx n="61" d="100"/>
          <a:sy n="61" d="100"/>
        </p:scale>
        <p:origin x="208" y="16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28937" y="1540764"/>
            <a:ext cx="2886125"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304" y="258064"/>
            <a:ext cx="7311390" cy="787400"/>
          </a:xfrm>
          <a:prstGeom prst="rect">
            <a:avLst/>
          </a:prstGeom>
        </p:spPr>
        <p:txBody>
          <a:bodyPr wrap="square" lIns="0" tIns="0" rIns="0" bIns="0">
            <a:spAutoFit/>
          </a:bodyPr>
          <a:lstStyle>
            <a:lvl1pPr>
              <a:defRPr sz="2500" b="0" i="0">
                <a:solidFill>
                  <a:schemeClr val="tx1"/>
                </a:solidFill>
                <a:latin typeface="Arial"/>
                <a:cs typeface="Arial"/>
              </a:defRPr>
            </a:lvl1pPr>
          </a:lstStyle>
          <a:p>
            <a:endParaRPr/>
          </a:p>
        </p:txBody>
      </p:sp>
      <p:sp>
        <p:nvSpPr>
          <p:cNvPr id="3" name="Holder 3"/>
          <p:cNvSpPr>
            <a:spLocks noGrp="1"/>
          </p:cNvSpPr>
          <p:nvPr>
            <p:ph type="body" idx="1"/>
          </p:nvPr>
        </p:nvSpPr>
        <p:spPr>
          <a:xfrm>
            <a:off x="390423" y="1191766"/>
            <a:ext cx="8363153" cy="30918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11/27/22</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86653" y="38100"/>
            <a:ext cx="6971030" cy="4411980"/>
          </a:xfrm>
          <a:prstGeom prst="rect">
            <a:avLst/>
          </a:prstGeom>
        </p:spPr>
        <p:txBody>
          <a:bodyPr vert="horz" wrap="square" lIns="0" tIns="6350" rIns="0" bIns="0" rtlCol="0">
            <a:spAutoFit/>
          </a:bodyPr>
          <a:lstStyle/>
          <a:p>
            <a:pPr marL="12700" marR="5080" algn="ctr">
              <a:lnSpc>
                <a:spcPct val="101299"/>
              </a:lnSpc>
              <a:spcBef>
                <a:spcPts val="50"/>
              </a:spcBef>
            </a:pPr>
            <a:r>
              <a:rPr sz="3200" spc="-5" dirty="0">
                <a:latin typeface="Arial"/>
                <a:cs typeface="Arial"/>
              </a:rPr>
              <a:t>IST645-</a:t>
            </a:r>
            <a:r>
              <a:rPr sz="3200" spc="-30" dirty="0">
                <a:latin typeface="Arial"/>
                <a:cs typeface="Arial"/>
              </a:rPr>
              <a:t> </a:t>
            </a:r>
            <a:r>
              <a:rPr sz="3200" spc="-5" dirty="0">
                <a:latin typeface="Arial"/>
                <a:cs typeface="Arial"/>
              </a:rPr>
              <a:t>Managing</a:t>
            </a:r>
            <a:r>
              <a:rPr sz="3200" spc="-30" dirty="0">
                <a:latin typeface="Arial"/>
                <a:cs typeface="Arial"/>
              </a:rPr>
              <a:t> </a:t>
            </a:r>
            <a:r>
              <a:rPr sz="3200" spc="-5" dirty="0">
                <a:latin typeface="Arial"/>
                <a:cs typeface="Arial"/>
              </a:rPr>
              <a:t>Information</a:t>
            </a:r>
            <a:r>
              <a:rPr sz="3200" spc="-30" dirty="0">
                <a:latin typeface="Arial"/>
                <a:cs typeface="Arial"/>
              </a:rPr>
              <a:t> </a:t>
            </a:r>
            <a:r>
              <a:rPr sz="3200" spc="-5" dirty="0">
                <a:latin typeface="Arial"/>
                <a:cs typeface="Arial"/>
              </a:rPr>
              <a:t>System </a:t>
            </a:r>
            <a:r>
              <a:rPr sz="3200" spc="-869" dirty="0">
                <a:latin typeface="Arial"/>
                <a:cs typeface="Arial"/>
              </a:rPr>
              <a:t> </a:t>
            </a:r>
            <a:r>
              <a:rPr sz="3200" spc="-5" dirty="0">
                <a:latin typeface="Arial"/>
                <a:cs typeface="Arial"/>
              </a:rPr>
              <a:t>Projects</a:t>
            </a:r>
            <a:endParaRPr sz="3200">
              <a:latin typeface="Arial"/>
              <a:cs typeface="Arial"/>
            </a:endParaRPr>
          </a:p>
          <a:p>
            <a:pPr algn="ctr">
              <a:lnSpc>
                <a:spcPts val="3790"/>
              </a:lnSpc>
            </a:pPr>
            <a:r>
              <a:rPr sz="3200" spc="-5" dirty="0">
                <a:latin typeface="Arial"/>
                <a:cs typeface="Arial"/>
              </a:rPr>
              <a:t>Assignment</a:t>
            </a:r>
            <a:r>
              <a:rPr sz="3200" spc="-40" dirty="0">
                <a:latin typeface="Arial"/>
                <a:cs typeface="Arial"/>
              </a:rPr>
              <a:t> </a:t>
            </a:r>
            <a:r>
              <a:rPr sz="3200" spc="-5" dirty="0">
                <a:latin typeface="Arial"/>
                <a:cs typeface="Arial"/>
              </a:rPr>
              <a:t>2A</a:t>
            </a:r>
            <a:endParaRPr sz="3200">
              <a:latin typeface="Arial"/>
              <a:cs typeface="Arial"/>
            </a:endParaRPr>
          </a:p>
          <a:p>
            <a:pPr algn="ctr">
              <a:lnSpc>
                <a:spcPts val="3815"/>
              </a:lnSpc>
            </a:pPr>
            <a:r>
              <a:rPr sz="3200" spc="-5" dirty="0">
                <a:latin typeface="Arial"/>
                <a:cs typeface="Arial"/>
              </a:rPr>
              <a:t>The</a:t>
            </a:r>
            <a:r>
              <a:rPr sz="3200" spc="-15" dirty="0">
                <a:latin typeface="Arial"/>
                <a:cs typeface="Arial"/>
              </a:rPr>
              <a:t> </a:t>
            </a:r>
            <a:r>
              <a:rPr sz="3200" spc="-5" dirty="0">
                <a:latin typeface="Arial"/>
                <a:cs typeface="Arial"/>
              </a:rPr>
              <a:t>Executive</a:t>
            </a:r>
            <a:r>
              <a:rPr sz="3200" spc="-15" dirty="0">
                <a:latin typeface="Arial"/>
                <a:cs typeface="Arial"/>
              </a:rPr>
              <a:t> </a:t>
            </a:r>
            <a:r>
              <a:rPr sz="3200" spc="-5" dirty="0">
                <a:latin typeface="Arial"/>
                <a:cs typeface="Arial"/>
              </a:rPr>
              <a:t>Project</a:t>
            </a:r>
            <a:r>
              <a:rPr sz="3200" spc="-10" dirty="0">
                <a:latin typeface="Arial"/>
                <a:cs typeface="Arial"/>
              </a:rPr>
              <a:t> </a:t>
            </a:r>
            <a:r>
              <a:rPr sz="3200" spc="-5" dirty="0">
                <a:latin typeface="Arial"/>
                <a:cs typeface="Arial"/>
              </a:rPr>
              <a:t>Overview</a:t>
            </a:r>
            <a:endParaRPr sz="3200">
              <a:latin typeface="Arial"/>
              <a:cs typeface="Arial"/>
            </a:endParaRPr>
          </a:p>
          <a:p>
            <a:pPr>
              <a:lnSpc>
                <a:spcPct val="100000"/>
              </a:lnSpc>
              <a:spcBef>
                <a:spcPts val="15"/>
              </a:spcBef>
            </a:pPr>
            <a:endParaRPr sz="3300">
              <a:latin typeface="Arial"/>
              <a:cs typeface="Arial"/>
            </a:endParaRPr>
          </a:p>
          <a:p>
            <a:pPr marL="824230" marR="817880" algn="ctr">
              <a:lnSpc>
                <a:spcPct val="101299"/>
              </a:lnSpc>
              <a:spcBef>
                <a:spcPts val="5"/>
              </a:spcBef>
            </a:pPr>
            <a:r>
              <a:rPr sz="3200" spc="-5" dirty="0">
                <a:latin typeface="Arial"/>
                <a:cs typeface="Arial"/>
              </a:rPr>
              <a:t>Team </a:t>
            </a:r>
            <a:r>
              <a:rPr sz="3200" spc="-10" dirty="0">
                <a:latin typeface="Arial"/>
                <a:cs typeface="Arial"/>
              </a:rPr>
              <a:t>Members- </a:t>
            </a:r>
            <a:r>
              <a:rPr sz="3200" spc="-5" dirty="0">
                <a:latin typeface="Arial"/>
                <a:cs typeface="Arial"/>
              </a:rPr>
              <a:t>Hardik Lilani </a:t>
            </a:r>
            <a:r>
              <a:rPr sz="3200" spc="-875" dirty="0">
                <a:latin typeface="Arial"/>
                <a:cs typeface="Arial"/>
              </a:rPr>
              <a:t> </a:t>
            </a:r>
            <a:r>
              <a:rPr sz="3200" spc="-5" dirty="0">
                <a:latin typeface="Arial"/>
                <a:cs typeface="Arial"/>
              </a:rPr>
              <a:t>Rutwik</a:t>
            </a:r>
            <a:r>
              <a:rPr sz="3200" spc="-10" dirty="0">
                <a:latin typeface="Arial"/>
                <a:cs typeface="Arial"/>
              </a:rPr>
              <a:t> </a:t>
            </a:r>
            <a:r>
              <a:rPr sz="3200" spc="-5" dirty="0">
                <a:latin typeface="Arial"/>
                <a:cs typeface="Arial"/>
              </a:rPr>
              <a:t>Ghag</a:t>
            </a:r>
            <a:endParaRPr sz="3200">
              <a:latin typeface="Arial"/>
              <a:cs typeface="Arial"/>
            </a:endParaRPr>
          </a:p>
          <a:p>
            <a:pPr marL="1703070" marR="1695450" indent="-635" algn="ctr">
              <a:lnSpc>
                <a:spcPts val="3790"/>
              </a:lnSpc>
              <a:spcBef>
                <a:spcPts val="125"/>
              </a:spcBef>
            </a:pPr>
            <a:r>
              <a:rPr sz="3200" spc="-5" dirty="0">
                <a:latin typeface="Arial"/>
                <a:cs typeface="Arial"/>
              </a:rPr>
              <a:t>Puneet Shetty </a:t>
            </a:r>
            <a:r>
              <a:rPr sz="3200" dirty="0">
                <a:latin typeface="Arial"/>
                <a:cs typeface="Arial"/>
              </a:rPr>
              <a:t> </a:t>
            </a:r>
            <a:r>
              <a:rPr sz="3200" spc="-5" dirty="0">
                <a:latin typeface="Arial"/>
                <a:cs typeface="Arial"/>
              </a:rPr>
              <a:t>Samragyee</a:t>
            </a:r>
            <a:r>
              <a:rPr sz="3200" spc="-85" dirty="0">
                <a:latin typeface="Arial"/>
                <a:cs typeface="Arial"/>
              </a:rPr>
              <a:t> </a:t>
            </a:r>
            <a:r>
              <a:rPr sz="3200" spc="-5" dirty="0">
                <a:latin typeface="Arial"/>
                <a:cs typeface="Arial"/>
              </a:rPr>
              <a:t>Pandey</a:t>
            </a:r>
            <a:endParaRPr sz="3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9575" y="66040"/>
            <a:ext cx="3200400" cy="406400"/>
          </a:xfrm>
          <a:prstGeom prst="rect">
            <a:avLst/>
          </a:prstGeom>
        </p:spPr>
        <p:txBody>
          <a:bodyPr vert="horz" wrap="square" lIns="0" tIns="12700" rIns="0" bIns="0" rtlCol="0">
            <a:spAutoFit/>
          </a:bodyPr>
          <a:lstStyle/>
          <a:p>
            <a:pPr marL="12700">
              <a:lnSpc>
                <a:spcPct val="100000"/>
              </a:lnSpc>
              <a:spcBef>
                <a:spcPts val="100"/>
              </a:spcBef>
            </a:pPr>
            <a:r>
              <a:rPr spc="-5" dirty="0"/>
              <a:t>Executive</a:t>
            </a:r>
            <a:r>
              <a:rPr spc="-40" dirty="0"/>
              <a:t> </a:t>
            </a:r>
            <a:r>
              <a:rPr spc="-5" dirty="0"/>
              <a:t>Involvement</a:t>
            </a:r>
          </a:p>
        </p:txBody>
      </p:sp>
      <p:graphicFrame>
        <p:nvGraphicFramePr>
          <p:cNvPr id="3" name="object 3"/>
          <p:cNvGraphicFramePr>
            <a:graphicFrameLocks noGrp="1"/>
          </p:cNvGraphicFramePr>
          <p:nvPr>
            <p:extLst>
              <p:ext uri="{D42A27DB-BD31-4B8C-83A1-F6EECF244321}">
                <p14:modId xmlns:p14="http://schemas.microsoft.com/office/powerpoint/2010/main" val="3413826336"/>
              </p:ext>
            </p:extLst>
          </p:nvPr>
        </p:nvGraphicFramePr>
        <p:xfrm>
          <a:off x="381000" y="590550"/>
          <a:ext cx="8512809" cy="4276090"/>
        </p:xfrm>
        <a:graphic>
          <a:graphicData uri="http://schemas.openxmlformats.org/drawingml/2006/table">
            <a:tbl>
              <a:tblPr firstRow="1" bandRow="1">
                <a:tableStyleId>{2D5ABB26-0587-4C30-8999-92F81FD0307C}</a:tableStyleId>
              </a:tblPr>
              <a:tblGrid>
                <a:gridCol w="3101187">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973222">
                  <a:extLst>
                    <a:ext uri="{9D8B030D-6E8A-4147-A177-3AD203B41FA5}">
                      <a16:colId xmlns:a16="http://schemas.microsoft.com/office/drawing/2014/main" val="20002"/>
                    </a:ext>
                  </a:extLst>
                </a:gridCol>
              </a:tblGrid>
              <a:tr h="480695">
                <a:tc>
                  <a:txBody>
                    <a:bodyPr/>
                    <a:lstStyle/>
                    <a:p>
                      <a:pPr marL="90805">
                        <a:lnSpc>
                          <a:spcPct val="100000"/>
                        </a:lnSpc>
                        <a:spcBef>
                          <a:spcPts val="710"/>
                        </a:spcBef>
                      </a:pPr>
                      <a:r>
                        <a:rPr sz="1400" spc="-5" dirty="0">
                          <a:latin typeface="Times New Roman"/>
                          <a:cs typeface="Times New Roman"/>
                        </a:rPr>
                        <a:t>Name</a:t>
                      </a:r>
                      <a:endParaRPr sz="14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solidFill>
                      <a:srgbClr val="00FFFF"/>
                    </a:solidFill>
                  </a:tcPr>
                </a:tc>
                <a:tc>
                  <a:txBody>
                    <a:bodyPr/>
                    <a:lstStyle/>
                    <a:p>
                      <a:pPr marL="90805">
                        <a:lnSpc>
                          <a:spcPct val="100000"/>
                        </a:lnSpc>
                        <a:spcBef>
                          <a:spcPts val="710"/>
                        </a:spcBef>
                      </a:pPr>
                      <a:r>
                        <a:rPr sz="1400" spc="-5" dirty="0">
                          <a:latin typeface="Times New Roman"/>
                          <a:cs typeface="Times New Roman"/>
                        </a:rPr>
                        <a:t>Position/Department</a:t>
                      </a:r>
                      <a:endParaRPr sz="14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solidFill>
                      <a:srgbClr val="00FFFF"/>
                    </a:solidFill>
                  </a:tcPr>
                </a:tc>
                <a:tc>
                  <a:txBody>
                    <a:bodyPr/>
                    <a:lstStyle/>
                    <a:p>
                      <a:pPr marL="90805">
                        <a:lnSpc>
                          <a:spcPct val="100000"/>
                        </a:lnSpc>
                        <a:spcBef>
                          <a:spcPts val="710"/>
                        </a:spcBef>
                      </a:pPr>
                      <a:r>
                        <a:rPr sz="1400" spc="-5" dirty="0">
                          <a:latin typeface="Times New Roman"/>
                          <a:cs typeface="Times New Roman"/>
                        </a:rPr>
                        <a:t>Duties</a:t>
                      </a:r>
                      <a:endParaRPr sz="14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solidFill>
                      <a:srgbClr val="00FFFF"/>
                    </a:solidFill>
                  </a:tcPr>
                </a:tc>
                <a:extLst>
                  <a:ext uri="{0D108BD9-81ED-4DB2-BD59-A6C34878D82A}">
                    <a16:rowId xmlns:a16="http://schemas.microsoft.com/office/drawing/2014/main" val="10000"/>
                  </a:ext>
                </a:extLst>
              </a:tr>
              <a:tr h="381635">
                <a:tc>
                  <a:txBody>
                    <a:bodyPr/>
                    <a:lstStyle/>
                    <a:p>
                      <a:pPr marL="90805">
                        <a:lnSpc>
                          <a:spcPct val="100000"/>
                        </a:lnSpc>
                        <a:spcBef>
                          <a:spcPts val="705"/>
                        </a:spcBef>
                      </a:pPr>
                      <a:r>
                        <a:rPr sz="1000" dirty="0">
                          <a:latin typeface="Times New Roman"/>
                          <a:cs typeface="Times New Roman"/>
                        </a:rPr>
                        <a:t>Rachael</a:t>
                      </a:r>
                      <a:r>
                        <a:rPr sz="1000" spc="-35" dirty="0">
                          <a:latin typeface="Times New Roman"/>
                          <a:cs typeface="Times New Roman"/>
                        </a:rPr>
                        <a:t> </a:t>
                      </a:r>
                      <a:r>
                        <a:rPr sz="1000" spc="-5" dirty="0">
                          <a:latin typeface="Times New Roman"/>
                          <a:cs typeface="Times New Roman"/>
                        </a:rPr>
                        <a:t>Brown</a:t>
                      </a:r>
                      <a:endParaRPr sz="1000">
                        <a:latin typeface="Times New Roman"/>
                        <a:cs typeface="Times New Roman"/>
                      </a:endParaRPr>
                    </a:p>
                  </a:txBody>
                  <a:tcPr marL="0" marR="0" marT="8953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05"/>
                        </a:spcBef>
                      </a:pPr>
                      <a:r>
                        <a:rPr sz="1000" dirty="0">
                          <a:latin typeface="Times New Roman"/>
                          <a:cs typeface="Times New Roman"/>
                        </a:rPr>
                        <a:t>VP</a:t>
                      </a:r>
                      <a:r>
                        <a:rPr sz="1000" spc="-40" dirty="0">
                          <a:latin typeface="Times New Roman"/>
                          <a:cs typeface="Times New Roman"/>
                        </a:rPr>
                        <a:t> </a:t>
                      </a:r>
                      <a:r>
                        <a:rPr sz="1000" spc="-5" dirty="0">
                          <a:latin typeface="Times New Roman"/>
                          <a:cs typeface="Times New Roman"/>
                        </a:rPr>
                        <a:t>Marketing</a:t>
                      </a:r>
                      <a:endParaRPr sz="1000">
                        <a:latin typeface="Times New Roman"/>
                        <a:cs typeface="Times New Roman"/>
                      </a:endParaRPr>
                    </a:p>
                  </a:txBody>
                  <a:tcPr marL="0" marR="0" marT="8953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05"/>
                        </a:spcBef>
                      </a:pPr>
                      <a:r>
                        <a:rPr sz="1000" spc="-5" dirty="0">
                          <a:latin typeface="Times New Roman"/>
                          <a:cs typeface="Times New Roman"/>
                        </a:rPr>
                        <a:t>Final</a:t>
                      </a:r>
                      <a:r>
                        <a:rPr sz="1000" spc="-40" dirty="0">
                          <a:latin typeface="Times New Roman"/>
                          <a:cs typeface="Times New Roman"/>
                        </a:rPr>
                        <a:t> </a:t>
                      </a:r>
                      <a:r>
                        <a:rPr sz="1000" dirty="0">
                          <a:latin typeface="Times New Roman"/>
                          <a:cs typeface="Times New Roman"/>
                        </a:rPr>
                        <a:t>Approval</a:t>
                      </a:r>
                      <a:endParaRPr sz="1000">
                        <a:latin typeface="Times New Roman"/>
                        <a:cs typeface="Times New Roman"/>
                      </a:endParaRPr>
                    </a:p>
                  </a:txBody>
                  <a:tcPr marL="0" marR="0" marT="8953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1"/>
                  </a:ext>
                </a:extLst>
              </a:tr>
              <a:tr h="381635">
                <a:tc>
                  <a:txBody>
                    <a:bodyPr/>
                    <a:lstStyle/>
                    <a:p>
                      <a:pPr marL="90805">
                        <a:lnSpc>
                          <a:spcPct val="100000"/>
                        </a:lnSpc>
                        <a:spcBef>
                          <a:spcPts val="720"/>
                        </a:spcBef>
                      </a:pPr>
                      <a:r>
                        <a:rPr sz="1000" spc="-5" dirty="0">
                          <a:latin typeface="Times New Roman"/>
                          <a:cs typeface="Times New Roman"/>
                        </a:rPr>
                        <a:t>Josh</a:t>
                      </a:r>
                      <a:r>
                        <a:rPr sz="1000" spc="-30" dirty="0">
                          <a:latin typeface="Times New Roman"/>
                          <a:cs typeface="Times New Roman"/>
                        </a:rPr>
                        <a:t> </a:t>
                      </a:r>
                      <a:r>
                        <a:rPr sz="1000" spc="-5" dirty="0">
                          <a:latin typeface="Times New Roman"/>
                          <a:cs typeface="Times New Roman"/>
                        </a:rPr>
                        <a:t>Oswald</a:t>
                      </a:r>
                      <a:endParaRPr sz="1000">
                        <a:latin typeface="Times New Roman"/>
                        <a:cs typeface="Times New Roman"/>
                      </a:endParaRPr>
                    </a:p>
                  </a:txBody>
                  <a:tcPr marL="0" marR="0" marT="9144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20"/>
                        </a:spcBef>
                      </a:pPr>
                      <a:r>
                        <a:rPr sz="1000" spc="-5" dirty="0">
                          <a:latin typeface="Times New Roman"/>
                          <a:cs typeface="Times New Roman"/>
                        </a:rPr>
                        <a:t>Project</a:t>
                      </a:r>
                      <a:r>
                        <a:rPr sz="1000" spc="-30" dirty="0">
                          <a:latin typeface="Times New Roman"/>
                          <a:cs typeface="Times New Roman"/>
                        </a:rPr>
                        <a:t> </a:t>
                      </a:r>
                      <a:r>
                        <a:rPr sz="1000" spc="-5" dirty="0">
                          <a:latin typeface="Times New Roman"/>
                          <a:cs typeface="Times New Roman"/>
                        </a:rPr>
                        <a:t>Sponsor</a:t>
                      </a:r>
                      <a:endParaRPr sz="1000">
                        <a:latin typeface="Times New Roman"/>
                        <a:cs typeface="Times New Roman"/>
                      </a:endParaRPr>
                    </a:p>
                  </a:txBody>
                  <a:tcPr marL="0" marR="0" marT="9144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20"/>
                        </a:spcBef>
                      </a:pPr>
                      <a:r>
                        <a:rPr sz="1000" spc="-5" dirty="0">
                          <a:latin typeface="Times New Roman"/>
                          <a:cs typeface="Times New Roman"/>
                        </a:rPr>
                        <a:t>Funding</a:t>
                      </a:r>
                      <a:endParaRPr sz="1000">
                        <a:latin typeface="Times New Roman"/>
                        <a:cs typeface="Times New Roman"/>
                      </a:endParaRPr>
                    </a:p>
                  </a:txBody>
                  <a:tcPr marL="0" marR="0" marT="9144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2"/>
                  </a:ext>
                </a:extLst>
              </a:tr>
              <a:tr h="381635">
                <a:tc>
                  <a:txBody>
                    <a:bodyPr/>
                    <a:lstStyle/>
                    <a:p>
                      <a:pPr marL="90805">
                        <a:lnSpc>
                          <a:spcPct val="100000"/>
                        </a:lnSpc>
                        <a:spcBef>
                          <a:spcPts val="710"/>
                        </a:spcBef>
                      </a:pPr>
                      <a:r>
                        <a:rPr sz="1000" spc="-5" dirty="0">
                          <a:latin typeface="Times New Roman"/>
                          <a:cs typeface="Times New Roman"/>
                        </a:rPr>
                        <a:t>Ashley</a:t>
                      </a:r>
                      <a:r>
                        <a:rPr sz="1000" spc="-25" dirty="0">
                          <a:latin typeface="Times New Roman"/>
                          <a:cs typeface="Times New Roman"/>
                        </a:rPr>
                        <a:t> </a:t>
                      </a:r>
                      <a:r>
                        <a:rPr sz="1000" spc="-5" dirty="0">
                          <a:latin typeface="Times New Roman"/>
                          <a:cs typeface="Times New Roman"/>
                        </a:rPr>
                        <a:t>Bishay</a:t>
                      </a:r>
                      <a:endParaRPr sz="10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0"/>
                        </a:spcBef>
                      </a:pPr>
                      <a:r>
                        <a:rPr sz="1000" spc="-5" dirty="0">
                          <a:latin typeface="Times New Roman"/>
                          <a:cs typeface="Times New Roman"/>
                        </a:rPr>
                        <a:t>Financial</a:t>
                      </a:r>
                      <a:r>
                        <a:rPr sz="1000" spc="-20" dirty="0">
                          <a:latin typeface="Times New Roman"/>
                          <a:cs typeface="Times New Roman"/>
                        </a:rPr>
                        <a:t> </a:t>
                      </a:r>
                      <a:r>
                        <a:rPr sz="1000" spc="-5" dirty="0">
                          <a:latin typeface="Times New Roman"/>
                          <a:cs typeface="Times New Roman"/>
                        </a:rPr>
                        <a:t>Controller</a:t>
                      </a:r>
                      <a:endParaRPr sz="10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0"/>
                        </a:spcBef>
                      </a:pPr>
                      <a:r>
                        <a:rPr sz="1000" spc="-5" dirty="0">
                          <a:latin typeface="Times New Roman"/>
                          <a:cs typeface="Times New Roman"/>
                        </a:rPr>
                        <a:t>Budgeting</a:t>
                      </a:r>
                      <a:endParaRPr sz="10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3"/>
                  </a:ext>
                </a:extLst>
              </a:tr>
              <a:tr h="588010">
                <a:tc>
                  <a:txBody>
                    <a:bodyPr/>
                    <a:lstStyle/>
                    <a:p>
                      <a:pPr marL="90805">
                        <a:lnSpc>
                          <a:spcPct val="100000"/>
                        </a:lnSpc>
                        <a:spcBef>
                          <a:spcPts val="725"/>
                        </a:spcBef>
                      </a:pPr>
                      <a:r>
                        <a:rPr sz="1000" spc="-5" dirty="0">
                          <a:latin typeface="Times New Roman"/>
                          <a:cs typeface="Times New Roman"/>
                        </a:rPr>
                        <a:t>Aurelia</a:t>
                      </a:r>
                      <a:r>
                        <a:rPr sz="1000" spc="-15" dirty="0">
                          <a:latin typeface="Times New Roman"/>
                          <a:cs typeface="Times New Roman"/>
                        </a:rPr>
                        <a:t> </a:t>
                      </a:r>
                      <a:r>
                        <a:rPr sz="1000" spc="-5" dirty="0">
                          <a:latin typeface="Times New Roman"/>
                          <a:cs typeface="Times New Roman"/>
                        </a:rPr>
                        <a:t>Johnson</a:t>
                      </a:r>
                      <a:endParaRPr sz="1000">
                        <a:latin typeface="Times New Roman"/>
                        <a:cs typeface="Times New Roman"/>
                      </a:endParaRPr>
                    </a:p>
                  </a:txBody>
                  <a:tcPr marL="0" marR="0" marT="920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25"/>
                        </a:spcBef>
                      </a:pPr>
                      <a:r>
                        <a:rPr sz="1000" spc="-5" dirty="0">
                          <a:latin typeface="Times New Roman"/>
                          <a:cs typeface="Times New Roman"/>
                        </a:rPr>
                        <a:t>Salesforce</a:t>
                      </a:r>
                      <a:r>
                        <a:rPr sz="1000" dirty="0">
                          <a:latin typeface="Times New Roman"/>
                          <a:cs typeface="Times New Roman"/>
                        </a:rPr>
                        <a:t> Technical</a:t>
                      </a:r>
                      <a:r>
                        <a:rPr sz="1000" spc="-10" dirty="0">
                          <a:latin typeface="Times New Roman"/>
                          <a:cs typeface="Times New Roman"/>
                        </a:rPr>
                        <a:t> </a:t>
                      </a:r>
                      <a:r>
                        <a:rPr sz="1000" dirty="0">
                          <a:latin typeface="Times New Roman"/>
                          <a:cs typeface="Times New Roman"/>
                        </a:rPr>
                        <a:t>Account</a:t>
                      </a:r>
                      <a:r>
                        <a:rPr sz="1000" spc="-10" dirty="0">
                          <a:latin typeface="Times New Roman"/>
                          <a:cs typeface="Times New Roman"/>
                        </a:rPr>
                        <a:t> </a:t>
                      </a:r>
                      <a:r>
                        <a:rPr sz="1000" dirty="0">
                          <a:latin typeface="Times New Roman"/>
                          <a:cs typeface="Times New Roman"/>
                        </a:rPr>
                        <a:t>Manager</a:t>
                      </a:r>
                      <a:endParaRPr sz="1000">
                        <a:latin typeface="Times New Roman"/>
                        <a:cs typeface="Times New Roman"/>
                      </a:endParaRPr>
                    </a:p>
                  </a:txBody>
                  <a:tcPr marL="0" marR="0" marT="920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25"/>
                        </a:spcBef>
                      </a:pPr>
                      <a:r>
                        <a:rPr sz="1000" spc="-5" dirty="0">
                          <a:latin typeface="Times New Roman"/>
                          <a:cs typeface="Times New Roman"/>
                        </a:rPr>
                        <a:t>Project</a:t>
                      </a:r>
                      <a:r>
                        <a:rPr sz="1000" spc="-15" dirty="0">
                          <a:latin typeface="Times New Roman"/>
                          <a:cs typeface="Times New Roman"/>
                        </a:rPr>
                        <a:t> </a:t>
                      </a:r>
                      <a:r>
                        <a:rPr sz="1000" spc="-5" dirty="0">
                          <a:latin typeface="Times New Roman"/>
                          <a:cs typeface="Times New Roman"/>
                        </a:rPr>
                        <a:t>Integration</a:t>
                      </a:r>
                      <a:endParaRPr sz="1000">
                        <a:latin typeface="Times New Roman"/>
                        <a:cs typeface="Times New Roman"/>
                      </a:endParaRPr>
                    </a:p>
                  </a:txBody>
                  <a:tcPr marL="0" marR="0" marT="9207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4"/>
                  </a:ext>
                </a:extLst>
              </a:tr>
              <a:tr h="582930">
                <a:tc>
                  <a:txBody>
                    <a:bodyPr/>
                    <a:lstStyle/>
                    <a:p>
                      <a:pPr marL="90805">
                        <a:lnSpc>
                          <a:spcPct val="100000"/>
                        </a:lnSpc>
                        <a:spcBef>
                          <a:spcPts val="730"/>
                        </a:spcBef>
                      </a:pPr>
                      <a:r>
                        <a:rPr sz="1000" dirty="0">
                          <a:latin typeface="Times New Roman"/>
                          <a:cs typeface="Times New Roman"/>
                        </a:rPr>
                        <a:t>Sarah</a:t>
                      </a:r>
                      <a:r>
                        <a:rPr sz="1000" spc="-45" dirty="0">
                          <a:latin typeface="Times New Roman"/>
                          <a:cs typeface="Times New Roman"/>
                        </a:rPr>
                        <a:t> </a:t>
                      </a:r>
                      <a:r>
                        <a:rPr sz="1000" dirty="0">
                          <a:latin typeface="Times New Roman"/>
                          <a:cs typeface="Times New Roman"/>
                        </a:rPr>
                        <a:t>Broadwater</a:t>
                      </a:r>
                      <a:endParaRPr sz="1000">
                        <a:latin typeface="Times New Roman"/>
                        <a:cs typeface="Times New Roman"/>
                      </a:endParaRPr>
                    </a:p>
                  </a:txBody>
                  <a:tcPr marL="0" marR="0" marT="9271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30"/>
                        </a:spcBef>
                      </a:pPr>
                      <a:r>
                        <a:rPr sz="1000" spc="-5" dirty="0">
                          <a:latin typeface="Times New Roman"/>
                          <a:cs typeface="Times New Roman"/>
                        </a:rPr>
                        <a:t>Customer</a:t>
                      </a:r>
                      <a:r>
                        <a:rPr sz="1000" spc="-30" dirty="0">
                          <a:latin typeface="Times New Roman"/>
                          <a:cs typeface="Times New Roman"/>
                        </a:rPr>
                        <a:t> </a:t>
                      </a:r>
                      <a:r>
                        <a:rPr sz="1000" dirty="0">
                          <a:latin typeface="Times New Roman"/>
                          <a:cs typeface="Times New Roman"/>
                        </a:rPr>
                        <a:t>Experience</a:t>
                      </a:r>
                      <a:endParaRPr sz="1000">
                        <a:latin typeface="Times New Roman"/>
                        <a:cs typeface="Times New Roman"/>
                      </a:endParaRPr>
                    </a:p>
                  </a:txBody>
                  <a:tcPr marL="0" marR="0" marT="9271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marR="346710" indent="-635">
                        <a:lnSpc>
                          <a:spcPct val="100000"/>
                        </a:lnSpc>
                        <a:spcBef>
                          <a:spcPts val="730"/>
                        </a:spcBef>
                      </a:pPr>
                      <a:r>
                        <a:rPr sz="1000" dirty="0">
                          <a:latin typeface="Times New Roman"/>
                          <a:cs typeface="Times New Roman"/>
                        </a:rPr>
                        <a:t>Feedback on </a:t>
                      </a:r>
                      <a:r>
                        <a:rPr lang="en-US" sz="1000" spc="-5" dirty="0">
                          <a:latin typeface="Times New Roman"/>
                          <a:cs typeface="Times New Roman"/>
                        </a:rPr>
                        <a:t>Customer Reviews</a:t>
                      </a:r>
                      <a:endParaRPr sz="1000" dirty="0">
                        <a:latin typeface="Times New Roman"/>
                        <a:cs typeface="Times New Roman"/>
                      </a:endParaRPr>
                    </a:p>
                  </a:txBody>
                  <a:tcPr marL="0" marR="0" marT="9271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5"/>
                  </a:ext>
                </a:extLst>
              </a:tr>
              <a:tr h="381635">
                <a:tc>
                  <a:txBody>
                    <a:bodyPr/>
                    <a:lstStyle/>
                    <a:p>
                      <a:pPr marL="90805">
                        <a:lnSpc>
                          <a:spcPct val="100000"/>
                        </a:lnSpc>
                        <a:spcBef>
                          <a:spcPts val="715"/>
                        </a:spcBef>
                      </a:pPr>
                      <a:r>
                        <a:rPr sz="1000" dirty="0">
                          <a:latin typeface="Times New Roman"/>
                          <a:cs typeface="Times New Roman"/>
                        </a:rPr>
                        <a:t>Hardik</a:t>
                      </a:r>
                      <a:r>
                        <a:rPr sz="1000" spc="-35" dirty="0">
                          <a:latin typeface="Times New Roman"/>
                          <a:cs typeface="Times New Roman"/>
                        </a:rPr>
                        <a:t> </a:t>
                      </a:r>
                      <a:r>
                        <a:rPr sz="1000" spc="-5" dirty="0">
                          <a:latin typeface="Times New Roman"/>
                          <a:cs typeface="Times New Roman"/>
                        </a:rPr>
                        <a:t>Lilani</a:t>
                      </a:r>
                      <a:endParaRPr sz="1000">
                        <a:latin typeface="Times New Roman"/>
                        <a:cs typeface="Times New Roman"/>
                      </a:endParaRPr>
                    </a:p>
                  </a:txBody>
                  <a:tcPr marL="0" marR="0" marT="9080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5"/>
                        </a:spcBef>
                      </a:pPr>
                      <a:r>
                        <a:rPr sz="1000" spc="-5" dirty="0">
                          <a:latin typeface="Times New Roman"/>
                          <a:cs typeface="Times New Roman"/>
                        </a:rPr>
                        <a:t>Project</a:t>
                      </a:r>
                      <a:r>
                        <a:rPr sz="1000" spc="-35" dirty="0">
                          <a:latin typeface="Times New Roman"/>
                          <a:cs typeface="Times New Roman"/>
                        </a:rPr>
                        <a:t> </a:t>
                      </a:r>
                      <a:r>
                        <a:rPr sz="1000" dirty="0">
                          <a:latin typeface="Times New Roman"/>
                          <a:cs typeface="Times New Roman"/>
                        </a:rPr>
                        <a:t>Manager</a:t>
                      </a:r>
                      <a:endParaRPr sz="1000">
                        <a:latin typeface="Times New Roman"/>
                        <a:cs typeface="Times New Roman"/>
                      </a:endParaRPr>
                    </a:p>
                  </a:txBody>
                  <a:tcPr marL="0" marR="0" marT="9080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5"/>
                        </a:spcBef>
                      </a:pPr>
                      <a:r>
                        <a:rPr sz="1000" spc="-5" dirty="0">
                          <a:latin typeface="Times New Roman"/>
                          <a:cs typeface="Times New Roman"/>
                        </a:rPr>
                        <a:t>Decision</a:t>
                      </a:r>
                      <a:r>
                        <a:rPr sz="1000" spc="-10" dirty="0">
                          <a:latin typeface="Times New Roman"/>
                          <a:cs typeface="Times New Roman"/>
                        </a:rPr>
                        <a:t> </a:t>
                      </a:r>
                      <a:r>
                        <a:rPr sz="1000" dirty="0">
                          <a:latin typeface="Times New Roman"/>
                          <a:cs typeface="Times New Roman"/>
                        </a:rPr>
                        <a:t>related</a:t>
                      </a:r>
                      <a:r>
                        <a:rPr sz="1000" spc="-5" dirty="0">
                          <a:latin typeface="Times New Roman"/>
                          <a:cs typeface="Times New Roman"/>
                        </a:rPr>
                        <a:t> to</a:t>
                      </a:r>
                      <a:r>
                        <a:rPr sz="1000" spc="-10" dirty="0">
                          <a:latin typeface="Times New Roman"/>
                          <a:cs typeface="Times New Roman"/>
                        </a:rPr>
                        <a:t> </a:t>
                      </a:r>
                      <a:r>
                        <a:rPr sz="1000" spc="-5" dirty="0">
                          <a:latin typeface="Times New Roman"/>
                          <a:cs typeface="Times New Roman"/>
                        </a:rPr>
                        <a:t>the</a:t>
                      </a:r>
                      <a:r>
                        <a:rPr sz="1000" dirty="0">
                          <a:latin typeface="Times New Roman"/>
                          <a:cs typeface="Times New Roman"/>
                        </a:rPr>
                        <a:t> project</a:t>
                      </a:r>
                      <a:endParaRPr sz="1000">
                        <a:latin typeface="Times New Roman"/>
                        <a:cs typeface="Times New Roman"/>
                      </a:endParaRPr>
                    </a:p>
                  </a:txBody>
                  <a:tcPr marL="0" marR="0" marT="9080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6"/>
                  </a:ext>
                </a:extLst>
              </a:tr>
              <a:tr h="381635">
                <a:tc>
                  <a:txBody>
                    <a:bodyPr/>
                    <a:lstStyle/>
                    <a:p>
                      <a:pPr marL="90805">
                        <a:lnSpc>
                          <a:spcPct val="100000"/>
                        </a:lnSpc>
                        <a:spcBef>
                          <a:spcPts val="710"/>
                        </a:spcBef>
                      </a:pPr>
                      <a:r>
                        <a:rPr sz="1000" dirty="0">
                          <a:latin typeface="Times New Roman"/>
                          <a:cs typeface="Times New Roman"/>
                        </a:rPr>
                        <a:t>Daniel</a:t>
                      </a:r>
                      <a:r>
                        <a:rPr sz="1000" spc="-35" dirty="0">
                          <a:latin typeface="Times New Roman"/>
                          <a:cs typeface="Times New Roman"/>
                        </a:rPr>
                        <a:t> </a:t>
                      </a:r>
                      <a:r>
                        <a:rPr sz="1000" spc="-5" dirty="0">
                          <a:latin typeface="Times New Roman"/>
                          <a:cs typeface="Times New Roman"/>
                        </a:rPr>
                        <a:t>Glasser</a:t>
                      </a:r>
                      <a:endParaRPr sz="10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0"/>
                        </a:spcBef>
                      </a:pPr>
                      <a:r>
                        <a:rPr sz="1000" dirty="0">
                          <a:latin typeface="Times New Roman"/>
                          <a:cs typeface="Times New Roman"/>
                        </a:rPr>
                        <a:t>VP</a:t>
                      </a:r>
                      <a:r>
                        <a:rPr sz="1000" spc="-35" dirty="0">
                          <a:latin typeface="Times New Roman"/>
                          <a:cs typeface="Times New Roman"/>
                        </a:rPr>
                        <a:t> </a:t>
                      </a:r>
                      <a:r>
                        <a:rPr sz="1000" spc="-5" dirty="0">
                          <a:latin typeface="Times New Roman"/>
                          <a:cs typeface="Times New Roman"/>
                        </a:rPr>
                        <a:t>Client</a:t>
                      </a:r>
                      <a:r>
                        <a:rPr sz="1000" spc="-25" dirty="0">
                          <a:latin typeface="Times New Roman"/>
                          <a:cs typeface="Times New Roman"/>
                        </a:rPr>
                        <a:t> </a:t>
                      </a:r>
                      <a:r>
                        <a:rPr sz="1000" dirty="0">
                          <a:latin typeface="Times New Roman"/>
                          <a:cs typeface="Times New Roman"/>
                        </a:rPr>
                        <a:t>Op.(Neurala)</a:t>
                      </a:r>
                      <a:endParaRPr sz="10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0"/>
                        </a:spcBef>
                      </a:pPr>
                      <a:r>
                        <a:rPr sz="1000" spc="-5" dirty="0">
                          <a:latin typeface="Times New Roman"/>
                          <a:cs typeface="Times New Roman"/>
                        </a:rPr>
                        <a:t>Final</a:t>
                      </a:r>
                      <a:r>
                        <a:rPr sz="1000" spc="-15" dirty="0">
                          <a:latin typeface="Times New Roman"/>
                          <a:cs typeface="Times New Roman"/>
                        </a:rPr>
                        <a:t> </a:t>
                      </a:r>
                      <a:r>
                        <a:rPr sz="1000" dirty="0">
                          <a:latin typeface="Times New Roman"/>
                          <a:cs typeface="Times New Roman"/>
                        </a:rPr>
                        <a:t>product</a:t>
                      </a:r>
                      <a:r>
                        <a:rPr sz="1000" spc="-15" dirty="0">
                          <a:latin typeface="Times New Roman"/>
                          <a:cs typeface="Times New Roman"/>
                        </a:rPr>
                        <a:t> </a:t>
                      </a:r>
                      <a:r>
                        <a:rPr sz="1000" spc="-5" dirty="0">
                          <a:latin typeface="Times New Roman"/>
                          <a:cs typeface="Times New Roman"/>
                        </a:rPr>
                        <a:t>workings(</a:t>
                      </a:r>
                      <a:r>
                        <a:rPr sz="1000" spc="-10" dirty="0">
                          <a:latin typeface="Times New Roman"/>
                          <a:cs typeface="Times New Roman"/>
                        </a:rPr>
                        <a:t> </a:t>
                      </a:r>
                      <a:r>
                        <a:rPr sz="1000" dirty="0">
                          <a:latin typeface="Times New Roman"/>
                          <a:cs typeface="Times New Roman"/>
                        </a:rPr>
                        <a:t>AI</a:t>
                      </a:r>
                      <a:r>
                        <a:rPr sz="1000" spc="-5" dirty="0">
                          <a:latin typeface="Times New Roman"/>
                          <a:cs typeface="Times New Roman"/>
                        </a:rPr>
                        <a:t> </a:t>
                      </a:r>
                      <a:r>
                        <a:rPr sz="1000" dirty="0">
                          <a:latin typeface="Times New Roman"/>
                          <a:cs typeface="Times New Roman"/>
                        </a:rPr>
                        <a:t>software)</a:t>
                      </a:r>
                      <a:endParaRPr sz="1000">
                        <a:latin typeface="Times New Roman"/>
                        <a:cs typeface="Times New Roman"/>
                      </a:endParaRPr>
                    </a:p>
                  </a:txBody>
                  <a:tcPr marL="0" marR="0" marT="9017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7"/>
                  </a:ext>
                </a:extLst>
              </a:tr>
              <a:tr h="381635">
                <a:tc>
                  <a:txBody>
                    <a:bodyPr/>
                    <a:lstStyle/>
                    <a:p>
                      <a:pPr marL="90805">
                        <a:lnSpc>
                          <a:spcPct val="100000"/>
                        </a:lnSpc>
                        <a:spcBef>
                          <a:spcPts val="720"/>
                        </a:spcBef>
                      </a:pPr>
                      <a:r>
                        <a:rPr sz="1000" dirty="0">
                          <a:latin typeface="Times New Roman"/>
                          <a:cs typeface="Times New Roman"/>
                        </a:rPr>
                        <a:t>Jeffrey</a:t>
                      </a:r>
                      <a:r>
                        <a:rPr sz="1000" spc="-45" dirty="0">
                          <a:latin typeface="Times New Roman"/>
                          <a:cs typeface="Times New Roman"/>
                        </a:rPr>
                        <a:t> </a:t>
                      </a:r>
                      <a:r>
                        <a:rPr sz="1000" dirty="0">
                          <a:latin typeface="Times New Roman"/>
                          <a:cs typeface="Times New Roman"/>
                        </a:rPr>
                        <a:t>Fagan</a:t>
                      </a:r>
                      <a:endParaRPr sz="1000">
                        <a:latin typeface="Times New Roman"/>
                        <a:cs typeface="Times New Roman"/>
                      </a:endParaRPr>
                    </a:p>
                  </a:txBody>
                  <a:tcPr marL="0" marR="0" marT="9144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20"/>
                        </a:spcBef>
                      </a:pPr>
                      <a:r>
                        <a:rPr sz="1000" dirty="0">
                          <a:latin typeface="Times New Roman"/>
                          <a:cs typeface="Times New Roman"/>
                        </a:rPr>
                        <a:t>Lead</a:t>
                      </a:r>
                      <a:r>
                        <a:rPr sz="1000" spc="-20" dirty="0">
                          <a:latin typeface="Times New Roman"/>
                          <a:cs typeface="Times New Roman"/>
                        </a:rPr>
                        <a:t> </a:t>
                      </a:r>
                      <a:r>
                        <a:rPr sz="1000" spc="-5" dirty="0">
                          <a:latin typeface="Times New Roman"/>
                          <a:cs typeface="Times New Roman"/>
                        </a:rPr>
                        <a:t>Prod.</a:t>
                      </a:r>
                      <a:r>
                        <a:rPr sz="1000" spc="-20" dirty="0">
                          <a:latin typeface="Times New Roman"/>
                          <a:cs typeface="Times New Roman"/>
                        </a:rPr>
                        <a:t> </a:t>
                      </a:r>
                      <a:r>
                        <a:rPr sz="1000" dirty="0">
                          <a:latin typeface="Times New Roman"/>
                          <a:cs typeface="Times New Roman"/>
                        </a:rPr>
                        <a:t>Designer(Neurala)</a:t>
                      </a:r>
                      <a:endParaRPr sz="1000">
                        <a:latin typeface="Times New Roman"/>
                        <a:cs typeface="Times New Roman"/>
                      </a:endParaRPr>
                    </a:p>
                  </a:txBody>
                  <a:tcPr marL="0" marR="0" marT="9144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20"/>
                        </a:spcBef>
                      </a:pPr>
                      <a:r>
                        <a:rPr sz="1000" spc="-5" dirty="0">
                          <a:latin typeface="Times New Roman"/>
                          <a:cs typeface="Times New Roman"/>
                        </a:rPr>
                        <a:t>Final</a:t>
                      </a:r>
                      <a:r>
                        <a:rPr sz="1000" spc="-10" dirty="0">
                          <a:latin typeface="Times New Roman"/>
                          <a:cs typeface="Times New Roman"/>
                        </a:rPr>
                        <a:t> </a:t>
                      </a:r>
                      <a:r>
                        <a:rPr sz="1000" spc="-5" dirty="0">
                          <a:latin typeface="Times New Roman"/>
                          <a:cs typeface="Times New Roman"/>
                        </a:rPr>
                        <a:t>design </a:t>
                      </a:r>
                      <a:r>
                        <a:rPr sz="1000" dirty="0">
                          <a:latin typeface="Times New Roman"/>
                          <a:cs typeface="Times New Roman"/>
                        </a:rPr>
                        <a:t>of </a:t>
                      </a:r>
                      <a:r>
                        <a:rPr sz="1000" spc="-5" dirty="0">
                          <a:latin typeface="Times New Roman"/>
                          <a:cs typeface="Times New Roman"/>
                        </a:rPr>
                        <a:t>the</a:t>
                      </a:r>
                      <a:r>
                        <a:rPr sz="1000" dirty="0">
                          <a:latin typeface="Times New Roman"/>
                          <a:cs typeface="Times New Roman"/>
                        </a:rPr>
                        <a:t> </a:t>
                      </a:r>
                      <a:r>
                        <a:rPr sz="1000" spc="-5" dirty="0">
                          <a:latin typeface="Times New Roman"/>
                          <a:cs typeface="Times New Roman"/>
                        </a:rPr>
                        <a:t>software</a:t>
                      </a:r>
                      <a:endParaRPr sz="1000">
                        <a:latin typeface="Times New Roman"/>
                        <a:cs typeface="Times New Roman"/>
                      </a:endParaRPr>
                    </a:p>
                  </a:txBody>
                  <a:tcPr marL="0" marR="0" marT="91440"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8"/>
                  </a:ext>
                </a:extLst>
              </a:tr>
              <a:tr h="334645">
                <a:tc>
                  <a:txBody>
                    <a:bodyPr/>
                    <a:lstStyle/>
                    <a:p>
                      <a:pPr marL="90805">
                        <a:lnSpc>
                          <a:spcPct val="100000"/>
                        </a:lnSpc>
                        <a:spcBef>
                          <a:spcPts val="715"/>
                        </a:spcBef>
                      </a:pPr>
                      <a:r>
                        <a:rPr sz="1000" spc="-5" dirty="0">
                          <a:latin typeface="Times New Roman"/>
                          <a:cs typeface="Times New Roman"/>
                        </a:rPr>
                        <a:t>Rutwik </a:t>
                      </a:r>
                      <a:r>
                        <a:rPr sz="1000" dirty="0" err="1">
                          <a:latin typeface="Times New Roman"/>
                          <a:cs typeface="Times New Roman"/>
                        </a:rPr>
                        <a:t>Ghag</a:t>
                      </a:r>
                      <a:r>
                        <a:rPr sz="1000" dirty="0">
                          <a:latin typeface="Times New Roman"/>
                          <a:cs typeface="Times New Roman"/>
                        </a:rPr>
                        <a:t>,</a:t>
                      </a:r>
                      <a:r>
                        <a:rPr lang="en-US" sz="1000" dirty="0">
                          <a:latin typeface="Times New Roman"/>
                          <a:cs typeface="Times New Roman"/>
                        </a:rPr>
                        <a:t> </a:t>
                      </a:r>
                      <a:r>
                        <a:rPr sz="1000" dirty="0">
                          <a:latin typeface="Times New Roman"/>
                          <a:cs typeface="Times New Roman"/>
                        </a:rPr>
                        <a:t>Puneet</a:t>
                      </a:r>
                      <a:r>
                        <a:rPr sz="1000" spc="-10" dirty="0">
                          <a:latin typeface="Times New Roman"/>
                          <a:cs typeface="Times New Roman"/>
                        </a:rPr>
                        <a:t> </a:t>
                      </a:r>
                      <a:r>
                        <a:rPr sz="1000" spc="-5" dirty="0">
                          <a:latin typeface="Times New Roman"/>
                          <a:cs typeface="Times New Roman"/>
                        </a:rPr>
                        <a:t>Shetty,</a:t>
                      </a:r>
                      <a:r>
                        <a:rPr lang="en-US" sz="1000" spc="-5" dirty="0">
                          <a:latin typeface="Times New Roman"/>
                          <a:cs typeface="Times New Roman"/>
                        </a:rPr>
                        <a:t> </a:t>
                      </a:r>
                      <a:r>
                        <a:rPr sz="1000" spc="-5" dirty="0">
                          <a:latin typeface="Times New Roman"/>
                          <a:cs typeface="Times New Roman"/>
                        </a:rPr>
                        <a:t>Samragyee</a:t>
                      </a:r>
                      <a:r>
                        <a:rPr sz="1000" dirty="0">
                          <a:latin typeface="Times New Roman"/>
                          <a:cs typeface="Times New Roman"/>
                        </a:rPr>
                        <a:t> Pandey</a:t>
                      </a:r>
                    </a:p>
                  </a:txBody>
                  <a:tcPr marL="0" marR="0" marT="9080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5"/>
                        </a:spcBef>
                      </a:pPr>
                      <a:r>
                        <a:rPr sz="1000" spc="-5" dirty="0">
                          <a:latin typeface="Times New Roman"/>
                          <a:cs typeface="Times New Roman"/>
                        </a:rPr>
                        <a:t>Project</a:t>
                      </a:r>
                      <a:r>
                        <a:rPr sz="1000" spc="-35" dirty="0">
                          <a:latin typeface="Times New Roman"/>
                          <a:cs typeface="Times New Roman"/>
                        </a:rPr>
                        <a:t> </a:t>
                      </a:r>
                      <a:r>
                        <a:rPr sz="1000" dirty="0">
                          <a:latin typeface="Times New Roman"/>
                          <a:cs typeface="Times New Roman"/>
                        </a:rPr>
                        <a:t>Team</a:t>
                      </a:r>
                      <a:endParaRPr sz="1000">
                        <a:latin typeface="Times New Roman"/>
                        <a:cs typeface="Times New Roman"/>
                      </a:endParaRPr>
                    </a:p>
                  </a:txBody>
                  <a:tcPr marL="0" marR="0" marT="9080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tc>
                  <a:txBody>
                    <a:bodyPr/>
                    <a:lstStyle/>
                    <a:p>
                      <a:pPr marL="90805">
                        <a:lnSpc>
                          <a:spcPct val="100000"/>
                        </a:lnSpc>
                        <a:spcBef>
                          <a:spcPts val="715"/>
                        </a:spcBef>
                      </a:pPr>
                      <a:r>
                        <a:rPr sz="1000" dirty="0">
                          <a:latin typeface="Times New Roman"/>
                          <a:cs typeface="Times New Roman"/>
                        </a:rPr>
                        <a:t>Technical</a:t>
                      </a:r>
                      <a:r>
                        <a:rPr sz="1000" spc="-15" dirty="0">
                          <a:latin typeface="Times New Roman"/>
                          <a:cs typeface="Times New Roman"/>
                        </a:rPr>
                        <a:t> </a:t>
                      </a:r>
                      <a:r>
                        <a:rPr sz="1000" dirty="0">
                          <a:latin typeface="Times New Roman"/>
                          <a:cs typeface="Times New Roman"/>
                        </a:rPr>
                        <a:t>and</a:t>
                      </a:r>
                      <a:r>
                        <a:rPr sz="1000" spc="-5" dirty="0">
                          <a:latin typeface="Times New Roman"/>
                          <a:cs typeface="Times New Roman"/>
                        </a:rPr>
                        <a:t> Business</a:t>
                      </a:r>
                      <a:r>
                        <a:rPr sz="1000" spc="-10" dirty="0">
                          <a:latin typeface="Times New Roman"/>
                          <a:cs typeface="Times New Roman"/>
                        </a:rPr>
                        <a:t> </a:t>
                      </a:r>
                      <a:r>
                        <a:rPr sz="1000" spc="-5" dirty="0">
                          <a:latin typeface="Times New Roman"/>
                          <a:cs typeface="Times New Roman"/>
                        </a:rPr>
                        <a:t>Analysis</a:t>
                      </a:r>
                      <a:endParaRPr sz="1000" dirty="0">
                        <a:latin typeface="Times New Roman"/>
                        <a:cs typeface="Times New Roman"/>
                      </a:endParaRPr>
                    </a:p>
                  </a:txBody>
                  <a:tcPr marL="0" marR="0" marT="90805" marB="0">
                    <a:lnL w="12700">
                      <a:solidFill>
                        <a:srgbClr val="9E9E9E"/>
                      </a:solidFill>
                      <a:prstDash val="solid"/>
                    </a:lnL>
                    <a:lnR w="12700">
                      <a:solidFill>
                        <a:srgbClr val="9E9E9E"/>
                      </a:solidFill>
                      <a:prstDash val="solid"/>
                    </a:lnR>
                    <a:lnT w="12700">
                      <a:solidFill>
                        <a:srgbClr val="9E9E9E"/>
                      </a:solidFill>
                      <a:prstDash val="solid"/>
                    </a:lnT>
                    <a:lnB w="12700">
                      <a:solidFill>
                        <a:srgbClr val="9E9E9E"/>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5" dirty="0"/>
              <a:t>Thank</a:t>
            </a:r>
            <a:r>
              <a:rPr spc="-75" dirty="0"/>
              <a:t> </a:t>
            </a:r>
            <a:r>
              <a:rPr dirty="0"/>
              <a:t>You!</a:t>
            </a:r>
          </a:p>
        </p:txBody>
      </p:sp>
      <p:sp>
        <p:nvSpPr>
          <p:cNvPr id="3" name="object 3"/>
          <p:cNvSpPr txBox="1"/>
          <p:nvPr/>
        </p:nvSpPr>
        <p:spPr>
          <a:xfrm>
            <a:off x="440524" y="2694941"/>
            <a:ext cx="8262620" cy="885190"/>
          </a:xfrm>
          <a:prstGeom prst="rect">
            <a:avLst/>
          </a:prstGeom>
        </p:spPr>
        <p:txBody>
          <a:bodyPr vert="horz" wrap="square" lIns="0" tIns="6350" rIns="0" bIns="0" rtlCol="0">
            <a:spAutoFit/>
          </a:bodyPr>
          <a:lstStyle/>
          <a:p>
            <a:pPr marL="3596004" marR="5080" indent="-3583940">
              <a:lnSpc>
                <a:spcPct val="101400"/>
              </a:lnSpc>
              <a:spcBef>
                <a:spcPts val="50"/>
              </a:spcBef>
            </a:pPr>
            <a:r>
              <a:rPr sz="2800" dirty="0">
                <a:latin typeface="Arial"/>
                <a:cs typeface="Arial"/>
              </a:rPr>
              <a:t>Please feel free </a:t>
            </a:r>
            <a:r>
              <a:rPr sz="2800" spc="-5" dirty="0">
                <a:latin typeface="Arial"/>
                <a:cs typeface="Arial"/>
              </a:rPr>
              <a:t>to </a:t>
            </a:r>
            <a:r>
              <a:rPr sz="2800" dirty="0">
                <a:latin typeface="Arial"/>
                <a:cs typeface="Arial"/>
              </a:rPr>
              <a:t>clear any doubts pertaining </a:t>
            </a:r>
            <a:r>
              <a:rPr sz="2800" spc="-5" dirty="0">
                <a:latin typeface="Arial"/>
                <a:cs typeface="Arial"/>
              </a:rPr>
              <a:t>to </a:t>
            </a:r>
            <a:r>
              <a:rPr sz="2800" dirty="0">
                <a:latin typeface="Arial"/>
                <a:cs typeface="Arial"/>
              </a:rPr>
              <a:t>the </a:t>
            </a:r>
            <a:r>
              <a:rPr sz="2800" spc="-765" dirty="0">
                <a:latin typeface="Arial"/>
                <a:cs typeface="Arial"/>
              </a:rPr>
              <a:t> </a:t>
            </a:r>
            <a:r>
              <a:rPr sz="2800" dirty="0">
                <a:latin typeface="Arial"/>
                <a:cs typeface="Arial"/>
              </a:rPr>
              <a:t>project</a:t>
            </a:r>
            <a:endParaRPr sz="2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7037" y="1591564"/>
            <a:ext cx="5750560" cy="817880"/>
          </a:xfrm>
          <a:prstGeom prst="rect">
            <a:avLst/>
          </a:prstGeom>
        </p:spPr>
        <p:txBody>
          <a:bodyPr vert="horz" wrap="square" lIns="0" tIns="12700" rIns="0" bIns="0" rtlCol="0">
            <a:spAutoFit/>
          </a:bodyPr>
          <a:lstStyle/>
          <a:p>
            <a:pPr marL="12700">
              <a:lnSpc>
                <a:spcPct val="100000"/>
              </a:lnSpc>
              <a:spcBef>
                <a:spcPts val="100"/>
              </a:spcBef>
            </a:pPr>
            <a:r>
              <a:rPr sz="5200" spc="-5" dirty="0"/>
              <a:t>Floyd</a:t>
            </a:r>
            <a:r>
              <a:rPr sz="5200" spc="-25" dirty="0"/>
              <a:t> </a:t>
            </a:r>
            <a:r>
              <a:rPr sz="5200" spc="-5" dirty="0"/>
              <a:t>AI</a:t>
            </a:r>
            <a:r>
              <a:rPr sz="5200" spc="-15" dirty="0"/>
              <a:t> </a:t>
            </a:r>
            <a:r>
              <a:rPr sz="5200" spc="-5" dirty="0"/>
              <a:t>Integration</a:t>
            </a:r>
            <a:endParaRPr sz="5200"/>
          </a:p>
        </p:txBody>
      </p:sp>
      <p:sp>
        <p:nvSpPr>
          <p:cNvPr id="3" name="object 3"/>
          <p:cNvSpPr txBox="1"/>
          <p:nvPr/>
        </p:nvSpPr>
        <p:spPr>
          <a:xfrm>
            <a:off x="2294229" y="2862579"/>
            <a:ext cx="6414770" cy="972819"/>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595959"/>
                </a:solidFill>
                <a:latin typeface="Arial"/>
                <a:cs typeface="Arial"/>
              </a:rPr>
              <a:t>Floyd-Neurala</a:t>
            </a:r>
            <a:r>
              <a:rPr sz="2800" spc="-20" dirty="0">
                <a:solidFill>
                  <a:srgbClr val="595959"/>
                </a:solidFill>
                <a:latin typeface="Arial"/>
                <a:cs typeface="Arial"/>
              </a:rPr>
              <a:t> </a:t>
            </a:r>
            <a:r>
              <a:rPr sz="2800" dirty="0">
                <a:solidFill>
                  <a:srgbClr val="595959"/>
                </a:solidFill>
                <a:latin typeface="Arial"/>
                <a:cs typeface="Arial"/>
              </a:rPr>
              <a:t>Collaboration</a:t>
            </a:r>
            <a:endParaRPr sz="2800">
              <a:latin typeface="Arial"/>
              <a:cs typeface="Arial"/>
            </a:endParaRPr>
          </a:p>
          <a:p>
            <a:pPr marL="3213735">
              <a:lnSpc>
                <a:spcPct val="100000"/>
              </a:lnSpc>
              <a:spcBef>
                <a:spcPts val="1935"/>
              </a:spcBef>
            </a:pPr>
            <a:r>
              <a:rPr sz="1800" spc="-5" dirty="0">
                <a:solidFill>
                  <a:srgbClr val="595959"/>
                </a:solidFill>
                <a:latin typeface="Arial"/>
                <a:cs typeface="Arial"/>
              </a:rPr>
              <a:t>Project</a:t>
            </a:r>
            <a:r>
              <a:rPr sz="1800" spc="-15" dirty="0">
                <a:solidFill>
                  <a:srgbClr val="595959"/>
                </a:solidFill>
                <a:latin typeface="Arial"/>
                <a:cs typeface="Arial"/>
              </a:rPr>
              <a:t> </a:t>
            </a:r>
            <a:r>
              <a:rPr sz="1800" spc="-5" dirty="0">
                <a:solidFill>
                  <a:srgbClr val="595959"/>
                </a:solidFill>
                <a:latin typeface="Arial"/>
                <a:cs typeface="Arial"/>
              </a:rPr>
              <a:t>Manager</a:t>
            </a:r>
            <a:r>
              <a:rPr sz="1800" spc="-10" dirty="0">
                <a:solidFill>
                  <a:srgbClr val="595959"/>
                </a:solidFill>
                <a:latin typeface="Arial"/>
                <a:cs typeface="Arial"/>
              </a:rPr>
              <a:t> </a:t>
            </a:r>
            <a:r>
              <a:rPr sz="1800" dirty="0">
                <a:solidFill>
                  <a:srgbClr val="595959"/>
                </a:solidFill>
                <a:latin typeface="Arial"/>
                <a:cs typeface="Arial"/>
              </a:rPr>
              <a:t>–</a:t>
            </a:r>
            <a:r>
              <a:rPr sz="1800" spc="-10" dirty="0">
                <a:solidFill>
                  <a:srgbClr val="595959"/>
                </a:solidFill>
                <a:latin typeface="Arial"/>
                <a:cs typeface="Arial"/>
              </a:rPr>
              <a:t> </a:t>
            </a:r>
            <a:r>
              <a:rPr sz="1800" spc="-5" dirty="0">
                <a:solidFill>
                  <a:srgbClr val="595959"/>
                </a:solidFill>
                <a:latin typeface="Arial"/>
                <a:cs typeface="Arial"/>
              </a:rPr>
              <a:t>Hardik</a:t>
            </a:r>
            <a:r>
              <a:rPr sz="1800" spc="-10" dirty="0">
                <a:solidFill>
                  <a:srgbClr val="595959"/>
                </a:solidFill>
                <a:latin typeface="Arial"/>
                <a:cs typeface="Arial"/>
              </a:rPr>
              <a:t> </a:t>
            </a:r>
            <a:r>
              <a:rPr sz="1800" spc="-5" dirty="0">
                <a:solidFill>
                  <a:srgbClr val="595959"/>
                </a:solidFill>
                <a:latin typeface="Arial"/>
                <a:cs typeface="Arial"/>
              </a:rPr>
              <a:t>Lilani</a:t>
            </a:r>
            <a:endParaRPr sz="1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2862" y="367791"/>
            <a:ext cx="1438275" cy="40640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a:cs typeface="Arial"/>
              </a:rPr>
              <a:t>Overview</a:t>
            </a:r>
          </a:p>
        </p:txBody>
      </p:sp>
      <p:sp>
        <p:nvSpPr>
          <p:cNvPr id="3" name="object 3"/>
          <p:cNvSpPr txBox="1"/>
          <p:nvPr/>
        </p:nvSpPr>
        <p:spPr>
          <a:xfrm>
            <a:off x="390425" y="835152"/>
            <a:ext cx="8362950" cy="3944620"/>
          </a:xfrm>
          <a:prstGeom prst="rect">
            <a:avLst/>
          </a:prstGeom>
        </p:spPr>
        <p:txBody>
          <a:bodyPr vert="horz" wrap="square" lIns="0" tIns="3175" rIns="0" bIns="0" rtlCol="0">
            <a:spAutoFit/>
          </a:bodyPr>
          <a:lstStyle/>
          <a:p>
            <a:pPr marL="12700" marR="701040">
              <a:lnSpc>
                <a:spcPct val="103499"/>
              </a:lnSpc>
              <a:spcBef>
                <a:spcPts val="25"/>
              </a:spcBef>
            </a:pPr>
            <a:r>
              <a:rPr sz="1700" spc="-5" dirty="0">
                <a:solidFill>
                  <a:srgbClr val="595959"/>
                </a:solidFill>
                <a:latin typeface="Times New Roman"/>
                <a:cs typeface="Times New Roman"/>
              </a:rPr>
              <a:t>Proposal:</a:t>
            </a:r>
            <a:r>
              <a:rPr sz="1700" spc="10" dirty="0">
                <a:solidFill>
                  <a:srgbClr val="595959"/>
                </a:solidFill>
                <a:latin typeface="Times New Roman"/>
                <a:cs typeface="Times New Roman"/>
              </a:rPr>
              <a:t> </a:t>
            </a:r>
            <a:r>
              <a:rPr sz="1700" spc="-5" dirty="0">
                <a:solidFill>
                  <a:srgbClr val="595959"/>
                </a:solidFill>
                <a:latin typeface="Times New Roman"/>
                <a:cs typeface="Times New Roman"/>
              </a:rPr>
              <a:t>Implementation</a:t>
            </a:r>
            <a:r>
              <a:rPr sz="1700" spc="10" dirty="0">
                <a:solidFill>
                  <a:srgbClr val="595959"/>
                </a:solidFill>
                <a:latin typeface="Times New Roman"/>
                <a:cs typeface="Times New Roman"/>
              </a:rPr>
              <a:t> </a:t>
            </a:r>
            <a:r>
              <a:rPr sz="1700" dirty="0">
                <a:solidFill>
                  <a:srgbClr val="595959"/>
                </a:solidFill>
                <a:latin typeface="Times New Roman"/>
                <a:cs typeface="Times New Roman"/>
              </a:rPr>
              <a:t>of</a:t>
            </a:r>
            <a:r>
              <a:rPr sz="1700" spc="5" dirty="0">
                <a:solidFill>
                  <a:srgbClr val="595959"/>
                </a:solidFill>
                <a:latin typeface="Times New Roman"/>
                <a:cs typeface="Times New Roman"/>
              </a:rPr>
              <a:t> </a:t>
            </a:r>
            <a:r>
              <a:rPr sz="1700" spc="-5" dirty="0">
                <a:solidFill>
                  <a:srgbClr val="595959"/>
                </a:solidFill>
                <a:latin typeface="Times New Roman"/>
                <a:cs typeface="Times New Roman"/>
              </a:rPr>
              <a:t>Neurala</a:t>
            </a:r>
            <a:r>
              <a:rPr sz="1700" spc="10" dirty="0">
                <a:solidFill>
                  <a:srgbClr val="595959"/>
                </a:solidFill>
                <a:latin typeface="Times New Roman"/>
                <a:cs typeface="Times New Roman"/>
              </a:rPr>
              <a:t> </a:t>
            </a:r>
            <a:r>
              <a:rPr sz="1700" spc="-5" dirty="0">
                <a:solidFill>
                  <a:srgbClr val="595959"/>
                </a:solidFill>
                <a:latin typeface="Times New Roman"/>
                <a:cs typeface="Times New Roman"/>
              </a:rPr>
              <a:t>AI</a:t>
            </a:r>
            <a:r>
              <a:rPr sz="1700" spc="5" dirty="0">
                <a:solidFill>
                  <a:srgbClr val="595959"/>
                </a:solidFill>
                <a:latin typeface="Times New Roman"/>
                <a:cs typeface="Times New Roman"/>
              </a:rPr>
              <a:t> </a:t>
            </a:r>
            <a:r>
              <a:rPr sz="1700" spc="-5" dirty="0">
                <a:solidFill>
                  <a:srgbClr val="595959"/>
                </a:solidFill>
                <a:latin typeface="Times New Roman"/>
                <a:cs typeface="Times New Roman"/>
              </a:rPr>
              <a:t>visual</a:t>
            </a:r>
            <a:r>
              <a:rPr sz="1700" spc="10" dirty="0">
                <a:solidFill>
                  <a:srgbClr val="595959"/>
                </a:solidFill>
                <a:latin typeface="Times New Roman"/>
                <a:cs typeface="Times New Roman"/>
              </a:rPr>
              <a:t> </a:t>
            </a:r>
            <a:r>
              <a:rPr sz="1700" spc="-5" dirty="0">
                <a:solidFill>
                  <a:srgbClr val="595959"/>
                </a:solidFill>
                <a:latin typeface="Times New Roman"/>
                <a:cs typeface="Times New Roman"/>
              </a:rPr>
              <a:t>inspection</a:t>
            </a:r>
            <a:r>
              <a:rPr sz="1700" spc="15" dirty="0">
                <a:solidFill>
                  <a:srgbClr val="595959"/>
                </a:solidFill>
                <a:latin typeface="Times New Roman"/>
                <a:cs typeface="Times New Roman"/>
              </a:rPr>
              <a:t> </a:t>
            </a:r>
            <a:r>
              <a:rPr sz="1700" spc="-5" dirty="0">
                <a:solidFill>
                  <a:srgbClr val="595959"/>
                </a:solidFill>
                <a:latin typeface="Times New Roman"/>
                <a:cs typeface="Times New Roman"/>
              </a:rPr>
              <a:t>software</a:t>
            </a:r>
            <a:r>
              <a:rPr sz="1700" spc="5" dirty="0">
                <a:solidFill>
                  <a:srgbClr val="595959"/>
                </a:solidFill>
                <a:latin typeface="Times New Roman"/>
                <a:cs typeface="Times New Roman"/>
              </a:rPr>
              <a:t> </a:t>
            </a:r>
            <a:r>
              <a:rPr sz="1700" spc="-5" dirty="0">
                <a:solidFill>
                  <a:srgbClr val="595959"/>
                </a:solidFill>
                <a:latin typeface="Times New Roman"/>
                <a:cs typeface="Times New Roman"/>
              </a:rPr>
              <a:t>at</a:t>
            </a:r>
            <a:r>
              <a:rPr sz="1700" spc="10" dirty="0">
                <a:solidFill>
                  <a:srgbClr val="595959"/>
                </a:solidFill>
                <a:latin typeface="Times New Roman"/>
                <a:cs typeface="Times New Roman"/>
              </a:rPr>
              <a:t> </a:t>
            </a:r>
            <a:r>
              <a:rPr sz="1700" dirty="0">
                <a:solidFill>
                  <a:srgbClr val="595959"/>
                </a:solidFill>
                <a:latin typeface="Times New Roman"/>
                <a:cs typeface="Times New Roman"/>
              </a:rPr>
              <a:t>Floyd</a:t>
            </a:r>
            <a:r>
              <a:rPr sz="1700" spc="15" dirty="0">
                <a:solidFill>
                  <a:srgbClr val="595959"/>
                </a:solidFill>
                <a:latin typeface="Times New Roman"/>
                <a:cs typeface="Times New Roman"/>
              </a:rPr>
              <a:t> </a:t>
            </a:r>
            <a:r>
              <a:rPr sz="1700" spc="-5" dirty="0">
                <a:solidFill>
                  <a:srgbClr val="595959"/>
                </a:solidFill>
                <a:latin typeface="Times New Roman"/>
                <a:cs typeface="Times New Roman"/>
              </a:rPr>
              <a:t>Furniture</a:t>
            </a:r>
            <a:r>
              <a:rPr sz="1700" spc="5" dirty="0">
                <a:solidFill>
                  <a:srgbClr val="595959"/>
                </a:solidFill>
                <a:latin typeface="Times New Roman"/>
                <a:cs typeface="Times New Roman"/>
              </a:rPr>
              <a:t> </a:t>
            </a:r>
            <a:r>
              <a:rPr sz="1700" dirty="0">
                <a:solidFill>
                  <a:srgbClr val="595959"/>
                </a:solidFill>
                <a:latin typeface="Times New Roman"/>
                <a:cs typeface="Times New Roman"/>
              </a:rPr>
              <a:t>to </a:t>
            </a:r>
            <a:r>
              <a:rPr sz="1700" spc="-409" dirty="0">
                <a:solidFill>
                  <a:srgbClr val="595959"/>
                </a:solidFill>
                <a:latin typeface="Times New Roman"/>
                <a:cs typeface="Times New Roman"/>
              </a:rPr>
              <a:t> </a:t>
            </a:r>
            <a:r>
              <a:rPr sz="1700" spc="-5" dirty="0">
                <a:solidFill>
                  <a:srgbClr val="595959"/>
                </a:solidFill>
                <a:latin typeface="Times New Roman"/>
                <a:cs typeface="Times New Roman"/>
              </a:rPr>
              <a:t>improve</a:t>
            </a:r>
            <a:r>
              <a:rPr sz="1700" spc="-10" dirty="0">
                <a:solidFill>
                  <a:srgbClr val="595959"/>
                </a:solidFill>
                <a:latin typeface="Times New Roman"/>
                <a:cs typeface="Times New Roman"/>
              </a:rPr>
              <a:t> </a:t>
            </a:r>
            <a:r>
              <a:rPr sz="1700" spc="-5" dirty="0">
                <a:solidFill>
                  <a:srgbClr val="595959"/>
                </a:solidFill>
                <a:latin typeface="Times New Roman"/>
                <a:cs typeface="Times New Roman"/>
              </a:rPr>
              <a:t>quality</a:t>
            </a:r>
            <a:r>
              <a:rPr sz="1700" dirty="0">
                <a:solidFill>
                  <a:srgbClr val="595959"/>
                </a:solidFill>
                <a:latin typeface="Times New Roman"/>
                <a:cs typeface="Times New Roman"/>
              </a:rPr>
              <a:t> </a:t>
            </a:r>
            <a:r>
              <a:rPr sz="1700" spc="-5" dirty="0">
                <a:solidFill>
                  <a:srgbClr val="595959"/>
                </a:solidFill>
                <a:latin typeface="Times New Roman"/>
                <a:cs typeface="Times New Roman"/>
              </a:rPr>
              <a:t>at</a:t>
            </a:r>
            <a:r>
              <a:rPr sz="1700" dirty="0">
                <a:solidFill>
                  <a:srgbClr val="595959"/>
                </a:solidFill>
                <a:latin typeface="Times New Roman"/>
                <a:cs typeface="Times New Roman"/>
              </a:rPr>
              <a:t> </a:t>
            </a:r>
            <a:r>
              <a:rPr sz="1700" spc="-5" dirty="0">
                <a:solidFill>
                  <a:srgbClr val="595959"/>
                </a:solidFill>
                <a:latin typeface="Times New Roman"/>
                <a:cs typeface="Times New Roman"/>
              </a:rPr>
              <a:t>scale</a:t>
            </a:r>
            <a:endParaRPr sz="1700">
              <a:latin typeface="Times New Roman"/>
              <a:cs typeface="Times New Roman"/>
            </a:endParaRPr>
          </a:p>
          <a:p>
            <a:pPr marL="469900" indent="-342900">
              <a:lnSpc>
                <a:spcPts val="2020"/>
              </a:lnSpc>
              <a:spcBef>
                <a:spcPts val="1345"/>
              </a:spcBef>
              <a:buSzPct val="105882"/>
              <a:buFont typeface="Arial"/>
              <a:buChar char="●"/>
              <a:tabLst>
                <a:tab pos="469265" algn="l"/>
                <a:tab pos="469900" algn="l"/>
              </a:tabLst>
            </a:pPr>
            <a:r>
              <a:rPr sz="1700" spc="-5" dirty="0">
                <a:solidFill>
                  <a:srgbClr val="595959"/>
                </a:solidFill>
                <a:latin typeface="Times New Roman"/>
                <a:cs typeface="Times New Roman"/>
              </a:rPr>
              <a:t>Problem</a:t>
            </a:r>
            <a:r>
              <a:rPr sz="1700" spc="-20" dirty="0">
                <a:solidFill>
                  <a:srgbClr val="595959"/>
                </a:solidFill>
                <a:latin typeface="Times New Roman"/>
                <a:cs typeface="Times New Roman"/>
              </a:rPr>
              <a:t> </a:t>
            </a:r>
            <a:r>
              <a:rPr sz="1700" spc="-5" dirty="0">
                <a:solidFill>
                  <a:srgbClr val="595959"/>
                </a:solidFill>
                <a:latin typeface="Times New Roman"/>
                <a:cs typeface="Times New Roman"/>
              </a:rPr>
              <a:t>Statement:</a:t>
            </a:r>
            <a:endParaRPr sz="1700">
              <a:latin typeface="Times New Roman"/>
              <a:cs typeface="Times New Roman"/>
            </a:endParaRPr>
          </a:p>
          <a:p>
            <a:pPr marL="774065" marR="254635" lvl="1" indent="-171450">
              <a:lnSpc>
                <a:spcPct val="98700"/>
              </a:lnSpc>
              <a:spcBef>
                <a:spcPts val="5"/>
              </a:spcBef>
              <a:buClr>
                <a:srgbClr val="595959"/>
              </a:buClr>
              <a:buSzPct val="107692"/>
              <a:buFont typeface="Wingdings"/>
              <a:buChar char=""/>
              <a:tabLst>
                <a:tab pos="774700" algn="l"/>
              </a:tabLst>
            </a:pPr>
            <a:r>
              <a:rPr sz="1300" spc="-5" dirty="0">
                <a:latin typeface="Times New Roman"/>
                <a:cs typeface="Times New Roman"/>
              </a:rPr>
              <a:t>One</a:t>
            </a:r>
            <a:r>
              <a:rPr sz="1300" dirty="0">
                <a:latin typeface="Times New Roman"/>
                <a:cs typeface="Times New Roman"/>
              </a:rPr>
              <a:t> of</a:t>
            </a:r>
            <a:r>
              <a:rPr sz="1300" spc="5" dirty="0">
                <a:latin typeface="Times New Roman"/>
                <a:cs typeface="Times New Roman"/>
              </a:rPr>
              <a:t> </a:t>
            </a:r>
            <a:r>
              <a:rPr sz="1300" dirty="0">
                <a:latin typeface="Times New Roman"/>
                <a:cs typeface="Times New Roman"/>
              </a:rPr>
              <a:t>the </a:t>
            </a:r>
            <a:r>
              <a:rPr sz="1300" spc="-5" dirty="0">
                <a:latin typeface="Times New Roman"/>
                <a:cs typeface="Times New Roman"/>
              </a:rPr>
              <a:t>recent</a:t>
            </a:r>
            <a:r>
              <a:rPr sz="1300" spc="10" dirty="0">
                <a:latin typeface="Times New Roman"/>
                <a:cs typeface="Times New Roman"/>
              </a:rPr>
              <a:t> </a:t>
            </a:r>
            <a:r>
              <a:rPr sz="1300" spc="-5" dirty="0">
                <a:latin typeface="Times New Roman"/>
                <a:cs typeface="Times New Roman"/>
              </a:rPr>
              <a:t>challenges </a:t>
            </a:r>
            <a:r>
              <a:rPr sz="1300" dirty="0">
                <a:latin typeface="Times New Roman"/>
                <a:cs typeface="Times New Roman"/>
              </a:rPr>
              <a:t>is</a:t>
            </a:r>
            <a:r>
              <a:rPr sz="1300" spc="-5" dirty="0">
                <a:latin typeface="Times New Roman"/>
                <a:cs typeface="Times New Roman"/>
              </a:rPr>
              <a:t> with</a:t>
            </a:r>
            <a:r>
              <a:rPr sz="1300" spc="5" dirty="0">
                <a:latin typeface="Times New Roman"/>
                <a:cs typeface="Times New Roman"/>
              </a:rPr>
              <a:t> </a:t>
            </a:r>
            <a:r>
              <a:rPr sz="1300" spc="-5" dirty="0">
                <a:latin typeface="Times New Roman"/>
                <a:cs typeface="Times New Roman"/>
              </a:rPr>
              <a:t>including</a:t>
            </a:r>
            <a:r>
              <a:rPr sz="1300" spc="5" dirty="0">
                <a:latin typeface="Times New Roman"/>
                <a:cs typeface="Times New Roman"/>
              </a:rPr>
              <a:t> </a:t>
            </a:r>
            <a:r>
              <a:rPr sz="1300" dirty="0">
                <a:latin typeface="Times New Roman"/>
                <a:cs typeface="Times New Roman"/>
              </a:rPr>
              <a:t>the</a:t>
            </a:r>
            <a:r>
              <a:rPr sz="1300" spc="5" dirty="0">
                <a:latin typeface="Times New Roman"/>
                <a:cs typeface="Times New Roman"/>
              </a:rPr>
              <a:t> </a:t>
            </a:r>
            <a:r>
              <a:rPr sz="1300" dirty="0">
                <a:latin typeface="Times New Roman"/>
                <a:cs typeface="Times New Roman"/>
              </a:rPr>
              <a:t>right</a:t>
            </a:r>
            <a:r>
              <a:rPr sz="1300" spc="5" dirty="0">
                <a:latin typeface="Times New Roman"/>
                <a:cs typeface="Times New Roman"/>
              </a:rPr>
              <a:t> </a:t>
            </a:r>
            <a:r>
              <a:rPr sz="1300" spc="-5" dirty="0">
                <a:latin typeface="Times New Roman"/>
                <a:cs typeface="Times New Roman"/>
              </a:rPr>
              <a:t>quantity</a:t>
            </a:r>
            <a:r>
              <a:rPr sz="1300" spc="5" dirty="0">
                <a:latin typeface="Times New Roman"/>
                <a:cs typeface="Times New Roman"/>
              </a:rPr>
              <a:t> </a:t>
            </a:r>
            <a:r>
              <a:rPr sz="1300" dirty="0">
                <a:latin typeface="Times New Roman"/>
                <a:cs typeface="Times New Roman"/>
              </a:rPr>
              <a:t>of</a:t>
            </a:r>
            <a:r>
              <a:rPr sz="1300" spc="10" dirty="0">
                <a:latin typeface="Times New Roman"/>
                <a:cs typeface="Times New Roman"/>
              </a:rPr>
              <a:t> </a:t>
            </a:r>
            <a:r>
              <a:rPr sz="1300" spc="-5" dirty="0">
                <a:latin typeface="Times New Roman"/>
                <a:cs typeface="Times New Roman"/>
              </a:rPr>
              <a:t>fasteners </a:t>
            </a:r>
            <a:r>
              <a:rPr sz="1300" dirty="0">
                <a:latin typeface="Times New Roman"/>
                <a:cs typeface="Times New Roman"/>
              </a:rPr>
              <a:t>in</a:t>
            </a:r>
            <a:r>
              <a:rPr sz="1300" spc="5" dirty="0">
                <a:latin typeface="Times New Roman"/>
                <a:cs typeface="Times New Roman"/>
              </a:rPr>
              <a:t> </a:t>
            </a:r>
            <a:r>
              <a:rPr sz="1300" dirty="0">
                <a:latin typeface="Times New Roman"/>
                <a:cs typeface="Times New Roman"/>
              </a:rPr>
              <a:t>the kits</a:t>
            </a:r>
            <a:r>
              <a:rPr sz="1300" spc="5" dirty="0">
                <a:latin typeface="Times New Roman"/>
                <a:cs typeface="Times New Roman"/>
              </a:rPr>
              <a:t> </a:t>
            </a:r>
            <a:r>
              <a:rPr sz="1300" dirty="0">
                <a:latin typeface="Times New Roman"/>
                <a:cs typeface="Times New Roman"/>
              </a:rPr>
              <a:t>-</a:t>
            </a:r>
            <a:r>
              <a:rPr sz="1300" spc="5" dirty="0">
                <a:latin typeface="Times New Roman"/>
                <a:cs typeface="Times New Roman"/>
              </a:rPr>
              <a:t> </a:t>
            </a:r>
            <a:r>
              <a:rPr sz="1300" spc="-5" dirty="0">
                <a:latin typeface="Times New Roman"/>
                <a:cs typeface="Times New Roman"/>
              </a:rPr>
              <a:t>we</a:t>
            </a:r>
            <a:r>
              <a:rPr sz="1300" dirty="0">
                <a:latin typeface="Times New Roman"/>
                <a:cs typeface="Times New Roman"/>
              </a:rPr>
              <a:t> </a:t>
            </a:r>
            <a:r>
              <a:rPr sz="1300" spc="-5" dirty="0">
                <a:latin typeface="Times New Roman"/>
                <a:cs typeface="Times New Roman"/>
              </a:rPr>
              <a:t>frequently</a:t>
            </a:r>
            <a:r>
              <a:rPr sz="1300" spc="5" dirty="0">
                <a:latin typeface="Times New Roman"/>
                <a:cs typeface="Times New Roman"/>
              </a:rPr>
              <a:t> </a:t>
            </a:r>
            <a:r>
              <a:rPr sz="1300" spc="-5" dirty="0">
                <a:latin typeface="Times New Roman"/>
                <a:cs typeface="Times New Roman"/>
              </a:rPr>
              <a:t>receive </a:t>
            </a:r>
            <a:r>
              <a:rPr sz="1300" dirty="0">
                <a:latin typeface="Times New Roman"/>
                <a:cs typeface="Times New Roman"/>
              </a:rPr>
              <a:t> </a:t>
            </a:r>
            <a:r>
              <a:rPr sz="1300" spc="-5" dirty="0">
                <a:latin typeface="Times New Roman"/>
                <a:cs typeface="Times New Roman"/>
              </a:rPr>
              <a:t>customer</a:t>
            </a:r>
            <a:r>
              <a:rPr sz="1300" spc="10" dirty="0">
                <a:latin typeface="Times New Roman"/>
                <a:cs typeface="Times New Roman"/>
              </a:rPr>
              <a:t> </a:t>
            </a:r>
            <a:r>
              <a:rPr sz="1300" spc="-5" dirty="0">
                <a:latin typeface="Times New Roman"/>
                <a:cs typeface="Times New Roman"/>
              </a:rPr>
              <a:t>complaints about</a:t>
            </a:r>
            <a:r>
              <a:rPr sz="1300" spc="10" dirty="0">
                <a:latin typeface="Times New Roman"/>
                <a:cs typeface="Times New Roman"/>
              </a:rPr>
              <a:t> </a:t>
            </a:r>
            <a:r>
              <a:rPr sz="1300" spc="-5" dirty="0">
                <a:latin typeface="Times New Roman"/>
                <a:cs typeface="Times New Roman"/>
              </a:rPr>
              <a:t>insufficient</a:t>
            </a:r>
            <a:r>
              <a:rPr sz="1300" spc="10" dirty="0">
                <a:latin typeface="Times New Roman"/>
                <a:cs typeface="Times New Roman"/>
              </a:rPr>
              <a:t> </a:t>
            </a:r>
            <a:r>
              <a:rPr sz="1300" dirty="0">
                <a:latin typeface="Times New Roman"/>
                <a:cs typeface="Times New Roman"/>
              </a:rPr>
              <a:t>bolts or</a:t>
            </a:r>
            <a:r>
              <a:rPr sz="1300" spc="10" dirty="0">
                <a:latin typeface="Times New Roman"/>
                <a:cs typeface="Times New Roman"/>
              </a:rPr>
              <a:t> </a:t>
            </a:r>
            <a:r>
              <a:rPr sz="1300" spc="-5" dirty="0">
                <a:latin typeface="Times New Roman"/>
                <a:cs typeface="Times New Roman"/>
              </a:rPr>
              <a:t>special</a:t>
            </a:r>
            <a:r>
              <a:rPr sz="1300" spc="10" dirty="0">
                <a:latin typeface="Times New Roman"/>
                <a:cs typeface="Times New Roman"/>
              </a:rPr>
              <a:t> </a:t>
            </a:r>
            <a:r>
              <a:rPr sz="1300" spc="-5" dirty="0">
                <a:latin typeface="Times New Roman"/>
                <a:cs typeface="Times New Roman"/>
              </a:rPr>
              <a:t>fastening</a:t>
            </a:r>
            <a:r>
              <a:rPr sz="1300" spc="10" dirty="0">
                <a:latin typeface="Times New Roman"/>
                <a:cs typeface="Times New Roman"/>
              </a:rPr>
              <a:t> </a:t>
            </a:r>
            <a:r>
              <a:rPr sz="1300" spc="-5" dirty="0">
                <a:latin typeface="Times New Roman"/>
                <a:cs typeface="Times New Roman"/>
              </a:rPr>
              <a:t>units.</a:t>
            </a:r>
            <a:r>
              <a:rPr sz="1300" spc="10" dirty="0">
                <a:latin typeface="Times New Roman"/>
                <a:cs typeface="Times New Roman"/>
              </a:rPr>
              <a:t> </a:t>
            </a:r>
            <a:r>
              <a:rPr sz="1300" dirty="0">
                <a:latin typeface="Times New Roman"/>
                <a:cs typeface="Times New Roman"/>
              </a:rPr>
              <a:t>This </a:t>
            </a:r>
            <a:r>
              <a:rPr sz="1300" spc="-5" dirty="0">
                <a:latin typeface="Times New Roman"/>
                <a:cs typeface="Times New Roman"/>
              </a:rPr>
              <a:t>has</a:t>
            </a:r>
            <a:r>
              <a:rPr sz="1300" dirty="0">
                <a:latin typeface="Times New Roman"/>
                <a:cs typeface="Times New Roman"/>
              </a:rPr>
              <a:t> </a:t>
            </a:r>
            <a:r>
              <a:rPr sz="1300" spc="-5" dirty="0">
                <a:latin typeface="Times New Roman"/>
                <a:cs typeface="Times New Roman"/>
              </a:rPr>
              <a:t>resulted</a:t>
            </a:r>
            <a:r>
              <a:rPr sz="1300" spc="10" dirty="0">
                <a:latin typeface="Times New Roman"/>
                <a:cs typeface="Times New Roman"/>
              </a:rPr>
              <a:t> </a:t>
            </a:r>
            <a:r>
              <a:rPr sz="1300" dirty="0">
                <a:latin typeface="Times New Roman"/>
                <a:cs typeface="Times New Roman"/>
              </a:rPr>
              <a:t>in</a:t>
            </a:r>
            <a:r>
              <a:rPr sz="1300" spc="10" dirty="0">
                <a:latin typeface="Times New Roman"/>
                <a:cs typeface="Times New Roman"/>
              </a:rPr>
              <a:t> </a:t>
            </a:r>
            <a:r>
              <a:rPr sz="1300" spc="-5" dirty="0">
                <a:latin typeface="Times New Roman"/>
                <a:cs typeface="Times New Roman"/>
              </a:rPr>
              <a:t>decreased</a:t>
            </a:r>
            <a:r>
              <a:rPr sz="1300" spc="10" dirty="0">
                <a:latin typeface="Times New Roman"/>
                <a:cs typeface="Times New Roman"/>
              </a:rPr>
              <a:t> </a:t>
            </a:r>
            <a:r>
              <a:rPr sz="1300" spc="-5" dirty="0">
                <a:latin typeface="Times New Roman"/>
                <a:cs typeface="Times New Roman"/>
              </a:rPr>
              <a:t>customer </a:t>
            </a:r>
            <a:r>
              <a:rPr sz="1300" spc="-310" dirty="0">
                <a:latin typeface="Times New Roman"/>
                <a:cs typeface="Times New Roman"/>
              </a:rPr>
              <a:t> </a:t>
            </a:r>
            <a:r>
              <a:rPr sz="1300" spc="-5" dirty="0">
                <a:latin typeface="Times New Roman"/>
                <a:cs typeface="Times New Roman"/>
              </a:rPr>
              <a:t>satisfaction.</a:t>
            </a:r>
            <a:endParaRPr sz="1300">
              <a:latin typeface="Times New Roman"/>
              <a:cs typeface="Times New Roman"/>
            </a:endParaRPr>
          </a:p>
          <a:p>
            <a:pPr marL="774065" marR="5080" lvl="1" indent="-171450">
              <a:lnSpc>
                <a:spcPts val="1510"/>
              </a:lnSpc>
              <a:spcBef>
                <a:spcPts val="114"/>
              </a:spcBef>
              <a:buClr>
                <a:srgbClr val="595959"/>
              </a:buClr>
              <a:buSzPct val="107692"/>
              <a:buFont typeface="Wingdings"/>
              <a:buChar char=""/>
              <a:tabLst>
                <a:tab pos="774700" algn="l"/>
              </a:tabLst>
            </a:pPr>
            <a:r>
              <a:rPr sz="1300" dirty="0">
                <a:latin typeface="Times New Roman"/>
                <a:cs typeface="Times New Roman"/>
              </a:rPr>
              <a:t>There </a:t>
            </a:r>
            <a:r>
              <a:rPr sz="1300" spc="-5" dirty="0">
                <a:latin typeface="Times New Roman"/>
                <a:cs typeface="Times New Roman"/>
              </a:rPr>
              <a:t>have</a:t>
            </a:r>
            <a:r>
              <a:rPr sz="1300" dirty="0">
                <a:latin typeface="Times New Roman"/>
                <a:cs typeface="Times New Roman"/>
              </a:rPr>
              <a:t> </a:t>
            </a:r>
            <a:r>
              <a:rPr sz="1300" spc="-5" dirty="0">
                <a:latin typeface="Times New Roman"/>
                <a:cs typeface="Times New Roman"/>
              </a:rPr>
              <a:t>been</a:t>
            </a:r>
            <a:r>
              <a:rPr sz="1300" spc="10" dirty="0">
                <a:latin typeface="Times New Roman"/>
                <a:cs typeface="Times New Roman"/>
              </a:rPr>
              <a:t> </a:t>
            </a:r>
            <a:r>
              <a:rPr sz="1300" dirty="0">
                <a:latin typeface="Times New Roman"/>
                <a:cs typeface="Times New Roman"/>
              </a:rPr>
              <a:t>a </a:t>
            </a:r>
            <a:r>
              <a:rPr sz="1300" spc="-5" dirty="0">
                <a:latin typeface="Times New Roman"/>
                <a:cs typeface="Times New Roman"/>
              </a:rPr>
              <a:t>few</a:t>
            </a:r>
            <a:r>
              <a:rPr sz="1300" spc="5" dirty="0">
                <a:latin typeface="Times New Roman"/>
                <a:cs typeface="Times New Roman"/>
              </a:rPr>
              <a:t> </a:t>
            </a:r>
            <a:r>
              <a:rPr sz="1300" spc="-5" dirty="0">
                <a:latin typeface="Times New Roman"/>
                <a:cs typeface="Times New Roman"/>
              </a:rPr>
              <a:t>reports </a:t>
            </a:r>
            <a:r>
              <a:rPr sz="1300" dirty="0">
                <a:latin typeface="Times New Roman"/>
                <a:cs typeface="Times New Roman"/>
              </a:rPr>
              <a:t>of</a:t>
            </a:r>
            <a:r>
              <a:rPr sz="1300" spc="10" dirty="0">
                <a:latin typeface="Times New Roman"/>
                <a:cs typeface="Times New Roman"/>
              </a:rPr>
              <a:t> </a:t>
            </a:r>
            <a:r>
              <a:rPr sz="1300" spc="-5" dirty="0">
                <a:latin typeface="Times New Roman"/>
                <a:cs typeface="Times New Roman"/>
              </a:rPr>
              <a:t>surface</a:t>
            </a:r>
            <a:r>
              <a:rPr sz="1300" dirty="0">
                <a:latin typeface="Times New Roman"/>
                <a:cs typeface="Times New Roman"/>
              </a:rPr>
              <a:t> </a:t>
            </a:r>
            <a:r>
              <a:rPr sz="1300" spc="-5" dirty="0">
                <a:latin typeface="Times New Roman"/>
                <a:cs typeface="Times New Roman"/>
              </a:rPr>
              <a:t>scratches </a:t>
            </a:r>
            <a:r>
              <a:rPr sz="1300" dirty="0">
                <a:latin typeface="Times New Roman"/>
                <a:cs typeface="Times New Roman"/>
              </a:rPr>
              <a:t>or</a:t>
            </a:r>
            <a:r>
              <a:rPr sz="1300" spc="10" dirty="0">
                <a:latin typeface="Times New Roman"/>
                <a:cs typeface="Times New Roman"/>
              </a:rPr>
              <a:t> </a:t>
            </a:r>
            <a:r>
              <a:rPr sz="1300" spc="-5" dirty="0">
                <a:latin typeface="Times New Roman"/>
                <a:cs typeface="Times New Roman"/>
              </a:rPr>
              <a:t>paint</a:t>
            </a:r>
            <a:r>
              <a:rPr sz="1300" spc="5" dirty="0">
                <a:latin typeface="Times New Roman"/>
                <a:cs typeface="Times New Roman"/>
              </a:rPr>
              <a:t> </a:t>
            </a:r>
            <a:r>
              <a:rPr sz="1300" spc="-5" dirty="0">
                <a:latin typeface="Times New Roman"/>
                <a:cs typeface="Times New Roman"/>
              </a:rPr>
              <a:t>that</a:t>
            </a:r>
            <a:r>
              <a:rPr sz="1300" spc="10" dirty="0">
                <a:latin typeface="Times New Roman"/>
                <a:cs typeface="Times New Roman"/>
              </a:rPr>
              <a:t> </a:t>
            </a:r>
            <a:r>
              <a:rPr sz="1300" spc="-5" dirty="0">
                <a:latin typeface="Times New Roman"/>
                <a:cs typeface="Times New Roman"/>
              </a:rPr>
              <a:t>appears </a:t>
            </a:r>
            <a:r>
              <a:rPr sz="1300" dirty="0">
                <a:latin typeface="Times New Roman"/>
                <a:cs typeface="Times New Roman"/>
              </a:rPr>
              <a:t>to</a:t>
            </a:r>
            <a:r>
              <a:rPr sz="1300" spc="10" dirty="0">
                <a:latin typeface="Times New Roman"/>
                <a:cs typeface="Times New Roman"/>
              </a:rPr>
              <a:t> </a:t>
            </a:r>
            <a:r>
              <a:rPr sz="1300" dirty="0">
                <a:latin typeface="Times New Roman"/>
                <a:cs typeface="Times New Roman"/>
              </a:rPr>
              <a:t>be </a:t>
            </a:r>
            <a:r>
              <a:rPr sz="1300" spc="-5" dirty="0">
                <a:latin typeface="Times New Roman"/>
                <a:cs typeface="Times New Roman"/>
              </a:rPr>
              <a:t>subpar.</a:t>
            </a:r>
            <a:r>
              <a:rPr sz="1300" spc="10" dirty="0">
                <a:latin typeface="Times New Roman"/>
                <a:cs typeface="Times New Roman"/>
              </a:rPr>
              <a:t> </a:t>
            </a:r>
            <a:r>
              <a:rPr sz="1300" spc="-5" dirty="0">
                <a:latin typeface="Times New Roman"/>
                <a:cs typeface="Times New Roman"/>
              </a:rPr>
              <a:t>Our</a:t>
            </a:r>
            <a:r>
              <a:rPr sz="1300" spc="10" dirty="0">
                <a:latin typeface="Times New Roman"/>
                <a:cs typeface="Times New Roman"/>
              </a:rPr>
              <a:t> </a:t>
            </a:r>
            <a:r>
              <a:rPr sz="1300" spc="-5" dirty="0">
                <a:latin typeface="Times New Roman"/>
                <a:cs typeface="Times New Roman"/>
              </a:rPr>
              <a:t>staff</a:t>
            </a:r>
            <a:r>
              <a:rPr sz="1300" spc="10" dirty="0">
                <a:latin typeface="Times New Roman"/>
                <a:cs typeface="Times New Roman"/>
              </a:rPr>
              <a:t> </a:t>
            </a:r>
            <a:r>
              <a:rPr sz="1300" spc="-5" dirty="0">
                <a:latin typeface="Times New Roman"/>
                <a:cs typeface="Times New Roman"/>
              </a:rPr>
              <a:t>has determined</a:t>
            </a:r>
            <a:r>
              <a:rPr sz="1300" spc="10" dirty="0">
                <a:latin typeface="Times New Roman"/>
                <a:cs typeface="Times New Roman"/>
              </a:rPr>
              <a:t> </a:t>
            </a:r>
            <a:r>
              <a:rPr sz="1300" spc="-5" dirty="0">
                <a:latin typeface="Times New Roman"/>
                <a:cs typeface="Times New Roman"/>
              </a:rPr>
              <a:t>that </a:t>
            </a:r>
            <a:r>
              <a:rPr sz="1300" spc="-310" dirty="0">
                <a:latin typeface="Times New Roman"/>
                <a:cs typeface="Times New Roman"/>
              </a:rPr>
              <a:t> </a:t>
            </a:r>
            <a:r>
              <a:rPr sz="1300" dirty="0">
                <a:latin typeface="Times New Roman"/>
                <a:cs typeface="Times New Roman"/>
              </a:rPr>
              <a:t>the </a:t>
            </a:r>
            <a:r>
              <a:rPr sz="1300" spc="-5" dirty="0">
                <a:latin typeface="Times New Roman"/>
                <a:cs typeface="Times New Roman"/>
              </a:rPr>
              <a:t>problems were</a:t>
            </a:r>
            <a:r>
              <a:rPr sz="1300" dirty="0">
                <a:latin typeface="Times New Roman"/>
                <a:cs typeface="Times New Roman"/>
              </a:rPr>
              <a:t> not</a:t>
            </a:r>
            <a:r>
              <a:rPr sz="1300" spc="5" dirty="0">
                <a:latin typeface="Times New Roman"/>
                <a:cs typeface="Times New Roman"/>
              </a:rPr>
              <a:t> </a:t>
            </a:r>
            <a:r>
              <a:rPr sz="1300" spc="-5" dirty="0">
                <a:latin typeface="Times New Roman"/>
                <a:cs typeface="Times New Roman"/>
              </a:rPr>
              <a:t>caused</a:t>
            </a:r>
            <a:r>
              <a:rPr sz="1300" spc="5" dirty="0">
                <a:latin typeface="Times New Roman"/>
                <a:cs typeface="Times New Roman"/>
              </a:rPr>
              <a:t> </a:t>
            </a:r>
            <a:r>
              <a:rPr sz="1300" dirty="0">
                <a:latin typeface="Times New Roman"/>
                <a:cs typeface="Times New Roman"/>
              </a:rPr>
              <a:t>by</a:t>
            </a:r>
            <a:r>
              <a:rPr sz="1300" spc="5" dirty="0">
                <a:latin typeface="Times New Roman"/>
                <a:cs typeface="Times New Roman"/>
              </a:rPr>
              <a:t> </a:t>
            </a:r>
            <a:r>
              <a:rPr sz="1300" spc="-5" dirty="0">
                <a:latin typeface="Times New Roman"/>
                <a:cs typeface="Times New Roman"/>
              </a:rPr>
              <a:t>transportation</a:t>
            </a:r>
            <a:r>
              <a:rPr sz="1300" spc="5" dirty="0">
                <a:latin typeface="Times New Roman"/>
                <a:cs typeface="Times New Roman"/>
              </a:rPr>
              <a:t> </a:t>
            </a:r>
            <a:r>
              <a:rPr sz="1300" dirty="0">
                <a:latin typeface="Times New Roman"/>
                <a:cs typeface="Times New Roman"/>
              </a:rPr>
              <a:t>-</a:t>
            </a:r>
            <a:r>
              <a:rPr sz="1300" spc="5" dirty="0">
                <a:latin typeface="Times New Roman"/>
                <a:cs typeface="Times New Roman"/>
              </a:rPr>
              <a:t> </a:t>
            </a:r>
            <a:r>
              <a:rPr sz="1300" spc="-5" dirty="0">
                <a:latin typeface="Times New Roman"/>
                <a:cs typeface="Times New Roman"/>
              </a:rPr>
              <a:t>they</a:t>
            </a:r>
            <a:r>
              <a:rPr sz="1300" spc="5" dirty="0">
                <a:latin typeface="Times New Roman"/>
                <a:cs typeface="Times New Roman"/>
              </a:rPr>
              <a:t> </a:t>
            </a:r>
            <a:r>
              <a:rPr sz="1300" spc="-5" dirty="0">
                <a:latin typeface="Times New Roman"/>
                <a:cs typeface="Times New Roman"/>
              </a:rPr>
              <a:t>appear</a:t>
            </a:r>
            <a:r>
              <a:rPr sz="1300" spc="5" dirty="0">
                <a:latin typeface="Times New Roman"/>
                <a:cs typeface="Times New Roman"/>
              </a:rPr>
              <a:t> </a:t>
            </a:r>
            <a:r>
              <a:rPr sz="1300" dirty="0">
                <a:latin typeface="Times New Roman"/>
                <a:cs typeface="Times New Roman"/>
              </a:rPr>
              <a:t>to</a:t>
            </a:r>
            <a:r>
              <a:rPr sz="1300" spc="5" dirty="0">
                <a:latin typeface="Times New Roman"/>
                <a:cs typeface="Times New Roman"/>
              </a:rPr>
              <a:t> </a:t>
            </a:r>
            <a:r>
              <a:rPr sz="1300" dirty="0">
                <a:latin typeface="Times New Roman"/>
                <a:cs typeface="Times New Roman"/>
              </a:rPr>
              <a:t>be a </a:t>
            </a:r>
            <a:r>
              <a:rPr sz="1300" spc="-5" dirty="0">
                <a:latin typeface="Times New Roman"/>
                <a:cs typeface="Times New Roman"/>
              </a:rPr>
              <a:t>result</a:t>
            </a:r>
            <a:r>
              <a:rPr sz="1300" spc="5" dirty="0">
                <a:latin typeface="Times New Roman"/>
                <a:cs typeface="Times New Roman"/>
              </a:rPr>
              <a:t> </a:t>
            </a:r>
            <a:r>
              <a:rPr sz="1300" dirty="0">
                <a:latin typeface="Times New Roman"/>
                <a:cs typeface="Times New Roman"/>
              </a:rPr>
              <a:t>of</a:t>
            </a:r>
            <a:r>
              <a:rPr sz="1300" spc="5" dirty="0">
                <a:latin typeface="Times New Roman"/>
                <a:cs typeface="Times New Roman"/>
              </a:rPr>
              <a:t> </a:t>
            </a:r>
            <a:r>
              <a:rPr sz="1300" dirty="0">
                <a:latin typeface="Times New Roman"/>
                <a:cs typeface="Times New Roman"/>
              </a:rPr>
              <a:t>the </a:t>
            </a:r>
            <a:r>
              <a:rPr sz="1300" spc="-5" dirty="0">
                <a:latin typeface="Times New Roman"/>
                <a:cs typeface="Times New Roman"/>
              </a:rPr>
              <a:t>manufacturing</a:t>
            </a:r>
            <a:r>
              <a:rPr sz="1300" spc="5" dirty="0">
                <a:latin typeface="Times New Roman"/>
                <a:cs typeface="Times New Roman"/>
              </a:rPr>
              <a:t> </a:t>
            </a:r>
            <a:r>
              <a:rPr sz="1300" spc="-5" dirty="0">
                <a:latin typeface="Times New Roman"/>
                <a:cs typeface="Times New Roman"/>
              </a:rPr>
              <a:t>process,</a:t>
            </a:r>
            <a:r>
              <a:rPr sz="1300" spc="5" dirty="0">
                <a:latin typeface="Times New Roman"/>
                <a:cs typeface="Times New Roman"/>
              </a:rPr>
              <a:t> </a:t>
            </a:r>
            <a:r>
              <a:rPr sz="1300" spc="-5" dirty="0">
                <a:latin typeface="Times New Roman"/>
                <a:cs typeface="Times New Roman"/>
              </a:rPr>
              <a:t>and</a:t>
            </a:r>
            <a:r>
              <a:rPr sz="1300" spc="10" dirty="0">
                <a:latin typeface="Times New Roman"/>
                <a:cs typeface="Times New Roman"/>
              </a:rPr>
              <a:t> </a:t>
            </a:r>
            <a:r>
              <a:rPr sz="1300" dirty="0">
                <a:latin typeface="Times New Roman"/>
                <a:cs typeface="Times New Roman"/>
              </a:rPr>
              <a:t>the</a:t>
            </a:r>
            <a:endParaRPr sz="1300">
              <a:latin typeface="Times New Roman"/>
              <a:cs typeface="Times New Roman"/>
            </a:endParaRPr>
          </a:p>
          <a:p>
            <a:pPr marL="774065">
              <a:lnSpc>
                <a:spcPts val="1545"/>
              </a:lnSpc>
            </a:pPr>
            <a:r>
              <a:rPr sz="1300" spc="-5" dirty="0">
                <a:latin typeface="Times New Roman"/>
                <a:cs typeface="Times New Roman"/>
              </a:rPr>
              <a:t>inspectors failed</a:t>
            </a:r>
            <a:r>
              <a:rPr sz="1300" spc="5" dirty="0">
                <a:latin typeface="Times New Roman"/>
                <a:cs typeface="Times New Roman"/>
              </a:rPr>
              <a:t> </a:t>
            </a:r>
            <a:r>
              <a:rPr sz="1300" dirty="0">
                <a:latin typeface="Times New Roman"/>
                <a:cs typeface="Times New Roman"/>
              </a:rPr>
              <a:t>to</a:t>
            </a:r>
            <a:r>
              <a:rPr sz="1300" spc="10" dirty="0">
                <a:latin typeface="Times New Roman"/>
                <a:cs typeface="Times New Roman"/>
              </a:rPr>
              <a:t> </a:t>
            </a:r>
            <a:r>
              <a:rPr sz="1300" spc="-5" dirty="0">
                <a:latin typeface="Times New Roman"/>
                <a:cs typeface="Times New Roman"/>
              </a:rPr>
              <a:t>catch</a:t>
            </a:r>
            <a:r>
              <a:rPr sz="1300" spc="5" dirty="0">
                <a:latin typeface="Times New Roman"/>
                <a:cs typeface="Times New Roman"/>
              </a:rPr>
              <a:t> </a:t>
            </a:r>
            <a:r>
              <a:rPr sz="1300" spc="-5" dirty="0">
                <a:latin typeface="Times New Roman"/>
                <a:cs typeface="Times New Roman"/>
              </a:rPr>
              <a:t>them</a:t>
            </a:r>
            <a:r>
              <a:rPr sz="1300" spc="5" dirty="0">
                <a:latin typeface="Times New Roman"/>
                <a:cs typeface="Times New Roman"/>
              </a:rPr>
              <a:t> </a:t>
            </a:r>
            <a:r>
              <a:rPr sz="1300" spc="-5" dirty="0">
                <a:latin typeface="Times New Roman"/>
                <a:cs typeface="Times New Roman"/>
              </a:rPr>
              <a:t>before</a:t>
            </a:r>
            <a:r>
              <a:rPr sz="1300" spc="5" dirty="0">
                <a:latin typeface="Times New Roman"/>
                <a:cs typeface="Times New Roman"/>
              </a:rPr>
              <a:t> </a:t>
            </a:r>
            <a:r>
              <a:rPr sz="1300" dirty="0">
                <a:latin typeface="Times New Roman"/>
                <a:cs typeface="Times New Roman"/>
              </a:rPr>
              <a:t>the </a:t>
            </a:r>
            <a:r>
              <a:rPr sz="1300" spc="-5" dirty="0">
                <a:latin typeface="Times New Roman"/>
                <a:cs typeface="Times New Roman"/>
              </a:rPr>
              <a:t>parts were</a:t>
            </a:r>
            <a:r>
              <a:rPr sz="1300" spc="5" dirty="0">
                <a:latin typeface="Times New Roman"/>
                <a:cs typeface="Times New Roman"/>
              </a:rPr>
              <a:t> </a:t>
            </a:r>
            <a:r>
              <a:rPr sz="1300" spc="-5" dirty="0">
                <a:latin typeface="Times New Roman"/>
                <a:cs typeface="Times New Roman"/>
              </a:rPr>
              <a:t>transported.</a:t>
            </a:r>
            <a:endParaRPr sz="1300">
              <a:latin typeface="Times New Roman"/>
              <a:cs typeface="Times New Roman"/>
            </a:endParaRPr>
          </a:p>
          <a:p>
            <a:pPr>
              <a:lnSpc>
                <a:spcPct val="100000"/>
              </a:lnSpc>
              <a:spcBef>
                <a:spcPts val="50"/>
              </a:spcBef>
            </a:pPr>
            <a:endParaRPr sz="1300">
              <a:latin typeface="Times New Roman"/>
              <a:cs typeface="Times New Roman"/>
            </a:endParaRPr>
          </a:p>
          <a:p>
            <a:pPr marL="469900" indent="-343535">
              <a:lnSpc>
                <a:spcPct val="100000"/>
              </a:lnSpc>
              <a:buSzPct val="105882"/>
              <a:buFont typeface="Arial"/>
              <a:buChar char="●"/>
              <a:tabLst>
                <a:tab pos="469265" algn="l"/>
                <a:tab pos="469900" algn="l"/>
              </a:tabLst>
            </a:pPr>
            <a:r>
              <a:rPr sz="1700" dirty="0">
                <a:solidFill>
                  <a:srgbClr val="595959"/>
                </a:solidFill>
                <a:latin typeface="Times New Roman"/>
                <a:cs typeface="Times New Roman"/>
              </a:rPr>
              <a:t>Solution</a:t>
            </a:r>
            <a:r>
              <a:rPr sz="1700" spc="-30" dirty="0">
                <a:solidFill>
                  <a:srgbClr val="595959"/>
                </a:solidFill>
                <a:latin typeface="Times New Roman"/>
                <a:cs typeface="Times New Roman"/>
              </a:rPr>
              <a:t> </a:t>
            </a:r>
            <a:r>
              <a:rPr sz="1700" spc="-5" dirty="0">
                <a:solidFill>
                  <a:srgbClr val="595959"/>
                </a:solidFill>
                <a:latin typeface="Times New Roman"/>
                <a:cs typeface="Times New Roman"/>
              </a:rPr>
              <a:t>Proposed:</a:t>
            </a:r>
            <a:endParaRPr sz="1700">
              <a:latin typeface="Times New Roman"/>
              <a:cs typeface="Times New Roman"/>
            </a:endParaRPr>
          </a:p>
          <a:p>
            <a:pPr marL="907415" marR="219075" lvl="1" indent="-285750">
              <a:lnSpc>
                <a:spcPct val="103099"/>
              </a:lnSpc>
              <a:spcBef>
                <a:spcPts val="15"/>
              </a:spcBef>
              <a:buSzPct val="92307"/>
              <a:buFont typeface="Wingdings"/>
              <a:buChar char=""/>
              <a:tabLst>
                <a:tab pos="907415" algn="l"/>
                <a:tab pos="908050" algn="l"/>
              </a:tabLst>
            </a:pPr>
            <a:r>
              <a:rPr sz="1300" spc="-5" dirty="0">
                <a:solidFill>
                  <a:srgbClr val="595959"/>
                </a:solidFill>
                <a:latin typeface="Times New Roman"/>
                <a:cs typeface="Times New Roman"/>
              </a:rPr>
              <a:t>Integration</a:t>
            </a:r>
            <a:r>
              <a:rPr sz="1300" spc="10" dirty="0">
                <a:solidFill>
                  <a:srgbClr val="595959"/>
                </a:solidFill>
                <a:latin typeface="Times New Roman"/>
                <a:cs typeface="Times New Roman"/>
              </a:rPr>
              <a:t> </a:t>
            </a:r>
            <a:r>
              <a:rPr sz="1300" dirty="0">
                <a:solidFill>
                  <a:srgbClr val="595959"/>
                </a:solidFill>
                <a:latin typeface="Times New Roman"/>
                <a:cs typeface="Times New Roman"/>
              </a:rPr>
              <a:t>of</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Neurala</a:t>
            </a:r>
            <a:r>
              <a:rPr sz="1300" spc="5" dirty="0">
                <a:solidFill>
                  <a:srgbClr val="595959"/>
                </a:solidFill>
                <a:latin typeface="Times New Roman"/>
                <a:cs typeface="Times New Roman"/>
              </a:rPr>
              <a:t> </a:t>
            </a:r>
            <a:r>
              <a:rPr sz="1300" spc="-5" dirty="0">
                <a:solidFill>
                  <a:srgbClr val="595959"/>
                </a:solidFill>
                <a:latin typeface="Times New Roman"/>
                <a:cs typeface="Times New Roman"/>
              </a:rPr>
              <a:t>AI’s</a:t>
            </a:r>
            <a:r>
              <a:rPr sz="1300" dirty="0">
                <a:solidFill>
                  <a:srgbClr val="595959"/>
                </a:solidFill>
                <a:latin typeface="Times New Roman"/>
                <a:cs typeface="Times New Roman"/>
              </a:rPr>
              <a:t> </a:t>
            </a:r>
            <a:r>
              <a:rPr sz="1300" spc="-5" dirty="0">
                <a:solidFill>
                  <a:srgbClr val="595959"/>
                </a:solidFill>
                <a:latin typeface="Times New Roman"/>
                <a:cs typeface="Times New Roman"/>
              </a:rPr>
              <a:t>visual</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inspection</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software</a:t>
            </a:r>
            <a:r>
              <a:rPr sz="1300" spc="5" dirty="0">
                <a:solidFill>
                  <a:srgbClr val="595959"/>
                </a:solidFill>
                <a:latin typeface="Times New Roman"/>
                <a:cs typeface="Times New Roman"/>
              </a:rPr>
              <a:t> </a:t>
            </a:r>
            <a:r>
              <a:rPr sz="1300" dirty="0">
                <a:solidFill>
                  <a:srgbClr val="595959"/>
                </a:solidFill>
                <a:latin typeface="Times New Roman"/>
                <a:cs typeface="Times New Roman"/>
              </a:rPr>
              <a:t>into</a:t>
            </a:r>
            <a:r>
              <a:rPr sz="1300" spc="10" dirty="0">
                <a:solidFill>
                  <a:srgbClr val="595959"/>
                </a:solidFill>
                <a:latin typeface="Times New Roman"/>
                <a:cs typeface="Times New Roman"/>
              </a:rPr>
              <a:t> </a:t>
            </a:r>
            <a:r>
              <a:rPr sz="1300" dirty="0">
                <a:solidFill>
                  <a:srgbClr val="595959"/>
                </a:solidFill>
                <a:latin typeface="Times New Roman"/>
                <a:cs typeface="Times New Roman"/>
              </a:rPr>
              <a:t>our</a:t>
            </a:r>
            <a:r>
              <a:rPr sz="1300" spc="15" dirty="0">
                <a:solidFill>
                  <a:srgbClr val="595959"/>
                </a:solidFill>
                <a:latin typeface="Times New Roman"/>
                <a:cs typeface="Times New Roman"/>
              </a:rPr>
              <a:t> </a:t>
            </a:r>
            <a:r>
              <a:rPr sz="1300" spc="-5" dirty="0">
                <a:solidFill>
                  <a:srgbClr val="595959"/>
                </a:solidFill>
                <a:latin typeface="Times New Roman"/>
                <a:cs typeface="Times New Roman"/>
              </a:rPr>
              <a:t>salesforce</a:t>
            </a:r>
            <a:r>
              <a:rPr sz="1300" spc="5" dirty="0">
                <a:solidFill>
                  <a:srgbClr val="595959"/>
                </a:solidFill>
                <a:latin typeface="Times New Roman"/>
                <a:cs typeface="Times New Roman"/>
              </a:rPr>
              <a:t> </a:t>
            </a:r>
            <a:r>
              <a:rPr sz="1300" spc="-5" dirty="0">
                <a:solidFill>
                  <a:srgbClr val="595959"/>
                </a:solidFill>
                <a:latin typeface="Times New Roman"/>
                <a:cs typeface="Times New Roman"/>
              </a:rPr>
              <a:t>platform</a:t>
            </a:r>
            <a:r>
              <a:rPr sz="1300" spc="10" dirty="0">
                <a:solidFill>
                  <a:srgbClr val="595959"/>
                </a:solidFill>
                <a:latin typeface="Times New Roman"/>
                <a:cs typeface="Times New Roman"/>
              </a:rPr>
              <a:t> </a:t>
            </a:r>
            <a:r>
              <a:rPr sz="1300" dirty="0">
                <a:solidFill>
                  <a:srgbClr val="595959"/>
                </a:solidFill>
                <a:latin typeface="Times New Roman"/>
                <a:cs typeface="Times New Roman"/>
              </a:rPr>
              <a:t>for</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order</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management</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and </a:t>
            </a:r>
            <a:r>
              <a:rPr sz="1300" spc="-310" dirty="0">
                <a:solidFill>
                  <a:srgbClr val="595959"/>
                </a:solidFill>
                <a:latin typeface="Times New Roman"/>
                <a:cs typeface="Times New Roman"/>
              </a:rPr>
              <a:t> </a:t>
            </a:r>
            <a:r>
              <a:rPr sz="1300" spc="-5" dirty="0">
                <a:solidFill>
                  <a:srgbClr val="595959"/>
                </a:solidFill>
                <a:latin typeface="Times New Roman"/>
                <a:cs typeface="Times New Roman"/>
              </a:rPr>
              <a:t>tracking</a:t>
            </a:r>
            <a:r>
              <a:rPr sz="1300" dirty="0">
                <a:solidFill>
                  <a:srgbClr val="595959"/>
                </a:solidFill>
                <a:latin typeface="Times New Roman"/>
                <a:cs typeface="Times New Roman"/>
              </a:rPr>
              <a:t> in </a:t>
            </a:r>
            <a:r>
              <a:rPr sz="1300" spc="-5" dirty="0">
                <a:solidFill>
                  <a:srgbClr val="595959"/>
                </a:solidFill>
                <a:latin typeface="Times New Roman"/>
                <a:cs typeface="Times New Roman"/>
              </a:rPr>
              <a:t>order</a:t>
            </a:r>
            <a:r>
              <a:rPr sz="1300" dirty="0">
                <a:solidFill>
                  <a:srgbClr val="595959"/>
                </a:solidFill>
                <a:latin typeface="Times New Roman"/>
                <a:cs typeface="Times New Roman"/>
              </a:rPr>
              <a:t> to </a:t>
            </a:r>
            <a:r>
              <a:rPr sz="1300" spc="-5" dirty="0">
                <a:solidFill>
                  <a:srgbClr val="595959"/>
                </a:solidFill>
                <a:latin typeface="Times New Roman"/>
                <a:cs typeface="Times New Roman"/>
              </a:rPr>
              <a:t>ensure quality</a:t>
            </a:r>
            <a:r>
              <a:rPr sz="1300" dirty="0">
                <a:solidFill>
                  <a:srgbClr val="595959"/>
                </a:solidFill>
                <a:latin typeface="Times New Roman"/>
                <a:cs typeface="Times New Roman"/>
              </a:rPr>
              <a:t> during </a:t>
            </a:r>
            <a:r>
              <a:rPr sz="1300" spc="-5" dirty="0">
                <a:solidFill>
                  <a:srgbClr val="595959"/>
                </a:solidFill>
                <a:latin typeface="Times New Roman"/>
                <a:cs typeface="Times New Roman"/>
              </a:rPr>
              <a:t>manufacturing</a:t>
            </a:r>
            <a:endParaRPr sz="1300">
              <a:latin typeface="Times New Roman"/>
              <a:cs typeface="Times New Roman"/>
            </a:endParaRPr>
          </a:p>
          <a:p>
            <a:pPr lvl="1">
              <a:lnSpc>
                <a:spcPct val="100000"/>
              </a:lnSpc>
              <a:spcBef>
                <a:spcPts val="30"/>
              </a:spcBef>
              <a:buFont typeface="Wingdings"/>
              <a:buChar char=""/>
            </a:pPr>
            <a:endParaRPr sz="1400">
              <a:latin typeface="Times New Roman"/>
              <a:cs typeface="Times New Roman"/>
            </a:endParaRPr>
          </a:p>
          <a:p>
            <a:pPr marL="469900" indent="-343535">
              <a:lnSpc>
                <a:spcPct val="100000"/>
              </a:lnSpc>
              <a:buSzPct val="105882"/>
              <a:buFont typeface="Arial"/>
              <a:buChar char="●"/>
              <a:tabLst>
                <a:tab pos="469265" algn="l"/>
                <a:tab pos="469900" algn="l"/>
              </a:tabLst>
            </a:pPr>
            <a:r>
              <a:rPr sz="1700" spc="-5" dirty="0">
                <a:solidFill>
                  <a:srgbClr val="595959"/>
                </a:solidFill>
                <a:latin typeface="Times New Roman"/>
                <a:cs typeface="Times New Roman"/>
              </a:rPr>
              <a:t>Expected</a:t>
            </a:r>
            <a:r>
              <a:rPr sz="1700" spc="-25" dirty="0">
                <a:solidFill>
                  <a:srgbClr val="595959"/>
                </a:solidFill>
                <a:latin typeface="Times New Roman"/>
                <a:cs typeface="Times New Roman"/>
              </a:rPr>
              <a:t> </a:t>
            </a:r>
            <a:r>
              <a:rPr sz="1700" spc="-5" dirty="0">
                <a:solidFill>
                  <a:srgbClr val="595959"/>
                </a:solidFill>
                <a:latin typeface="Times New Roman"/>
                <a:cs typeface="Times New Roman"/>
              </a:rPr>
              <a:t>Result:</a:t>
            </a:r>
            <a:endParaRPr sz="1700">
              <a:latin typeface="Times New Roman"/>
              <a:cs typeface="Times New Roman"/>
            </a:endParaRPr>
          </a:p>
          <a:p>
            <a:pPr marL="793750" marR="400050" lvl="1" indent="-171450">
              <a:lnSpc>
                <a:spcPts val="1680"/>
              </a:lnSpc>
              <a:spcBef>
                <a:spcPts val="20"/>
              </a:spcBef>
              <a:buSzPct val="92307"/>
              <a:buFont typeface="Wingdings"/>
              <a:buChar char=""/>
              <a:tabLst>
                <a:tab pos="793750" algn="l"/>
              </a:tabLst>
            </a:pPr>
            <a:r>
              <a:rPr sz="1300" dirty="0">
                <a:solidFill>
                  <a:srgbClr val="595959"/>
                </a:solidFill>
                <a:latin typeface="Times New Roman"/>
                <a:cs typeface="Times New Roman"/>
              </a:rPr>
              <a:t>A </a:t>
            </a:r>
            <a:r>
              <a:rPr sz="1300" spc="-5" dirty="0">
                <a:solidFill>
                  <a:srgbClr val="595959"/>
                </a:solidFill>
                <a:latin typeface="Times New Roman"/>
                <a:cs typeface="Times New Roman"/>
              </a:rPr>
              <a:t>smooth</a:t>
            </a:r>
            <a:r>
              <a:rPr sz="1300" spc="5" dirty="0">
                <a:solidFill>
                  <a:srgbClr val="595959"/>
                </a:solidFill>
                <a:latin typeface="Times New Roman"/>
                <a:cs typeface="Times New Roman"/>
              </a:rPr>
              <a:t> </a:t>
            </a:r>
            <a:r>
              <a:rPr sz="1300" spc="-5" dirty="0">
                <a:solidFill>
                  <a:srgbClr val="595959"/>
                </a:solidFill>
                <a:latin typeface="Times New Roman"/>
                <a:cs typeface="Times New Roman"/>
              </a:rPr>
              <a:t>integration</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leading</a:t>
            </a:r>
            <a:r>
              <a:rPr sz="1300" spc="5" dirty="0">
                <a:solidFill>
                  <a:srgbClr val="595959"/>
                </a:solidFill>
                <a:latin typeface="Times New Roman"/>
                <a:cs typeface="Times New Roman"/>
              </a:rPr>
              <a:t> </a:t>
            </a:r>
            <a:r>
              <a:rPr sz="1300" dirty="0">
                <a:solidFill>
                  <a:srgbClr val="595959"/>
                </a:solidFill>
                <a:latin typeface="Times New Roman"/>
                <a:cs typeface="Times New Roman"/>
              </a:rPr>
              <a:t>to</a:t>
            </a:r>
            <a:r>
              <a:rPr sz="1300" spc="5" dirty="0">
                <a:solidFill>
                  <a:srgbClr val="595959"/>
                </a:solidFill>
                <a:latin typeface="Times New Roman"/>
                <a:cs typeface="Times New Roman"/>
              </a:rPr>
              <a:t> </a:t>
            </a:r>
            <a:r>
              <a:rPr sz="1300" dirty="0">
                <a:solidFill>
                  <a:srgbClr val="595959"/>
                </a:solidFill>
                <a:latin typeface="Times New Roman"/>
                <a:cs typeface="Times New Roman"/>
              </a:rPr>
              <a:t>Floyd</a:t>
            </a:r>
            <a:r>
              <a:rPr sz="1300" spc="10" dirty="0">
                <a:solidFill>
                  <a:srgbClr val="595959"/>
                </a:solidFill>
                <a:latin typeface="Times New Roman"/>
                <a:cs typeface="Times New Roman"/>
              </a:rPr>
              <a:t> </a:t>
            </a:r>
            <a:r>
              <a:rPr sz="1300" spc="-5" dirty="0">
                <a:solidFill>
                  <a:srgbClr val="595959"/>
                </a:solidFill>
                <a:latin typeface="Times New Roman"/>
                <a:cs typeface="Times New Roman"/>
              </a:rPr>
              <a:t>being</a:t>
            </a:r>
            <a:r>
              <a:rPr sz="1300" spc="5" dirty="0">
                <a:solidFill>
                  <a:srgbClr val="595959"/>
                </a:solidFill>
                <a:latin typeface="Times New Roman"/>
                <a:cs typeface="Times New Roman"/>
              </a:rPr>
              <a:t> </a:t>
            </a:r>
            <a:r>
              <a:rPr sz="1300" spc="-5" dirty="0">
                <a:solidFill>
                  <a:srgbClr val="595959"/>
                </a:solidFill>
                <a:latin typeface="Times New Roman"/>
                <a:cs typeface="Times New Roman"/>
              </a:rPr>
              <a:t>able</a:t>
            </a:r>
            <a:r>
              <a:rPr sz="1300" spc="5" dirty="0">
                <a:solidFill>
                  <a:srgbClr val="595959"/>
                </a:solidFill>
                <a:latin typeface="Times New Roman"/>
                <a:cs typeface="Times New Roman"/>
              </a:rPr>
              <a:t> </a:t>
            </a:r>
            <a:r>
              <a:rPr sz="1300" dirty="0">
                <a:solidFill>
                  <a:srgbClr val="595959"/>
                </a:solidFill>
                <a:latin typeface="Times New Roman"/>
                <a:cs typeface="Times New Roman"/>
              </a:rPr>
              <a:t>to</a:t>
            </a:r>
            <a:r>
              <a:rPr sz="1300" spc="5" dirty="0">
                <a:solidFill>
                  <a:srgbClr val="595959"/>
                </a:solidFill>
                <a:latin typeface="Times New Roman"/>
                <a:cs typeface="Times New Roman"/>
              </a:rPr>
              <a:t> </a:t>
            </a:r>
            <a:r>
              <a:rPr sz="1300" dirty="0">
                <a:solidFill>
                  <a:srgbClr val="595959"/>
                </a:solidFill>
                <a:latin typeface="Times New Roman"/>
                <a:cs typeface="Times New Roman"/>
              </a:rPr>
              <a:t>fulfill</a:t>
            </a:r>
            <a:r>
              <a:rPr sz="1300" spc="5" dirty="0">
                <a:solidFill>
                  <a:srgbClr val="595959"/>
                </a:solidFill>
                <a:latin typeface="Times New Roman"/>
                <a:cs typeface="Times New Roman"/>
              </a:rPr>
              <a:t> </a:t>
            </a:r>
            <a:r>
              <a:rPr sz="1300" spc="-5" dirty="0">
                <a:solidFill>
                  <a:srgbClr val="595959"/>
                </a:solidFill>
                <a:latin typeface="Times New Roman"/>
                <a:cs typeface="Times New Roman"/>
              </a:rPr>
              <a:t>higher</a:t>
            </a:r>
            <a:r>
              <a:rPr sz="1300" spc="10" dirty="0">
                <a:solidFill>
                  <a:srgbClr val="595959"/>
                </a:solidFill>
                <a:latin typeface="Times New Roman"/>
                <a:cs typeface="Times New Roman"/>
              </a:rPr>
              <a:t> </a:t>
            </a:r>
            <a:r>
              <a:rPr sz="1300" dirty="0">
                <a:solidFill>
                  <a:srgbClr val="595959"/>
                </a:solidFill>
                <a:latin typeface="Times New Roman"/>
                <a:cs typeface="Times New Roman"/>
              </a:rPr>
              <a:t>volume </a:t>
            </a:r>
            <a:r>
              <a:rPr sz="1300" spc="-5" dirty="0">
                <a:solidFill>
                  <a:srgbClr val="595959"/>
                </a:solidFill>
                <a:latin typeface="Times New Roman"/>
                <a:cs typeface="Times New Roman"/>
              </a:rPr>
              <a:t>orders </a:t>
            </a:r>
            <a:r>
              <a:rPr sz="1300" dirty="0">
                <a:solidFill>
                  <a:srgbClr val="595959"/>
                </a:solidFill>
                <a:latin typeface="Times New Roman"/>
                <a:cs typeface="Times New Roman"/>
              </a:rPr>
              <a:t>in</a:t>
            </a:r>
            <a:r>
              <a:rPr sz="1300" spc="10" dirty="0">
                <a:solidFill>
                  <a:srgbClr val="595959"/>
                </a:solidFill>
                <a:latin typeface="Times New Roman"/>
                <a:cs typeface="Times New Roman"/>
              </a:rPr>
              <a:t> </a:t>
            </a:r>
            <a:r>
              <a:rPr sz="1300" dirty="0">
                <a:solidFill>
                  <a:srgbClr val="595959"/>
                </a:solidFill>
                <a:latin typeface="Times New Roman"/>
                <a:cs typeface="Times New Roman"/>
              </a:rPr>
              <a:t>the future</a:t>
            </a:r>
            <a:r>
              <a:rPr sz="1300" spc="5" dirty="0">
                <a:solidFill>
                  <a:srgbClr val="595959"/>
                </a:solidFill>
                <a:latin typeface="Times New Roman"/>
                <a:cs typeface="Times New Roman"/>
              </a:rPr>
              <a:t> </a:t>
            </a:r>
            <a:r>
              <a:rPr sz="1300" spc="-5" dirty="0">
                <a:solidFill>
                  <a:srgbClr val="595959"/>
                </a:solidFill>
                <a:latin typeface="Times New Roman"/>
                <a:cs typeface="Times New Roman"/>
              </a:rPr>
              <a:t>while</a:t>
            </a:r>
            <a:r>
              <a:rPr sz="1300" spc="5" dirty="0">
                <a:solidFill>
                  <a:srgbClr val="595959"/>
                </a:solidFill>
                <a:latin typeface="Times New Roman"/>
                <a:cs typeface="Times New Roman"/>
              </a:rPr>
              <a:t> </a:t>
            </a:r>
            <a:r>
              <a:rPr sz="1300" spc="-5" dirty="0">
                <a:solidFill>
                  <a:srgbClr val="595959"/>
                </a:solidFill>
                <a:latin typeface="Times New Roman"/>
                <a:cs typeface="Times New Roman"/>
              </a:rPr>
              <a:t>ensuring </a:t>
            </a:r>
            <a:r>
              <a:rPr sz="1300" spc="-310" dirty="0">
                <a:solidFill>
                  <a:srgbClr val="595959"/>
                </a:solidFill>
                <a:latin typeface="Times New Roman"/>
                <a:cs typeface="Times New Roman"/>
              </a:rPr>
              <a:t> </a:t>
            </a:r>
            <a:r>
              <a:rPr sz="1300" spc="-5" dirty="0">
                <a:solidFill>
                  <a:srgbClr val="595959"/>
                </a:solidFill>
                <a:latin typeface="Times New Roman"/>
                <a:cs typeface="Times New Roman"/>
              </a:rPr>
              <a:t>quality</a:t>
            </a:r>
            <a:endParaRPr sz="13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9625" y="511047"/>
            <a:ext cx="5085080" cy="406400"/>
          </a:xfrm>
          <a:prstGeom prst="rect">
            <a:avLst/>
          </a:prstGeom>
        </p:spPr>
        <p:txBody>
          <a:bodyPr vert="horz" wrap="square" lIns="0" tIns="12700" rIns="0" bIns="0" rtlCol="0">
            <a:spAutoFit/>
          </a:bodyPr>
          <a:lstStyle/>
          <a:p>
            <a:pPr marL="12700">
              <a:lnSpc>
                <a:spcPct val="100000"/>
              </a:lnSpc>
              <a:spcBef>
                <a:spcPts val="100"/>
              </a:spcBef>
            </a:pPr>
            <a:r>
              <a:rPr spc="-5" dirty="0"/>
              <a:t>Vision</a:t>
            </a:r>
            <a:r>
              <a:rPr spc="-30" dirty="0"/>
              <a:t> </a:t>
            </a:r>
            <a:r>
              <a:rPr spc="-5" dirty="0"/>
              <a:t>and</a:t>
            </a:r>
            <a:r>
              <a:rPr spc="-25" dirty="0"/>
              <a:t> </a:t>
            </a:r>
            <a:r>
              <a:rPr spc="-5" dirty="0"/>
              <a:t>Technological</a:t>
            </a:r>
            <a:r>
              <a:rPr spc="-30" dirty="0"/>
              <a:t> </a:t>
            </a:r>
            <a:r>
              <a:rPr dirty="0"/>
              <a:t>Outcomes</a:t>
            </a:r>
          </a:p>
        </p:txBody>
      </p:sp>
      <p:sp>
        <p:nvSpPr>
          <p:cNvPr id="3" name="object 3"/>
          <p:cNvSpPr txBox="1"/>
          <p:nvPr/>
        </p:nvSpPr>
        <p:spPr>
          <a:xfrm>
            <a:off x="504725" y="1212596"/>
            <a:ext cx="8051165" cy="2844800"/>
          </a:xfrm>
          <a:prstGeom prst="rect">
            <a:avLst/>
          </a:prstGeom>
        </p:spPr>
        <p:txBody>
          <a:bodyPr vert="horz" wrap="square" lIns="0" tIns="6350" rIns="0" bIns="0" rtlCol="0">
            <a:spAutoFit/>
          </a:bodyPr>
          <a:lstStyle/>
          <a:p>
            <a:pPr marL="355600" marR="239395" indent="-342900" algn="just">
              <a:lnSpc>
                <a:spcPct val="113300"/>
              </a:lnSpc>
              <a:spcBef>
                <a:spcPts val="50"/>
              </a:spcBef>
              <a:buFont typeface="Wingdings"/>
              <a:buChar char=""/>
              <a:tabLst>
                <a:tab pos="355600" algn="l"/>
              </a:tabLst>
            </a:pPr>
            <a:r>
              <a:rPr sz="1800" dirty="0">
                <a:solidFill>
                  <a:srgbClr val="595959"/>
                </a:solidFill>
                <a:latin typeface="Times New Roman"/>
                <a:cs typeface="Times New Roman"/>
              </a:rPr>
              <a:t>We expect </a:t>
            </a:r>
            <a:r>
              <a:rPr sz="1800" spc="-5" dirty="0">
                <a:solidFill>
                  <a:srgbClr val="595959"/>
                </a:solidFill>
                <a:latin typeface="Times New Roman"/>
                <a:cs typeface="Times New Roman"/>
              </a:rPr>
              <a:t>to perfectly integrate Neurala </a:t>
            </a:r>
            <a:r>
              <a:rPr sz="1800" dirty="0">
                <a:solidFill>
                  <a:srgbClr val="595959"/>
                </a:solidFill>
                <a:latin typeface="Times New Roman"/>
                <a:cs typeface="Times New Roman"/>
              </a:rPr>
              <a:t>AI’s </a:t>
            </a:r>
            <a:r>
              <a:rPr sz="1800" spc="-5" dirty="0">
                <a:solidFill>
                  <a:srgbClr val="595959"/>
                </a:solidFill>
                <a:latin typeface="Times New Roman"/>
                <a:cs typeface="Times New Roman"/>
              </a:rPr>
              <a:t>visual inspection software </a:t>
            </a:r>
            <a:r>
              <a:rPr sz="1800" dirty="0">
                <a:solidFill>
                  <a:srgbClr val="595959"/>
                </a:solidFill>
                <a:latin typeface="Times New Roman"/>
                <a:cs typeface="Times New Roman"/>
              </a:rPr>
              <a:t>and take </a:t>
            </a:r>
            <a:r>
              <a:rPr sz="1800" spc="-434" dirty="0">
                <a:solidFill>
                  <a:srgbClr val="595959"/>
                </a:solidFill>
                <a:latin typeface="Times New Roman"/>
                <a:cs typeface="Times New Roman"/>
              </a:rPr>
              <a:t> </a:t>
            </a:r>
            <a:r>
              <a:rPr sz="1800" spc="-5" dirty="0">
                <a:solidFill>
                  <a:srgbClr val="595959"/>
                </a:solidFill>
                <a:latin typeface="Times New Roman"/>
                <a:cs typeface="Times New Roman"/>
              </a:rPr>
              <a:t>advantage </a:t>
            </a:r>
            <a:r>
              <a:rPr sz="1800" dirty="0">
                <a:solidFill>
                  <a:srgbClr val="595959"/>
                </a:solidFill>
                <a:latin typeface="Times New Roman"/>
                <a:cs typeface="Times New Roman"/>
              </a:rPr>
              <a:t>of </a:t>
            </a:r>
            <a:r>
              <a:rPr sz="1800" spc="-5" dirty="0">
                <a:solidFill>
                  <a:srgbClr val="595959"/>
                </a:solidFill>
                <a:latin typeface="Times New Roman"/>
                <a:cs typeface="Times New Roman"/>
              </a:rPr>
              <a:t>their </a:t>
            </a:r>
            <a:r>
              <a:rPr sz="1800" dirty="0">
                <a:solidFill>
                  <a:srgbClr val="595959"/>
                </a:solidFill>
                <a:latin typeface="Times New Roman"/>
                <a:cs typeface="Times New Roman"/>
              </a:rPr>
              <a:t>L-DNN </a:t>
            </a:r>
            <a:r>
              <a:rPr sz="1800" spc="-5" dirty="0">
                <a:solidFill>
                  <a:srgbClr val="595959"/>
                </a:solidFill>
                <a:latin typeface="Times New Roman"/>
                <a:cs typeface="Times New Roman"/>
              </a:rPr>
              <a:t>model’s continuous learning to </a:t>
            </a:r>
            <a:r>
              <a:rPr sz="1800" dirty="0">
                <a:solidFill>
                  <a:srgbClr val="595959"/>
                </a:solidFill>
                <a:latin typeface="Times New Roman"/>
                <a:cs typeface="Times New Roman"/>
              </a:rPr>
              <a:t>keep our </a:t>
            </a:r>
            <a:r>
              <a:rPr sz="1800" spc="-5" dirty="0">
                <a:solidFill>
                  <a:srgbClr val="595959"/>
                </a:solidFill>
                <a:latin typeface="Times New Roman"/>
                <a:cs typeface="Times New Roman"/>
              </a:rPr>
              <a:t>quality </a:t>
            </a:r>
            <a:r>
              <a:rPr sz="1800" dirty="0">
                <a:solidFill>
                  <a:srgbClr val="595959"/>
                </a:solidFill>
                <a:latin typeface="Times New Roman"/>
                <a:cs typeface="Times New Roman"/>
              </a:rPr>
              <a:t>at </a:t>
            </a:r>
            <a:r>
              <a:rPr sz="1800" spc="-5" dirty="0">
                <a:solidFill>
                  <a:srgbClr val="595959"/>
                </a:solidFill>
                <a:latin typeface="Times New Roman"/>
                <a:cs typeface="Times New Roman"/>
              </a:rPr>
              <a:t>the </a:t>
            </a:r>
            <a:r>
              <a:rPr sz="1800" dirty="0">
                <a:solidFill>
                  <a:srgbClr val="595959"/>
                </a:solidFill>
                <a:latin typeface="Times New Roman"/>
                <a:cs typeface="Times New Roman"/>
              </a:rPr>
              <a:t> </a:t>
            </a:r>
            <a:r>
              <a:rPr sz="1800" spc="-5" dirty="0">
                <a:solidFill>
                  <a:srgbClr val="595959"/>
                </a:solidFill>
                <a:latin typeface="Times New Roman"/>
                <a:cs typeface="Times New Roman"/>
              </a:rPr>
              <a:t>highest standard</a:t>
            </a:r>
            <a:r>
              <a:rPr sz="1800" dirty="0">
                <a:solidFill>
                  <a:srgbClr val="595959"/>
                </a:solidFill>
                <a:latin typeface="Times New Roman"/>
                <a:cs typeface="Times New Roman"/>
              </a:rPr>
              <a:t> at</a:t>
            </a:r>
            <a:r>
              <a:rPr sz="1800" spc="-5" dirty="0">
                <a:solidFill>
                  <a:srgbClr val="595959"/>
                </a:solidFill>
                <a:latin typeface="Times New Roman"/>
                <a:cs typeface="Times New Roman"/>
              </a:rPr>
              <a:t> all times </a:t>
            </a:r>
            <a:r>
              <a:rPr sz="1800" dirty="0">
                <a:solidFill>
                  <a:srgbClr val="595959"/>
                </a:solidFill>
                <a:latin typeface="Times New Roman"/>
                <a:cs typeface="Times New Roman"/>
              </a:rPr>
              <a:t>by </a:t>
            </a:r>
            <a:r>
              <a:rPr sz="1800" spc="-5" dirty="0">
                <a:solidFill>
                  <a:srgbClr val="595959"/>
                </a:solidFill>
                <a:latin typeface="Times New Roman"/>
                <a:cs typeface="Times New Roman"/>
              </a:rPr>
              <a:t>training</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it frequently</a:t>
            </a:r>
            <a:endParaRPr sz="1800">
              <a:latin typeface="Times New Roman"/>
              <a:cs typeface="Times New Roman"/>
            </a:endParaRPr>
          </a:p>
          <a:p>
            <a:pPr marL="355600" marR="518795" indent="-342900">
              <a:lnSpc>
                <a:spcPct val="115599"/>
              </a:lnSpc>
              <a:spcBef>
                <a:spcPts val="25"/>
              </a:spcBef>
              <a:buFont typeface="Wingdings"/>
              <a:buChar char=""/>
              <a:tabLst>
                <a:tab pos="354965" algn="l"/>
                <a:tab pos="355600" algn="l"/>
              </a:tabLst>
            </a:pPr>
            <a:r>
              <a:rPr sz="1800"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inspection</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process</a:t>
            </a:r>
            <a:r>
              <a:rPr sz="1800" dirty="0">
                <a:solidFill>
                  <a:srgbClr val="595959"/>
                </a:solidFill>
                <a:latin typeface="Times New Roman"/>
                <a:cs typeface="Times New Roman"/>
              </a:rPr>
              <a:t> </a:t>
            </a:r>
            <a:r>
              <a:rPr sz="1800" spc="-5" dirty="0">
                <a:solidFill>
                  <a:srgbClr val="595959"/>
                </a:solidFill>
                <a:latin typeface="Times New Roman"/>
                <a:cs typeface="Times New Roman"/>
              </a:rPr>
              <a:t>will</a:t>
            </a:r>
            <a:r>
              <a:rPr sz="1800" spc="5" dirty="0">
                <a:solidFill>
                  <a:srgbClr val="595959"/>
                </a:solidFill>
                <a:latin typeface="Times New Roman"/>
                <a:cs typeface="Times New Roman"/>
              </a:rPr>
              <a:t> </a:t>
            </a:r>
            <a:r>
              <a:rPr sz="1800" dirty="0">
                <a:solidFill>
                  <a:srgbClr val="595959"/>
                </a:solidFill>
                <a:latin typeface="Times New Roman"/>
                <a:cs typeface="Times New Roman"/>
              </a:rPr>
              <a:t>be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automated</a:t>
            </a:r>
            <a:r>
              <a:rPr sz="1800" spc="5" dirty="0">
                <a:solidFill>
                  <a:srgbClr val="595959"/>
                </a:solidFill>
                <a:latin typeface="Times New Roman"/>
                <a:cs typeface="Times New Roman"/>
              </a:rPr>
              <a:t> </a:t>
            </a:r>
            <a:r>
              <a:rPr sz="1800" dirty="0">
                <a:solidFill>
                  <a:srgbClr val="595959"/>
                </a:solidFill>
                <a:latin typeface="Times New Roman"/>
                <a:cs typeface="Times New Roman"/>
              </a:rPr>
              <a:t>and</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alerts</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will</a:t>
            </a:r>
            <a:r>
              <a:rPr sz="1800" dirty="0">
                <a:solidFill>
                  <a:srgbClr val="595959"/>
                </a:solidFill>
                <a:latin typeface="Times New Roman"/>
                <a:cs typeface="Times New Roman"/>
              </a:rPr>
              <a:t> </a:t>
            </a:r>
            <a:r>
              <a:rPr sz="1800" spc="-5" dirty="0">
                <a:solidFill>
                  <a:srgbClr val="595959"/>
                </a:solidFill>
                <a:latin typeface="Times New Roman"/>
                <a:cs typeface="Times New Roman"/>
              </a:rPr>
              <a:t>directly</a:t>
            </a:r>
            <a:r>
              <a:rPr sz="1800" spc="5" dirty="0">
                <a:solidFill>
                  <a:srgbClr val="595959"/>
                </a:solidFill>
                <a:latin typeface="Times New Roman"/>
                <a:cs typeface="Times New Roman"/>
              </a:rPr>
              <a:t> </a:t>
            </a:r>
            <a:r>
              <a:rPr sz="1800" dirty="0">
                <a:solidFill>
                  <a:srgbClr val="595959"/>
                </a:solidFill>
                <a:latin typeface="Times New Roman"/>
                <a:cs typeface="Times New Roman"/>
              </a:rPr>
              <a:t>be</a:t>
            </a:r>
            <a:r>
              <a:rPr sz="1800" spc="10" dirty="0">
                <a:solidFill>
                  <a:srgbClr val="595959"/>
                </a:solidFill>
                <a:latin typeface="Times New Roman"/>
                <a:cs typeface="Times New Roman"/>
              </a:rPr>
              <a:t> </a:t>
            </a:r>
            <a:r>
              <a:rPr sz="1800" spc="-5" dirty="0">
                <a:solidFill>
                  <a:srgbClr val="595959"/>
                </a:solidFill>
                <a:latin typeface="Times New Roman"/>
                <a:cs typeface="Times New Roman"/>
              </a:rPr>
              <a:t>sent</a:t>
            </a:r>
            <a:r>
              <a:rPr sz="1800" dirty="0">
                <a:solidFill>
                  <a:srgbClr val="595959"/>
                </a:solidFill>
                <a:latin typeface="Times New Roman"/>
                <a:cs typeface="Times New Roman"/>
              </a:rPr>
              <a:t> </a:t>
            </a:r>
            <a:r>
              <a:rPr sz="1800" spc="-5" dirty="0">
                <a:solidFill>
                  <a:srgbClr val="595959"/>
                </a:solidFill>
                <a:latin typeface="Times New Roman"/>
                <a:cs typeface="Times New Roman"/>
              </a:rPr>
              <a:t>to</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the </a:t>
            </a:r>
            <a:r>
              <a:rPr sz="1800" spc="-434" dirty="0">
                <a:solidFill>
                  <a:srgbClr val="595959"/>
                </a:solidFill>
                <a:latin typeface="Times New Roman"/>
                <a:cs typeface="Times New Roman"/>
              </a:rPr>
              <a:t> </a:t>
            </a:r>
            <a:r>
              <a:rPr sz="1800" spc="-5" dirty="0">
                <a:solidFill>
                  <a:srgbClr val="595959"/>
                </a:solidFill>
                <a:latin typeface="Times New Roman"/>
                <a:cs typeface="Times New Roman"/>
              </a:rPr>
              <a:t>managers so</a:t>
            </a:r>
            <a:r>
              <a:rPr sz="1800" dirty="0">
                <a:solidFill>
                  <a:srgbClr val="595959"/>
                </a:solidFill>
                <a:latin typeface="Times New Roman"/>
                <a:cs typeface="Times New Roman"/>
              </a:rPr>
              <a:t> </a:t>
            </a:r>
            <a:r>
              <a:rPr sz="1800" spc="-5" dirty="0">
                <a:solidFill>
                  <a:srgbClr val="595959"/>
                </a:solidFill>
                <a:latin typeface="Times New Roman"/>
                <a:cs typeface="Times New Roman"/>
              </a:rPr>
              <a:t>that they</a:t>
            </a:r>
            <a:r>
              <a:rPr sz="1800" dirty="0">
                <a:solidFill>
                  <a:srgbClr val="595959"/>
                </a:solidFill>
                <a:latin typeface="Times New Roman"/>
                <a:cs typeface="Times New Roman"/>
              </a:rPr>
              <a:t> can </a:t>
            </a:r>
            <a:r>
              <a:rPr sz="1800" spc="-5" dirty="0">
                <a:solidFill>
                  <a:srgbClr val="595959"/>
                </a:solidFill>
                <a:latin typeface="Times New Roman"/>
                <a:cs typeface="Times New Roman"/>
              </a:rPr>
              <a:t>respond</a:t>
            </a:r>
            <a:r>
              <a:rPr sz="1800" dirty="0">
                <a:solidFill>
                  <a:srgbClr val="595959"/>
                </a:solidFill>
                <a:latin typeface="Times New Roman"/>
                <a:cs typeface="Times New Roman"/>
              </a:rPr>
              <a:t> </a:t>
            </a:r>
            <a:r>
              <a:rPr sz="1800" spc="-5" dirty="0">
                <a:solidFill>
                  <a:srgbClr val="595959"/>
                </a:solidFill>
                <a:latin typeface="Times New Roman"/>
                <a:cs typeface="Times New Roman"/>
              </a:rPr>
              <a:t>in</a:t>
            </a:r>
            <a:r>
              <a:rPr sz="1800" spc="5" dirty="0">
                <a:solidFill>
                  <a:srgbClr val="595959"/>
                </a:solidFill>
                <a:latin typeface="Times New Roman"/>
                <a:cs typeface="Times New Roman"/>
              </a:rPr>
              <a:t> </a:t>
            </a:r>
            <a:r>
              <a:rPr sz="1800" dirty="0">
                <a:solidFill>
                  <a:srgbClr val="595959"/>
                </a:solidFill>
                <a:latin typeface="Times New Roman"/>
                <a:cs typeface="Times New Roman"/>
              </a:rPr>
              <a:t>a </a:t>
            </a:r>
            <a:r>
              <a:rPr sz="1800" spc="-5" dirty="0">
                <a:solidFill>
                  <a:srgbClr val="595959"/>
                </a:solidFill>
                <a:latin typeface="Times New Roman"/>
                <a:cs typeface="Times New Roman"/>
              </a:rPr>
              <a:t>timely</a:t>
            </a:r>
            <a:r>
              <a:rPr sz="1800" dirty="0">
                <a:solidFill>
                  <a:srgbClr val="595959"/>
                </a:solidFill>
                <a:latin typeface="Times New Roman"/>
                <a:cs typeface="Times New Roman"/>
              </a:rPr>
              <a:t> </a:t>
            </a:r>
            <a:r>
              <a:rPr sz="1800" spc="-5" dirty="0">
                <a:solidFill>
                  <a:srgbClr val="595959"/>
                </a:solidFill>
                <a:latin typeface="Times New Roman"/>
                <a:cs typeface="Times New Roman"/>
              </a:rPr>
              <a:t>manner</a:t>
            </a:r>
            <a:endParaRPr sz="1800">
              <a:latin typeface="Times New Roman"/>
              <a:cs typeface="Times New Roman"/>
            </a:endParaRPr>
          </a:p>
          <a:p>
            <a:pPr marL="355600" marR="321945" indent="-342900">
              <a:lnSpc>
                <a:spcPct val="115599"/>
              </a:lnSpc>
              <a:buFont typeface="Wingdings"/>
              <a:buChar char=""/>
              <a:tabLst>
                <a:tab pos="354965" algn="l"/>
                <a:tab pos="355600" algn="l"/>
              </a:tabLst>
            </a:pPr>
            <a:r>
              <a:rPr sz="1800"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integration</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will</a:t>
            </a:r>
            <a:r>
              <a:rPr sz="1800" spc="5" dirty="0">
                <a:solidFill>
                  <a:srgbClr val="595959"/>
                </a:solidFill>
                <a:latin typeface="Times New Roman"/>
                <a:cs typeface="Times New Roman"/>
              </a:rPr>
              <a:t> </a:t>
            </a:r>
            <a:r>
              <a:rPr sz="1800" dirty="0">
                <a:solidFill>
                  <a:srgbClr val="595959"/>
                </a:solidFill>
                <a:latin typeface="Times New Roman"/>
                <a:cs typeface="Times New Roman"/>
              </a:rPr>
              <a:t>be</a:t>
            </a:r>
            <a:r>
              <a:rPr sz="1800" spc="5" dirty="0">
                <a:solidFill>
                  <a:srgbClr val="595959"/>
                </a:solidFill>
                <a:latin typeface="Times New Roman"/>
                <a:cs typeface="Times New Roman"/>
              </a:rPr>
              <a:t> </a:t>
            </a:r>
            <a:r>
              <a:rPr sz="1800" dirty="0">
                <a:solidFill>
                  <a:srgbClr val="595959"/>
                </a:solidFill>
                <a:latin typeface="Times New Roman"/>
                <a:cs typeface="Times New Roman"/>
              </a:rPr>
              <a:t>on</a:t>
            </a:r>
            <a:r>
              <a:rPr sz="1800" spc="5" dirty="0">
                <a:solidFill>
                  <a:srgbClr val="595959"/>
                </a:solidFill>
                <a:latin typeface="Times New Roman"/>
                <a:cs typeface="Times New Roman"/>
              </a:rPr>
              <a:t> </a:t>
            </a:r>
            <a:r>
              <a:rPr sz="1800" dirty="0">
                <a:solidFill>
                  <a:srgbClr val="595959"/>
                </a:solidFill>
                <a:latin typeface="Times New Roman"/>
                <a:cs typeface="Times New Roman"/>
              </a:rPr>
              <a:t>our</a:t>
            </a:r>
            <a:r>
              <a:rPr sz="1800" spc="10" dirty="0">
                <a:solidFill>
                  <a:srgbClr val="595959"/>
                </a:solidFill>
                <a:latin typeface="Times New Roman"/>
                <a:cs typeface="Times New Roman"/>
              </a:rPr>
              <a:t> </a:t>
            </a:r>
            <a:r>
              <a:rPr sz="1800" spc="-5" dirty="0">
                <a:solidFill>
                  <a:srgbClr val="595959"/>
                </a:solidFill>
                <a:latin typeface="Times New Roman"/>
                <a:cs typeface="Times New Roman"/>
              </a:rPr>
              <a:t>salesforce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platform</a:t>
            </a:r>
            <a:r>
              <a:rPr sz="1800" dirty="0">
                <a:solidFill>
                  <a:srgbClr val="595959"/>
                </a:solidFill>
                <a:latin typeface="Times New Roman"/>
                <a:cs typeface="Times New Roman"/>
              </a:rPr>
              <a:t> over</a:t>
            </a:r>
            <a:r>
              <a:rPr sz="1800" spc="10" dirty="0">
                <a:solidFill>
                  <a:srgbClr val="595959"/>
                </a:solidFill>
                <a:latin typeface="Times New Roman"/>
                <a:cs typeface="Times New Roman"/>
              </a:rPr>
              <a:t> </a:t>
            </a:r>
            <a:r>
              <a:rPr sz="1800" spc="-5"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cloud,</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leading</a:t>
            </a:r>
            <a:r>
              <a:rPr sz="1800" spc="10" dirty="0">
                <a:solidFill>
                  <a:srgbClr val="595959"/>
                </a:solidFill>
                <a:latin typeface="Times New Roman"/>
                <a:cs typeface="Times New Roman"/>
              </a:rPr>
              <a:t> </a:t>
            </a:r>
            <a:r>
              <a:rPr sz="1800" spc="-5" dirty="0">
                <a:solidFill>
                  <a:srgbClr val="595959"/>
                </a:solidFill>
                <a:latin typeface="Times New Roman"/>
                <a:cs typeface="Times New Roman"/>
              </a:rPr>
              <a:t>to</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cost </a:t>
            </a:r>
            <a:r>
              <a:rPr sz="1800" spc="-434" dirty="0">
                <a:solidFill>
                  <a:srgbClr val="595959"/>
                </a:solidFill>
                <a:latin typeface="Times New Roman"/>
                <a:cs typeface="Times New Roman"/>
              </a:rPr>
              <a:t> </a:t>
            </a:r>
            <a:r>
              <a:rPr sz="1800" spc="-5" dirty="0">
                <a:solidFill>
                  <a:srgbClr val="595959"/>
                </a:solidFill>
                <a:latin typeface="Times New Roman"/>
                <a:cs typeface="Times New Roman"/>
              </a:rPr>
              <a:t>reduction</a:t>
            </a:r>
            <a:r>
              <a:rPr sz="1800" dirty="0">
                <a:solidFill>
                  <a:srgbClr val="595959"/>
                </a:solidFill>
                <a:latin typeface="Times New Roman"/>
                <a:cs typeface="Times New Roman"/>
              </a:rPr>
              <a:t> for</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in</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house</a:t>
            </a:r>
            <a:r>
              <a:rPr sz="1800" dirty="0">
                <a:solidFill>
                  <a:srgbClr val="595959"/>
                </a:solidFill>
                <a:latin typeface="Times New Roman"/>
                <a:cs typeface="Times New Roman"/>
              </a:rPr>
              <a:t> </a:t>
            </a:r>
            <a:r>
              <a:rPr sz="1800" spc="-5" dirty="0">
                <a:solidFill>
                  <a:srgbClr val="595959"/>
                </a:solidFill>
                <a:latin typeface="Times New Roman"/>
                <a:cs typeface="Times New Roman"/>
              </a:rPr>
              <a:t>servers</a:t>
            </a:r>
            <a:r>
              <a:rPr sz="1800" dirty="0">
                <a:solidFill>
                  <a:srgbClr val="595959"/>
                </a:solidFill>
                <a:latin typeface="Times New Roman"/>
                <a:cs typeface="Times New Roman"/>
              </a:rPr>
              <a:t> and</a:t>
            </a:r>
            <a:r>
              <a:rPr sz="1800" spc="5" dirty="0">
                <a:solidFill>
                  <a:srgbClr val="595959"/>
                </a:solidFill>
                <a:latin typeface="Times New Roman"/>
                <a:cs typeface="Times New Roman"/>
              </a:rPr>
              <a:t> </a:t>
            </a:r>
            <a:r>
              <a:rPr sz="1800" dirty="0">
                <a:solidFill>
                  <a:srgbClr val="595959"/>
                </a:solidFill>
                <a:latin typeface="Times New Roman"/>
                <a:cs typeface="Times New Roman"/>
              </a:rPr>
              <a:t>a </a:t>
            </a:r>
            <a:r>
              <a:rPr sz="1800" spc="-5" dirty="0">
                <a:solidFill>
                  <a:srgbClr val="595959"/>
                </a:solidFill>
                <a:latin typeface="Times New Roman"/>
                <a:cs typeface="Times New Roman"/>
              </a:rPr>
              <a:t>shorter</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team</a:t>
            </a:r>
            <a:r>
              <a:rPr sz="1800" dirty="0">
                <a:solidFill>
                  <a:srgbClr val="595959"/>
                </a:solidFill>
                <a:latin typeface="Times New Roman"/>
                <a:cs typeface="Times New Roman"/>
              </a:rPr>
              <a:t> as</a:t>
            </a:r>
            <a:r>
              <a:rPr sz="1800" spc="-5" dirty="0">
                <a:solidFill>
                  <a:srgbClr val="595959"/>
                </a:solidFill>
                <a:latin typeface="Times New Roman"/>
                <a:cs typeface="Times New Roman"/>
              </a:rPr>
              <a:t> </a:t>
            </a:r>
            <a:r>
              <a:rPr sz="1800" dirty="0">
                <a:solidFill>
                  <a:srgbClr val="595959"/>
                </a:solidFill>
                <a:latin typeface="Times New Roman"/>
                <a:cs typeface="Times New Roman"/>
              </a:rPr>
              <a:t>QA</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staff</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will </a:t>
            </a:r>
            <a:r>
              <a:rPr sz="1800" dirty="0">
                <a:solidFill>
                  <a:srgbClr val="595959"/>
                </a:solidFill>
                <a:latin typeface="Times New Roman"/>
                <a:cs typeface="Times New Roman"/>
              </a:rPr>
              <a:t>not be</a:t>
            </a:r>
            <a:r>
              <a:rPr sz="1800" spc="5" dirty="0">
                <a:solidFill>
                  <a:srgbClr val="595959"/>
                </a:solidFill>
                <a:latin typeface="Times New Roman"/>
                <a:cs typeface="Times New Roman"/>
              </a:rPr>
              <a:t> </a:t>
            </a:r>
            <a:r>
              <a:rPr sz="1800" dirty="0">
                <a:solidFill>
                  <a:srgbClr val="595959"/>
                </a:solidFill>
                <a:latin typeface="Times New Roman"/>
                <a:cs typeface="Times New Roman"/>
              </a:rPr>
              <a:t>needed</a:t>
            </a:r>
            <a:endParaRPr sz="1800">
              <a:latin typeface="Times New Roman"/>
              <a:cs typeface="Times New Roman"/>
            </a:endParaRPr>
          </a:p>
          <a:p>
            <a:pPr marL="355600" marR="5080" indent="-342900">
              <a:lnSpc>
                <a:spcPct val="111100"/>
              </a:lnSpc>
              <a:spcBef>
                <a:spcPts val="95"/>
              </a:spcBef>
              <a:buFont typeface="Wingdings"/>
              <a:buChar char=""/>
              <a:tabLst>
                <a:tab pos="354965" algn="l"/>
                <a:tab pos="355600" algn="l"/>
              </a:tabLst>
            </a:pPr>
            <a:r>
              <a:rPr sz="1800" spc="-5" dirty="0">
                <a:solidFill>
                  <a:srgbClr val="595959"/>
                </a:solidFill>
                <a:latin typeface="Times New Roman"/>
                <a:cs typeface="Times New Roman"/>
              </a:rPr>
              <a:t>Floyd</a:t>
            </a:r>
            <a:r>
              <a:rPr sz="1800" dirty="0">
                <a:solidFill>
                  <a:srgbClr val="595959"/>
                </a:solidFill>
                <a:latin typeface="Times New Roman"/>
                <a:cs typeface="Times New Roman"/>
              </a:rPr>
              <a:t> </a:t>
            </a:r>
            <a:r>
              <a:rPr sz="1800" spc="-5" dirty="0">
                <a:solidFill>
                  <a:srgbClr val="595959"/>
                </a:solidFill>
                <a:latin typeface="Times New Roman"/>
                <a:cs typeface="Times New Roman"/>
              </a:rPr>
              <a:t>will </a:t>
            </a:r>
            <a:r>
              <a:rPr sz="1800" dirty="0">
                <a:solidFill>
                  <a:srgbClr val="595959"/>
                </a:solidFill>
                <a:latin typeface="Times New Roman"/>
                <a:cs typeface="Times New Roman"/>
              </a:rPr>
              <a:t>be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able</a:t>
            </a:r>
            <a:r>
              <a:rPr sz="1800" dirty="0">
                <a:solidFill>
                  <a:srgbClr val="595959"/>
                </a:solidFill>
                <a:latin typeface="Times New Roman"/>
                <a:cs typeface="Times New Roman"/>
              </a:rPr>
              <a:t> </a:t>
            </a:r>
            <a:r>
              <a:rPr sz="1800" spc="-5" dirty="0">
                <a:solidFill>
                  <a:srgbClr val="595959"/>
                </a:solidFill>
                <a:latin typeface="Times New Roman"/>
                <a:cs typeface="Times New Roman"/>
              </a:rPr>
              <a:t>to</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fulfill </a:t>
            </a:r>
            <a:r>
              <a:rPr sz="1800" dirty="0">
                <a:solidFill>
                  <a:srgbClr val="595959"/>
                </a:solidFill>
                <a:latin typeface="Times New Roman"/>
                <a:cs typeface="Times New Roman"/>
              </a:rPr>
              <a:t>orders </a:t>
            </a:r>
            <a:r>
              <a:rPr sz="1800" spc="-5" dirty="0">
                <a:solidFill>
                  <a:srgbClr val="595959"/>
                </a:solidFill>
                <a:latin typeface="Times New Roman"/>
                <a:cs typeface="Times New Roman"/>
              </a:rPr>
              <a:t>with</a:t>
            </a:r>
            <a:r>
              <a:rPr sz="1800" dirty="0">
                <a:solidFill>
                  <a:srgbClr val="595959"/>
                </a:solidFill>
                <a:latin typeface="Times New Roman"/>
                <a:cs typeface="Times New Roman"/>
              </a:rPr>
              <a:t> </a:t>
            </a:r>
            <a:r>
              <a:rPr sz="1800" spc="-5" dirty="0">
                <a:solidFill>
                  <a:srgbClr val="595959"/>
                </a:solidFill>
                <a:latin typeface="Times New Roman"/>
                <a:cs typeface="Times New Roman"/>
              </a:rPr>
              <a:t>larger</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volumes than</a:t>
            </a:r>
            <a:r>
              <a:rPr sz="1800" spc="5" dirty="0">
                <a:solidFill>
                  <a:srgbClr val="595959"/>
                </a:solidFill>
                <a:latin typeface="Times New Roman"/>
                <a:cs typeface="Times New Roman"/>
              </a:rPr>
              <a:t> </a:t>
            </a:r>
            <a:r>
              <a:rPr sz="1800" dirty="0">
                <a:solidFill>
                  <a:srgbClr val="595959"/>
                </a:solidFill>
                <a:latin typeface="Times New Roman"/>
                <a:cs typeface="Times New Roman"/>
              </a:rPr>
              <a:t>ever before</a:t>
            </a:r>
            <a:r>
              <a:rPr sz="1800" spc="5" dirty="0">
                <a:solidFill>
                  <a:srgbClr val="595959"/>
                </a:solidFill>
                <a:latin typeface="Times New Roman"/>
                <a:cs typeface="Times New Roman"/>
              </a:rPr>
              <a:t> </a:t>
            </a:r>
            <a:r>
              <a:rPr sz="1800" dirty="0">
                <a:solidFill>
                  <a:srgbClr val="595959"/>
                </a:solidFill>
                <a:latin typeface="Times New Roman"/>
                <a:cs typeface="Times New Roman"/>
              </a:rPr>
              <a:t>and and</a:t>
            </a:r>
            <a:r>
              <a:rPr sz="1800" spc="5" dirty="0">
                <a:solidFill>
                  <a:srgbClr val="595959"/>
                </a:solidFill>
                <a:latin typeface="Times New Roman"/>
                <a:cs typeface="Times New Roman"/>
              </a:rPr>
              <a:t> </a:t>
            </a:r>
            <a:r>
              <a:rPr sz="1800" dirty="0">
                <a:solidFill>
                  <a:srgbClr val="595959"/>
                </a:solidFill>
                <a:latin typeface="Times New Roman"/>
                <a:cs typeface="Times New Roman"/>
              </a:rPr>
              <a:t>at</a:t>
            </a:r>
            <a:r>
              <a:rPr sz="1800" spc="-5" dirty="0">
                <a:solidFill>
                  <a:srgbClr val="595959"/>
                </a:solidFill>
                <a:latin typeface="Times New Roman"/>
                <a:cs typeface="Times New Roman"/>
              </a:rPr>
              <a:t> </a:t>
            </a:r>
            <a:r>
              <a:rPr sz="1800" dirty="0">
                <a:solidFill>
                  <a:srgbClr val="595959"/>
                </a:solidFill>
                <a:latin typeface="Times New Roman"/>
                <a:cs typeface="Times New Roman"/>
              </a:rPr>
              <a:t>a </a:t>
            </a:r>
            <a:r>
              <a:rPr sz="1800" spc="-434" dirty="0">
                <a:solidFill>
                  <a:srgbClr val="595959"/>
                </a:solidFill>
                <a:latin typeface="Times New Roman"/>
                <a:cs typeface="Times New Roman"/>
              </a:rPr>
              <a:t> </a:t>
            </a:r>
            <a:r>
              <a:rPr sz="1800" spc="-5" dirty="0">
                <a:solidFill>
                  <a:srgbClr val="595959"/>
                </a:solidFill>
                <a:latin typeface="Times New Roman"/>
                <a:cs typeface="Times New Roman"/>
              </a:rPr>
              <a:t>faster rate</a:t>
            </a:r>
            <a:endParaRPr sz="1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7675" y="511047"/>
            <a:ext cx="5808980" cy="406400"/>
          </a:xfrm>
          <a:prstGeom prst="rect">
            <a:avLst/>
          </a:prstGeom>
        </p:spPr>
        <p:txBody>
          <a:bodyPr vert="horz" wrap="square" lIns="0" tIns="12700" rIns="0" bIns="0" rtlCol="0">
            <a:spAutoFit/>
          </a:bodyPr>
          <a:lstStyle/>
          <a:p>
            <a:pPr marL="12700">
              <a:lnSpc>
                <a:spcPct val="100000"/>
              </a:lnSpc>
              <a:spcBef>
                <a:spcPts val="100"/>
              </a:spcBef>
            </a:pPr>
            <a:r>
              <a:rPr spc="-5" dirty="0"/>
              <a:t>Scheduling</a:t>
            </a:r>
            <a:r>
              <a:rPr spc="-15" dirty="0"/>
              <a:t> </a:t>
            </a:r>
            <a:r>
              <a:rPr spc="-5" dirty="0"/>
              <a:t>Assumptions and</a:t>
            </a:r>
            <a:r>
              <a:rPr spc="-10" dirty="0"/>
              <a:t> </a:t>
            </a:r>
            <a:r>
              <a:rPr spc="-5" dirty="0"/>
              <a:t>Constraints</a:t>
            </a:r>
          </a:p>
        </p:txBody>
      </p:sp>
      <p:sp>
        <p:nvSpPr>
          <p:cNvPr id="3" name="object 3"/>
          <p:cNvSpPr txBox="1"/>
          <p:nvPr/>
        </p:nvSpPr>
        <p:spPr>
          <a:xfrm>
            <a:off x="390425" y="1218691"/>
            <a:ext cx="8280400" cy="30556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95959"/>
                </a:solidFill>
                <a:latin typeface="Times New Roman"/>
                <a:cs typeface="Times New Roman"/>
              </a:rPr>
              <a:t>Assumptions:</a:t>
            </a:r>
            <a:endParaRPr sz="1800">
              <a:latin typeface="Times New Roman"/>
              <a:cs typeface="Times New Roman"/>
            </a:endParaRPr>
          </a:p>
          <a:p>
            <a:pPr marL="469900" indent="-342900">
              <a:lnSpc>
                <a:spcPct val="100000"/>
              </a:lnSpc>
              <a:spcBef>
                <a:spcPts val="1340"/>
              </a:spcBef>
              <a:buFont typeface="Wingdings"/>
              <a:buChar char=""/>
              <a:tabLst>
                <a:tab pos="469265" algn="l"/>
                <a:tab pos="469900" algn="l"/>
              </a:tabLst>
            </a:pPr>
            <a:r>
              <a:rPr sz="1800" dirty="0">
                <a:solidFill>
                  <a:srgbClr val="595959"/>
                </a:solidFill>
                <a:latin typeface="Times New Roman"/>
                <a:cs typeface="Times New Roman"/>
              </a:rPr>
              <a:t>The </a:t>
            </a:r>
            <a:r>
              <a:rPr sz="1800" spc="-5" dirty="0">
                <a:solidFill>
                  <a:srgbClr val="595959"/>
                </a:solidFill>
                <a:latin typeface="Times New Roman"/>
                <a:cs typeface="Times New Roman"/>
              </a:rPr>
              <a:t>collaboration</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between</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Floyd</a:t>
            </a:r>
            <a:r>
              <a:rPr sz="1800" spc="5" dirty="0">
                <a:solidFill>
                  <a:srgbClr val="595959"/>
                </a:solidFill>
                <a:latin typeface="Times New Roman"/>
                <a:cs typeface="Times New Roman"/>
              </a:rPr>
              <a:t> </a:t>
            </a:r>
            <a:r>
              <a:rPr sz="1800" dirty="0">
                <a:solidFill>
                  <a:srgbClr val="595959"/>
                </a:solidFill>
                <a:latin typeface="Times New Roman"/>
                <a:cs typeface="Times New Roman"/>
              </a:rPr>
              <a:t>and</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Neurala</a:t>
            </a:r>
            <a:r>
              <a:rPr sz="1800" spc="5" dirty="0">
                <a:solidFill>
                  <a:srgbClr val="595959"/>
                </a:solidFill>
                <a:latin typeface="Times New Roman"/>
                <a:cs typeface="Times New Roman"/>
              </a:rPr>
              <a:t> </a:t>
            </a:r>
            <a:r>
              <a:rPr sz="1800" dirty="0">
                <a:solidFill>
                  <a:srgbClr val="595959"/>
                </a:solidFill>
                <a:latin typeface="Times New Roman"/>
                <a:cs typeface="Times New Roman"/>
              </a:rPr>
              <a:t>AI</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will</a:t>
            </a:r>
            <a:r>
              <a:rPr sz="1800" dirty="0">
                <a:solidFill>
                  <a:srgbClr val="595959"/>
                </a:solidFill>
                <a:latin typeface="Times New Roman"/>
                <a:cs typeface="Times New Roman"/>
              </a:rPr>
              <a:t> go</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smoothly</a:t>
            </a:r>
            <a:endParaRPr sz="1800">
              <a:latin typeface="Times New Roman"/>
              <a:cs typeface="Times New Roman"/>
            </a:endParaRPr>
          </a:p>
          <a:p>
            <a:pPr marL="469900" indent="-342900">
              <a:lnSpc>
                <a:spcPct val="100000"/>
              </a:lnSpc>
              <a:spcBef>
                <a:spcPts val="25"/>
              </a:spcBef>
              <a:buFont typeface="Wingdings"/>
              <a:buChar char=""/>
              <a:tabLst>
                <a:tab pos="469265" algn="l"/>
                <a:tab pos="469900" algn="l"/>
              </a:tabLst>
            </a:pPr>
            <a:r>
              <a:rPr sz="1800" spc="-5" dirty="0">
                <a:solidFill>
                  <a:srgbClr val="595959"/>
                </a:solidFill>
                <a:latin typeface="Times New Roman"/>
                <a:cs typeface="Times New Roman"/>
              </a:rPr>
              <a:t>Human</a:t>
            </a:r>
            <a:r>
              <a:rPr sz="1800" dirty="0">
                <a:solidFill>
                  <a:srgbClr val="595959"/>
                </a:solidFill>
                <a:latin typeface="Times New Roman"/>
                <a:cs typeface="Times New Roman"/>
              </a:rPr>
              <a:t> </a:t>
            </a:r>
            <a:r>
              <a:rPr sz="1800" spc="-5" dirty="0">
                <a:solidFill>
                  <a:srgbClr val="595959"/>
                </a:solidFill>
                <a:latin typeface="Times New Roman"/>
                <a:cs typeface="Times New Roman"/>
              </a:rPr>
              <a:t>resources will</a:t>
            </a:r>
            <a:r>
              <a:rPr sz="1800" dirty="0">
                <a:solidFill>
                  <a:srgbClr val="595959"/>
                </a:solidFill>
                <a:latin typeface="Times New Roman"/>
                <a:cs typeface="Times New Roman"/>
              </a:rPr>
              <a:t> be </a:t>
            </a:r>
            <a:r>
              <a:rPr sz="1800" spc="-5" dirty="0">
                <a:solidFill>
                  <a:srgbClr val="595959"/>
                </a:solidFill>
                <a:latin typeface="Times New Roman"/>
                <a:cs typeface="Times New Roman"/>
              </a:rPr>
              <a:t>available</a:t>
            </a:r>
            <a:r>
              <a:rPr sz="1800" spc="5" dirty="0">
                <a:solidFill>
                  <a:srgbClr val="595959"/>
                </a:solidFill>
                <a:latin typeface="Times New Roman"/>
                <a:cs typeface="Times New Roman"/>
              </a:rPr>
              <a:t> </a:t>
            </a:r>
            <a:r>
              <a:rPr sz="1800" dirty="0">
                <a:solidFill>
                  <a:srgbClr val="595959"/>
                </a:solidFill>
                <a:latin typeface="Times New Roman"/>
                <a:cs typeface="Times New Roman"/>
              </a:rPr>
              <a:t>at</a:t>
            </a:r>
            <a:r>
              <a:rPr sz="1800" spc="-5" dirty="0">
                <a:solidFill>
                  <a:srgbClr val="595959"/>
                </a:solidFill>
                <a:latin typeface="Times New Roman"/>
                <a:cs typeface="Times New Roman"/>
              </a:rPr>
              <a:t> all</a:t>
            </a:r>
            <a:r>
              <a:rPr sz="1800" dirty="0">
                <a:solidFill>
                  <a:srgbClr val="595959"/>
                </a:solidFill>
                <a:latin typeface="Times New Roman"/>
                <a:cs typeface="Times New Roman"/>
              </a:rPr>
              <a:t> </a:t>
            </a:r>
            <a:r>
              <a:rPr sz="1800" spc="-5" dirty="0">
                <a:solidFill>
                  <a:srgbClr val="595959"/>
                </a:solidFill>
                <a:latin typeface="Times New Roman"/>
                <a:cs typeface="Times New Roman"/>
              </a:rPr>
              <a:t>times</a:t>
            </a:r>
            <a:endParaRPr sz="1800">
              <a:latin typeface="Times New Roman"/>
              <a:cs typeface="Times New Roman"/>
            </a:endParaRPr>
          </a:p>
          <a:p>
            <a:pPr marL="469900" indent="-342900">
              <a:lnSpc>
                <a:spcPct val="100000"/>
              </a:lnSpc>
              <a:spcBef>
                <a:spcPts val="145"/>
              </a:spcBef>
              <a:buFont typeface="Wingdings"/>
              <a:buChar char=""/>
              <a:tabLst>
                <a:tab pos="469265" algn="l"/>
                <a:tab pos="469900" algn="l"/>
              </a:tabLst>
            </a:pPr>
            <a:r>
              <a:rPr sz="1800" dirty="0">
                <a:solidFill>
                  <a:srgbClr val="595959"/>
                </a:solidFill>
                <a:latin typeface="Times New Roman"/>
                <a:cs typeface="Times New Roman"/>
              </a:rPr>
              <a:t>There </a:t>
            </a:r>
            <a:r>
              <a:rPr sz="1800" spc="-5" dirty="0">
                <a:solidFill>
                  <a:srgbClr val="595959"/>
                </a:solidFill>
                <a:latin typeface="Times New Roman"/>
                <a:cs typeface="Times New Roman"/>
              </a:rPr>
              <a:t>will</a:t>
            </a:r>
            <a:r>
              <a:rPr sz="1800" dirty="0">
                <a:solidFill>
                  <a:srgbClr val="595959"/>
                </a:solidFill>
                <a:latin typeface="Times New Roman"/>
                <a:cs typeface="Times New Roman"/>
              </a:rPr>
              <a:t> be</a:t>
            </a:r>
            <a:r>
              <a:rPr sz="1800" spc="5" dirty="0">
                <a:solidFill>
                  <a:srgbClr val="595959"/>
                </a:solidFill>
                <a:latin typeface="Times New Roman"/>
                <a:cs typeface="Times New Roman"/>
              </a:rPr>
              <a:t> </a:t>
            </a:r>
            <a:r>
              <a:rPr sz="1800" dirty="0">
                <a:solidFill>
                  <a:srgbClr val="595959"/>
                </a:solidFill>
                <a:latin typeface="Times New Roman"/>
                <a:cs typeface="Times New Roman"/>
              </a:rPr>
              <a:t>no</a:t>
            </a:r>
            <a:r>
              <a:rPr sz="1800" spc="5" dirty="0">
                <a:solidFill>
                  <a:srgbClr val="595959"/>
                </a:solidFill>
                <a:latin typeface="Times New Roman"/>
                <a:cs typeface="Times New Roman"/>
              </a:rPr>
              <a:t> </a:t>
            </a:r>
            <a:r>
              <a:rPr sz="1800" dirty="0">
                <a:solidFill>
                  <a:srgbClr val="595959"/>
                </a:solidFill>
                <a:latin typeface="Times New Roman"/>
                <a:cs typeface="Times New Roman"/>
              </a:rPr>
              <a:t>hardware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incompatibility</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issues</a:t>
            </a:r>
            <a:r>
              <a:rPr sz="1800" dirty="0">
                <a:solidFill>
                  <a:srgbClr val="595959"/>
                </a:solidFill>
                <a:latin typeface="Times New Roman"/>
                <a:cs typeface="Times New Roman"/>
              </a:rPr>
              <a:t> </a:t>
            </a:r>
            <a:r>
              <a:rPr sz="1800" spc="-5" dirty="0">
                <a:solidFill>
                  <a:srgbClr val="595959"/>
                </a:solidFill>
                <a:latin typeface="Times New Roman"/>
                <a:cs typeface="Times New Roman"/>
              </a:rPr>
              <a:t>while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integrating</a:t>
            </a:r>
            <a:r>
              <a:rPr sz="1800" dirty="0">
                <a:solidFill>
                  <a:srgbClr val="595959"/>
                </a:solidFill>
                <a:latin typeface="Times New Roman"/>
                <a:cs typeface="Times New Roman"/>
              </a:rPr>
              <a:t> </a:t>
            </a:r>
            <a:r>
              <a:rPr sz="1800" spc="-5"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software</a:t>
            </a:r>
            <a:endParaRPr sz="1800">
              <a:latin typeface="Times New Roman"/>
              <a:cs typeface="Times New Roman"/>
            </a:endParaRPr>
          </a:p>
          <a:p>
            <a:pPr marL="469900" indent="-342900">
              <a:lnSpc>
                <a:spcPct val="100000"/>
              </a:lnSpc>
              <a:spcBef>
                <a:spcPts val="145"/>
              </a:spcBef>
              <a:buFont typeface="Wingdings"/>
              <a:buChar char=""/>
              <a:tabLst>
                <a:tab pos="469265" algn="l"/>
                <a:tab pos="469900" algn="l"/>
              </a:tabLst>
            </a:pPr>
            <a:r>
              <a:rPr sz="1800"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salesforce</a:t>
            </a:r>
            <a:r>
              <a:rPr sz="1800" spc="10" dirty="0">
                <a:solidFill>
                  <a:srgbClr val="595959"/>
                </a:solidFill>
                <a:latin typeface="Times New Roman"/>
                <a:cs typeface="Times New Roman"/>
              </a:rPr>
              <a:t> </a:t>
            </a:r>
            <a:r>
              <a:rPr sz="1800" spc="-5" dirty="0">
                <a:solidFill>
                  <a:srgbClr val="595959"/>
                </a:solidFill>
                <a:latin typeface="Times New Roman"/>
                <a:cs typeface="Times New Roman"/>
              </a:rPr>
              <a:t>platform</a:t>
            </a:r>
            <a:r>
              <a:rPr sz="1800" dirty="0">
                <a:solidFill>
                  <a:srgbClr val="595959"/>
                </a:solidFill>
                <a:latin typeface="Times New Roman"/>
                <a:cs typeface="Times New Roman"/>
              </a:rPr>
              <a:t> </a:t>
            </a:r>
            <a:r>
              <a:rPr sz="1800" spc="-5" dirty="0">
                <a:solidFill>
                  <a:srgbClr val="595959"/>
                </a:solidFill>
                <a:latin typeface="Times New Roman"/>
                <a:cs typeface="Times New Roman"/>
              </a:rPr>
              <a:t>will</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integrate</a:t>
            </a:r>
            <a:r>
              <a:rPr sz="1800" spc="10" dirty="0">
                <a:solidFill>
                  <a:srgbClr val="595959"/>
                </a:solidFill>
                <a:latin typeface="Times New Roman"/>
                <a:cs typeface="Times New Roman"/>
              </a:rPr>
              <a:t> </a:t>
            </a:r>
            <a:r>
              <a:rPr sz="1800" spc="-5" dirty="0">
                <a:solidFill>
                  <a:srgbClr val="595959"/>
                </a:solidFill>
                <a:latin typeface="Times New Roman"/>
                <a:cs typeface="Times New Roman"/>
              </a:rPr>
              <a:t>smoothly</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with</a:t>
            </a:r>
            <a:r>
              <a:rPr sz="1800" spc="10" dirty="0">
                <a:solidFill>
                  <a:srgbClr val="595959"/>
                </a:solidFill>
                <a:latin typeface="Times New Roman"/>
                <a:cs typeface="Times New Roman"/>
              </a:rPr>
              <a:t> </a:t>
            </a:r>
            <a:r>
              <a:rPr sz="1800" spc="-5"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software</a:t>
            </a:r>
            <a:endParaRPr sz="1800">
              <a:latin typeface="Times New Roman"/>
              <a:cs typeface="Times New Roman"/>
            </a:endParaRPr>
          </a:p>
          <a:p>
            <a:pPr marL="12700">
              <a:lnSpc>
                <a:spcPct val="100000"/>
              </a:lnSpc>
              <a:spcBef>
                <a:spcPts val="1245"/>
              </a:spcBef>
            </a:pPr>
            <a:r>
              <a:rPr sz="1800" spc="-5" dirty="0">
                <a:solidFill>
                  <a:srgbClr val="595959"/>
                </a:solidFill>
                <a:latin typeface="Times New Roman"/>
                <a:cs typeface="Times New Roman"/>
              </a:rPr>
              <a:t>Constraints:</a:t>
            </a:r>
            <a:endParaRPr sz="1800">
              <a:latin typeface="Times New Roman"/>
              <a:cs typeface="Times New Roman"/>
            </a:endParaRPr>
          </a:p>
          <a:p>
            <a:pPr marL="469900" marR="5080" indent="-342900">
              <a:lnSpc>
                <a:spcPct val="105600"/>
              </a:lnSpc>
              <a:spcBef>
                <a:spcPts val="1225"/>
              </a:spcBef>
              <a:buFont typeface="Wingdings"/>
              <a:buChar char=""/>
              <a:tabLst>
                <a:tab pos="469265" algn="l"/>
                <a:tab pos="469900" algn="l"/>
              </a:tabLst>
            </a:pPr>
            <a:r>
              <a:rPr sz="1800" dirty="0">
                <a:solidFill>
                  <a:srgbClr val="595959"/>
                </a:solidFill>
                <a:latin typeface="Times New Roman"/>
                <a:cs typeface="Times New Roman"/>
              </a:rPr>
              <a:t>If </a:t>
            </a:r>
            <a:r>
              <a:rPr sz="1800" spc="-5" dirty="0">
                <a:solidFill>
                  <a:srgbClr val="595959"/>
                </a:solidFill>
                <a:latin typeface="Times New Roman"/>
                <a:cs typeface="Times New Roman"/>
              </a:rPr>
              <a:t>stakeholders</a:t>
            </a:r>
            <a:r>
              <a:rPr sz="1800" dirty="0">
                <a:solidFill>
                  <a:srgbClr val="595959"/>
                </a:solidFill>
                <a:latin typeface="Times New Roman"/>
                <a:cs typeface="Times New Roman"/>
              </a:rPr>
              <a:t> do</a:t>
            </a:r>
            <a:r>
              <a:rPr sz="1800" spc="5" dirty="0">
                <a:solidFill>
                  <a:srgbClr val="595959"/>
                </a:solidFill>
                <a:latin typeface="Times New Roman"/>
                <a:cs typeface="Times New Roman"/>
              </a:rPr>
              <a:t> </a:t>
            </a:r>
            <a:r>
              <a:rPr sz="1800" dirty="0">
                <a:solidFill>
                  <a:srgbClr val="595959"/>
                </a:solidFill>
                <a:latin typeface="Times New Roman"/>
                <a:cs typeface="Times New Roman"/>
              </a:rPr>
              <a:t>not approve</a:t>
            </a:r>
            <a:r>
              <a:rPr sz="1800" spc="5" dirty="0">
                <a:solidFill>
                  <a:srgbClr val="595959"/>
                </a:solidFill>
                <a:latin typeface="Times New Roman"/>
                <a:cs typeface="Times New Roman"/>
              </a:rPr>
              <a:t> </a:t>
            </a:r>
            <a:r>
              <a:rPr sz="1800" dirty="0">
                <a:solidFill>
                  <a:srgbClr val="595959"/>
                </a:solidFill>
                <a:latin typeface="Times New Roman"/>
                <a:cs typeface="Times New Roman"/>
              </a:rPr>
              <a:t>of</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scope,</a:t>
            </a:r>
            <a:r>
              <a:rPr sz="1800" spc="5" dirty="0">
                <a:solidFill>
                  <a:srgbClr val="595959"/>
                </a:solidFill>
                <a:latin typeface="Times New Roman"/>
                <a:cs typeface="Times New Roman"/>
              </a:rPr>
              <a:t> </a:t>
            </a:r>
            <a:r>
              <a:rPr sz="1800" dirty="0">
                <a:solidFill>
                  <a:srgbClr val="595959"/>
                </a:solidFill>
                <a:latin typeface="Times New Roman"/>
                <a:cs typeface="Times New Roman"/>
              </a:rPr>
              <a:t>budget or</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anything</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that</a:t>
            </a:r>
            <a:r>
              <a:rPr sz="1800" dirty="0">
                <a:solidFill>
                  <a:srgbClr val="595959"/>
                </a:solidFill>
                <a:latin typeface="Times New Roman"/>
                <a:cs typeface="Times New Roman"/>
              </a:rPr>
              <a:t> </a:t>
            </a:r>
            <a:r>
              <a:rPr sz="1800" spc="-5" dirty="0">
                <a:solidFill>
                  <a:srgbClr val="595959"/>
                </a:solidFill>
                <a:latin typeface="Times New Roman"/>
                <a:cs typeface="Times New Roman"/>
              </a:rPr>
              <a:t>the</a:t>
            </a:r>
            <a:r>
              <a:rPr sz="1800" spc="5" dirty="0">
                <a:solidFill>
                  <a:srgbClr val="595959"/>
                </a:solidFill>
                <a:latin typeface="Times New Roman"/>
                <a:cs typeface="Times New Roman"/>
              </a:rPr>
              <a:t> </a:t>
            </a:r>
            <a:r>
              <a:rPr sz="1800" spc="-5" dirty="0">
                <a:solidFill>
                  <a:srgbClr val="595959"/>
                </a:solidFill>
                <a:latin typeface="Times New Roman"/>
                <a:cs typeface="Times New Roman"/>
              </a:rPr>
              <a:t>team</a:t>
            </a:r>
            <a:r>
              <a:rPr sz="1800" dirty="0">
                <a:solidFill>
                  <a:srgbClr val="595959"/>
                </a:solidFill>
                <a:latin typeface="Times New Roman"/>
                <a:cs typeface="Times New Roman"/>
              </a:rPr>
              <a:t> </a:t>
            </a:r>
            <a:r>
              <a:rPr sz="1800" spc="-5" dirty="0">
                <a:solidFill>
                  <a:srgbClr val="595959"/>
                </a:solidFill>
                <a:latin typeface="Times New Roman"/>
                <a:cs typeface="Times New Roman"/>
              </a:rPr>
              <a:t>plans</a:t>
            </a:r>
            <a:r>
              <a:rPr sz="1800" dirty="0">
                <a:solidFill>
                  <a:srgbClr val="595959"/>
                </a:solidFill>
                <a:latin typeface="Times New Roman"/>
                <a:cs typeface="Times New Roman"/>
              </a:rPr>
              <a:t> </a:t>
            </a:r>
            <a:r>
              <a:rPr sz="1800" spc="-5" dirty="0">
                <a:solidFill>
                  <a:srgbClr val="595959"/>
                </a:solidFill>
                <a:latin typeface="Times New Roman"/>
                <a:cs typeface="Times New Roman"/>
              </a:rPr>
              <a:t>to </a:t>
            </a:r>
            <a:r>
              <a:rPr sz="1800" spc="-434" dirty="0">
                <a:solidFill>
                  <a:srgbClr val="595959"/>
                </a:solidFill>
                <a:latin typeface="Times New Roman"/>
                <a:cs typeface="Times New Roman"/>
              </a:rPr>
              <a:t> </a:t>
            </a:r>
            <a:r>
              <a:rPr sz="1800" dirty="0">
                <a:solidFill>
                  <a:srgbClr val="595959"/>
                </a:solidFill>
                <a:latin typeface="Times New Roman"/>
                <a:cs typeface="Times New Roman"/>
              </a:rPr>
              <a:t>do, </a:t>
            </a:r>
            <a:r>
              <a:rPr sz="1800" spc="-5" dirty="0">
                <a:solidFill>
                  <a:srgbClr val="595959"/>
                </a:solidFill>
                <a:latin typeface="Times New Roman"/>
                <a:cs typeface="Times New Roman"/>
              </a:rPr>
              <a:t>there</a:t>
            </a:r>
            <a:r>
              <a:rPr sz="1800" dirty="0">
                <a:solidFill>
                  <a:srgbClr val="595959"/>
                </a:solidFill>
                <a:latin typeface="Times New Roman"/>
                <a:cs typeface="Times New Roman"/>
              </a:rPr>
              <a:t> </a:t>
            </a:r>
            <a:r>
              <a:rPr sz="1800" spc="-5" dirty="0">
                <a:solidFill>
                  <a:srgbClr val="595959"/>
                </a:solidFill>
                <a:latin typeface="Times New Roman"/>
                <a:cs typeface="Times New Roman"/>
              </a:rPr>
              <a:t>will </a:t>
            </a:r>
            <a:r>
              <a:rPr sz="1800" dirty="0">
                <a:solidFill>
                  <a:srgbClr val="595959"/>
                </a:solidFill>
                <a:latin typeface="Times New Roman"/>
                <a:cs typeface="Times New Roman"/>
              </a:rPr>
              <a:t>be a </a:t>
            </a:r>
            <a:r>
              <a:rPr sz="1800" spc="-5" dirty="0">
                <a:solidFill>
                  <a:srgbClr val="595959"/>
                </a:solidFill>
                <a:latin typeface="Times New Roman"/>
                <a:cs typeface="Times New Roman"/>
              </a:rPr>
              <a:t>time</a:t>
            </a:r>
            <a:r>
              <a:rPr sz="1800" dirty="0">
                <a:solidFill>
                  <a:srgbClr val="595959"/>
                </a:solidFill>
                <a:latin typeface="Times New Roman"/>
                <a:cs typeface="Times New Roman"/>
              </a:rPr>
              <a:t> </a:t>
            </a:r>
            <a:r>
              <a:rPr sz="1800" spc="-5" dirty="0">
                <a:solidFill>
                  <a:srgbClr val="595959"/>
                </a:solidFill>
                <a:latin typeface="Times New Roman"/>
                <a:cs typeface="Times New Roman"/>
              </a:rPr>
              <a:t>delay</a:t>
            </a:r>
            <a:r>
              <a:rPr sz="1800" dirty="0">
                <a:solidFill>
                  <a:srgbClr val="595959"/>
                </a:solidFill>
                <a:latin typeface="Times New Roman"/>
                <a:cs typeface="Times New Roman"/>
              </a:rPr>
              <a:t> for </a:t>
            </a:r>
            <a:r>
              <a:rPr sz="1800" spc="-5" dirty="0">
                <a:solidFill>
                  <a:srgbClr val="595959"/>
                </a:solidFill>
                <a:latin typeface="Times New Roman"/>
                <a:cs typeface="Times New Roman"/>
              </a:rPr>
              <a:t>rectifications</a:t>
            </a:r>
            <a:endParaRPr sz="1800">
              <a:latin typeface="Times New Roman"/>
              <a:cs typeface="Times New Roman"/>
            </a:endParaRPr>
          </a:p>
          <a:p>
            <a:pPr marL="469900" indent="-342900">
              <a:lnSpc>
                <a:spcPct val="100000"/>
              </a:lnSpc>
              <a:spcBef>
                <a:spcPts val="50"/>
              </a:spcBef>
              <a:buFont typeface="Wingdings"/>
              <a:buChar char=""/>
              <a:tabLst>
                <a:tab pos="469265" algn="l"/>
                <a:tab pos="469900" algn="l"/>
              </a:tabLst>
            </a:pPr>
            <a:r>
              <a:rPr sz="1800" dirty="0">
                <a:solidFill>
                  <a:srgbClr val="595959"/>
                </a:solidFill>
                <a:latin typeface="Times New Roman"/>
                <a:cs typeface="Times New Roman"/>
              </a:rPr>
              <a:t>Workers</a:t>
            </a:r>
            <a:r>
              <a:rPr sz="1800" spc="-5" dirty="0">
                <a:solidFill>
                  <a:srgbClr val="595959"/>
                </a:solidFill>
                <a:latin typeface="Times New Roman"/>
                <a:cs typeface="Times New Roman"/>
              </a:rPr>
              <a:t> slacking</a:t>
            </a:r>
            <a:r>
              <a:rPr sz="1800" dirty="0">
                <a:solidFill>
                  <a:srgbClr val="595959"/>
                </a:solidFill>
                <a:latin typeface="Times New Roman"/>
                <a:cs typeface="Times New Roman"/>
              </a:rPr>
              <a:t> off </a:t>
            </a:r>
            <a:r>
              <a:rPr sz="1800" spc="-5" dirty="0">
                <a:solidFill>
                  <a:srgbClr val="595959"/>
                </a:solidFill>
                <a:latin typeface="Times New Roman"/>
                <a:cs typeface="Times New Roman"/>
              </a:rPr>
              <a:t>would</a:t>
            </a:r>
            <a:r>
              <a:rPr sz="1800" dirty="0">
                <a:solidFill>
                  <a:srgbClr val="595959"/>
                </a:solidFill>
                <a:latin typeface="Times New Roman"/>
                <a:cs typeface="Times New Roman"/>
              </a:rPr>
              <a:t> affect</a:t>
            </a:r>
            <a:r>
              <a:rPr sz="1800" spc="-5" dirty="0">
                <a:solidFill>
                  <a:srgbClr val="595959"/>
                </a:solidFill>
                <a:latin typeface="Times New Roman"/>
                <a:cs typeface="Times New Roman"/>
              </a:rPr>
              <a:t> the</a:t>
            </a:r>
            <a:r>
              <a:rPr sz="1800" dirty="0">
                <a:solidFill>
                  <a:srgbClr val="595959"/>
                </a:solidFill>
                <a:latin typeface="Times New Roman"/>
                <a:cs typeface="Times New Roman"/>
              </a:rPr>
              <a:t> </a:t>
            </a:r>
            <a:r>
              <a:rPr sz="1800" spc="-5" dirty="0">
                <a:solidFill>
                  <a:srgbClr val="595959"/>
                </a:solidFill>
                <a:latin typeface="Times New Roman"/>
                <a:cs typeface="Times New Roman"/>
              </a:rPr>
              <a:t>entire</a:t>
            </a:r>
            <a:r>
              <a:rPr sz="1800" dirty="0">
                <a:solidFill>
                  <a:srgbClr val="595959"/>
                </a:solidFill>
                <a:latin typeface="Times New Roman"/>
                <a:cs typeface="Times New Roman"/>
              </a:rPr>
              <a:t> </a:t>
            </a:r>
            <a:r>
              <a:rPr sz="1800" spc="-5" dirty="0">
                <a:solidFill>
                  <a:srgbClr val="595959"/>
                </a:solidFill>
                <a:latin typeface="Times New Roman"/>
                <a:cs typeface="Times New Roman"/>
              </a:rPr>
              <a:t>schedule</a:t>
            </a:r>
            <a:endParaRPr sz="1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4837" y="510540"/>
            <a:ext cx="2954655" cy="421640"/>
          </a:xfrm>
          <a:prstGeom prst="rect">
            <a:avLst/>
          </a:prstGeom>
        </p:spPr>
        <p:txBody>
          <a:bodyPr vert="horz" wrap="square" lIns="0" tIns="12700" rIns="0" bIns="0" rtlCol="0">
            <a:spAutoFit/>
          </a:bodyPr>
          <a:lstStyle/>
          <a:p>
            <a:pPr marL="12700">
              <a:lnSpc>
                <a:spcPct val="100000"/>
              </a:lnSpc>
              <a:spcBef>
                <a:spcPts val="100"/>
              </a:spcBef>
            </a:pPr>
            <a:r>
              <a:rPr sz="2600" spc="-25" dirty="0"/>
              <a:t>PROJECT</a:t>
            </a:r>
            <a:r>
              <a:rPr sz="2600" spc="-105" dirty="0"/>
              <a:t> </a:t>
            </a:r>
            <a:r>
              <a:rPr sz="2600" spc="-30" dirty="0"/>
              <a:t>STAGES</a:t>
            </a:r>
            <a:endParaRPr sz="2600"/>
          </a:p>
        </p:txBody>
      </p:sp>
      <p:sp>
        <p:nvSpPr>
          <p:cNvPr id="3" name="object 3"/>
          <p:cNvSpPr txBox="1"/>
          <p:nvPr/>
        </p:nvSpPr>
        <p:spPr>
          <a:xfrm>
            <a:off x="390436" y="1270505"/>
            <a:ext cx="8216900" cy="3135154"/>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A.PLANNING</a:t>
            </a:r>
            <a:r>
              <a:rPr sz="1800" spc="-10" dirty="0">
                <a:latin typeface="Times New Roman"/>
                <a:cs typeface="Times New Roman"/>
              </a:rPr>
              <a:t> </a:t>
            </a:r>
            <a:r>
              <a:rPr sz="1800" dirty="0">
                <a:latin typeface="Times New Roman"/>
                <a:cs typeface="Times New Roman"/>
              </a:rPr>
              <a:t>&amp;</a:t>
            </a:r>
            <a:r>
              <a:rPr sz="1800" spc="-15" dirty="0">
                <a:latin typeface="Times New Roman"/>
                <a:cs typeface="Times New Roman"/>
              </a:rPr>
              <a:t> </a:t>
            </a:r>
            <a:r>
              <a:rPr sz="1800" spc="-5" dirty="0">
                <a:latin typeface="Times New Roman"/>
                <a:cs typeface="Times New Roman"/>
              </a:rPr>
              <a:t>DESIGN</a:t>
            </a:r>
            <a:endParaRPr sz="1800" dirty="0">
              <a:latin typeface="Times New Roman"/>
              <a:cs typeface="Times New Roman"/>
            </a:endParaRPr>
          </a:p>
          <a:p>
            <a:pPr marL="355600" marR="173990" indent="-342900">
              <a:lnSpc>
                <a:spcPct val="100800"/>
              </a:lnSpc>
              <a:spcBef>
                <a:spcPts val="1019"/>
              </a:spcBef>
              <a:buSzPct val="58333"/>
              <a:buFont typeface="Wingdings"/>
              <a:buChar char=""/>
              <a:tabLst>
                <a:tab pos="354965" algn="l"/>
                <a:tab pos="355600" algn="l"/>
              </a:tabLst>
            </a:pPr>
            <a:r>
              <a:rPr sz="1200" spc="-5" dirty="0">
                <a:latin typeface="Times New Roman"/>
                <a:cs typeface="Times New Roman"/>
              </a:rPr>
              <a:t>Project</a:t>
            </a:r>
            <a:r>
              <a:rPr sz="1200" spc="5" dirty="0">
                <a:latin typeface="Times New Roman"/>
                <a:cs typeface="Times New Roman"/>
              </a:rPr>
              <a:t> </a:t>
            </a:r>
            <a:r>
              <a:rPr sz="1200" spc="-5" dirty="0">
                <a:latin typeface="Times New Roman"/>
                <a:cs typeface="Times New Roman"/>
              </a:rPr>
              <a:t>Management</a:t>
            </a:r>
            <a:r>
              <a:rPr sz="1200" spc="5" dirty="0">
                <a:latin typeface="Times New Roman"/>
                <a:cs typeface="Times New Roman"/>
              </a:rPr>
              <a:t> </a:t>
            </a:r>
            <a:r>
              <a:rPr sz="1200" dirty="0">
                <a:latin typeface="Times New Roman"/>
                <a:cs typeface="Times New Roman"/>
              </a:rPr>
              <a:t>Team</a:t>
            </a:r>
            <a:r>
              <a:rPr sz="1200" spc="10" dirty="0">
                <a:latin typeface="Times New Roman"/>
                <a:cs typeface="Times New Roman"/>
              </a:rPr>
              <a:t> </a:t>
            </a:r>
            <a:r>
              <a:rPr sz="1200" dirty="0">
                <a:latin typeface="Times New Roman"/>
                <a:cs typeface="Times New Roman"/>
              </a:rPr>
              <a:t>at</a:t>
            </a:r>
            <a:r>
              <a:rPr sz="1200" spc="5" dirty="0">
                <a:latin typeface="Times New Roman"/>
                <a:cs typeface="Times New Roman"/>
              </a:rPr>
              <a:t> </a:t>
            </a:r>
            <a:r>
              <a:rPr sz="1200" spc="-5" dirty="0">
                <a:latin typeface="Times New Roman"/>
                <a:cs typeface="Times New Roman"/>
              </a:rPr>
              <a:t>Floyd</a:t>
            </a:r>
            <a:r>
              <a:rPr sz="1200" spc="10" dirty="0">
                <a:latin typeface="Times New Roman"/>
                <a:cs typeface="Times New Roman"/>
              </a:rPr>
              <a:t> </a:t>
            </a:r>
            <a:r>
              <a:rPr sz="1200" dirty="0">
                <a:latin typeface="Times New Roman"/>
                <a:cs typeface="Times New Roman"/>
              </a:rPr>
              <a:t>coordinates </a:t>
            </a:r>
            <a:r>
              <a:rPr sz="1200" spc="-5" dirty="0">
                <a:latin typeface="Times New Roman"/>
                <a:cs typeface="Times New Roman"/>
              </a:rPr>
              <a:t>with</a:t>
            </a:r>
            <a:r>
              <a:rPr sz="1200" spc="10" dirty="0">
                <a:latin typeface="Times New Roman"/>
                <a:cs typeface="Times New Roman"/>
              </a:rPr>
              <a:t> </a:t>
            </a:r>
            <a:r>
              <a:rPr sz="1200" spc="-5" dirty="0">
                <a:latin typeface="Times New Roman"/>
                <a:cs typeface="Times New Roman"/>
              </a:rPr>
              <a:t>Josh</a:t>
            </a:r>
            <a:r>
              <a:rPr sz="1200" spc="5" dirty="0">
                <a:latin typeface="Times New Roman"/>
                <a:cs typeface="Times New Roman"/>
              </a:rPr>
              <a:t> </a:t>
            </a:r>
            <a:r>
              <a:rPr sz="1200" spc="-5" dirty="0">
                <a:latin typeface="Times New Roman"/>
                <a:cs typeface="Times New Roman"/>
              </a:rPr>
              <a:t>Oswald</a:t>
            </a:r>
            <a:r>
              <a:rPr sz="1200" spc="10"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Floyd’s</a:t>
            </a:r>
            <a:r>
              <a:rPr sz="1200" spc="5" dirty="0">
                <a:latin typeface="Times New Roman"/>
                <a:cs typeface="Times New Roman"/>
              </a:rPr>
              <a:t> </a:t>
            </a:r>
            <a:r>
              <a:rPr sz="1200" spc="-5" dirty="0">
                <a:latin typeface="Times New Roman"/>
                <a:cs typeface="Times New Roman"/>
              </a:rPr>
              <a:t>Business</a:t>
            </a:r>
            <a:r>
              <a:rPr sz="1200" dirty="0">
                <a:latin typeface="Times New Roman"/>
                <a:cs typeface="Times New Roman"/>
              </a:rPr>
              <a:t> Operations </a:t>
            </a:r>
            <a:r>
              <a:rPr sz="1200" spc="-5" dirty="0">
                <a:latin typeface="Times New Roman"/>
                <a:cs typeface="Times New Roman"/>
              </a:rPr>
              <a:t>Manager</a:t>
            </a:r>
            <a:r>
              <a:rPr sz="1200" spc="10"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5" dirty="0">
                <a:latin typeface="Times New Roman"/>
                <a:cs typeface="Times New Roman"/>
              </a:rPr>
              <a:t>Salesforce </a:t>
            </a:r>
            <a:r>
              <a:rPr sz="1200" dirty="0">
                <a:latin typeface="Times New Roman"/>
                <a:cs typeface="Times New Roman"/>
              </a:rPr>
              <a:t> Technical</a:t>
            </a:r>
            <a:r>
              <a:rPr sz="1200" spc="10" dirty="0">
                <a:latin typeface="Times New Roman"/>
                <a:cs typeface="Times New Roman"/>
              </a:rPr>
              <a:t> </a:t>
            </a:r>
            <a:r>
              <a:rPr sz="1200" spc="-5" dirty="0">
                <a:latin typeface="Times New Roman"/>
                <a:cs typeface="Times New Roman"/>
              </a:rPr>
              <a:t>Account</a:t>
            </a:r>
            <a:r>
              <a:rPr sz="1200" spc="10" dirty="0">
                <a:latin typeface="Times New Roman"/>
                <a:cs typeface="Times New Roman"/>
              </a:rPr>
              <a:t> </a:t>
            </a:r>
            <a:r>
              <a:rPr sz="1200" spc="-5" dirty="0">
                <a:latin typeface="Times New Roman"/>
                <a:cs typeface="Times New Roman"/>
              </a:rPr>
              <a:t>Manager</a:t>
            </a:r>
            <a:r>
              <a:rPr sz="1200" spc="15" dirty="0">
                <a:latin typeface="Times New Roman"/>
                <a:cs typeface="Times New Roman"/>
              </a:rPr>
              <a:t> </a:t>
            </a:r>
            <a:r>
              <a:rPr sz="1200" spc="-5" dirty="0">
                <a:latin typeface="Times New Roman"/>
                <a:cs typeface="Times New Roman"/>
              </a:rPr>
              <a:t>Aurelia</a:t>
            </a:r>
            <a:r>
              <a:rPr sz="1200" spc="10" dirty="0">
                <a:latin typeface="Times New Roman"/>
                <a:cs typeface="Times New Roman"/>
              </a:rPr>
              <a:t> </a:t>
            </a:r>
            <a:r>
              <a:rPr sz="1200" spc="-5" dirty="0">
                <a:latin typeface="Times New Roman"/>
                <a:cs typeface="Times New Roman"/>
              </a:rPr>
              <a:t>Johnson</a:t>
            </a:r>
            <a:r>
              <a:rPr sz="1200" spc="15" dirty="0">
                <a:latin typeface="Times New Roman"/>
                <a:cs typeface="Times New Roman"/>
              </a:rPr>
              <a:t> </a:t>
            </a:r>
            <a:r>
              <a:rPr sz="1200" spc="-5" dirty="0">
                <a:latin typeface="Times New Roman"/>
                <a:cs typeface="Times New Roman"/>
              </a:rPr>
              <a:t>who</a:t>
            </a:r>
            <a:r>
              <a:rPr sz="1200" spc="10"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Product</a:t>
            </a:r>
            <a:r>
              <a:rPr sz="1200" spc="10" dirty="0">
                <a:latin typeface="Times New Roman"/>
                <a:cs typeface="Times New Roman"/>
              </a:rPr>
              <a:t> </a:t>
            </a:r>
            <a:r>
              <a:rPr sz="1200" dirty="0">
                <a:latin typeface="Times New Roman"/>
                <a:cs typeface="Times New Roman"/>
              </a:rPr>
              <a:t>Integration</a:t>
            </a:r>
            <a:r>
              <a:rPr sz="1200" spc="15" dirty="0">
                <a:latin typeface="Times New Roman"/>
                <a:cs typeface="Times New Roman"/>
              </a:rPr>
              <a:t> </a:t>
            </a:r>
            <a:r>
              <a:rPr sz="1200" spc="-5" dirty="0">
                <a:latin typeface="Times New Roman"/>
                <a:cs typeface="Times New Roman"/>
              </a:rPr>
              <a:t>Advisor.</a:t>
            </a:r>
            <a:r>
              <a:rPr sz="1200" spc="10" dirty="0">
                <a:latin typeface="Times New Roman"/>
                <a:cs typeface="Times New Roman"/>
              </a:rPr>
              <a:t> </a:t>
            </a:r>
            <a:r>
              <a:rPr sz="1200" spc="-5" dirty="0">
                <a:latin typeface="Times New Roman"/>
                <a:cs typeface="Times New Roman"/>
              </a:rPr>
              <a:t>Regular</a:t>
            </a:r>
            <a:r>
              <a:rPr sz="1200" spc="10" dirty="0">
                <a:latin typeface="Times New Roman"/>
                <a:cs typeface="Times New Roman"/>
              </a:rPr>
              <a:t> </a:t>
            </a:r>
            <a:r>
              <a:rPr sz="1200" dirty="0">
                <a:latin typeface="Times New Roman"/>
                <a:cs typeface="Times New Roman"/>
              </a:rPr>
              <a:t>meetings</a:t>
            </a:r>
            <a:r>
              <a:rPr sz="1200" spc="10" dirty="0">
                <a:latin typeface="Times New Roman"/>
                <a:cs typeface="Times New Roman"/>
              </a:rPr>
              <a:t> </a:t>
            </a:r>
            <a:r>
              <a:rPr sz="1200" spc="-5" dirty="0">
                <a:latin typeface="Times New Roman"/>
                <a:cs typeface="Times New Roman"/>
              </a:rPr>
              <a:t>with</a:t>
            </a:r>
            <a:r>
              <a:rPr sz="1200" spc="10" dirty="0">
                <a:latin typeface="Times New Roman"/>
                <a:cs typeface="Times New Roman"/>
              </a:rPr>
              <a:t> </a:t>
            </a:r>
            <a:r>
              <a:rPr sz="1200" dirty="0">
                <a:latin typeface="Times New Roman"/>
                <a:cs typeface="Times New Roman"/>
              </a:rPr>
              <a:t>the</a:t>
            </a:r>
            <a:r>
              <a:rPr sz="1200" spc="15" dirty="0">
                <a:latin typeface="Times New Roman"/>
                <a:cs typeface="Times New Roman"/>
              </a:rPr>
              <a:t> </a:t>
            </a:r>
            <a:r>
              <a:rPr sz="1200" spc="-5" dirty="0">
                <a:latin typeface="Times New Roman"/>
                <a:cs typeface="Times New Roman"/>
              </a:rPr>
              <a:t>stakeholders </a:t>
            </a:r>
            <a:r>
              <a:rPr sz="1200" spc="-285" dirty="0">
                <a:latin typeface="Times New Roman"/>
                <a:cs typeface="Times New Roman"/>
              </a:rPr>
              <a:t> </a:t>
            </a:r>
            <a:r>
              <a:rPr sz="1200" spc="-5" dirty="0">
                <a:latin typeface="Times New Roman"/>
                <a:cs typeface="Times New Roman"/>
              </a:rPr>
              <a:t>shall</a:t>
            </a:r>
            <a:r>
              <a:rPr sz="1200" dirty="0">
                <a:latin typeface="Times New Roman"/>
                <a:cs typeface="Times New Roman"/>
              </a:rPr>
              <a:t> be held for </a:t>
            </a:r>
            <a:r>
              <a:rPr sz="1200" spc="-5" dirty="0">
                <a:latin typeface="Times New Roman"/>
                <a:cs typeface="Times New Roman"/>
              </a:rPr>
              <a:t>understanding</a:t>
            </a:r>
            <a:r>
              <a:rPr sz="1200" dirty="0">
                <a:latin typeface="Times New Roman"/>
                <a:cs typeface="Times New Roman"/>
              </a:rPr>
              <a:t> the key requirements</a:t>
            </a:r>
            <a:r>
              <a:rPr sz="1200" spc="-5" dirty="0">
                <a:latin typeface="Times New Roman"/>
                <a:cs typeface="Times New Roman"/>
              </a:rPr>
              <a:t> </a:t>
            </a:r>
            <a:r>
              <a:rPr sz="1200" dirty="0">
                <a:latin typeface="Times New Roman"/>
                <a:cs typeface="Times New Roman"/>
              </a:rPr>
              <a:t>of the project </a:t>
            </a:r>
            <a:r>
              <a:rPr sz="1200" spc="-5" dirty="0">
                <a:latin typeface="Times New Roman"/>
                <a:cs typeface="Times New Roman"/>
              </a:rPr>
              <a:t>process </a:t>
            </a:r>
            <a:r>
              <a:rPr sz="1200" dirty="0">
                <a:latin typeface="Times New Roman"/>
                <a:cs typeface="Times New Roman"/>
              </a:rPr>
              <a:t>and </a:t>
            </a:r>
            <a:r>
              <a:rPr sz="1200" dirty="0" err="1">
                <a:latin typeface="Times New Roman"/>
                <a:cs typeface="Times New Roman"/>
              </a:rPr>
              <a:t>rectifications.</a:t>
            </a:r>
            <a:r>
              <a:rPr lang="en-US" sz="1200" dirty="0" err="1">
                <a:latin typeface="Times New Roman"/>
                <a:cs typeface="Times New Roman"/>
              </a:rPr>
              <a:t>The</a:t>
            </a:r>
            <a:r>
              <a:rPr lang="en-US" sz="1200" dirty="0">
                <a:latin typeface="Times New Roman"/>
                <a:cs typeface="Times New Roman"/>
              </a:rPr>
              <a:t> process shall begin officially from Sept 13, 2022. </a:t>
            </a:r>
            <a:endParaRPr sz="1200" dirty="0">
              <a:latin typeface="Times New Roman"/>
              <a:cs typeface="Times New Roman"/>
            </a:endParaRPr>
          </a:p>
          <a:p>
            <a:pPr marL="355600" marR="5080" indent="-342900">
              <a:lnSpc>
                <a:spcPct val="100800"/>
              </a:lnSpc>
              <a:spcBef>
                <a:spcPts val="944"/>
              </a:spcBef>
              <a:buSzPct val="58333"/>
              <a:buFont typeface="Wingdings"/>
              <a:buChar char=""/>
              <a:tabLst>
                <a:tab pos="354965" algn="l"/>
                <a:tab pos="355600" algn="l"/>
              </a:tabLst>
            </a:pPr>
            <a:r>
              <a:rPr sz="1200" spc="-5" dirty="0">
                <a:latin typeface="Times New Roman"/>
                <a:cs typeface="Times New Roman"/>
              </a:rPr>
              <a:t>After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analysis</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all the</a:t>
            </a:r>
            <a:r>
              <a:rPr sz="1200" spc="5" dirty="0">
                <a:latin typeface="Times New Roman"/>
                <a:cs typeface="Times New Roman"/>
              </a:rPr>
              <a:t> </a:t>
            </a:r>
            <a:r>
              <a:rPr sz="1200" spc="-5" dirty="0">
                <a:latin typeface="Times New Roman"/>
                <a:cs typeface="Times New Roman"/>
              </a:rPr>
              <a:t>Business,</a:t>
            </a:r>
            <a:r>
              <a:rPr sz="1200" spc="5" dirty="0">
                <a:latin typeface="Times New Roman"/>
                <a:cs typeface="Times New Roman"/>
              </a:rPr>
              <a:t> </a:t>
            </a:r>
            <a:r>
              <a:rPr sz="1200" dirty="0">
                <a:latin typeface="Times New Roman"/>
                <a:cs typeface="Times New Roman"/>
              </a:rPr>
              <a:t>technical</a:t>
            </a:r>
            <a:r>
              <a:rPr sz="1200" spc="5" dirty="0">
                <a:latin typeface="Times New Roman"/>
                <a:cs typeface="Times New Roman"/>
              </a:rPr>
              <a:t> </a:t>
            </a:r>
            <a:r>
              <a:rPr sz="1200" dirty="0">
                <a:latin typeface="Times New Roman"/>
                <a:cs typeface="Times New Roman"/>
              </a:rPr>
              <a:t>and </a:t>
            </a:r>
            <a:r>
              <a:rPr sz="1200" spc="-5" dirty="0">
                <a:latin typeface="Times New Roman"/>
                <a:cs typeface="Times New Roman"/>
              </a:rPr>
              <a:t>estimates</a:t>
            </a:r>
            <a:r>
              <a:rPr sz="1200" dirty="0">
                <a:latin typeface="Times New Roman"/>
                <a:cs typeface="Times New Roman"/>
              </a:rPr>
              <a:t> requirement</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dirty="0">
                <a:latin typeface="Times New Roman"/>
                <a:cs typeface="Times New Roman"/>
              </a:rPr>
              <a:t>major</a:t>
            </a:r>
            <a:r>
              <a:rPr sz="1200" spc="5" dirty="0">
                <a:latin typeface="Times New Roman"/>
                <a:cs typeface="Times New Roman"/>
              </a:rPr>
              <a:t> </a:t>
            </a:r>
            <a:r>
              <a:rPr sz="1200" spc="-5" dirty="0">
                <a:latin typeface="Times New Roman"/>
                <a:cs typeface="Times New Roman"/>
              </a:rPr>
              <a:t>processes </a:t>
            </a:r>
            <a:r>
              <a:rPr sz="1200" dirty="0">
                <a:latin typeface="Times New Roman"/>
                <a:cs typeface="Times New Roman"/>
              </a:rPr>
              <a:t>involved</a:t>
            </a:r>
            <a:r>
              <a:rPr sz="1200" spc="5" dirty="0">
                <a:latin typeface="Times New Roman"/>
                <a:cs typeface="Times New Roman"/>
              </a:rPr>
              <a:t> </a:t>
            </a:r>
            <a:r>
              <a:rPr sz="1200" dirty="0">
                <a:latin typeface="Times New Roman"/>
                <a:cs typeface="Times New Roman"/>
              </a:rPr>
              <a:t>like</a:t>
            </a:r>
            <a:r>
              <a:rPr sz="1200" spc="5" dirty="0">
                <a:latin typeface="Times New Roman"/>
                <a:cs typeface="Times New Roman"/>
              </a:rPr>
              <a:t> </a:t>
            </a:r>
            <a:r>
              <a:rPr sz="1200" dirty="0">
                <a:latin typeface="Times New Roman"/>
                <a:cs typeface="Times New Roman"/>
              </a:rPr>
              <a:t>budgeting,</a:t>
            </a:r>
            <a:r>
              <a:rPr sz="1200" spc="5" dirty="0">
                <a:latin typeface="Times New Roman"/>
                <a:cs typeface="Times New Roman"/>
              </a:rPr>
              <a:t> </a:t>
            </a:r>
            <a:r>
              <a:rPr sz="1200" spc="-5" dirty="0">
                <a:latin typeface="Times New Roman"/>
                <a:cs typeface="Times New Roman"/>
              </a:rPr>
              <a:t>scope, </a:t>
            </a:r>
            <a:r>
              <a:rPr sz="1200" dirty="0">
                <a:latin typeface="Times New Roman"/>
                <a:cs typeface="Times New Roman"/>
              </a:rPr>
              <a:t> employee</a:t>
            </a:r>
            <a:r>
              <a:rPr sz="1200" spc="5" dirty="0">
                <a:latin typeface="Times New Roman"/>
                <a:cs typeface="Times New Roman"/>
              </a:rPr>
              <a:t> </a:t>
            </a:r>
            <a:r>
              <a:rPr sz="1200" dirty="0">
                <a:latin typeface="Times New Roman"/>
                <a:cs typeface="Times New Roman"/>
              </a:rPr>
              <a:t>training,</a:t>
            </a:r>
            <a:r>
              <a:rPr sz="1200" spc="5" dirty="0">
                <a:latin typeface="Times New Roman"/>
                <a:cs typeface="Times New Roman"/>
              </a:rPr>
              <a:t> </a:t>
            </a:r>
            <a:r>
              <a:rPr sz="1200" dirty="0">
                <a:latin typeface="Times New Roman"/>
                <a:cs typeface="Times New Roman"/>
              </a:rPr>
              <a:t>report</a:t>
            </a:r>
            <a:r>
              <a:rPr sz="1200" spc="5" dirty="0">
                <a:latin typeface="Times New Roman"/>
                <a:cs typeface="Times New Roman"/>
              </a:rPr>
              <a:t> </a:t>
            </a:r>
            <a:r>
              <a:rPr sz="1200" dirty="0">
                <a:latin typeface="Times New Roman"/>
                <a:cs typeface="Times New Roman"/>
              </a:rPr>
              <a:t>integration</a:t>
            </a:r>
            <a:r>
              <a:rPr sz="1200" spc="10" dirty="0">
                <a:latin typeface="Times New Roman"/>
                <a:cs typeface="Times New Roman"/>
              </a:rPr>
              <a:t> </a:t>
            </a:r>
            <a:r>
              <a:rPr sz="1200" dirty="0">
                <a:latin typeface="Times New Roman"/>
                <a:cs typeface="Times New Roman"/>
              </a:rPr>
              <a:t>into</a:t>
            </a:r>
            <a:r>
              <a:rPr sz="1200" spc="5" dirty="0">
                <a:latin typeface="Times New Roman"/>
                <a:cs typeface="Times New Roman"/>
              </a:rPr>
              <a:t> </a:t>
            </a:r>
            <a:r>
              <a:rPr sz="1200" spc="-5" dirty="0">
                <a:latin typeface="Times New Roman"/>
                <a:cs typeface="Times New Roman"/>
              </a:rPr>
              <a:t>CRM</a:t>
            </a:r>
            <a:r>
              <a:rPr sz="1200" dirty="0">
                <a:latin typeface="Times New Roman"/>
                <a:cs typeface="Times New Roman"/>
              </a:rPr>
              <a:t> </a:t>
            </a:r>
            <a:r>
              <a:rPr sz="1200" spc="-5" dirty="0">
                <a:latin typeface="Times New Roman"/>
                <a:cs typeface="Times New Roman"/>
              </a:rPr>
              <a:t>System,</a:t>
            </a:r>
            <a:r>
              <a:rPr sz="1200" spc="10" dirty="0">
                <a:latin typeface="Times New Roman"/>
                <a:cs typeface="Times New Roman"/>
              </a:rPr>
              <a:t> </a:t>
            </a:r>
            <a:r>
              <a:rPr sz="1200" spc="-5" dirty="0">
                <a:latin typeface="Times New Roman"/>
                <a:cs typeface="Times New Roman"/>
              </a:rPr>
              <a:t>software</a:t>
            </a:r>
            <a:r>
              <a:rPr sz="1200" spc="5" dirty="0">
                <a:latin typeface="Times New Roman"/>
                <a:cs typeface="Times New Roman"/>
              </a:rPr>
              <a:t> </a:t>
            </a:r>
            <a:r>
              <a:rPr sz="1200" spc="-5" dirty="0">
                <a:latin typeface="Times New Roman"/>
                <a:cs typeface="Times New Roman"/>
              </a:rPr>
              <a:t>installation,</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project</a:t>
            </a:r>
            <a:r>
              <a:rPr sz="1200" spc="5" dirty="0">
                <a:latin typeface="Times New Roman"/>
                <a:cs typeface="Times New Roman"/>
              </a:rPr>
              <a:t> </a:t>
            </a:r>
            <a:r>
              <a:rPr sz="1200" spc="-5" dirty="0">
                <a:latin typeface="Times New Roman"/>
                <a:cs typeface="Times New Roman"/>
              </a:rPr>
              <a:t>shall</a:t>
            </a:r>
            <a:r>
              <a:rPr sz="1200" spc="5" dirty="0">
                <a:latin typeface="Times New Roman"/>
                <a:cs typeface="Times New Roman"/>
              </a:rPr>
              <a:t> </a:t>
            </a:r>
            <a:r>
              <a:rPr sz="1200" dirty="0">
                <a:latin typeface="Times New Roman"/>
                <a:cs typeface="Times New Roman"/>
              </a:rPr>
              <a:t>be</a:t>
            </a:r>
            <a:r>
              <a:rPr sz="1200" spc="10" dirty="0">
                <a:latin typeface="Times New Roman"/>
                <a:cs typeface="Times New Roman"/>
              </a:rPr>
              <a:t> </a:t>
            </a:r>
            <a:r>
              <a:rPr sz="1200" spc="-5" dirty="0">
                <a:latin typeface="Times New Roman"/>
                <a:cs typeface="Times New Roman"/>
              </a:rPr>
              <a:t>sent</a:t>
            </a:r>
            <a:r>
              <a:rPr sz="1200" spc="5" dirty="0">
                <a:latin typeface="Times New Roman"/>
                <a:cs typeface="Times New Roman"/>
              </a:rPr>
              <a:t> </a:t>
            </a:r>
            <a:r>
              <a:rPr sz="1200" spc="-5" dirty="0">
                <a:latin typeface="Times New Roman"/>
                <a:cs typeface="Times New Roman"/>
              </a:rPr>
              <a:t>towards</a:t>
            </a:r>
            <a:r>
              <a:rPr sz="1200" dirty="0">
                <a:latin typeface="Times New Roman"/>
                <a:cs typeface="Times New Roman"/>
              </a:rPr>
              <a:t> its</a:t>
            </a:r>
            <a:r>
              <a:rPr sz="1200" spc="5" dirty="0">
                <a:latin typeface="Times New Roman"/>
                <a:cs typeface="Times New Roman"/>
              </a:rPr>
              <a:t> </a:t>
            </a:r>
            <a:r>
              <a:rPr sz="1200" spc="-5" dirty="0">
                <a:latin typeface="Times New Roman"/>
                <a:cs typeface="Times New Roman"/>
              </a:rPr>
              <a:t>second</a:t>
            </a:r>
            <a:r>
              <a:rPr sz="1200" spc="5" dirty="0">
                <a:latin typeface="Times New Roman"/>
                <a:cs typeface="Times New Roman"/>
              </a:rPr>
              <a:t> </a:t>
            </a:r>
            <a:r>
              <a:rPr sz="1200" spc="-5" dirty="0">
                <a:latin typeface="Times New Roman"/>
                <a:cs typeface="Times New Roman"/>
              </a:rPr>
              <a:t>step</a:t>
            </a:r>
            <a:r>
              <a:rPr sz="1200" spc="5" dirty="0">
                <a:latin typeface="Times New Roman"/>
                <a:cs typeface="Times New Roman"/>
              </a:rPr>
              <a:t> </a:t>
            </a:r>
            <a:r>
              <a:rPr sz="1200" dirty="0">
                <a:latin typeface="Times New Roman"/>
                <a:cs typeface="Times New Roman"/>
              </a:rPr>
              <a:t>of </a:t>
            </a:r>
            <a:r>
              <a:rPr sz="1200" spc="-285" dirty="0">
                <a:latin typeface="Times New Roman"/>
                <a:cs typeface="Times New Roman"/>
              </a:rPr>
              <a:t> </a:t>
            </a:r>
            <a:r>
              <a:rPr sz="1200" dirty="0">
                <a:latin typeface="Times New Roman"/>
                <a:cs typeface="Times New Roman"/>
              </a:rPr>
              <a:t>execution</a:t>
            </a:r>
            <a:r>
              <a:rPr sz="1200" spc="-5" dirty="0">
                <a:latin typeface="Times New Roman"/>
                <a:cs typeface="Times New Roman"/>
              </a:rPr>
              <a:t> stage.</a:t>
            </a:r>
            <a:endParaRPr sz="1200" dirty="0">
              <a:latin typeface="Times New Roman"/>
              <a:cs typeface="Times New Roman"/>
            </a:endParaRPr>
          </a:p>
          <a:p>
            <a:pPr marL="355600" marR="33655" indent="-342900">
              <a:lnSpc>
                <a:spcPct val="103299"/>
              </a:lnSpc>
              <a:spcBef>
                <a:spcPts val="915"/>
              </a:spcBef>
              <a:buSzPct val="58333"/>
              <a:buFont typeface="Wingdings"/>
              <a:buChar char=""/>
              <a:tabLst>
                <a:tab pos="354965" algn="l"/>
                <a:tab pos="355600" algn="l"/>
              </a:tabLst>
            </a:pPr>
            <a:r>
              <a:rPr sz="1200" dirty="0">
                <a:latin typeface="Times New Roman"/>
                <a:cs typeface="Times New Roman"/>
              </a:rPr>
              <a:t>Each </a:t>
            </a:r>
            <a:r>
              <a:rPr sz="1200" spc="-5" dirty="0">
                <a:latin typeface="Times New Roman"/>
                <a:cs typeface="Times New Roman"/>
              </a:rPr>
              <a:t>stage</a:t>
            </a:r>
            <a:r>
              <a:rPr sz="1200" dirty="0">
                <a:latin typeface="Times New Roman"/>
                <a:cs typeface="Times New Roman"/>
              </a:rPr>
              <a:t> </a:t>
            </a:r>
            <a:r>
              <a:rPr sz="1200" spc="-5" dirty="0">
                <a:latin typeface="Times New Roman"/>
                <a:cs typeface="Times New Roman"/>
              </a:rPr>
              <a:t>shall</a:t>
            </a:r>
            <a:r>
              <a:rPr sz="1200" dirty="0">
                <a:latin typeface="Times New Roman"/>
                <a:cs typeface="Times New Roman"/>
              </a:rPr>
              <a:t> be monitored by</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Project</a:t>
            </a:r>
            <a:r>
              <a:rPr sz="1200" dirty="0">
                <a:latin typeface="Times New Roman"/>
                <a:cs typeface="Times New Roman"/>
              </a:rPr>
              <a:t> Team right from</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inspection</a:t>
            </a:r>
            <a:r>
              <a:rPr sz="1200" dirty="0">
                <a:latin typeface="Times New Roman"/>
                <a:cs typeface="Times New Roman"/>
              </a:rPr>
              <a:t> of furniture to the</a:t>
            </a:r>
            <a:r>
              <a:rPr sz="1200" spc="5" dirty="0">
                <a:latin typeface="Times New Roman"/>
                <a:cs typeface="Times New Roman"/>
              </a:rPr>
              <a:t> </a:t>
            </a:r>
            <a:r>
              <a:rPr sz="1200" dirty="0">
                <a:latin typeface="Times New Roman"/>
                <a:cs typeface="Times New Roman"/>
              </a:rPr>
              <a:t>manufacturing of the product till </a:t>
            </a:r>
            <a:r>
              <a:rPr sz="1200" spc="-28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end of all the </a:t>
            </a:r>
            <a:r>
              <a:rPr sz="1200" spc="-5" dirty="0">
                <a:latin typeface="Times New Roman"/>
                <a:cs typeface="Times New Roman"/>
              </a:rPr>
              <a:t>steps </a:t>
            </a:r>
            <a:r>
              <a:rPr sz="1200" dirty="0">
                <a:latin typeface="Times New Roman"/>
                <a:cs typeface="Times New Roman"/>
              </a:rPr>
              <a:t>in manufacturing </a:t>
            </a:r>
            <a:r>
              <a:rPr sz="1200" spc="-5" dirty="0">
                <a:latin typeface="Times New Roman"/>
                <a:cs typeface="Times New Roman"/>
              </a:rPr>
              <a:t>processes.</a:t>
            </a:r>
            <a:endParaRPr sz="1200" dirty="0">
              <a:latin typeface="Times New Roman"/>
              <a:cs typeface="Times New Roman"/>
            </a:endParaRPr>
          </a:p>
          <a:p>
            <a:pPr>
              <a:lnSpc>
                <a:spcPct val="100000"/>
              </a:lnSpc>
              <a:spcBef>
                <a:spcPts val="10"/>
              </a:spcBef>
            </a:pPr>
            <a:endParaRPr sz="1700" dirty="0">
              <a:latin typeface="Times New Roman"/>
              <a:cs typeface="Times New Roman"/>
            </a:endParaRPr>
          </a:p>
          <a:p>
            <a:pPr marL="12700">
              <a:lnSpc>
                <a:spcPct val="100000"/>
              </a:lnSpc>
              <a:spcBef>
                <a:spcPts val="5"/>
              </a:spcBef>
            </a:pPr>
            <a:r>
              <a:rPr sz="1800" spc="-5" dirty="0">
                <a:latin typeface="Times New Roman"/>
                <a:cs typeface="Times New Roman"/>
              </a:rPr>
              <a:t>B.</a:t>
            </a:r>
            <a:r>
              <a:rPr sz="1800" spc="-25" dirty="0">
                <a:latin typeface="Times New Roman"/>
                <a:cs typeface="Times New Roman"/>
              </a:rPr>
              <a:t> </a:t>
            </a:r>
            <a:r>
              <a:rPr sz="1800" spc="-5" dirty="0">
                <a:latin typeface="Times New Roman"/>
                <a:cs typeface="Times New Roman"/>
              </a:rPr>
              <a:t>EXECUTION:</a:t>
            </a:r>
            <a:endParaRPr sz="1800" dirty="0">
              <a:latin typeface="Times New Roman"/>
              <a:cs typeface="Times New Roman"/>
            </a:endParaRPr>
          </a:p>
          <a:p>
            <a:pPr marL="355600" indent="-342900">
              <a:lnSpc>
                <a:spcPct val="100000"/>
              </a:lnSpc>
              <a:spcBef>
                <a:spcPts val="620"/>
              </a:spcBef>
              <a:buSzPct val="58333"/>
              <a:buFont typeface="Wingdings"/>
              <a:buChar char=""/>
              <a:tabLst>
                <a:tab pos="354965" algn="l"/>
                <a:tab pos="355600" algn="l"/>
              </a:tabLst>
            </a:pP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project </a:t>
            </a:r>
            <a:r>
              <a:rPr sz="1200" spc="-5" dirty="0">
                <a:latin typeface="Times New Roman"/>
                <a:cs typeface="Times New Roman"/>
              </a:rPr>
              <a:t>shall</a:t>
            </a:r>
            <a:r>
              <a:rPr sz="1200" dirty="0">
                <a:latin typeface="Times New Roman"/>
                <a:cs typeface="Times New Roman"/>
              </a:rPr>
              <a:t> come into force as</a:t>
            </a:r>
            <a:r>
              <a:rPr sz="1200" spc="-5" dirty="0">
                <a:latin typeface="Times New Roman"/>
                <a:cs typeface="Times New Roman"/>
              </a:rPr>
              <a:t> soon</a:t>
            </a:r>
            <a:r>
              <a:rPr sz="1200" dirty="0">
                <a:latin typeface="Times New Roman"/>
                <a:cs typeface="Times New Roman"/>
              </a:rPr>
              <a:t> as</a:t>
            </a:r>
            <a:r>
              <a:rPr sz="1200" spc="-10" dirty="0">
                <a:latin typeface="Times New Roman"/>
                <a:cs typeface="Times New Roman"/>
              </a:rPr>
              <a:t> </a:t>
            </a:r>
            <a:r>
              <a:rPr sz="1200" dirty="0">
                <a:latin typeface="Times New Roman"/>
                <a:cs typeface="Times New Roman"/>
              </a:rPr>
              <a:t>the additional contract </a:t>
            </a:r>
            <a:r>
              <a:rPr sz="1200" spc="-5" dirty="0">
                <a:latin typeface="Times New Roman"/>
                <a:cs typeface="Times New Roman"/>
              </a:rPr>
              <a:t>with</a:t>
            </a:r>
            <a:r>
              <a:rPr sz="1200" dirty="0">
                <a:latin typeface="Times New Roman"/>
                <a:cs typeface="Times New Roman"/>
              </a:rPr>
              <a:t> </a:t>
            </a:r>
            <a:r>
              <a:rPr sz="1200" spc="-5" dirty="0">
                <a:latin typeface="Times New Roman"/>
                <a:cs typeface="Times New Roman"/>
              </a:rPr>
              <a:t>Salesforce</a:t>
            </a:r>
            <a:r>
              <a:rPr sz="1200" spc="5"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dirty="0">
                <a:latin typeface="Times New Roman"/>
                <a:cs typeface="Times New Roman"/>
              </a:rPr>
              <a:t>executed legally.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0425" y="414020"/>
            <a:ext cx="8277225" cy="3978910"/>
          </a:xfrm>
          <a:prstGeom prst="rect">
            <a:avLst/>
          </a:prstGeom>
        </p:spPr>
        <p:txBody>
          <a:bodyPr vert="horz" wrap="square" lIns="0" tIns="23495" rIns="0" bIns="0" rtlCol="0">
            <a:spAutoFit/>
          </a:bodyPr>
          <a:lstStyle/>
          <a:p>
            <a:pPr marL="298450" marR="714375" indent="-285750">
              <a:lnSpc>
                <a:spcPts val="1390"/>
              </a:lnSpc>
              <a:spcBef>
                <a:spcPts val="185"/>
              </a:spcBef>
              <a:buSzPct val="58333"/>
              <a:buFont typeface="Wingdings"/>
              <a:buChar char=""/>
              <a:tabLst>
                <a:tab pos="297815" algn="l"/>
                <a:tab pos="298450" algn="l"/>
              </a:tabLst>
            </a:pPr>
            <a:r>
              <a:rPr sz="1200" spc="-5" dirty="0">
                <a:latin typeface="Times New Roman"/>
                <a:cs typeface="Times New Roman"/>
              </a:rPr>
              <a:t>During</a:t>
            </a:r>
            <a:r>
              <a:rPr sz="1200" dirty="0">
                <a:latin typeface="Times New Roman"/>
                <a:cs typeface="Times New Roman"/>
              </a:rPr>
              <a:t> the </a:t>
            </a:r>
            <a:r>
              <a:rPr sz="1200" spc="-5" dirty="0">
                <a:latin typeface="Times New Roman"/>
                <a:cs typeface="Times New Roman"/>
              </a:rPr>
              <a:t>process </a:t>
            </a:r>
            <a:r>
              <a:rPr sz="1200" dirty="0">
                <a:latin typeface="Times New Roman"/>
                <a:cs typeface="Times New Roman"/>
              </a:rPr>
              <a:t>of ongoing project,</a:t>
            </a:r>
            <a:r>
              <a:rPr sz="1200" spc="5" dirty="0">
                <a:latin typeface="Times New Roman"/>
                <a:cs typeface="Times New Roman"/>
              </a:rPr>
              <a:t> </a:t>
            </a:r>
            <a:r>
              <a:rPr sz="1200" dirty="0">
                <a:latin typeface="Times New Roman"/>
                <a:cs typeface="Times New Roman"/>
              </a:rPr>
              <a:t>regular meetings</a:t>
            </a:r>
            <a:r>
              <a:rPr sz="1200" spc="-5" dirty="0">
                <a:latin typeface="Times New Roman"/>
                <a:cs typeface="Times New Roman"/>
              </a:rPr>
              <a:t> </a:t>
            </a:r>
            <a:r>
              <a:rPr sz="1200" dirty="0">
                <a:latin typeface="Times New Roman"/>
                <a:cs typeface="Times New Roman"/>
              </a:rPr>
              <a:t>and </a:t>
            </a:r>
            <a:r>
              <a:rPr sz="1200" spc="-5" dirty="0">
                <a:latin typeface="Times New Roman"/>
                <a:cs typeface="Times New Roman"/>
              </a:rPr>
              <a:t>weekly</a:t>
            </a:r>
            <a:r>
              <a:rPr sz="1200" dirty="0">
                <a:latin typeface="Times New Roman"/>
                <a:cs typeface="Times New Roman"/>
              </a:rPr>
              <a:t> updates</a:t>
            </a:r>
            <a:r>
              <a:rPr sz="1200" spc="-5" dirty="0">
                <a:latin typeface="Times New Roman"/>
                <a:cs typeface="Times New Roman"/>
              </a:rPr>
              <a:t> shall</a:t>
            </a:r>
            <a:r>
              <a:rPr sz="1200" spc="5" dirty="0">
                <a:latin typeface="Times New Roman"/>
                <a:cs typeface="Times New Roman"/>
              </a:rPr>
              <a:t> </a:t>
            </a:r>
            <a:r>
              <a:rPr sz="1200" dirty="0">
                <a:latin typeface="Times New Roman"/>
                <a:cs typeface="Times New Roman"/>
              </a:rPr>
              <a:t>be </a:t>
            </a:r>
            <a:r>
              <a:rPr sz="1200" spc="-5" dirty="0">
                <a:latin typeface="Times New Roman"/>
                <a:cs typeface="Times New Roman"/>
              </a:rPr>
              <a:t>sent</a:t>
            </a:r>
            <a:r>
              <a:rPr sz="1200" dirty="0">
                <a:latin typeface="Times New Roman"/>
                <a:cs typeface="Times New Roman"/>
              </a:rPr>
              <a:t> to the stakeholders</a:t>
            </a:r>
            <a:r>
              <a:rPr sz="1200" spc="-5" dirty="0">
                <a:latin typeface="Times New Roman"/>
                <a:cs typeface="Times New Roman"/>
              </a:rPr>
              <a:t> </a:t>
            </a:r>
            <a:r>
              <a:rPr sz="1200" dirty="0">
                <a:latin typeface="Times New Roman"/>
                <a:cs typeface="Times New Roman"/>
              </a:rPr>
              <a:t>including </a:t>
            </a:r>
            <a:r>
              <a:rPr sz="1200" spc="-285" dirty="0">
                <a:latin typeface="Times New Roman"/>
                <a:cs typeface="Times New Roman"/>
              </a:rPr>
              <a:t> </a:t>
            </a:r>
            <a:r>
              <a:rPr sz="1200" dirty="0">
                <a:latin typeface="Times New Roman"/>
                <a:cs typeface="Times New Roman"/>
              </a:rPr>
              <a:t>manufacturing</a:t>
            </a:r>
            <a:r>
              <a:rPr sz="1200" spc="-5" dirty="0">
                <a:latin typeface="Times New Roman"/>
                <a:cs typeface="Times New Roman"/>
              </a:rPr>
              <a:t> </a:t>
            </a:r>
            <a:r>
              <a:rPr sz="1200" dirty="0">
                <a:latin typeface="Times New Roman"/>
                <a:cs typeface="Times New Roman"/>
              </a:rPr>
              <a:t>and development of the project.</a:t>
            </a:r>
            <a:endParaRPr sz="1200">
              <a:latin typeface="Times New Roman"/>
              <a:cs typeface="Times New Roman"/>
            </a:endParaRPr>
          </a:p>
          <a:p>
            <a:pPr marL="298450" marR="5080" indent="-285750">
              <a:lnSpc>
                <a:spcPct val="103299"/>
              </a:lnSpc>
              <a:spcBef>
                <a:spcPts val="880"/>
              </a:spcBef>
              <a:buSzPct val="58333"/>
              <a:buFont typeface="Wingdings"/>
              <a:buChar char=""/>
              <a:tabLst>
                <a:tab pos="297815" algn="l"/>
                <a:tab pos="298450" algn="l"/>
              </a:tabLst>
            </a:pPr>
            <a:r>
              <a:rPr sz="1200" spc="-5" dirty="0">
                <a:latin typeface="Times New Roman"/>
                <a:cs typeface="Times New Roman"/>
              </a:rPr>
              <a:t>Regular</a:t>
            </a:r>
            <a:r>
              <a:rPr sz="1200" dirty="0">
                <a:latin typeface="Times New Roman"/>
                <a:cs typeface="Times New Roman"/>
              </a:rPr>
              <a:t> checks for</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AI</a:t>
            </a:r>
            <a:r>
              <a:rPr sz="1200" spc="5" dirty="0">
                <a:latin typeface="Times New Roman"/>
                <a:cs typeface="Times New Roman"/>
              </a:rPr>
              <a:t> </a:t>
            </a:r>
            <a:r>
              <a:rPr sz="1200" spc="-5" dirty="0">
                <a:latin typeface="Times New Roman"/>
                <a:cs typeface="Times New Roman"/>
              </a:rPr>
              <a:t>shall</a:t>
            </a:r>
            <a:r>
              <a:rPr sz="1200" spc="5"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dirty="0">
                <a:latin typeface="Times New Roman"/>
                <a:cs typeface="Times New Roman"/>
              </a:rPr>
              <a:t>monitored by</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Project</a:t>
            </a:r>
            <a:r>
              <a:rPr sz="1200" spc="5" dirty="0">
                <a:latin typeface="Times New Roman"/>
                <a:cs typeface="Times New Roman"/>
              </a:rPr>
              <a:t> </a:t>
            </a:r>
            <a:r>
              <a:rPr sz="1200" spc="-5" dirty="0">
                <a:latin typeface="Times New Roman"/>
                <a:cs typeface="Times New Roman"/>
              </a:rPr>
              <a:t>Manager</a:t>
            </a:r>
            <a:r>
              <a:rPr sz="1200" dirty="0">
                <a:latin typeface="Times New Roman"/>
                <a:cs typeface="Times New Roman"/>
              </a:rPr>
              <a:t> and</a:t>
            </a:r>
            <a:r>
              <a:rPr sz="1200" spc="5" dirty="0">
                <a:latin typeface="Times New Roman"/>
                <a:cs typeface="Times New Roman"/>
              </a:rPr>
              <a:t> </a:t>
            </a:r>
            <a:r>
              <a:rPr sz="1200" dirty="0">
                <a:latin typeface="Times New Roman"/>
                <a:cs typeface="Times New Roman"/>
              </a:rPr>
              <a:t>integration</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software</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5" dirty="0">
                <a:latin typeface="Times New Roman"/>
                <a:cs typeface="Times New Roman"/>
              </a:rPr>
              <a:t>hardware</a:t>
            </a:r>
            <a:r>
              <a:rPr sz="1200" dirty="0">
                <a:latin typeface="Times New Roman"/>
                <a:cs typeface="Times New Roman"/>
              </a:rPr>
              <a:t> part</a:t>
            </a:r>
            <a:r>
              <a:rPr sz="1200" spc="5" dirty="0">
                <a:latin typeface="Times New Roman"/>
                <a:cs typeface="Times New Roman"/>
              </a:rPr>
              <a:t> </a:t>
            </a:r>
            <a:r>
              <a:rPr sz="1200" dirty="0">
                <a:latin typeface="Times New Roman"/>
                <a:cs typeface="Times New Roman"/>
              </a:rPr>
              <a:t>before</a:t>
            </a:r>
            <a:r>
              <a:rPr sz="1200" spc="5" dirty="0">
                <a:latin typeface="Times New Roman"/>
                <a:cs typeface="Times New Roman"/>
              </a:rPr>
              <a:t> </a:t>
            </a:r>
            <a:r>
              <a:rPr sz="1200" dirty="0">
                <a:latin typeface="Times New Roman"/>
                <a:cs typeface="Times New Roman"/>
              </a:rPr>
              <a:t>any </a:t>
            </a:r>
            <a:r>
              <a:rPr sz="1200" spc="-285" dirty="0">
                <a:latin typeface="Times New Roman"/>
                <a:cs typeface="Times New Roman"/>
              </a:rPr>
              <a:t> </a:t>
            </a:r>
            <a:r>
              <a:rPr sz="1200" dirty="0">
                <a:latin typeface="Times New Roman"/>
                <a:cs typeface="Times New Roman"/>
              </a:rPr>
              <a:t>further</a:t>
            </a:r>
            <a:r>
              <a:rPr sz="1200" spc="-5" dirty="0">
                <a:latin typeface="Times New Roman"/>
                <a:cs typeface="Times New Roman"/>
              </a:rPr>
              <a:t> </a:t>
            </a:r>
            <a:r>
              <a:rPr sz="1200" dirty="0">
                <a:latin typeface="Times New Roman"/>
                <a:cs typeface="Times New Roman"/>
              </a:rPr>
              <a:t>execution </a:t>
            </a:r>
            <a:r>
              <a:rPr sz="1200" spc="-5" dirty="0">
                <a:latin typeface="Times New Roman"/>
                <a:cs typeface="Times New Roman"/>
              </a:rPr>
              <a:t>shall</a:t>
            </a:r>
            <a:r>
              <a:rPr sz="1200" dirty="0">
                <a:latin typeface="Times New Roman"/>
                <a:cs typeface="Times New Roman"/>
              </a:rPr>
              <a:t> be monitored by </a:t>
            </a:r>
            <a:r>
              <a:rPr sz="1200" spc="-5" dirty="0">
                <a:latin typeface="Times New Roman"/>
                <a:cs typeface="Times New Roman"/>
              </a:rPr>
              <a:t>Aurelia</a:t>
            </a:r>
            <a:r>
              <a:rPr sz="1200" dirty="0">
                <a:latin typeface="Times New Roman"/>
                <a:cs typeface="Times New Roman"/>
              </a:rPr>
              <a:t> </a:t>
            </a:r>
            <a:r>
              <a:rPr sz="1200" spc="-5" dirty="0">
                <a:latin typeface="Times New Roman"/>
                <a:cs typeface="Times New Roman"/>
              </a:rPr>
              <a:t>Johnson.</a:t>
            </a:r>
            <a:endParaRPr sz="1200">
              <a:latin typeface="Times New Roman"/>
              <a:cs typeface="Times New Roman"/>
            </a:endParaRPr>
          </a:p>
          <a:p>
            <a:pPr>
              <a:lnSpc>
                <a:spcPct val="100000"/>
              </a:lnSpc>
            </a:pPr>
            <a:endParaRPr sz="1300">
              <a:latin typeface="Times New Roman"/>
              <a:cs typeface="Times New Roman"/>
            </a:endParaRPr>
          </a:p>
          <a:p>
            <a:pPr marL="12700">
              <a:lnSpc>
                <a:spcPct val="100000"/>
              </a:lnSpc>
              <a:spcBef>
                <a:spcPts val="865"/>
              </a:spcBef>
            </a:pPr>
            <a:r>
              <a:rPr sz="1600" spc="-5" dirty="0">
                <a:latin typeface="Times New Roman"/>
                <a:cs typeface="Times New Roman"/>
              </a:rPr>
              <a:t>D.</a:t>
            </a:r>
            <a:r>
              <a:rPr sz="1600" spc="-20" dirty="0">
                <a:latin typeface="Times New Roman"/>
                <a:cs typeface="Times New Roman"/>
              </a:rPr>
              <a:t> </a:t>
            </a:r>
            <a:r>
              <a:rPr sz="1600" spc="-5" dirty="0">
                <a:latin typeface="Times New Roman"/>
                <a:cs typeface="Times New Roman"/>
              </a:rPr>
              <a:t>MONITOR</a:t>
            </a:r>
            <a:r>
              <a:rPr sz="1600" spc="-20" dirty="0">
                <a:latin typeface="Times New Roman"/>
                <a:cs typeface="Times New Roman"/>
              </a:rPr>
              <a:t> </a:t>
            </a:r>
            <a:r>
              <a:rPr sz="1600" dirty="0">
                <a:latin typeface="Times New Roman"/>
                <a:cs typeface="Times New Roman"/>
              </a:rPr>
              <a:t>&amp;</a:t>
            </a:r>
            <a:r>
              <a:rPr sz="1600" spc="-15" dirty="0">
                <a:latin typeface="Times New Roman"/>
                <a:cs typeface="Times New Roman"/>
              </a:rPr>
              <a:t> </a:t>
            </a:r>
            <a:r>
              <a:rPr sz="1600" spc="-10" dirty="0">
                <a:latin typeface="Times New Roman"/>
                <a:cs typeface="Times New Roman"/>
              </a:rPr>
              <a:t>CONTROL</a:t>
            </a:r>
            <a:endParaRPr sz="1600">
              <a:latin typeface="Times New Roman"/>
              <a:cs typeface="Times New Roman"/>
            </a:endParaRPr>
          </a:p>
          <a:p>
            <a:pPr marL="298450" marR="243204" indent="-285750">
              <a:lnSpc>
                <a:spcPts val="1390"/>
              </a:lnSpc>
              <a:spcBef>
                <a:spcPts val="1085"/>
              </a:spcBef>
              <a:buSzPct val="58333"/>
              <a:buFont typeface="Wingdings"/>
              <a:buChar char=""/>
              <a:tabLst>
                <a:tab pos="297815" algn="l"/>
                <a:tab pos="298450" algn="l"/>
              </a:tabLst>
            </a:pPr>
            <a:r>
              <a:rPr sz="1200" spc="-5" dirty="0">
                <a:latin typeface="Times New Roman"/>
                <a:cs typeface="Times New Roman"/>
              </a:rPr>
              <a:t>Decided</a:t>
            </a:r>
            <a:r>
              <a:rPr sz="1200" dirty="0">
                <a:latin typeface="Times New Roman"/>
                <a:cs typeface="Times New Roman"/>
              </a:rPr>
              <a:t> timeline</a:t>
            </a:r>
            <a:r>
              <a:rPr sz="1200" spc="5" dirty="0">
                <a:latin typeface="Times New Roman"/>
                <a:cs typeface="Times New Roman"/>
              </a:rPr>
              <a:t> </a:t>
            </a:r>
            <a:r>
              <a:rPr sz="1200" spc="-5" dirty="0">
                <a:latin typeface="Times New Roman"/>
                <a:cs typeface="Times New Roman"/>
              </a:rPr>
              <a:t>shall</a:t>
            </a:r>
            <a:r>
              <a:rPr sz="1200" spc="5" dirty="0">
                <a:latin typeface="Times New Roman"/>
                <a:cs typeface="Times New Roman"/>
              </a:rPr>
              <a:t> </a:t>
            </a:r>
            <a:r>
              <a:rPr sz="1200" dirty="0">
                <a:latin typeface="Times New Roman"/>
                <a:cs typeface="Times New Roman"/>
              </a:rPr>
              <a:t>be adhered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dirty="0">
                <a:latin typeface="Times New Roman"/>
                <a:cs typeface="Times New Roman"/>
              </a:rPr>
              <a:t>the project</a:t>
            </a:r>
            <a:r>
              <a:rPr sz="1200" spc="5" dirty="0">
                <a:latin typeface="Times New Roman"/>
                <a:cs typeface="Times New Roman"/>
              </a:rPr>
              <a:t> </a:t>
            </a:r>
            <a:r>
              <a:rPr sz="1200" dirty="0">
                <a:latin typeface="Times New Roman"/>
                <a:cs typeface="Times New Roman"/>
              </a:rPr>
              <a:t>team</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5" dirty="0">
                <a:latin typeface="Times New Roman"/>
                <a:cs typeface="Times New Roman"/>
              </a:rPr>
              <a:t>progress shall</a:t>
            </a:r>
            <a:r>
              <a:rPr sz="1200" spc="5"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dirty="0">
                <a:latin typeface="Times New Roman"/>
                <a:cs typeface="Times New Roman"/>
              </a:rPr>
              <a:t>monitored on</a:t>
            </a:r>
            <a:r>
              <a:rPr sz="1200" spc="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dirty="0">
                <a:latin typeface="Times New Roman"/>
                <a:cs typeface="Times New Roman"/>
              </a:rPr>
              <a:t>daily</a:t>
            </a:r>
            <a:r>
              <a:rPr sz="1200" spc="5" dirty="0">
                <a:latin typeface="Times New Roman"/>
                <a:cs typeface="Times New Roman"/>
              </a:rPr>
              <a:t> </a:t>
            </a:r>
            <a:r>
              <a:rPr sz="1200" dirty="0">
                <a:latin typeface="Times New Roman"/>
                <a:cs typeface="Times New Roman"/>
              </a:rPr>
              <a:t>and </a:t>
            </a:r>
            <a:r>
              <a:rPr sz="1200" spc="-5" dirty="0">
                <a:latin typeface="Times New Roman"/>
                <a:cs typeface="Times New Roman"/>
              </a:rPr>
              <a:t>weekly</a:t>
            </a:r>
            <a:r>
              <a:rPr sz="1200" spc="5" dirty="0">
                <a:latin typeface="Times New Roman"/>
                <a:cs typeface="Times New Roman"/>
              </a:rPr>
              <a:t> </a:t>
            </a:r>
            <a:r>
              <a:rPr sz="1200" spc="-5" dirty="0">
                <a:latin typeface="Times New Roman"/>
                <a:cs typeface="Times New Roman"/>
              </a:rPr>
              <a:t>basis.</a:t>
            </a:r>
            <a:r>
              <a:rPr sz="1200" spc="5" dirty="0">
                <a:latin typeface="Times New Roman"/>
                <a:cs typeface="Times New Roman"/>
              </a:rPr>
              <a:t> </a:t>
            </a:r>
            <a:r>
              <a:rPr sz="1200" spc="-5" dirty="0">
                <a:latin typeface="Times New Roman"/>
                <a:cs typeface="Times New Roman"/>
              </a:rPr>
              <a:t>Regular </a:t>
            </a:r>
            <a:r>
              <a:rPr sz="1200" spc="-285" dirty="0">
                <a:latin typeface="Times New Roman"/>
                <a:cs typeface="Times New Roman"/>
              </a:rPr>
              <a:t> </a:t>
            </a:r>
            <a:r>
              <a:rPr sz="1200" dirty="0">
                <a:latin typeface="Times New Roman"/>
                <a:cs typeface="Times New Roman"/>
              </a:rPr>
              <a:t>reports</a:t>
            </a:r>
            <a:r>
              <a:rPr sz="1200" spc="-5" dirty="0">
                <a:latin typeface="Times New Roman"/>
                <a:cs typeface="Times New Roman"/>
              </a:rPr>
              <a:t> shall</a:t>
            </a:r>
            <a:r>
              <a:rPr sz="1200" dirty="0">
                <a:latin typeface="Times New Roman"/>
                <a:cs typeface="Times New Roman"/>
              </a:rPr>
              <a:t> be </a:t>
            </a:r>
            <a:r>
              <a:rPr sz="1200" spc="-5" dirty="0">
                <a:latin typeface="Times New Roman"/>
                <a:cs typeface="Times New Roman"/>
              </a:rPr>
              <a:t>sent</a:t>
            </a:r>
            <a:r>
              <a:rPr sz="1200" dirty="0">
                <a:latin typeface="Times New Roman"/>
                <a:cs typeface="Times New Roman"/>
              </a:rPr>
              <a:t> to all the </a:t>
            </a:r>
            <a:r>
              <a:rPr sz="1200" spc="-5" dirty="0">
                <a:latin typeface="Times New Roman"/>
                <a:cs typeface="Times New Roman"/>
              </a:rPr>
              <a:t>stakeholders </a:t>
            </a:r>
            <a:r>
              <a:rPr sz="1200" dirty="0">
                <a:latin typeface="Times New Roman"/>
                <a:cs typeface="Times New Roman"/>
              </a:rPr>
              <a:t>on </a:t>
            </a:r>
            <a:r>
              <a:rPr sz="1200" spc="-5" dirty="0">
                <a:latin typeface="Times New Roman"/>
                <a:cs typeface="Times New Roman"/>
              </a:rPr>
              <a:t>weekly</a:t>
            </a:r>
            <a:r>
              <a:rPr sz="1200" dirty="0">
                <a:latin typeface="Times New Roman"/>
                <a:cs typeface="Times New Roman"/>
              </a:rPr>
              <a:t> </a:t>
            </a:r>
            <a:r>
              <a:rPr sz="1200" spc="-5" dirty="0">
                <a:latin typeface="Times New Roman"/>
                <a:cs typeface="Times New Roman"/>
              </a:rPr>
              <a:t>basis.</a:t>
            </a:r>
            <a:endParaRPr sz="1200">
              <a:latin typeface="Times New Roman"/>
              <a:cs typeface="Times New Roman"/>
            </a:endParaRPr>
          </a:p>
          <a:p>
            <a:pPr marL="298450" indent="-285750">
              <a:lnSpc>
                <a:spcPct val="100000"/>
              </a:lnSpc>
              <a:spcBef>
                <a:spcPts val="1019"/>
              </a:spcBef>
              <a:buSzPct val="58333"/>
              <a:buFont typeface="Wingdings"/>
              <a:buChar char=""/>
              <a:tabLst>
                <a:tab pos="297815" algn="l"/>
                <a:tab pos="298450" algn="l"/>
              </a:tabLst>
            </a:pPr>
            <a:r>
              <a:rPr sz="1200" spc="-5" dirty="0">
                <a:latin typeface="Times New Roman"/>
                <a:cs typeface="Times New Roman"/>
              </a:rPr>
              <a:t>Any</a:t>
            </a:r>
            <a:r>
              <a:rPr sz="1200" spc="5" dirty="0">
                <a:latin typeface="Times New Roman"/>
                <a:cs typeface="Times New Roman"/>
              </a:rPr>
              <a:t> </a:t>
            </a:r>
            <a:r>
              <a:rPr sz="1200" spc="-5" dirty="0">
                <a:latin typeface="Times New Roman"/>
                <a:cs typeface="Times New Roman"/>
              </a:rPr>
              <a:t>issues</a:t>
            </a:r>
            <a:r>
              <a:rPr sz="1200" dirty="0">
                <a:latin typeface="Times New Roman"/>
                <a:cs typeface="Times New Roman"/>
              </a:rPr>
              <a:t> regarding</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system</a:t>
            </a:r>
            <a:r>
              <a:rPr sz="1200" spc="5" dirty="0">
                <a:latin typeface="Times New Roman"/>
                <a:cs typeface="Times New Roman"/>
              </a:rPr>
              <a:t> </a:t>
            </a:r>
            <a:r>
              <a:rPr sz="1200" spc="-5" dirty="0">
                <a:latin typeface="Times New Roman"/>
                <a:cs typeface="Times New Roman"/>
              </a:rPr>
              <a:t>shall</a:t>
            </a:r>
            <a:r>
              <a:rPr sz="1200" spc="10"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spc="-5" dirty="0">
                <a:latin typeface="Times New Roman"/>
                <a:cs typeface="Times New Roman"/>
              </a:rPr>
              <a:t>resolved</a:t>
            </a:r>
            <a:r>
              <a:rPr sz="1200" spc="10"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spc="-5" dirty="0">
                <a:latin typeface="Times New Roman"/>
                <a:cs typeface="Times New Roman"/>
              </a:rPr>
              <a:t>Nithin</a:t>
            </a:r>
            <a:r>
              <a:rPr sz="1200" dirty="0">
                <a:latin typeface="Times New Roman"/>
                <a:cs typeface="Times New Roman"/>
              </a:rPr>
              <a:t> </a:t>
            </a:r>
            <a:r>
              <a:rPr sz="1200" spc="-5" dirty="0">
                <a:latin typeface="Times New Roman"/>
                <a:cs typeface="Times New Roman"/>
              </a:rPr>
              <a:t>Vajendla</a:t>
            </a:r>
            <a:r>
              <a:rPr sz="1200" spc="15" dirty="0">
                <a:latin typeface="Times New Roman"/>
                <a:cs typeface="Times New Roman"/>
              </a:rPr>
              <a:t> </a:t>
            </a:r>
            <a:r>
              <a:rPr sz="1200" spc="-5" dirty="0">
                <a:latin typeface="Times New Roman"/>
                <a:cs typeface="Times New Roman"/>
              </a:rPr>
              <a:t>who</a:t>
            </a:r>
            <a:r>
              <a:rPr sz="1200" spc="10" dirty="0">
                <a:latin typeface="Times New Roman"/>
                <a:cs typeface="Times New Roman"/>
              </a:rPr>
              <a:t> </a:t>
            </a:r>
            <a:r>
              <a:rPr sz="1200" dirty="0">
                <a:latin typeface="Times New Roman"/>
                <a:cs typeface="Times New Roman"/>
              </a:rPr>
              <a:t>is the</a:t>
            </a:r>
            <a:r>
              <a:rPr sz="1200" spc="10" dirty="0">
                <a:latin typeface="Times New Roman"/>
                <a:cs typeface="Times New Roman"/>
              </a:rPr>
              <a:t> </a:t>
            </a:r>
            <a:r>
              <a:rPr sz="1200" spc="-5" dirty="0">
                <a:latin typeface="Times New Roman"/>
                <a:cs typeface="Times New Roman"/>
              </a:rPr>
              <a:t>Systems</a:t>
            </a:r>
            <a:r>
              <a:rPr sz="1200" dirty="0">
                <a:latin typeface="Times New Roman"/>
                <a:cs typeface="Times New Roman"/>
              </a:rPr>
              <a:t> </a:t>
            </a:r>
            <a:r>
              <a:rPr sz="1200" spc="-5" dirty="0">
                <a:latin typeface="Times New Roman"/>
                <a:cs typeface="Times New Roman"/>
              </a:rPr>
              <a:t>Developer</a:t>
            </a:r>
            <a:r>
              <a:rPr sz="1200" spc="5"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dirty="0">
                <a:latin typeface="Times New Roman"/>
                <a:cs typeface="Times New Roman"/>
              </a:rPr>
              <a:t>project.</a:t>
            </a:r>
            <a:endParaRPr sz="1200">
              <a:latin typeface="Times New Roman"/>
              <a:cs typeface="Times New Roman"/>
            </a:endParaRPr>
          </a:p>
          <a:p>
            <a:pPr marL="298450" marR="360045" indent="-285750">
              <a:lnSpc>
                <a:spcPts val="1390"/>
              </a:lnSpc>
              <a:spcBef>
                <a:spcPts val="1050"/>
              </a:spcBef>
              <a:buSzPct val="58333"/>
              <a:buFont typeface="Wingdings"/>
              <a:buChar char=""/>
              <a:tabLst>
                <a:tab pos="297815" algn="l"/>
                <a:tab pos="298450" algn="l"/>
              </a:tabLst>
            </a:pPr>
            <a:r>
              <a:rPr sz="1200" spc="-5" dirty="0">
                <a:latin typeface="Times New Roman"/>
                <a:cs typeface="Times New Roman"/>
              </a:rPr>
              <a:t>Any</a:t>
            </a:r>
            <a:r>
              <a:rPr sz="1200" dirty="0">
                <a:latin typeface="Times New Roman"/>
                <a:cs typeface="Times New Roman"/>
              </a:rPr>
              <a:t> changes</a:t>
            </a:r>
            <a:r>
              <a:rPr sz="1200" spc="-5" dirty="0">
                <a:latin typeface="Times New Roman"/>
                <a:cs typeface="Times New Roman"/>
              </a:rPr>
              <a:t> shall</a:t>
            </a:r>
            <a:r>
              <a:rPr sz="1200" spc="5" dirty="0">
                <a:latin typeface="Times New Roman"/>
                <a:cs typeface="Times New Roman"/>
              </a:rPr>
              <a:t> </a:t>
            </a:r>
            <a:r>
              <a:rPr sz="1200" dirty="0">
                <a:latin typeface="Times New Roman"/>
                <a:cs typeface="Times New Roman"/>
              </a:rPr>
              <a:t>be brought</a:t>
            </a:r>
            <a:r>
              <a:rPr sz="1200" spc="5" dirty="0">
                <a:latin typeface="Times New Roman"/>
                <a:cs typeface="Times New Roman"/>
              </a:rPr>
              <a:t> </a:t>
            </a:r>
            <a:r>
              <a:rPr sz="1200" dirty="0">
                <a:latin typeface="Times New Roman"/>
                <a:cs typeface="Times New Roman"/>
              </a:rPr>
              <a:t>to the</a:t>
            </a:r>
            <a:r>
              <a:rPr sz="1200" spc="5" dirty="0">
                <a:latin typeface="Times New Roman"/>
                <a:cs typeface="Times New Roman"/>
              </a:rPr>
              <a:t> </a:t>
            </a:r>
            <a:r>
              <a:rPr sz="1200" spc="-5" dirty="0">
                <a:latin typeface="Times New Roman"/>
                <a:cs typeface="Times New Roman"/>
              </a:rPr>
              <a:t>Project</a:t>
            </a:r>
            <a:r>
              <a:rPr sz="1200" dirty="0">
                <a:latin typeface="Times New Roman"/>
                <a:cs typeface="Times New Roman"/>
              </a:rPr>
              <a:t> </a:t>
            </a:r>
            <a:r>
              <a:rPr sz="1200" spc="-5" dirty="0">
                <a:latin typeface="Times New Roman"/>
                <a:cs typeface="Times New Roman"/>
              </a:rPr>
              <a:t>Manager</a:t>
            </a:r>
            <a:r>
              <a:rPr sz="1200" dirty="0">
                <a:latin typeface="Times New Roman"/>
                <a:cs typeface="Times New Roman"/>
              </a:rPr>
              <a:t> and</a:t>
            </a:r>
            <a:r>
              <a:rPr sz="1200" spc="5" dirty="0">
                <a:latin typeface="Times New Roman"/>
                <a:cs typeface="Times New Roman"/>
              </a:rPr>
              <a:t> </a:t>
            </a:r>
            <a:r>
              <a:rPr sz="1200" spc="-5" dirty="0">
                <a:latin typeface="Times New Roman"/>
                <a:cs typeface="Times New Roman"/>
              </a:rPr>
              <a:t>shall</a:t>
            </a:r>
            <a:r>
              <a:rPr sz="1200" dirty="0">
                <a:latin typeface="Times New Roman"/>
                <a:cs typeface="Times New Roman"/>
              </a:rPr>
              <a:t> be</a:t>
            </a:r>
            <a:r>
              <a:rPr sz="1200" spc="5" dirty="0">
                <a:latin typeface="Times New Roman"/>
                <a:cs typeface="Times New Roman"/>
              </a:rPr>
              <a:t> </a:t>
            </a:r>
            <a:r>
              <a:rPr sz="1200" dirty="0">
                <a:latin typeface="Times New Roman"/>
                <a:cs typeface="Times New Roman"/>
              </a:rPr>
              <a:t>implemented on</a:t>
            </a:r>
            <a:r>
              <a:rPr sz="1200" spc="5" dirty="0">
                <a:latin typeface="Times New Roman"/>
                <a:cs typeface="Times New Roman"/>
              </a:rPr>
              <a:t> </a:t>
            </a:r>
            <a:r>
              <a:rPr sz="1200" dirty="0">
                <a:latin typeface="Times New Roman"/>
                <a:cs typeface="Times New Roman"/>
              </a:rPr>
              <a:t>the approval of</a:t>
            </a:r>
            <a:r>
              <a:rPr sz="1200" spc="5" dirty="0">
                <a:latin typeface="Times New Roman"/>
                <a:cs typeface="Times New Roman"/>
              </a:rPr>
              <a:t> </a:t>
            </a:r>
            <a:r>
              <a:rPr sz="1200" dirty="0">
                <a:latin typeface="Times New Roman"/>
                <a:cs typeface="Times New Roman"/>
              </a:rPr>
              <a:t>Aurelia </a:t>
            </a:r>
            <a:r>
              <a:rPr sz="1200" spc="-5" dirty="0">
                <a:latin typeface="Times New Roman"/>
                <a:cs typeface="Times New Roman"/>
              </a:rPr>
              <a:t>Johnson</a:t>
            </a:r>
            <a:r>
              <a:rPr sz="1200" spc="5" dirty="0">
                <a:latin typeface="Times New Roman"/>
                <a:cs typeface="Times New Roman"/>
              </a:rPr>
              <a:t> </a:t>
            </a:r>
            <a:r>
              <a:rPr sz="1200" dirty="0">
                <a:latin typeface="Times New Roman"/>
                <a:cs typeface="Times New Roman"/>
              </a:rPr>
              <a:t>and </a:t>
            </a:r>
            <a:r>
              <a:rPr sz="1200" spc="-5" dirty="0">
                <a:latin typeface="Times New Roman"/>
                <a:cs typeface="Times New Roman"/>
              </a:rPr>
              <a:t>Josh </a:t>
            </a:r>
            <a:r>
              <a:rPr sz="1200" spc="-285" dirty="0">
                <a:latin typeface="Times New Roman"/>
                <a:cs typeface="Times New Roman"/>
              </a:rPr>
              <a:t> </a:t>
            </a:r>
            <a:r>
              <a:rPr sz="1200" spc="-5" dirty="0">
                <a:latin typeface="Times New Roman"/>
                <a:cs typeface="Times New Roman"/>
              </a:rPr>
              <a:t>Oswald.</a:t>
            </a:r>
            <a:endParaRPr sz="1200">
              <a:latin typeface="Times New Roman"/>
              <a:cs typeface="Times New Roman"/>
            </a:endParaRPr>
          </a:p>
          <a:p>
            <a:pPr>
              <a:lnSpc>
                <a:spcPct val="100000"/>
              </a:lnSpc>
            </a:pPr>
            <a:endParaRPr sz="1300">
              <a:latin typeface="Times New Roman"/>
              <a:cs typeface="Times New Roman"/>
            </a:endParaRPr>
          </a:p>
          <a:p>
            <a:pPr marL="12700">
              <a:lnSpc>
                <a:spcPct val="100000"/>
              </a:lnSpc>
              <a:spcBef>
                <a:spcPts val="950"/>
              </a:spcBef>
            </a:pPr>
            <a:r>
              <a:rPr sz="1600" spc="-5" dirty="0">
                <a:latin typeface="Times New Roman"/>
                <a:cs typeface="Times New Roman"/>
              </a:rPr>
              <a:t>E.</a:t>
            </a:r>
            <a:r>
              <a:rPr sz="1600" spc="-30" dirty="0">
                <a:latin typeface="Times New Roman"/>
                <a:cs typeface="Times New Roman"/>
              </a:rPr>
              <a:t> </a:t>
            </a:r>
            <a:r>
              <a:rPr sz="1600" spc="-10" dirty="0">
                <a:latin typeface="Times New Roman"/>
                <a:cs typeface="Times New Roman"/>
              </a:rPr>
              <a:t>CLOSURE</a:t>
            </a:r>
            <a:endParaRPr sz="1600">
              <a:latin typeface="Times New Roman"/>
              <a:cs typeface="Times New Roman"/>
            </a:endParaRPr>
          </a:p>
          <a:p>
            <a:pPr marL="12700" marR="38735">
              <a:lnSpc>
                <a:spcPts val="1390"/>
              </a:lnSpc>
              <a:spcBef>
                <a:spcPts val="1060"/>
              </a:spcBef>
            </a:pPr>
            <a:r>
              <a:rPr sz="1200" spc="-5" dirty="0">
                <a:latin typeface="Times New Roman"/>
                <a:cs typeface="Times New Roman"/>
              </a:rPr>
              <a:t>All</a:t>
            </a:r>
            <a:r>
              <a:rPr sz="1200" dirty="0">
                <a:latin typeface="Times New Roman"/>
                <a:cs typeface="Times New Roman"/>
              </a:rPr>
              <a:t> the </a:t>
            </a:r>
            <a:r>
              <a:rPr sz="1200" spc="-5" dirty="0">
                <a:latin typeface="Times New Roman"/>
                <a:cs typeface="Times New Roman"/>
              </a:rPr>
              <a:t>process checks,</a:t>
            </a:r>
            <a:r>
              <a:rPr sz="1200" spc="5" dirty="0">
                <a:latin typeface="Times New Roman"/>
                <a:cs typeface="Times New Roman"/>
              </a:rPr>
              <a:t> </a:t>
            </a:r>
            <a:r>
              <a:rPr sz="1200" dirty="0">
                <a:latin typeface="Times New Roman"/>
                <a:cs typeface="Times New Roman"/>
              </a:rPr>
              <a:t>quality </a:t>
            </a:r>
            <a:r>
              <a:rPr sz="1200" spc="-5" dirty="0">
                <a:latin typeface="Times New Roman"/>
                <a:cs typeface="Times New Roman"/>
              </a:rPr>
              <a:t>checks,</a:t>
            </a:r>
            <a:r>
              <a:rPr sz="1200" dirty="0">
                <a:latin typeface="Times New Roman"/>
                <a:cs typeface="Times New Roman"/>
              </a:rPr>
              <a:t> number</a:t>
            </a:r>
            <a:r>
              <a:rPr sz="1200" spc="5" dirty="0">
                <a:latin typeface="Times New Roman"/>
                <a:cs typeface="Times New Roman"/>
              </a:rPr>
              <a:t> </a:t>
            </a:r>
            <a:r>
              <a:rPr sz="1200" dirty="0">
                <a:latin typeface="Times New Roman"/>
                <a:cs typeface="Times New Roman"/>
              </a:rPr>
              <a:t>of products</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dirty="0">
                <a:latin typeface="Times New Roman"/>
                <a:cs typeface="Times New Roman"/>
              </a:rPr>
              <a:t>completion of </a:t>
            </a:r>
            <a:r>
              <a:rPr sz="1200" spc="-5" dirty="0">
                <a:latin typeface="Times New Roman"/>
                <a:cs typeface="Times New Roman"/>
              </a:rPr>
              <a:t>successful</a:t>
            </a:r>
            <a:r>
              <a:rPr sz="1200" spc="5" dirty="0">
                <a:latin typeface="Times New Roman"/>
                <a:cs typeface="Times New Roman"/>
              </a:rPr>
              <a:t> </a:t>
            </a:r>
            <a:r>
              <a:rPr sz="1200" dirty="0">
                <a:latin typeface="Times New Roman"/>
                <a:cs typeface="Times New Roman"/>
              </a:rPr>
              <a:t>trial</a:t>
            </a:r>
            <a:r>
              <a:rPr sz="1200" spc="5" dirty="0">
                <a:latin typeface="Times New Roman"/>
                <a:cs typeface="Times New Roman"/>
              </a:rPr>
              <a:t> </a:t>
            </a:r>
            <a:r>
              <a:rPr sz="1200" dirty="0">
                <a:latin typeface="Times New Roman"/>
                <a:cs typeface="Times New Roman"/>
              </a:rPr>
              <a:t>run of the</a:t>
            </a:r>
            <a:r>
              <a:rPr sz="1200" spc="5" dirty="0">
                <a:latin typeface="Times New Roman"/>
                <a:cs typeface="Times New Roman"/>
              </a:rPr>
              <a:t> </a:t>
            </a:r>
            <a:r>
              <a:rPr sz="1200" dirty="0">
                <a:latin typeface="Times New Roman"/>
                <a:cs typeface="Times New Roman"/>
              </a:rPr>
              <a:t>project agreed to</a:t>
            </a:r>
            <a:r>
              <a:rPr sz="1200" spc="5" dirty="0">
                <a:latin typeface="Times New Roman"/>
                <a:cs typeface="Times New Roman"/>
              </a:rPr>
              <a:t> </a:t>
            </a:r>
            <a:r>
              <a:rPr sz="1200" dirty="0">
                <a:latin typeface="Times New Roman"/>
                <a:cs typeface="Times New Roman"/>
              </a:rPr>
              <a:t>be delivered </a:t>
            </a:r>
            <a:r>
              <a:rPr sz="1200" spc="5"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spc="-5" dirty="0">
                <a:latin typeface="Times New Roman"/>
                <a:cs typeface="Times New Roman"/>
              </a:rPr>
              <a:t>Floyd</a:t>
            </a:r>
            <a:r>
              <a:rPr sz="1200" spc="5" dirty="0">
                <a:latin typeface="Times New Roman"/>
                <a:cs typeface="Times New Roman"/>
              </a:rPr>
              <a:t> </a:t>
            </a:r>
            <a:r>
              <a:rPr sz="1200" spc="-5" dirty="0">
                <a:latin typeface="Times New Roman"/>
                <a:cs typeface="Times New Roman"/>
              </a:rPr>
              <a:t>Furniture</a:t>
            </a:r>
            <a:r>
              <a:rPr sz="1200" spc="1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Wayfair,</a:t>
            </a:r>
            <a:r>
              <a:rPr sz="1200" spc="5" dirty="0">
                <a:latin typeface="Times New Roman"/>
                <a:cs typeface="Times New Roman"/>
              </a:rPr>
              <a:t> </a:t>
            </a:r>
            <a:r>
              <a:rPr sz="1200" dirty="0">
                <a:latin typeface="Times New Roman"/>
                <a:cs typeface="Times New Roman"/>
              </a:rPr>
              <a:t>are</a:t>
            </a:r>
            <a:r>
              <a:rPr sz="1200" spc="10" dirty="0">
                <a:latin typeface="Times New Roman"/>
                <a:cs typeface="Times New Roman"/>
              </a:rPr>
              <a:t> </a:t>
            </a:r>
            <a:r>
              <a:rPr sz="1200" dirty="0">
                <a:latin typeface="Times New Roman"/>
                <a:cs typeface="Times New Roman"/>
              </a:rPr>
              <a:t>completed,</a:t>
            </a:r>
            <a:r>
              <a:rPr sz="1200" spc="5" dirty="0">
                <a:latin typeface="Times New Roman"/>
                <a:cs typeface="Times New Roman"/>
              </a:rPr>
              <a:t> </a:t>
            </a:r>
            <a:r>
              <a:rPr sz="1200" spc="-5" dirty="0">
                <a:latin typeface="Times New Roman"/>
                <a:cs typeface="Times New Roman"/>
              </a:rPr>
              <a:t>supervised</a:t>
            </a:r>
            <a:r>
              <a:rPr sz="1200" spc="5" dirty="0">
                <a:latin typeface="Times New Roman"/>
                <a:cs typeface="Times New Roman"/>
              </a:rPr>
              <a:t> </a:t>
            </a:r>
            <a:r>
              <a:rPr sz="1200" dirty="0">
                <a:latin typeface="Times New Roman"/>
                <a:cs typeface="Times New Roman"/>
              </a:rPr>
              <a:t>and</a:t>
            </a:r>
            <a:r>
              <a:rPr sz="1200" spc="10" dirty="0">
                <a:latin typeface="Times New Roman"/>
                <a:cs typeface="Times New Roman"/>
              </a:rPr>
              <a:t> </a:t>
            </a:r>
            <a:r>
              <a:rPr sz="1200" dirty="0">
                <a:latin typeface="Times New Roman"/>
                <a:cs typeface="Times New Roman"/>
              </a:rPr>
              <a:t>approved</a:t>
            </a:r>
            <a:r>
              <a:rPr sz="1200" spc="5" dirty="0">
                <a:latin typeface="Times New Roman"/>
                <a:cs typeface="Times New Roman"/>
              </a:rPr>
              <a:t> </a:t>
            </a:r>
            <a:r>
              <a:rPr sz="1200" dirty="0">
                <a:latin typeface="Times New Roman"/>
                <a:cs typeface="Times New Roman"/>
              </a:rPr>
              <a:t>by</a:t>
            </a:r>
            <a:r>
              <a:rPr sz="1200" spc="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Project</a:t>
            </a:r>
            <a:r>
              <a:rPr sz="1200" spc="5" dirty="0">
                <a:latin typeface="Times New Roman"/>
                <a:cs typeface="Times New Roman"/>
              </a:rPr>
              <a:t> </a:t>
            </a:r>
            <a:r>
              <a:rPr sz="1200" spc="-5" dirty="0">
                <a:latin typeface="Times New Roman"/>
                <a:cs typeface="Times New Roman"/>
              </a:rPr>
              <a:t>Manager,</a:t>
            </a:r>
            <a:r>
              <a:rPr sz="1200" spc="5" dirty="0">
                <a:latin typeface="Times New Roman"/>
                <a:cs typeface="Times New Roman"/>
              </a:rPr>
              <a:t> </a:t>
            </a:r>
            <a:r>
              <a:rPr sz="1200" dirty="0">
                <a:latin typeface="Times New Roman"/>
                <a:cs typeface="Times New Roman"/>
              </a:rPr>
              <a:t>Project</a:t>
            </a:r>
            <a:r>
              <a:rPr sz="1200" spc="10" dirty="0">
                <a:latin typeface="Times New Roman"/>
                <a:cs typeface="Times New Roman"/>
              </a:rPr>
              <a:t> </a:t>
            </a:r>
            <a:r>
              <a:rPr sz="1200" dirty="0">
                <a:latin typeface="Times New Roman"/>
                <a:cs typeface="Times New Roman"/>
              </a:rPr>
              <a:t>Integration</a:t>
            </a:r>
            <a:r>
              <a:rPr sz="1200" spc="5" dirty="0">
                <a:latin typeface="Times New Roman"/>
                <a:cs typeface="Times New Roman"/>
              </a:rPr>
              <a:t> </a:t>
            </a:r>
            <a:r>
              <a:rPr sz="1200" spc="-5" dirty="0">
                <a:latin typeface="Times New Roman"/>
                <a:cs typeface="Times New Roman"/>
              </a:rPr>
              <a:t>Advisor,</a:t>
            </a:r>
            <a:r>
              <a:rPr sz="1200" spc="5" dirty="0">
                <a:latin typeface="Times New Roman"/>
                <a:cs typeface="Times New Roman"/>
              </a:rPr>
              <a:t> </a:t>
            </a:r>
            <a:r>
              <a:rPr sz="1200" spc="-5" dirty="0">
                <a:latin typeface="Times New Roman"/>
                <a:cs typeface="Times New Roman"/>
              </a:rPr>
              <a:t>Business</a:t>
            </a:r>
            <a:endParaRPr sz="1200">
              <a:latin typeface="Times New Roman"/>
              <a:cs typeface="Times New Roman"/>
            </a:endParaRPr>
          </a:p>
          <a:p>
            <a:pPr marL="12700">
              <a:lnSpc>
                <a:spcPct val="100000"/>
              </a:lnSpc>
              <a:spcBef>
                <a:spcPts val="325"/>
              </a:spcBef>
            </a:pPr>
            <a:r>
              <a:rPr sz="1200" spc="-5" dirty="0">
                <a:latin typeface="Times New Roman"/>
                <a:cs typeface="Times New Roman"/>
              </a:rPr>
              <a:t>Operations Manager</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5" dirty="0">
                <a:latin typeface="Times New Roman"/>
                <a:cs typeface="Times New Roman"/>
              </a:rPr>
              <a:t>VP</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Floyd</a:t>
            </a:r>
            <a:r>
              <a:rPr sz="1200" spc="5" dirty="0">
                <a:latin typeface="Times New Roman"/>
                <a:cs typeface="Times New Roman"/>
              </a:rPr>
              <a:t> </a:t>
            </a:r>
            <a:r>
              <a:rPr sz="1200" dirty="0">
                <a:latin typeface="Times New Roman"/>
                <a:cs typeface="Times New Roman"/>
              </a:rPr>
              <a:t>along </a:t>
            </a:r>
            <a:r>
              <a:rPr sz="1200" spc="-5" dirty="0">
                <a:latin typeface="Times New Roman"/>
                <a:cs typeface="Times New Roman"/>
              </a:rPr>
              <a:t>with</a:t>
            </a:r>
            <a:r>
              <a:rPr sz="1200" spc="5" dirty="0">
                <a:latin typeface="Times New Roman"/>
                <a:cs typeface="Times New Roman"/>
              </a:rPr>
              <a:t> </a:t>
            </a:r>
            <a:r>
              <a:rPr sz="1200" dirty="0">
                <a:latin typeface="Times New Roman"/>
                <a:cs typeface="Times New Roman"/>
              </a:rPr>
              <a:t>all</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legal</a:t>
            </a:r>
            <a:r>
              <a:rPr sz="1200" spc="5" dirty="0">
                <a:latin typeface="Times New Roman"/>
                <a:cs typeface="Times New Roman"/>
              </a:rPr>
              <a:t> </a:t>
            </a:r>
            <a:r>
              <a:rPr sz="1200" spc="-5" dirty="0">
                <a:latin typeface="Times New Roman"/>
                <a:cs typeface="Times New Roman"/>
              </a:rPr>
              <a:t>formalities,</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project shall</a:t>
            </a:r>
            <a:r>
              <a:rPr sz="1200" spc="5"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spc="-5" dirty="0">
                <a:latin typeface="Times New Roman"/>
                <a:cs typeface="Times New Roman"/>
              </a:rPr>
              <a:t>closed</a:t>
            </a:r>
            <a:r>
              <a:rPr sz="1200" spc="5" dirty="0">
                <a:latin typeface="Times New Roman"/>
                <a:cs typeface="Times New Roman"/>
              </a:rPr>
              <a:t> </a:t>
            </a:r>
            <a:r>
              <a:rPr sz="1200" dirty="0">
                <a:latin typeface="Times New Roman"/>
                <a:cs typeface="Times New Roman"/>
              </a:rPr>
              <a:t>on</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date</a:t>
            </a:r>
            <a:r>
              <a:rPr sz="1200" spc="5" dirty="0">
                <a:latin typeface="Times New Roman"/>
                <a:cs typeface="Times New Roman"/>
              </a:rPr>
              <a:t> </a:t>
            </a:r>
            <a:r>
              <a:rPr sz="1200" dirty="0">
                <a:latin typeface="Times New Roman"/>
                <a:cs typeface="Times New Roman"/>
              </a:rPr>
              <a:t>agreed upon.</a:t>
            </a:r>
            <a:endParaRPr sz="12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32380" marR="5080" indent="-2519045">
              <a:lnSpc>
                <a:spcPct val="100000"/>
              </a:lnSpc>
              <a:spcBef>
                <a:spcPts val="100"/>
              </a:spcBef>
            </a:pPr>
            <a:r>
              <a:rPr spc="15" dirty="0"/>
              <a:t>QUALITY</a:t>
            </a:r>
            <a:r>
              <a:rPr spc="30" dirty="0"/>
              <a:t> </a:t>
            </a:r>
            <a:r>
              <a:rPr spc="20" dirty="0"/>
              <a:t>PLANNING,</a:t>
            </a:r>
            <a:r>
              <a:rPr spc="10" dirty="0"/>
              <a:t> </a:t>
            </a:r>
            <a:r>
              <a:rPr spc="25" dirty="0"/>
              <a:t>ASSURANCE</a:t>
            </a:r>
            <a:r>
              <a:rPr spc="35" dirty="0"/>
              <a:t> </a:t>
            </a:r>
            <a:r>
              <a:rPr dirty="0"/>
              <a:t>&amp;</a:t>
            </a:r>
            <a:r>
              <a:rPr spc="35" dirty="0"/>
              <a:t> </a:t>
            </a:r>
            <a:r>
              <a:rPr spc="25" dirty="0"/>
              <a:t>CONTROL </a:t>
            </a:r>
            <a:r>
              <a:rPr spc="-680" dirty="0"/>
              <a:t> </a:t>
            </a:r>
            <a:r>
              <a:rPr spc="30" dirty="0"/>
              <a:t>APPROACHES</a:t>
            </a:r>
          </a:p>
        </p:txBody>
      </p:sp>
      <p:sp>
        <p:nvSpPr>
          <p:cNvPr id="3" name="object 3"/>
          <p:cNvSpPr txBox="1"/>
          <p:nvPr/>
        </p:nvSpPr>
        <p:spPr>
          <a:xfrm>
            <a:off x="390423" y="1191766"/>
            <a:ext cx="8360409" cy="3354508"/>
          </a:xfrm>
          <a:prstGeom prst="rect">
            <a:avLst/>
          </a:prstGeom>
        </p:spPr>
        <p:txBody>
          <a:bodyPr vert="horz" wrap="square" lIns="0" tIns="35560" rIns="0" bIns="0" rtlCol="0">
            <a:spAutoFit/>
          </a:bodyPr>
          <a:lstStyle/>
          <a:p>
            <a:pPr marL="469900" marR="5080" indent="-457200">
              <a:lnSpc>
                <a:spcPct val="91200"/>
              </a:lnSpc>
              <a:spcBef>
                <a:spcPts val="280"/>
              </a:spcBef>
              <a:buSzPct val="41176"/>
              <a:buFont typeface="Wingdings"/>
              <a:buChar char=""/>
              <a:tabLst>
                <a:tab pos="469265" algn="l"/>
                <a:tab pos="469900" algn="l"/>
              </a:tabLst>
            </a:pPr>
            <a:r>
              <a:rPr sz="1700" spc="-5" dirty="0">
                <a:latin typeface="Times New Roman"/>
                <a:cs typeface="Times New Roman"/>
              </a:rPr>
              <a:t>Stakeholders</a:t>
            </a:r>
            <a:r>
              <a:rPr sz="1700" spc="5" dirty="0">
                <a:latin typeface="Times New Roman"/>
                <a:cs typeface="Times New Roman"/>
              </a:rPr>
              <a:t> </a:t>
            </a:r>
            <a:r>
              <a:rPr sz="1700" spc="-5" dirty="0">
                <a:latin typeface="Times New Roman"/>
                <a:cs typeface="Times New Roman"/>
              </a:rPr>
              <a:t>shall</a:t>
            </a:r>
            <a:r>
              <a:rPr sz="1700" spc="10" dirty="0">
                <a:latin typeface="Times New Roman"/>
                <a:cs typeface="Times New Roman"/>
              </a:rPr>
              <a:t> </a:t>
            </a:r>
            <a:r>
              <a:rPr sz="1700" dirty="0">
                <a:latin typeface="Times New Roman"/>
                <a:cs typeface="Times New Roman"/>
              </a:rPr>
              <a:t>be </a:t>
            </a:r>
            <a:r>
              <a:rPr sz="1700" spc="-5" dirty="0">
                <a:latin typeface="Times New Roman"/>
                <a:cs typeface="Times New Roman"/>
              </a:rPr>
              <a:t>weekly</a:t>
            </a:r>
            <a:r>
              <a:rPr sz="1700" spc="10" dirty="0">
                <a:latin typeface="Times New Roman"/>
                <a:cs typeface="Times New Roman"/>
              </a:rPr>
              <a:t> </a:t>
            </a:r>
            <a:r>
              <a:rPr sz="1700" spc="-5" dirty="0">
                <a:latin typeface="Times New Roman"/>
                <a:cs typeface="Times New Roman"/>
              </a:rPr>
              <a:t>informed</a:t>
            </a:r>
            <a:r>
              <a:rPr sz="1700" spc="5" dirty="0">
                <a:latin typeface="Times New Roman"/>
                <a:cs typeface="Times New Roman"/>
              </a:rPr>
              <a:t> </a:t>
            </a:r>
            <a:r>
              <a:rPr sz="1700" spc="-5" dirty="0">
                <a:latin typeface="Times New Roman"/>
                <a:cs typeface="Times New Roman"/>
              </a:rPr>
              <a:t>regarding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demonstration</a:t>
            </a:r>
            <a:r>
              <a:rPr sz="1700" spc="5" dirty="0">
                <a:latin typeface="Times New Roman"/>
                <a:cs typeface="Times New Roman"/>
              </a:rPr>
              <a:t> </a:t>
            </a:r>
            <a:r>
              <a:rPr sz="1700" spc="-5" dirty="0">
                <a:latin typeface="Times New Roman"/>
                <a:cs typeface="Times New Roman"/>
              </a:rPr>
              <a:t>run</a:t>
            </a:r>
            <a:r>
              <a:rPr sz="1700" spc="10" dirty="0">
                <a:latin typeface="Times New Roman"/>
                <a:cs typeface="Times New Roman"/>
              </a:rPr>
              <a:t> </a:t>
            </a:r>
            <a:r>
              <a:rPr sz="1700" spc="-5" dirty="0">
                <a:latin typeface="Times New Roman"/>
                <a:cs typeface="Times New Roman"/>
              </a:rPr>
              <a:t>as</a:t>
            </a:r>
            <a:r>
              <a:rPr sz="1700" spc="5" dirty="0">
                <a:latin typeface="Times New Roman"/>
                <a:cs typeface="Times New Roman"/>
              </a:rPr>
              <a:t> </a:t>
            </a:r>
            <a:r>
              <a:rPr sz="1700" spc="-5" dirty="0">
                <a:latin typeface="Times New Roman"/>
                <a:cs typeface="Times New Roman"/>
              </a:rPr>
              <a:t>well</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dirty="0">
                <a:latin typeface="Times New Roman"/>
                <a:cs typeface="Times New Roman"/>
              </a:rPr>
              <a:t>the main </a:t>
            </a:r>
            <a:r>
              <a:rPr sz="1700" spc="-409" dirty="0">
                <a:latin typeface="Times New Roman"/>
                <a:cs typeface="Times New Roman"/>
              </a:rPr>
              <a:t> </a:t>
            </a:r>
            <a:r>
              <a:rPr sz="1700" spc="-5" dirty="0">
                <a:latin typeface="Times New Roman"/>
                <a:cs typeface="Times New Roman"/>
              </a:rPr>
              <a:t>production</a:t>
            </a:r>
            <a:r>
              <a:rPr sz="1700" spc="50" dirty="0">
                <a:latin typeface="Times New Roman"/>
                <a:cs typeface="Times New Roman"/>
              </a:rPr>
              <a:t> </a:t>
            </a:r>
            <a:r>
              <a:rPr sz="1700" dirty="0">
                <a:latin typeface="Times New Roman"/>
                <a:cs typeface="Times New Roman"/>
              </a:rPr>
              <a:t>of</a:t>
            </a:r>
            <a:r>
              <a:rPr sz="1700" spc="45" dirty="0">
                <a:latin typeface="Times New Roman"/>
                <a:cs typeface="Times New Roman"/>
              </a:rPr>
              <a:t> </a:t>
            </a:r>
            <a:r>
              <a:rPr sz="1700" dirty="0">
                <a:latin typeface="Times New Roman"/>
                <a:cs typeface="Times New Roman"/>
              </a:rPr>
              <a:t>the</a:t>
            </a:r>
            <a:r>
              <a:rPr sz="1700" spc="45" dirty="0">
                <a:latin typeface="Times New Roman"/>
                <a:cs typeface="Times New Roman"/>
              </a:rPr>
              <a:t> </a:t>
            </a:r>
            <a:r>
              <a:rPr sz="1700" spc="-5" dirty="0">
                <a:latin typeface="Times New Roman"/>
                <a:cs typeface="Times New Roman"/>
              </a:rPr>
              <a:t>software.</a:t>
            </a:r>
            <a:r>
              <a:rPr sz="1700" spc="50" dirty="0">
                <a:latin typeface="Times New Roman"/>
                <a:cs typeface="Times New Roman"/>
              </a:rPr>
              <a:t> </a:t>
            </a:r>
            <a:r>
              <a:rPr sz="1700" spc="-5" dirty="0">
                <a:latin typeface="Times New Roman"/>
                <a:cs typeface="Times New Roman"/>
              </a:rPr>
              <a:t>Feedbacks</a:t>
            </a:r>
            <a:r>
              <a:rPr sz="1700" spc="50" dirty="0">
                <a:latin typeface="Times New Roman"/>
                <a:cs typeface="Times New Roman"/>
              </a:rPr>
              <a:t> </a:t>
            </a:r>
            <a:r>
              <a:rPr sz="1700" spc="-5" dirty="0">
                <a:latin typeface="Times New Roman"/>
                <a:cs typeface="Times New Roman"/>
              </a:rPr>
              <a:t>shall</a:t>
            </a:r>
            <a:r>
              <a:rPr sz="1700" spc="55" dirty="0">
                <a:latin typeface="Times New Roman"/>
                <a:cs typeface="Times New Roman"/>
              </a:rPr>
              <a:t> </a:t>
            </a:r>
            <a:r>
              <a:rPr sz="1700" dirty="0">
                <a:latin typeface="Times New Roman"/>
                <a:cs typeface="Times New Roman"/>
              </a:rPr>
              <a:t>be</a:t>
            </a:r>
            <a:r>
              <a:rPr sz="1700" spc="45" dirty="0">
                <a:latin typeface="Times New Roman"/>
                <a:cs typeface="Times New Roman"/>
              </a:rPr>
              <a:t> </a:t>
            </a:r>
            <a:r>
              <a:rPr sz="1700" spc="-5" dirty="0">
                <a:latin typeface="Times New Roman"/>
                <a:cs typeface="Times New Roman"/>
              </a:rPr>
              <a:t>collected</a:t>
            </a:r>
            <a:r>
              <a:rPr sz="1700" spc="50" dirty="0">
                <a:latin typeface="Times New Roman"/>
                <a:cs typeface="Times New Roman"/>
              </a:rPr>
              <a:t> </a:t>
            </a:r>
            <a:r>
              <a:rPr sz="1700" spc="-5" dirty="0">
                <a:latin typeface="Times New Roman"/>
                <a:cs typeface="Times New Roman"/>
              </a:rPr>
              <a:t>from</a:t>
            </a:r>
            <a:r>
              <a:rPr sz="1700" spc="50" dirty="0">
                <a:latin typeface="Times New Roman"/>
                <a:cs typeface="Times New Roman"/>
              </a:rPr>
              <a:t> </a:t>
            </a:r>
            <a:r>
              <a:rPr sz="1700" spc="-5" dirty="0">
                <a:latin typeface="Times New Roman"/>
                <a:cs typeface="Times New Roman"/>
              </a:rPr>
              <a:t>them</a:t>
            </a:r>
            <a:r>
              <a:rPr sz="1700" spc="50" dirty="0">
                <a:latin typeface="Times New Roman"/>
                <a:cs typeface="Times New Roman"/>
              </a:rPr>
              <a:t> </a:t>
            </a:r>
            <a:r>
              <a:rPr sz="1700" spc="-5" dirty="0">
                <a:latin typeface="Times New Roman"/>
                <a:cs typeface="Times New Roman"/>
              </a:rPr>
              <a:t>and</a:t>
            </a:r>
            <a:r>
              <a:rPr sz="1700" spc="50" dirty="0">
                <a:latin typeface="Times New Roman"/>
                <a:cs typeface="Times New Roman"/>
              </a:rPr>
              <a:t> </a:t>
            </a:r>
            <a:r>
              <a:rPr sz="1700" spc="-5" dirty="0">
                <a:latin typeface="Times New Roman"/>
                <a:cs typeface="Times New Roman"/>
              </a:rPr>
              <a:t>implemented </a:t>
            </a:r>
            <a:r>
              <a:rPr sz="1700" dirty="0">
                <a:latin typeface="Times New Roman"/>
                <a:cs typeface="Times New Roman"/>
              </a:rPr>
              <a:t> </a:t>
            </a:r>
            <a:r>
              <a:rPr sz="1700" spc="-5" dirty="0">
                <a:latin typeface="Times New Roman"/>
                <a:cs typeface="Times New Roman"/>
              </a:rPr>
              <a:t>under </a:t>
            </a:r>
            <a:r>
              <a:rPr sz="1700" dirty="0">
                <a:latin typeface="Times New Roman"/>
                <a:cs typeface="Times New Roman"/>
              </a:rPr>
              <a:t>the</a:t>
            </a:r>
            <a:r>
              <a:rPr sz="1700" spc="-5" dirty="0">
                <a:latin typeface="Times New Roman"/>
                <a:cs typeface="Times New Roman"/>
              </a:rPr>
              <a:t> supervision</a:t>
            </a:r>
            <a:r>
              <a:rPr sz="1700" dirty="0">
                <a:latin typeface="Times New Roman"/>
                <a:cs typeface="Times New Roman"/>
              </a:rPr>
              <a:t> of</a:t>
            </a:r>
            <a:r>
              <a:rPr sz="1700" spc="-5" dirty="0">
                <a:latin typeface="Times New Roman"/>
                <a:cs typeface="Times New Roman"/>
              </a:rPr>
              <a:t> Rachel</a:t>
            </a:r>
            <a:r>
              <a:rPr sz="1700" dirty="0">
                <a:latin typeface="Times New Roman"/>
                <a:cs typeface="Times New Roman"/>
              </a:rPr>
              <a:t> </a:t>
            </a:r>
            <a:r>
              <a:rPr sz="1700" spc="-5" dirty="0">
                <a:latin typeface="Times New Roman"/>
                <a:cs typeface="Times New Roman"/>
              </a:rPr>
              <a:t>Brown</a:t>
            </a:r>
            <a:r>
              <a:rPr sz="1700" dirty="0">
                <a:latin typeface="Times New Roman"/>
                <a:cs typeface="Times New Roman"/>
              </a:rPr>
              <a:t> </a:t>
            </a:r>
            <a:r>
              <a:rPr sz="1700" spc="-5" dirty="0">
                <a:latin typeface="Times New Roman"/>
                <a:cs typeface="Times New Roman"/>
              </a:rPr>
              <a:t>and</a:t>
            </a:r>
            <a:r>
              <a:rPr sz="1700" dirty="0">
                <a:latin typeface="Times New Roman"/>
                <a:cs typeface="Times New Roman"/>
              </a:rPr>
              <a:t> </a:t>
            </a:r>
            <a:r>
              <a:rPr sz="1700" spc="-5" dirty="0">
                <a:latin typeface="Times New Roman"/>
                <a:cs typeface="Times New Roman"/>
              </a:rPr>
              <a:t>Aurelia </a:t>
            </a:r>
            <a:r>
              <a:rPr sz="1700" dirty="0">
                <a:latin typeface="Times New Roman"/>
                <a:cs typeface="Times New Roman"/>
              </a:rPr>
              <a:t>Johnson.</a:t>
            </a:r>
            <a:r>
              <a:rPr lang="en-US" sz="1700" dirty="0">
                <a:latin typeface="Times New Roman"/>
                <a:cs typeface="Times New Roman"/>
              </a:rPr>
              <a:t> </a:t>
            </a:r>
          </a:p>
          <a:p>
            <a:pPr marL="12700" marR="5080">
              <a:lnSpc>
                <a:spcPct val="91200"/>
              </a:lnSpc>
              <a:spcBef>
                <a:spcPts val="280"/>
              </a:spcBef>
              <a:buSzPct val="41176"/>
              <a:tabLst>
                <a:tab pos="469265" algn="l"/>
                <a:tab pos="469900" algn="l"/>
              </a:tabLst>
            </a:pPr>
            <a:endParaRPr lang="en-US" sz="1700" dirty="0">
              <a:latin typeface="Times New Roman"/>
              <a:cs typeface="Times New Roman"/>
            </a:endParaRPr>
          </a:p>
          <a:p>
            <a:pPr marL="469900" marR="5080" indent="-457200">
              <a:lnSpc>
                <a:spcPct val="91200"/>
              </a:lnSpc>
              <a:spcBef>
                <a:spcPts val="280"/>
              </a:spcBef>
              <a:buSzPct val="41176"/>
              <a:buFont typeface="Wingdings"/>
              <a:buChar char=""/>
              <a:tabLst>
                <a:tab pos="469265" algn="l"/>
                <a:tab pos="469900" algn="l"/>
              </a:tabLst>
            </a:pPr>
            <a:r>
              <a:rPr lang="en-US" sz="1700" dirty="0">
                <a:latin typeface="Times New Roman"/>
                <a:cs typeface="Times New Roman"/>
              </a:rPr>
              <a:t>Every single unit of the trial  software as well as later on of the final equipment shall be tested on a weekly  as well as monthly basis to match up to the required level.</a:t>
            </a:r>
          </a:p>
          <a:p>
            <a:pPr marL="12700" marR="5080">
              <a:lnSpc>
                <a:spcPct val="91200"/>
              </a:lnSpc>
              <a:spcBef>
                <a:spcPts val="280"/>
              </a:spcBef>
              <a:buSzPct val="41176"/>
              <a:tabLst>
                <a:tab pos="469265" algn="l"/>
                <a:tab pos="469900" algn="l"/>
              </a:tabLst>
            </a:pPr>
            <a:endParaRPr lang="en-US" sz="1700" dirty="0">
              <a:latin typeface="Times New Roman"/>
              <a:cs typeface="Times New Roman"/>
            </a:endParaRPr>
          </a:p>
          <a:p>
            <a:pPr marL="469900" marR="5080" indent="-457200">
              <a:lnSpc>
                <a:spcPct val="91200"/>
              </a:lnSpc>
              <a:spcBef>
                <a:spcPts val="280"/>
              </a:spcBef>
              <a:buSzPct val="41176"/>
              <a:buFont typeface="Wingdings"/>
              <a:buChar char=""/>
              <a:tabLst>
                <a:tab pos="469265" algn="l"/>
                <a:tab pos="469900" algn="l"/>
              </a:tabLst>
            </a:pPr>
            <a:r>
              <a:rPr lang="en-US" sz="1700" dirty="0">
                <a:latin typeface="Times New Roman"/>
                <a:cs typeface="Times New Roman"/>
              </a:rPr>
              <a:t>Weekly Integration testing of the hardware and software components shall be done to test whether they are working  as per the required levels by stakeholders. </a:t>
            </a:r>
          </a:p>
          <a:p>
            <a:pPr marL="12700" marR="5080">
              <a:lnSpc>
                <a:spcPct val="91200"/>
              </a:lnSpc>
              <a:spcBef>
                <a:spcPts val="280"/>
              </a:spcBef>
              <a:buSzPct val="41176"/>
              <a:tabLst>
                <a:tab pos="469265" algn="l"/>
                <a:tab pos="469900" algn="l"/>
              </a:tabLst>
            </a:pPr>
            <a:endParaRPr lang="en-US" sz="1700" dirty="0">
              <a:latin typeface="Times New Roman"/>
              <a:cs typeface="Times New Roman"/>
            </a:endParaRPr>
          </a:p>
          <a:p>
            <a:pPr marL="469900" marR="5080" indent="-457200">
              <a:lnSpc>
                <a:spcPct val="91200"/>
              </a:lnSpc>
              <a:spcBef>
                <a:spcPts val="280"/>
              </a:spcBef>
              <a:buSzPct val="41176"/>
              <a:buFont typeface="Wingdings"/>
              <a:buChar char=""/>
              <a:tabLst>
                <a:tab pos="469265" algn="l"/>
                <a:tab pos="469900" algn="l"/>
              </a:tabLst>
            </a:pPr>
            <a:r>
              <a:rPr lang="en-US" sz="1700" dirty="0">
                <a:latin typeface="Times New Roman"/>
                <a:cs typeface="Times New Roman"/>
              </a:rPr>
              <a:t>Prior to release of the software, final production testing shall be done to check for any final defects before the stakeholders are given that for any quality checks. </a:t>
            </a:r>
            <a:endParaRPr sz="1650" dirty="0">
              <a:latin typeface="Times New Roman"/>
              <a:cs typeface="Times New Roman"/>
            </a:endParaRPr>
          </a:p>
          <a:p>
            <a:pPr>
              <a:lnSpc>
                <a:spcPct val="100000"/>
              </a:lnSpc>
              <a:spcBef>
                <a:spcPts val="15"/>
              </a:spcBef>
              <a:buFont typeface="Wingdings"/>
              <a:buChar char=""/>
            </a:pPr>
            <a:endParaRPr sz="15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261D-930A-6CEC-0B23-0B17EA264409}"/>
              </a:ext>
            </a:extLst>
          </p:cNvPr>
          <p:cNvSpPr>
            <a:spLocks noGrp="1"/>
          </p:cNvSpPr>
          <p:nvPr>
            <p:ph type="title"/>
          </p:nvPr>
        </p:nvSpPr>
        <p:spPr>
          <a:xfrm>
            <a:off x="916304" y="258064"/>
            <a:ext cx="7311390" cy="180086"/>
          </a:xfrm>
        </p:spPr>
        <p:txBody>
          <a:bodyPr/>
          <a:lstStyle/>
          <a:p>
            <a:endParaRPr lang="en-US" dirty="0"/>
          </a:p>
        </p:txBody>
      </p:sp>
      <p:sp>
        <p:nvSpPr>
          <p:cNvPr id="3" name="Text Placeholder 2">
            <a:extLst>
              <a:ext uri="{FF2B5EF4-FFF2-40B4-BE49-F238E27FC236}">
                <a16:creationId xmlns:a16="http://schemas.microsoft.com/office/drawing/2014/main" id="{3E851661-8C22-349C-855B-6194F5A8CF40}"/>
              </a:ext>
            </a:extLst>
          </p:cNvPr>
          <p:cNvSpPr>
            <a:spLocks noGrp="1"/>
          </p:cNvSpPr>
          <p:nvPr>
            <p:ph type="body" idx="1"/>
          </p:nvPr>
        </p:nvSpPr>
        <p:spPr>
          <a:xfrm>
            <a:off x="609600" y="666751"/>
            <a:ext cx="8153400" cy="5293757"/>
          </a:xfrm>
        </p:spPr>
        <p:txBody>
          <a:bodyPr/>
          <a:lstStyle/>
          <a:p>
            <a:pPr algn="just"/>
            <a:endParaRPr lang="en-US" sz="1800" spc="-5" dirty="0">
              <a:latin typeface="Times New Roman"/>
              <a:cs typeface="Times New Roman"/>
            </a:endParaRPr>
          </a:p>
          <a:p>
            <a:pPr marL="285750" indent="-285750" algn="just">
              <a:buFont typeface="Arial" panose="020B0604020202020204" pitchFamily="34" charset="0"/>
              <a:buChar char="•"/>
            </a:pPr>
            <a:r>
              <a:rPr lang="en-US" sz="1600" spc="-5" dirty="0">
                <a:latin typeface="Times New Roman"/>
                <a:cs typeface="Times New Roman"/>
              </a:rPr>
              <a:t>User Acceptance Testing shall </a:t>
            </a:r>
            <a:r>
              <a:rPr lang="en-US" sz="1600" dirty="0">
                <a:latin typeface="Times New Roman"/>
                <a:cs typeface="Times New Roman"/>
              </a:rPr>
              <a:t>be </a:t>
            </a:r>
            <a:r>
              <a:rPr lang="en-US" sz="1600" spc="-5" dirty="0">
                <a:latin typeface="Times New Roman"/>
                <a:cs typeface="Times New Roman"/>
              </a:rPr>
              <a:t>regularly </a:t>
            </a:r>
            <a:r>
              <a:rPr lang="en-US" sz="1600" dirty="0">
                <a:latin typeface="Times New Roman"/>
                <a:cs typeface="Times New Roman"/>
              </a:rPr>
              <a:t>done on a </a:t>
            </a:r>
            <a:r>
              <a:rPr lang="en-US" sz="1600" spc="-5" dirty="0">
                <a:latin typeface="Times New Roman"/>
                <a:cs typeface="Times New Roman"/>
              </a:rPr>
              <a:t>weekly </a:t>
            </a:r>
            <a:r>
              <a:rPr lang="en-US" sz="1600" spc="-409" dirty="0">
                <a:latin typeface="Times New Roman"/>
                <a:cs typeface="Times New Roman"/>
              </a:rPr>
              <a:t> </a:t>
            </a:r>
            <a:r>
              <a:rPr lang="en-US" sz="1600" spc="-5" dirty="0">
                <a:latin typeface="Times New Roman"/>
                <a:cs typeface="Times New Roman"/>
              </a:rPr>
              <a:t>and </a:t>
            </a:r>
            <a:r>
              <a:rPr lang="en-US" sz="1600" dirty="0">
                <a:latin typeface="Times New Roman"/>
                <a:cs typeface="Times New Roman"/>
              </a:rPr>
              <a:t>monthly </a:t>
            </a:r>
            <a:r>
              <a:rPr lang="en-US" sz="1600" spc="-5" dirty="0">
                <a:latin typeface="Times New Roman"/>
                <a:cs typeface="Times New Roman"/>
              </a:rPr>
              <a:t>basis </a:t>
            </a:r>
            <a:r>
              <a:rPr lang="en-US" sz="1600" dirty="0">
                <a:latin typeface="Times New Roman"/>
                <a:cs typeface="Times New Roman"/>
              </a:rPr>
              <a:t>to </a:t>
            </a:r>
            <a:r>
              <a:rPr lang="en-US" sz="1600" spc="-5" dirty="0">
                <a:latin typeface="Times New Roman"/>
                <a:cs typeface="Times New Roman"/>
              </a:rPr>
              <a:t>check and help the team decide of the product is by all means ready to be released to the stakeholders and then subsequently into the market and that the overall system’s quality,  the performance of the software integration,  shall be done under </a:t>
            </a:r>
            <a:r>
              <a:rPr lang="en-US" sz="1600" dirty="0">
                <a:latin typeface="Times New Roman"/>
                <a:cs typeface="Times New Roman"/>
              </a:rPr>
              <a:t>the </a:t>
            </a:r>
            <a:r>
              <a:rPr lang="en-US" sz="1600" spc="-5" dirty="0">
                <a:latin typeface="Times New Roman"/>
                <a:cs typeface="Times New Roman"/>
              </a:rPr>
              <a:t>supervision </a:t>
            </a:r>
            <a:r>
              <a:rPr lang="en-US" sz="1600" spc="-409" dirty="0">
                <a:latin typeface="Times New Roman"/>
                <a:cs typeface="Times New Roman"/>
              </a:rPr>
              <a:t> </a:t>
            </a:r>
            <a:r>
              <a:rPr lang="en-US" sz="1600" dirty="0">
                <a:latin typeface="Times New Roman"/>
                <a:cs typeface="Times New Roman"/>
              </a:rPr>
              <a:t>of</a:t>
            </a:r>
            <a:r>
              <a:rPr lang="en-US" sz="1600" spc="-10" dirty="0">
                <a:latin typeface="Times New Roman"/>
                <a:cs typeface="Times New Roman"/>
              </a:rPr>
              <a:t> </a:t>
            </a:r>
            <a:r>
              <a:rPr lang="en-US" sz="1600" spc="-5" dirty="0">
                <a:latin typeface="Times New Roman"/>
                <a:cs typeface="Times New Roman"/>
              </a:rPr>
              <a:t>Project</a:t>
            </a:r>
            <a:r>
              <a:rPr lang="en-US" sz="1600" dirty="0">
                <a:latin typeface="Times New Roman"/>
                <a:cs typeface="Times New Roman"/>
              </a:rPr>
              <a:t> </a:t>
            </a:r>
            <a:r>
              <a:rPr lang="en-US" sz="1600" spc="-5" dirty="0">
                <a:latin typeface="Times New Roman"/>
                <a:cs typeface="Times New Roman"/>
              </a:rPr>
              <a:t>Manager.</a:t>
            </a:r>
          </a:p>
          <a:p>
            <a:pPr marL="285750" indent="-285750" algn="just">
              <a:buFont typeface="Arial" panose="020B0604020202020204" pitchFamily="34" charset="0"/>
              <a:buChar char="•"/>
            </a:pPr>
            <a:endParaRPr lang="en-US" sz="1600" spc="-5" dirty="0">
              <a:latin typeface="Times New Roman"/>
              <a:cs typeface="Times New Roman"/>
            </a:endParaRPr>
          </a:p>
          <a:p>
            <a:pPr marL="285750" indent="-285750" algn="just">
              <a:buFont typeface="Arial" panose="020B0604020202020204" pitchFamily="34" charset="0"/>
              <a:buChar char="•"/>
            </a:pPr>
            <a:r>
              <a:rPr lang="en-US" sz="1600" spc="-5" dirty="0">
                <a:latin typeface="Times New Roman"/>
                <a:cs typeface="Times New Roman"/>
              </a:rPr>
              <a:t>Alpha and Beta testing shall be implemented during the trial release of the software to check with a few number of users whether the software is runnable and works well before it is released to the stakeholders and subsequently into the market. </a:t>
            </a:r>
            <a:endParaRPr lang="en-US" sz="1600" dirty="0">
              <a:latin typeface="Times New Roman"/>
              <a:cs typeface="Times New Roman"/>
            </a:endParaRPr>
          </a:p>
          <a:p>
            <a:pPr marL="285750" indent="-285750" algn="just">
              <a:buFont typeface="Arial" panose="020B0604020202020204" pitchFamily="34" charset="0"/>
              <a:buChar char="•"/>
            </a:pPr>
            <a:endParaRPr lang="en-US" sz="1600" spc="-5" dirty="0">
              <a:latin typeface="Times New Roman"/>
              <a:cs typeface="Times New Roman"/>
            </a:endParaRPr>
          </a:p>
          <a:p>
            <a:pPr marL="285750" indent="-285750" algn="just">
              <a:buFont typeface="Arial" panose="020B0604020202020204" pitchFamily="34" charset="0"/>
              <a:buChar char="•"/>
            </a:pPr>
            <a:r>
              <a:rPr lang="en-US" sz="1600" spc="-5" dirty="0">
                <a:latin typeface="Times New Roman"/>
                <a:cs typeface="Times New Roman"/>
              </a:rPr>
              <a:t>Six Sigma Quality analysis  and audits shall be mandatorily done wherein few of the many steps involved would be quality control charts, assignment of responsibilities to all the team members, measure the metrics for all the parameters involved and perform a root cause analysis of all the defects if any if they may arrive</a:t>
            </a:r>
            <a:r>
              <a:rPr lang="en-US" sz="1600" dirty="0">
                <a:latin typeface="Times New Roman"/>
                <a:cs typeface="Times New Roman"/>
              </a:rPr>
              <a:t> and </a:t>
            </a:r>
            <a:r>
              <a:rPr lang="en-US" sz="1600" spc="-5" dirty="0">
                <a:latin typeface="Times New Roman"/>
                <a:cs typeface="Times New Roman"/>
              </a:rPr>
              <a:t>report</a:t>
            </a:r>
            <a:r>
              <a:rPr lang="en-US" sz="1600" spc="5" dirty="0">
                <a:latin typeface="Times New Roman"/>
                <a:cs typeface="Times New Roman"/>
              </a:rPr>
              <a:t> </a:t>
            </a:r>
            <a:r>
              <a:rPr lang="en-US" sz="1600" dirty="0">
                <a:latin typeface="Times New Roman"/>
                <a:cs typeface="Times New Roman"/>
              </a:rPr>
              <a:t>on</a:t>
            </a:r>
            <a:r>
              <a:rPr lang="en-US" sz="1600" spc="5" dirty="0">
                <a:latin typeface="Times New Roman"/>
                <a:cs typeface="Times New Roman"/>
              </a:rPr>
              <a:t> </a:t>
            </a:r>
            <a:r>
              <a:rPr lang="en-US" sz="1600" dirty="0">
                <a:latin typeface="Times New Roman"/>
                <a:cs typeface="Times New Roman"/>
              </a:rPr>
              <a:t>a </a:t>
            </a:r>
            <a:r>
              <a:rPr lang="en-US" sz="1600" spc="-5" dirty="0">
                <a:latin typeface="Times New Roman"/>
                <a:cs typeface="Times New Roman"/>
              </a:rPr>
              <a:t>weekly</a:t>
            </a:r>
            <a:r>
              <a:rPr lang="en-US" sz="1600" dirty="0">
                <a:latin typeface="Times New Roman"/>
                <a:cs typeface="Times New Roman"/>
              </a:rPr>
              <a:t> </a:t>
            </a:r>
            <a:r>
              <a:rPr lang="en-US" sz="1600" spc="-5" dirty="0">
                <a:latin typeface="Times New Roman"/>
                <a:cs typeface="Times New Roman"/>
              </a:rPr>
              <a:t>basis</a:t>
            </a:r>
            <a:r>
              <a:rPr lang="en-US" sz="1600" spc="5" dirty="0">
                <a:latin typeface="Times New Roman"/>
                <a:cs typeface="Times New Roman"/>
              </a:rPr>
              <a:t> </a:t>
            </a:r>
            <a:r>
              <a:rPr lang="en-US" sz="1600" dirty="0">
                <a:latin typeface="Times New Roman"/>
                <a:cs typeface="Times New Roman"/>
              </a:rPr>
              <a:t>to</a:t>
            </a:r>
            <a:r>
              <a:rPr lang="en-US" sz="1600" spc="5" dirty="0">
                <a:latin typeface="Times New Roman"/>
                <a:cs typeface="Times New Roman"/>
              </a:rPr>
              <a:t> </a:t>
            </a:r>
            <a:r>
              <a:rPr lang="en-US" sz="1600" dirty="0">
                <a:latin typeface="Times New Roman"/>
                <a:cs typeface="Times New Roman"/>
              </a:rPr>
              <a:t>the </a:t>
            </a:r>
            <a:r>
              <a:rPr lang="en-US" sz="1600" spc="-409" dirty="0">
                <a:latin typeface="Times New Roman"/>
                <a:cs typeface="Times New Roman"/>
              </a:rPr>
              <a:t> </a:t>
            </a:r>
            <a:r>
              <a:rPr lang="en-US" sz="1600" spc="-5" dirty="0">
                <a:latin typeface="Times New Roman"/>
                <a:cs typeface="Times New Roman"/>
              </a:rPr>
              <a:t>Project Manager. </a:t>
            </a:r>
          </a:p>
          <a:p>
            <a:endParaRPr lang="en-US" sz="1600" spc="-5" dirty="0">
              <a:latin typeface="Times New Roman"/>
              <a:cs typeface="Times New Roman"/>
            </a:endParaRPr>
          </a:p>
          <a:p>
            <a:pPr marL="285750" indent="-285750">
              <a:buFont typeface="Arial" panose="020B0604020202020204" pitchFamily="34" charset="0"/>
              <a:buChar char="•"/>
            </a:pPr>
            <a:r>
              <a:rPr lang="en-US" sz="1600" spc="-5" dirty="0">
                <a:latin typeface="Times New Roman"/>
                <a:cs typeface="Times New Roman"/>
              </a:rPr>
              <a:t>Reliability</a:t>
            </a:r>
            <a:r>
              <a:rPr lang="en-US" sz="1600" spc="5" dirty="0">
                <a:latin typeface="Times New Roman"/>
                <a:cs typeface="Times New Roman"/>
              </a:rPr>
              <a:t> </a:t>
            </a:r>
            <a:r>
              <a:rPr lang="en-US" sz="1600" spc="-5" dirty="0">
                <a:latin typeface="Times New Roman"/>
                <a:cs typeface="Times New Roman"/>
              </a:rPr>
              <a:t>and</a:t>
            </a:r>
            <a:r>
              <a:rPr lang="en-US" sz="1600" spc="10" dirty="0">
                <a:latin typeface="Times New Roman"/>
                <a:cs typeface="Times New Roman"/>
              </a:rPr>
              <a:t> </a:t>
            </a:r>
            <a:r>
              <a:rPr lang="en-US" sz="1600" spc="-5" dirty="0">
                <a:latin typeface="Times New Roman"/>
                <a:cs typeface="Times New Roman"/>
              </a:rPr>
              <a:t>Maintainability</a:t>
            </a:r>
            <a:r>
              <a:rPr lang="en-US" sz="1600" spc="10" dirty="0">
                <a:latin typeface="Times New Roman"/>
                <a:cs typeface="Times New Roman"/>
              </a:rPr>
              <a:t> </a:t>
            </a:r>
            <a:r>
              <a:rPr lang="en-US" sz="1600" dirty="0">
                <a:latin typeface="Times New Roman"/>
                <a:cs typeface="Times New Roman"/>
              </a:rPr>
              <a:t>of</a:t>
            </a:r>
            <a:r>
              <a:rPr lang="en-US" sz="1600" spc="5" dirty="0">
                <a:latin typeface="Times New Roman"/>
                <a:cs typeface="Times New Roman"/>
              </a:rPr>
              <a:t> </a:t>
            </a:r>
            <a:r>
              <a:rPr lang="en-US" sz="1600" dirty="0">
                <a:latin typeface="Times New Roman"/>
                <a:cs typeface="Times New Roman"/>
              </a:rPr>
              <a:t>the </a:t>
            </a:r>
            <a:r>
              <a:rPr lang="en-US" sz="1600" spc="-5" dirty="0">
                <a:latin typeface="Times New Roman"/>
                <a:cs typeface="Times New Roman"/>
              </a:rPr>
              <a:t>software</a:t>
            </a:r>
            <a:r>
              <a:rPr lang="en-US" sz="1600" spc="5" dirty="0">
                <a:latin typeface="Times New Roman"/>
                <a:cs typeface="Times New Roman"/>
              </a:rPr>
              <a:t> </a:t>
            </a:r>
            <a:r>
              <a:rPr lang="en-US" sz="1600" spc="-5" dirty="0">
                <a:latin typeface="Times New Roman"/>
                <a:cs typeface="Times New Roman"/>
              </a:rPr>
              <a:t>and</a:t>
            </a:r>
            <a:r>
              <a:rPr lang="en-US" sz="1600" spc="10" dirty="0">
                <a:latin typeface="Times New Roman"/>
                <a:cs typeface="Times New Roman"/>
              </a:rPr>
              <a:t> </a:t>
            </a:r>
            <a:r>
              <a:rPr lang="en-US" sz="1600" spc="-5" dirty="0">
                <a:latin typeface="Times New Roman"/>
                <a:cs typeface="Times New Roman"/>
              </a:rPr>
              <a:t>hardware</a:t>
            </a:r>
            <a:r>
              <a:rPr lang="en-US" sz="1600" spc="5" dirty="0">
                <a:latin typeface="Times New Roman"/>
                <a:cs typeface="Times New Roman"/>
              </a:rPr>
              <a:t> </a:t>
            </a:r>
            <a:r>
              <a:rPr lang="en-US" sz="1600" spc="-5" dirty="0">
                <a:latin typeface="Times New Roman"/>
                <a:cs typeface="Times New Roman"/>
              </a:rPr>
              <a:t>shall</a:t>
            </a:r>
            <a:r>
              <a:rPr lang="en-US" sz="1600" spc="10" dirty="0">
                <a:latin typeface="Times New Roman"/>
                <a:cs typeface="Times New Roman"/>
              </a:rPr>
              <a:t> </a:t>
            </a:r>
            <a:r>
              <a:rPr lang="en-US" sz="1600" dirty="0">
                <a:latin typeface="Times New Roman"/>
                <a:cs typeface="Times New Roman"/>
              </a:rPr>
              <a:t>be </a:t>
            </a:r>
            <a:r>
              <a:rPr lang="en-US" sz="1600" spc="-5" dirty="0">
                <a:latin typeface="Times New Roman"/>
                <a:cs typeface="Times New Roman"/>
              </a:rPr>
              <a:t>tested</a:t>
            </a:r>
            <a:r>
              <a:rPr lang="en-US" sz="1600" spc="10" dirty="0">
                <a:latin typeface="Times New Roman"/>
                <a:cs typeface="Times New Roman"/>
              </a:rPr>
              <a:t> </a:t>
            </a:r>
            <a:r>
              <a:rPr lang="en-US" sz="1600" dirty="0">
                <a:latin typeface="Times New Roman"/>
                <a:cs typeface="Times New Roman"/>
              </a:rPr>
              <a:t>using </a:t>
            </a:r>
            <a:r>
              <a:rPr lang="en-US" sz="1600" spc="-409" dirty="0">
                <a:latin typeface="Times New Roman"/>
                <a:cs typeface="Times New Roman"/>
              </a:rPr>
              <a:t> </a:t>
            </a:r>
            <a:r>
              <a:rPr lang="en-US" sz="1600" spc="-5" dirty="0">
                <a:latin typeface="Times New Roman"/>
                <a:cs typeface="Times New Roman"/>
              </a:rPr>
              <a:t>simulation</a:t>
            </a:r>
            <a:r>
              <a:rPr lang="en-US" sz="1600" dirty="0">
                <a:latin typeface="Times New Roman"/>
                <a:cs typeface="Times New Roman"/>
              </a:rPr>
              <a:t> </a:t>
            </a:r>
            <a:r>
              <a:rPr lang="en-US" sz="1600" spc="-5" dirty="0">
                <a:latin typeface="Times New Roman"/>
                <a:cs typeface="Times New Roman"/>
              </a:rPr>
              <a:t>models</a:t>
            </a:r>
            <a:r>
              <a:rPr lang="en-US" sz="1600" spc="5" dirty="0">
                <a:latin typeface="Times New Roman"/>
                <a:cs typeface="Times New Roman"/>
              </a:rPr>
              <a:t> </a:t>
            </a:r>
            <a:r>
              <a:rPr lang="en-US" sz="1600" spc="-5" dirty="0">
                <a:latin typeface="Times New Roman"/>
                <a:cs typeface="Times New Roman"/>
              </a:rPr>
              <a:t>and</a:t>
            </a:r>
            <a:r>
              <a:rPr lang="en-US" sz="1600" dirty="0">
                <a:latin typeface="Times New Roman"/>
                <a:cs typeface="Times New Roman"/>
              </a:rPr>
              <a:t> </a:t>
            </a:r>
            <a:r>
              <a:rPr lang="en-US" sz="1600" spc="-5" dirty="0">
                <a:latin typeface="Times New Roman"/>
                <a:cs typeface="Times New Roman"/>
              </a:rPr>
              <a:t>shall</a:t>
            </a:r>
            <a:r>
              <a:rPr lang="en-US" sz="1600" spc="5" dirty="0">
                <a:latin typeface="Times New Roman"/>
                <a:cs typeface="Times New Roman"/>
              </a:rPr>
              <a:t> </a:t>
            </a:r>
            <a:r>
              <a:rPr lang="en-US" sz="1600" dirty="0">
                <a:latin typeface="Times New Roman"/>
                <a:cs typeface="Times New Roman"/>
              </a:rPr>
              <a:t>be </a:t>
            </a:r>
            <a:r>
              <a:rPr lang="en-US" sz="1600" spc="-5" dirty="0">
                <a:latin typeface="Times New Roman"/>
                <a:cs typeface="Times New Roman"/>
              </a:rPr>
              <a:t>regularly</a:t>
            </a:r>
            <a:r>
              <a:rPr lang="en-US" sz="1600" dirty="0">
                <a:latin typeface="Times New Roman"/>
                <a:cs typeface="Times New Roman"/>
              </a:rPr>
              <a:t> </a:t>
            </a:r>
            <a:r>
              <a:rPr lang="en-US" sz="1600" spc="-5" dirty="0">
                <a:latin typeface="Times New Roman"/>
                <a:cs typeface="Times New Roman"/>
              </a:rPr>
              <a:t>updated</a:t>
            </a:r>
            <a:r>
              <a:rPr lang="en-US" sz="1600" spc="5" dirty="0">
                <a:latin typeface="Times New Roman"/>
                <a:cs typeface="Times New Roman"/>
              </a:rPr>
              <a:t> </a:t>
            </a:r>
            <a:r>
              <a:rPr lang="en-US" sz="1600" dirty="0">
                <a:latin typeface="Times New Roman"/>
                <a:cs typeface="Times New Roman"/>
              </a:rPr>
              <a:t>to</a:t>
            </a:r>
            <a:r>
              <a:rPr lang="en-US" sz="1600" spc="5" dirty="0">
                <a:latin typeface="Times New Roman"/>
                <a:cs typeface="Times New Roman"/>
              </a:rPr>
              <a:t> </a:t>
            </a:r>
            <a:r>
              <a:rPr lang="en-US" sz="1600" dirty="0">
                <a:latin typeface="Times New Roman"/>
                <a:cs typeface="Times New Roman"/>
              </a:rPr>
              <a:t>the</a:t>
            </a:r>
            <a:r>
              <a:rPr lang="en-US" sz="1600" spc="-5" dirty="0">
                <a:latin typeface="Times New Roman"/>
                <a:cs typeface="Times New Roman"/>
              </a:rPr>
              <a:t> stakeholders.</a:t>
            </a:r>
          </a:p>
          <a:p>
            <a:pPr marL="285750" indent="-285750">
              <a:buFont typeface="Arial" panose="020B0604020202020204" pitchFamily="34" charset="0"/>
              <a:buChar char="•"/>
            </a:pPr>
            <a:endParaRPr lang="en-US" sz="1600" spc="-5" dirty="0">
              <a:latin typeface="Times New Roman"/>
              <a:cs typeface="Times New Roman"/>
            </a:endParaRPr>
          </a:p>
          <a:p>
            <a:pPr marL="285750" indent="-285750">
              <a:buFont typeface="Arial" panose="020B0604020202020204" pitchFamily="34" charset="0"/>
              <a:buChar char="•"/>
            </a:pPr>
            <a:endParaRPr lang="en-US" sz="1800" spc="-5" dirty="0">
              <a:latin typeface="Times New Roman"/>
              <a:cs typeface="Times New Roman"/>
            </a:endParaRPr>
          </a:p>
          <a:p>
            <a:pPr marL="285750" indent="-285750">
              <a:buFont typeface="Arial" panose="020B0604020202020204" pitchFamily="34" charset="0"/>
              <a:buChar char="•"/>
            </a:pPr>
            <a:endParaRPr lang="en-US" sz="1800" dirty="0">
              <a:latin typeface="Times New Roman"/>
              <a:cs typeface="Times New Roman"/>
            </a:endParaRPr>
          </a:p>
          <a:p>
            <a:endParaRPr lang="en-US" dirty="0"/>
          </a:p>
        </p:txBody>
      </p:sp>
    </p:spTree>
    <p:extLst>
      <p:ext uri="{BB962C8B-B14F-4D97-AF65-F5344CB8AC3E}">
        <p14:creationId xmlns:p14="http://schemas.microsoft.com/office/powerpoint/2010/main" val="3815252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1201</Words>
  <Application>Microsoft Macintosh PowerPoint</Application>
  <PresentationFormat>On-screen Show (16:9)</PresentationFormat>
  <Paragraphs>105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PowerPoint Presentation</vt:lpstr>
      <vt:lpstr>Floyd AI Integration</vt:lpstr>
      <vt:lpstr>Overview</vt:lpstr>
      <vt:lpstr>Vision and Technological Outcomes</vt:lpstr>
      <vt:lpstr>Scheduling Assumptions and Constraints</vt:lpstr>
      <vt:lpstr>PROJECT STAGES</vt:lpstr>
      <vt:lpstr>PowerPoint Presentation</vt:lpstr>
      <vt:lpstr>QUALITY PLANNING, ASSURANCE &amp; CONTROL  APPROACHES</vt:lpstr>
      <vt:lpstr>PowerPoint Presentation</vt:lpstr>
      <vt:lpstr>Executive Involvement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Samragyee Pandey</cp:lastModifiedBy>
  <cp:revision>6</cp:revision>
  <dcterms:created xsi:type="dcterms:W3CDTF">2022-11-27T22:39:51Z</dcterms:created>
  <dcterms:modified xsi:type="dcterms:W3CDTF">2022-11-28T04:23:53Z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2022-11-27T00:00:00Z</vt:filetime>
  </property>
  <property fmtid="{D5CDD505-2E9C-101B-9397-08002B2CF9AE}" pid="3" name="LastSaved">
    <vt:filetime>2022-11-27T00:00:00Z</vt:filetime>
  </property>
</Properties>
</file>