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6"/>
  </p:notesMasterIdLst>
  <p:sldIdLst>
    <p:sldId id="256" r:id="rId5"/>
    <p:sldId id="257" r:id="rId6"/>
    <p:sldId id="261" r:id="rId7"/>
    <p:sldId id="262" r:id="rId8"/>
    <p:sldId id="316" r:id="rId9"/>
    <p:sldId id="317" r:id="rId10"/>
    <p:sldId id="318" r:id="rId11"/>
    <p:sldId id="319" r:id="rId12"/>
    <p:sldId id="321" r:id="rId13"/>
    <p:sldId id="322" r:id="rId14"/>
    <p:sldId id="270" r:id="rId15"/>
  </p:sldIdLst>
  <p:sldSz cx="9144000" cy="5143500" type="screen16x9"/>
  <p:notesSz cx="6858000" cy="9144000"/>
  <p:embeddedFontLst>
    <p:embeddedFont>
      <p:font typeface="Carter One" panose="020B0604020202020204" charset="0"/>
      <p:regular r:id="rId17"/>
    </p:embeddedFont>
    <p:embeddedFont>
      <p:font typeface="Livvic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71D789-DC3B-41B6-86DC-C46E37578CFC}">
  <a:tblStyle styleId="{0471D789-DC3B-41B6-86DC-C46E37578C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07d9a1b0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07d9a1b0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53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903916e606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903916e606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1b5f3f1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1b5f3f1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07d9a1b0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07d9a1b0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07d9a1b0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07d9a1b0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07d9a1b0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07d9a1b0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24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07d9a1b0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07d9a1b0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92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07d9a1b0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07d9a1b0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25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07d9a1b0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07d9a1b0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23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07d9a1b0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07d9a1b0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03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 b="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9144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18" name="Google Shape;18;p4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164588" y="1726850"/>
            <a:ext cx="29628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64588" y="1334538"/>
            <a:ext cx="29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1163988" y="3114988"/>
            <a:ext cx="296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163988" y="3507300"/>
            <a:ext cx="29640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0" name="Google Shape;30;p6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31" name="Google Shape;31;p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-131650" y="995375"/>
            <a:ext cx="9403125" cy="3612150"/>
          </a:xfrm>
          <a:custGeom>
            <a:avLst/>
            <a:gdLst/>
            <a:ahLst/>
            <a:cxnLst/>
            <a:rect l="l" t="t" r="r" b="b"/>
            <a:pathLst>
              <a:path w="376125" h="144486" extrusionOk="0">
                <a:moveTo>
                  <a:pt x="207" y="21909"/>
                </a:moveTo>
                <a:lnTo>
                  <a:pt x="0" y="144486"/>
                </a:lnTo>
                <a:lnTo>
                  <a:pt x="376125" y="121918"/>
                </a:lnTo>
                <a:lnTo>
                  <a:pt x="376085" y="9585"/>
                </a:lnTo>
                <a:lnTo>
                  <a:pt x="1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0" name="Google Shape;70;p11"/>
          <p:cNvSpPr/>
          <p:nvPr/>
        </p:nvSpPr>
        <p:spPr>
          <a:xfrm>
            <a:off x="-128375" y="1252091"/>
            <a:ext cx="1787600" cy="207500"/>
          </a:xfrm>
          <a:custGeom>
            <a:avLst/>
            <a:gdLst/>
            <a:ahLst/>
            <a:cxnLst/>
            <a:rect l="l" t="t" r="r" b="b"/>
            <a:pathLst>
              <a:path w="71504" h="8300" extrusionOk="0">
                <a:moveTo>
                  <a:pt x="0" y="0"/>
                </a:moveTo>
                <a:lnTo>
                  <a:pt x="76" y="8300"/>
                </a:lnTo>
                <a:lnTo>
                  <a:pt x="71504" y="8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>
            <a:off x="7454325" y="4111650"/>
            <a:ext cx="1817150" cy="207500"/>
          </a:xfrm>
          <a:custGeom>
            <a:avLst/>
            <a:gdLst/>
            <a:ahLst/>
            <a:cxnLst/>
            <a:rect l="l" t="t" r="r" b="b"/>
            <a:pathLst>
              <a:path w="72686" h="8300" extrusionOk="0">
                <a:moveTo>
                  <a:pt x="72686" y="8300"/>
                </a:moveTo>
                <a:lnTo>
                  <a:pt x="72610" y="0"/>
                </a:lnTo>
                <a:lnTo>
                  <a:pt x="0" y="4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2019163" y="1793782"/>
            <a:ext cx="5101500" cy="1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2993550" y="2997150"/>
            <a:ext cx="31569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80575"/>
            <a:ext cx="77175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o0e9wkxN4rXSHYXn4JaQ0-42gmK5jW-2ic88eA19CM/co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o0e9wkxN4rXSHYXn4JaQ0-42gmK5jW-2ic88eA19CM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o0e9wkxN4rXSHYXn4JaQ0-42gmK5jW-2ic88eA19CM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o0e9wkxN4rXSHYXn4JaQ0-42gmK5jW-2ic88eA19CM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o0e9wkxN4rXSHYXn4JaQ0-42gmK5jW-2ic88eA19CM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o0e9wkxN4rXSHYXn4JaQ0-42gmK5jW-2ic88eA19CM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l="11394" t="-210" r="4579" b="209"/>
          <a:stretch/>
        </p:blipFill>
        <p:spPr>
          <a:xfrm rot="138568">
            <a:off x="3813498" y="312173"/>
            <a:ext cx="5628880" cy="4469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3"/>
          <p:cNvGrpSpPr/>
          <p:nvPr/>
        </p:nvGrpSpPr>
        <p:grpSpPr>
          <a:xfrm>
            <a:off x="295607" y="865280"/>
            <a:ext cx="4711051" cy="3412937"/>
            <a:chOff x="3958700" y="1446124"/>
            <a:chExt cx="4125625" cy="2988823"/>
          </a:xfrm>
        </p:grpSpPr>
        <p:sp>
          <p:nvSpPr>
            <p:cNvPr id="301" name="Google Shape;301;p33"/>
            <p:cNvSpPr/>
            <p:nvPr/>
          </p:nvSpPr>
          <p:spPr>
            <a:xfrm>
              <a:off x="3996300" y="1504500"/>
              <a:ext cx="4080950" cy="2849150"/>
            </a:xfrm>
            <a:custGeom>
              <a:avLst/>
              <a:gdLst/>
              <a:ahLst/>
              <a:cxnLst/>
              <a:rect l="l" t="t" r="r" b="b"/>
              <a:pathLst>
                <a:path w="163238" h="113966" extrusionOk="0">
                  <a:moveTo>
                    <a:pt x="16550" y="3761"/>
                  </a:moveTo>
                  <a:lnTo>
                    <a:pt x="152330" y="0"/>
                  </a:lnTo>
                  <a:lnTo>
                    <a:pt x="163238" y="113966"/>
                  </a:lnTo>
                  <a:lnTo>
                    <a:pt x="0" y="84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958700" y="1904125"/>
              <a:ext cx="332425" cy="1694925"/>
            </a:xfrm>
            <a:custGeom>
              <a:avLst/>
              <a:gdLst/>
              <a:ahLst/>
              <a:cxnLst/>
              <a:rect l="l" t="t" r="r" b="b"/>
              <a:pathLst>
                <a:path w="13297" h="67797" extrusionOk="0">
                  <a:moveTo>
                    <a:pt x="0" y="67797"/>
                  </a:moveTo>
                  <a:lnTo>
                    <a:pt x="6151" y="0"/>
                  </a:lnTo>
                  <a:lnTo>
                    <a:pt x="13297" y="1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4420426" y="1446124"/>
              <a:ext cx="1256700" cy="108150"/>
            </a:xfrm>
            <a:custGeom>
              <a:avLst/>
              <a:gdLst/>
              <a:ahLst/>
              <a:cxnLst/>
              <a:rect l="l" t="t" r="r" b="b"/>
              <a:pathLst>
                <a:path w="50268" h="4326" extrusionOk="0">
                  <a:moveTo>
                    <a:pt x="50268" y="3369"/>
                  </a:moveTo>
                  <a:lnTo>
                    <a:pt x="0" y="432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7846500" y="1499800"/>
              <a:ext cx="134400" cy="1403400"/>
            </a:xfrm>
            <a:custGeom>
              <a:avLst/>
              <a:gdLst/>
              <a:ahLst/>
              <a:cxnLst/>
              <a:rect l="l" t="t" r="r" b="b"/>
              <a:pathLst>
                <a:path w="5376" h="56136" extrusionOk="0">
                  <a:moveTo>
                    <a:pt x="5376" y="56136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5" name="Google Shape;305;p33"/>
            <p:cNvSpPr/>
            <p:nvPr/>
          </p:nvSpPr>
          <p:spPr>
            <a:xfrm>
              <a:off x="7212175" y="4256272"/>
              <a:ext cx="872150" cy="178675"/>
            </a:xfrm>
            <a:custGeom>
              <a:avLst/>
              <a:gdLst/>
              <a:ahLst/>
              <a:cxnLst/>
              <a:rect l="l" t="t" r="r" b="b"/>
              <a:pathLst>
                <a:path w="34886" h="7147" extrusionOk="0">
                  <a:moveTo>
                    <a:pt x="34886" y="5681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06" name="Google Shape;306;p33"/>
          <p:cNvSpPr txBox="1">
            <a:spLocks noGrp="1"/>
          </p:cNvSpPr>
          <p:nvPr>
            <p:ph type="ctrTitle"/>
          </p:nvPr>
        </p:nvSpPr>
        <p:spPr>
          <a:xfrm>
            <a:off x="295607" y="1445107"/>
            <a:ext cx="4801034" cy="19750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0" dirty="0">
                <a:latin typeface="Carter One"/>
                <a:ea typeface="Carter One"/>
                <a:cs typeface="Carter One"/>
                <a:sym typeface="Carter One"/>
              </a:rPr>
              <a:t>Data Science</a:t>
            </a:r>
            <a:br>
              <a:rPr lang="en" sz="3500" b="0" dirty="0">
                <a:latin typeface="Carter One"/>
                <a:ea typeface="Carter One"/>
                <a:cs typeface="Carter One"/>
                <a:sym typeface="Carter One"/>
              </a:rPr>
            </a:br>
            <a:r>
              <a:rPr lang="en" sz="6000" b="0" dirty="0">
                <a:latin typeface="Carter One"/>
                <a:ea typeface="Carter One"/>
                <a:cs typeface="Carter One"/>
                <a:sym typeface="Carter One"/>
              </a:rPr>
              <a:t>Final Project</a:t>
            </a:r>
            <a:endParaRPr sz="3500" b="0" dirty="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Livvic"/>
                <a:ea typeface="Livvic"/>
                <a:cs typeface="Livvic"/>
                <a:sym typeface="Livvic"/>
              </a:rPr>
              <a:t>Team 5: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Livvic"/>
                <a:ea typeface="Livvic"/>
                <a:cs typeface="Livvic"/>
                <a:sym typeface="Livvic"/>
              </a:rPr>
              <a:t>Ayushi Bhatnagar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Livvic"/>
                <a:ea typeface="Livvic"/>
                <a:cs typeface="Livvic"/>
                <a:sym typeface="Livvic"/>
              </a:rPr>
              <a:t>Forum Dattani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Livvic"/>
                <a:ea typeface="Livvic"/>
                <a:cs typeface="Livvic"/>
                <a:sym typeface="Livvic"/>
              </a:rPr>
              <a:t>Rutwik</a:t>
            </a:r>
            <a:r>
              <a:rPr lang="en-US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dirty="0" err="1">
                <a:latin typeface="Livvic"/>
                <a:ea typeface="Livvic"/>
                <a:cs typeface="Livvic"/>
                <a:sym typeface="Livvic"/>
              </a:rPr>
              <a:t>Ghag</a:t>
            </a:r>
            <a:endParaRPr lang="en-US" dirty="0"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Livvic"/>
                <a:ea typeface="Livvic"/>
                <a:cs typeface="Livvic"/>
                <a:sym typeface="Livvic"/>
              </a:rPr>
              <a:t>Zinkal</a:t>
            </a:r>
            <a:r>
              <a:rPr lang="en-US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dirty="0" err="1">
                <a:latin typeface="Livvic"/>
                <a:ea typeface="Livvic"/>
                <a:cs typeface="Livvic"/>
                <a:sym typeface="Livvic"/>
              </a:rPr>
              <a:t>Thakker</a:t>
            </a:r>
            <a:endParaRPr lang="en-US" dirty="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7602425" y="270825"/>
            <a:ext cx="1647300" cy="117700"/>
          </a:xfrm>
          <a:custGeom>
            <a:avLst/>
            <a:gdLst/>
            <a:ahLst/>
            <a:cxnLst/>
            <a:rect l="l" t="t" r="r" b="b"/>
            <a:pathLst>
              <a:path w="65892" h="4708" extrusionOk="0">
                <a:moveTo>
                  <a:pt x="0" y="2143"/>
                </a:moveTo>
                <a:lnTo>
                  <a:pt x="65892" y="0"/>
                </a:lnTo>
                <a:lnTo>
                  <a:pt x="65501" y="470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>
            <a:spLocks noGrp="1"/>
          </p:cNvSpPr>
          <p:nvPr>
            <p:ph type="subTitle" idx="4294967295"/>
          </p:nvPr>
        </p:nvSpPr>
        <p:spPr>
          <a:xfrm>
            <a:off x="5792600" y="1415395"/>
            <a:ext cx="2658530" cy="6745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Portugal has the highest rate  of booking cancellaitons.</a:t>
            </a:r>
            <a:endParaRPr sz="1400" dirty="0"/>
          </a:p>
        </p:txBody>
      </p:sp>
      <p:sp>
        <p:nvSpPr>
          <p:cNvPr id="427" name="Google Shape;427;p39"/>
          <p:cNvSpPr txBox="1">
            <a:spLocks noGrp="1"/>
          </p:cNvSpPr>
          <p:nvPr>
            <p:ph type="subTitle" idx="4294967295"/>
          </p:nvPr>
        </p:nvSpPr>
        <p:spPr>
          <a:xfrm>
            <a:off x="5809076" y="3269236"/>
            <a:ext cx="2658530" cy="6745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hotel should overbook rooms for guests that are from Portugal or keep the rooms open for end moment </a:t>
            </a:r>
            <a:r>
              <a:rPr lang="en-US" sz="1400" dirty="0" err="1"/>
              <a:t>rebookings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428" name="Google Shape;428;p39"/>
          <p:cNvSpPr/>
          <p:nvPr/>
        </p:nvSpPr>
        <p:spPr>
          <a:xfrm rot="-5400000" flipH="1">
            <a:off x="6352840" y="2446722"/>
            <a:ext cx="647861" cy="897923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29" name="Google Shape;429;p39"/>
          <p:cNvSpPr txBox="1">
            <a:spLocks noGrp="1"/>
          </p:cNvSpPr>
          <p:nvPr>
            <p:ph type="title" idx="4294967295"/>
          </p:nvPr>
        </p:nvSpPr>
        <p:spPr>
          <a:xfrm>
            <a:off x="6089187" y="2751146"/>
            <a:ext cx="1283614" cy="47366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ACTION</a:t>
            </a:r>
            <a:endParaRPr sz="1800" dirty="0"/>
          </a:p>
        </p:txBody>
      </p:sp>
      <p:sp>
        <p:nvSpPr>
          <p:cNvPr id="430" name="Google Shape;430;p39"/>
          <p:cNvSpPr/>
          <p:nvPr/>
        </p:nvSpPr>
        <p:spPr>
          <a:xfrm rot="14434323" flipH="1">
            <a:off x="6140183" y="464978"/>
            <a:ext cx="760237" cy="796172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31" name="Google Shape;431;p39"/>
          <p:cNvSpPr txBox="1">
            <a:spLocks noGrp="1"/>
          </p:cNvSpPr>
          <p:nvPr>
            <p:ph type="title" idx="4294967295"/>
          </p:nvPr>
        </p:nvSpPr>
        <p:spPr>
          <a:xfrm>
            <a:off x="6072711" y="733168"/>
            <a:ext cx="1539051" cy="55543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INSIGHT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C2DC8-4503-4DB0-BEC1-C49021531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7" t="21249" r="46857" b="29184"/>
          <a:stretch/>
        </p:blipFill>
        <p:spPr>
          <a:xfrm>
            <a:off x="643442" y="724930"/>
            <a:ext cx="5046876" cy="3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9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1675625" y="2059434"/>
            <a:ext cx="5792700" cy="130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body" idx="1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000" dirty="0">
                <a:latin typeface="Livvic"/>
                <a:ea typeface="Livvic"/>
                <a:cs typeface="Livvic"/>
                <a:sym typeface="Livvic"/>
              </a:rPr>
              <a:t>Hotels are a vital part of any travel plans one makes, whether it is for business purposes or to go on vacation with friends or family.</a:t>
            </a:r>
          </a:p>
          <a:p>
            <a:pPr marL="342900" indent="-342900"/>
            <a:r>
              <a:rPr lang="en-US" sz="2000" dirty="0">
                <a:latin typeface="Livvic"/>
                <a:ea typeface="Livvic"/>
                <a:cs typeface="Livvic"/>
                <a:sym typeface="Livvic"/>
              </a:rPr>
              <a:t>This is an industry that is most prone to be affected by how many people show up after making a reservation.</a:t>
            </a:r>
          </a:p>
          <a:p>
            <a:pPr marL="342900" indent="-342900"/>
            <a:r>
              <a:rPr lang="en-US" sz="2000" dirty="0">
                <a:latin typeface="Livvic"/>
                <a:ea typeface="Livvic"/>
                <a:cs typeface="Livvic"/>
                <a:sym typeface="Livvic"/>
              </a:rPr>
              <a:t>The dataset we have worked with focuses on the effect this factor has on a real-time hotel.</a:t>
            </a:r>
          </a:p>
          <a:p>
            <a:pPr marL="342900" indent="-342900"/>
            <a:r>
              <a:rPr lang="en-US" sz="2000" dirty="0">
                <a:latin typeface="Livvic"/>
                <a:ea typeface="Livvic"/>
                <a:cs typeface="Livvic"/>
                <a:sym typeface="Livvic"/>
              </a:rPr>
              <a:t>Cancellations are one of the biggest vulnerability for this industry and hence, one of our prime focuses for this project.</a:t>
            </a:r>
          </a:p>
        </p:txBody>
      </p:sp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solidFill>
                  <a:schemeClr val="dk1"/>
                </a:solidFill>
              </a:rPr>
              <a:t>Introduction</a:t>
            </a:r>
            <a:endParaRPr sz="3000" b="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8"/>
          <p:cNvGrpSpPr/>
          <p:nvPr/>
        </p:nvGrpSpPr>
        <p:grpSpPr>
          <a:xfrm rot="916450">
            <a:off x="918226" y="453821"/>
            <a:ext cx="7508438" cy="3738024"/>
            <a:chOff x="3513333" y="-241700"/>
            <a:chExt cx="6224749" cy="3347724"/>
          </a:xfrm>
        </p:grpSpPr>
        <p:sp>
          <p:nvSpPr>
            <p:cNvPr id="412" name="Google Shape;412;p38"/>
            <p:cNvSpPr/>
            <p:nvPr/>
          </p:nvSpPr>
          <p:spPr>
            <a:xfrm>
              <a:off x="3705107" y="-114301"/>
              <a:ext cx="6032975" cy="3206400"/>
            </a:xfrm>
            <a:custGeom>
              <a:avLst/>
              <a:gdLst/>
              <a:ahLst/>
              <a:cxnLst/>
              <a:rect l="l" t="t" r="r" b="b"/>
              <a:pathLst>
                <a:path w="241319" h="128256" extrusionOk="0">
                  <a:moveTo>
                    <a:pt x="11791" y="128256"/>
                  </a:moveTo>
                  <a:lnTo>
                    <a:pt x="241319" y="94038"/>
                  </a:lnTo>
                  <a:lnTo>
                    <a:pt x="222127" y="0"/>
                  </a:lnTo>
                  <a:lnTo>
                    <a:pt x="0" y="707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13" name="Google Shape;413;p38"/>
            <p:cNvSpPr/>
            <p:nvPr/>
          </p:nvSpPr>
          <p:spPr>
            <a:xfrm>
              <a:off x="3672453" y="2068574"/>
              <a:ext cx="248800" cy="1037450"/>
            </a:xfrm>
            <a:custGeom>
              <a:avLst/>
              <a:gdLst/>
              <a:ahLst/>
              <a:cxnLst/>
              <a:rect l="l" t="t" r="r" b="b"/>
              <a:pathLst>
                <a:path w="9952" h="41498" extrusionOk="0">
                  <a:moveTo>
                    <a:pt x="1952" y="0"/>
                  </a:moveTo>
                  <a:lnTo>
                    <a:pt x="0" y="41498"/>
                  </a:lnTo>
                  <a:lnTo>
                    <a:pt x="9952" y="406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4" name="Google Shape;414;p38"/>
            <p:cNvSpPr/>
            <p:nvPr/>
          </p:nvSpPr>
          <p:spPr>
            <a:xfrm>
              <a:off x="9330600" y="-241700"/>
              <a:ext cx="381100" cy="1323175"/>
            </a:xfrm>
            <a:custGeom>
              <a:avLst/>
              <a:gdLst/>
              <a:ahLst/>
              <a:cxnLst/>
              <a:rect l="l" t="t" r="r" b="b"/>
              <a:pathLst>
                <a:path w="15244" h="52927" extrusionOk="0">
                  <a:moveTo>
                    <a:pt x="10005" y="52927"/>
                  </a:moveTo>
                  <a:lnTo>
                    <a:pt x="15244" y="0"/>
                  </a:lnTo>
                  <a:lnTo>
                    <a:pt x="0" y="42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15" name="Google Shape;415;p38"/>
            <p:cNvSpPr/>
            <p:nvPr/>
          </p:nvSpPr>
          <p:spPr>
            <a:xfrm>
              <a:off x="3513333" y="646596"/>
              <a:ext cx="2526051" cy="917111"/>
            </a:xfrm>
            <a:custGeom>
              <a:avLst/>
              <a:gdLst/>
              <a:ahLst/>
              <a:cxnLst/>
              <a:rect l="l" t="t" r="r" b="b"/>
              <a:pathLst>
                <a:path w="113149" h="41080" extrusionOk="0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6" name="Google Shape;416;p38"/>
          <p:cNvSpPr txBox="1">
            <a:spLocks noGrp="1"/>
          </p:cNvSpPr>
          <p:nvPr>
            <p:ph type="title"/>
          </p:nvPr>
        </p:nvSpPr>
        <p:spPr>
          <a:xfrm rot="21573518">
            <a:off x="1167524" y="2082329"/>
            <a:ext cx="6758373" cy="11061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Insights and Actions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>
            <a:spLocks noGrp="1"/>
          </p:cNvSpPr>
          <p:nvPr>
            <p:ph type="subTitle" idx="4294967295"/>
          </p:nvPr>
        </p:nvSpPr>
        <p:spPr>
          <a:xfrm>
            <a:off x="5792600" y="1415395"/>
            <a:ext cx="2658530" cy="6745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Bookings made upto 4 months before arrival have the lowest rate of cancellation. </a:t>
            </a:r>
            <a:endParaRPr sz="1400" dirty="0"/>
          </a:p>
        </p:txBody>
      </p:sp>
      <p:sp>
        <p:nvSpPr>
          <p:cNvPr id="427" name="Google Shape;427;p39"/>
          <p:cNvSpPr txBox="1">
            <a:spLocks noGrp="1"/>
          </p:cNvSpPr>
          <p:nvPr>
            <p:ph type="subTitle" idx="4294967295"/>
          </p:nvPr>
        </p:nvSpPr>
        <p:spPr>
          <a:xfrm>
            <a:off x="5809076" y="3269236"/>
            <a:ext cx="2658530" cy="6745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window for room reservation should be altered to a maximum of 4 months to ensure more reliability of the customers stay plans</a:t>
            </a:r>
            <a:endParaRPr sz="1400" dirty="0"/>
          </a:p>
        </p:txBody>
      </p:sp>
      <p:sp>
        <p:nvSpPr>
          <p:cNvPr id="428" name="Google Shape;428;p39"/>
          <p:cNvSpPr/>
          <p:nvPr/>
        </p:nvSpPr>
        <p:spPr>
          <a:xfrm rot="-5400000" flipH="1">
            <a:off x="6352840" y="2446722"/>
            <a:ext cx="647861" cy="897923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29" name="Google Shape;429;p39"/>
          <p:cNvSpPr txBox="1">
            <a:spLocks noGrp="1"/>
          </p:cNvSpPr>
          <p:nvPr>
            <p:ph type="title" idx="4294967295"/>
          </p:nvPr>
        </p:nvSpPr>
        <p:spPr>
          <a:xfrm>
            <a:off x="6089187" y="2751146"/>
            <a:ext cx="1283614" cy="47366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ACTION</a:t>
            </a:r>
            <a:endParaRPr sz="1800" dirty="0"/>
          </a:p>
        </p:txBody>
      </p:sp>
      <p:sp>
        <p:nvSpPr>
          <p:cNvPr id="430" name="Google Shape;430;p39"/>
          <p:cNvSpPr/>
          <p:nvPr/>
        </p:nvSpPr>
        <p:spPr>
          <a:xfrm rot="14434323" flipH="1">
            <a:off x="6140183" y="464978"/>
            <a:ext cx="760237" cy="796172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31" name="Google Shape;431;p39"/>
          <p:cNvSpPr txBox="1">
            <a:spLocks noGrp="1"/>
          </p:cNvSpPr>
          <p:nvPr>
            <p:ph type="title" idx="4294967295"/>
          </p:nvPr>
        </p:nvSpPr>
        <p:spPr>
          <a:xfrm>
            <a:off x="6072711" y="733168"/>
            <a:ext cx="1539051" cy="55543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INSIGHT</a:t>
            </a:r>
            <a:endParaRPr sz="1800" dirty="0"/>
          </a:p>
        </p:txBody>
      </p:sp>
      <p:pic>
        <p:nvPicPr>
          <p:cNvPr id="432" name="Google Shape;432;p39">
            <a:hlinkClick r:id="rId3"/>
          </p:cNvPr>
          <p:cNvPicPr preferRelativeResize="0"/>
          <p:nvPr/>
        </p:nvPicPr>
        <p:blipFill rotWithShape="1">
          <a:blip r:embed="rId4"/>
          <a:srcRect l="2909" t="3177" r="3129" b="4845"/>
          <a:stretch/>
        </p:blipFill>
        <p:spPr>
          <a:xfrm>
            <a:off x="676394" y="733169"/>
            <a:ext cx="5063352" cy="32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>
            <a:spLocks noGrp="1"/>
          </p:cNvSpPr>
          <p:nvPr>
            <p:ph type="subTitle" idx="4294967295"/>
          </p:nvPr>
        </p:nvSpPr>
        <p:spPr>
          <a:xfrm>
            <a:off x="5792600" y="1415395"/>
            <a:ext cx="2658530" cy="6745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Room A has the maximum rate of booking regardless of the statistically high cancellation rate because of the high volume.</a:t>
            </a:r>
          </a:p>
        </p:txBody>
      </p:sp>
      <p:sp>
        <p:nvSpPr>
          <p:cNvPr id="427" name="Google Shape;427;p39"/>
          <p:cNvSpPr txBox="1">
            <a:spLocks noGrp="1"/>
          </p:cNvSpPr>
          <p:nvPr>
            <p:ph type="subTitle" idx="4294967295"/>
          </p:nvPr>
        </p:nvSpPr>
        <p:spPr>
          <a:xfrm>
            <a:off x="5809076" y="3269236"/>
            <a:ext cx="2658530" cy="6745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hotel should increase availability of type A rooms and be able to assign it to the guest that have made a specific reservation.</a:t>
            </a:r>
          </a:p>
        </p:txBody>
      </p:sp>
      <p:sp>
        <p:nvSpPr>
          <p:cNvPr id="428" name="Google Shape;428;p39"/>
          <p:cNvSpPr/>
          <p:nvPr/>
        </p:nvSpPr>
        <p:spPr>
          <a:xfrm rot="-5400000" flipH="1">
            <a:off x="6352840" y="2446722"/>
            <a:ext cx="647861" cy="897923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29" name="Google Shape;429;p39"/>
          <p:cNvSpPr txBox="1">
            <a:spLocks noGrp="1"/>
          </p:cNvSpPr>
          <p:nvPr>
            <p:ph type="title" idx="4294967295"/>
          </p:nvPr>
        </p:nvSpPr>
        <p:spPr>
          <a:xfrm>
            <a:off x="6089187" y="2751146"/>
            <a:ext cx="1283614" cy="47366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ACTION</a:t>
            </a:r>
            <a:endParaRPr sz="1800" dirty="0"/>
          </a:p>
        </p:txBody>
      </p:sp>
      <p:sp>
        <p:nvSpPr>
          <p:cNvPr id="430" name="Google Shape;430;p39"/>
          <p:cNvSpPr/>
          <p:nvPr/>
        </p:nvSpPr>
        <p:spPr>
          <a:xfrm rot="14434323" flipH="1">
            <a:off x="6140183" y="464978"/>
            <a:ext cx="760237" cy="796172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31" name="Google Shape;431;p39"/>
          <p:cNvSpPr txBox="1">
            <a:spLocks noGrp="1"/>
          </p:cNvSpPr>
          <p:nvPr>
            <p:ph type="title" idx="4294967295"/>
          </p:nvPr>
        </p:nvSpPr>
        <p:spPr>
          <a:xfrm>
            <a:off x="6072711" y="733168"/>
            <a:ext cx="1539051" cy="55543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INSIGHT</a:t>
            </a:r>
            <a:endParaRPr sz="1800" dirty="0"/>
          </a:p>
        </p:txBody>
      </p:sp>
      <p:pic>
        <p:nvPicPr>
          <p:cNvPr id="432" name="Google Shape;432;p39">
            <a:hlinkClick r:id="rId3"/>
          </p:cNvPr>
          <p:cNvPicPr preferRelativeResize="0"/>
          <p:nvPr/>
        </p:nvPicPr>
        <p:blipFill rotWithShape="1">
          <a:blip r:embed="rId4"/>
          <a:srcRect l="3767" t="2926" r="2686" b="4594"/>
          <a:stretch/>
        </p:blipFill>
        <p:spPr>
          <a:xfrm>
            <a:off x="676394" y="733169"/>
            <a:ext cx="4974763" cy="3210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2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>
            <a:spLocks noGrp="1"/>
          </p:cNvSpPr>
          <p:nvPr>
            <p:ph type="subTitle" idx="4294967295"/>
          </p:nvPr>
        </p:nvSpPr>
        <p:spPr>
          <a:xfrm>
            <a:off x="5792600" y="1415395"/>
            <a:ext cx="2658530" cy="6745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People that have made a parking reservation regardless of when the booking is done, have a 0% cancellation rate.</a:t>
            </a:r>
            <a:endParaRPr sz="1400" dirty="0"/>
          </a:p>
        </p:txBody>
      </p:sp>
      <p:sp>
        <p:nvSpPr>
          <p:cNvPr id="427" name="Google Shape;427;p39"/>
          <p:cNvSpPr txBox="1">
            <a:spLocks noGrp="1"/>
          </p:cNvSpPr>
          <p:nvPr>
            <p:ph type="subTitle" idx="4294967295"/>
          </p:nvPr>
        </p:nvSpPr>
        <p:spPr>
          <a:xfrm>
            <a:off x="5809076" y="3269236"/>
            <a:ext cx="2658530" cy="6745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hotel should promote its parking facilities and make it more accessible to guests that make end moment reservations too.</a:t>
            </a:r>
            <a:endParaRPr sz="1400" dirty="0"/>
          </a:p>
        </p:txBody>
      </p:sp>
      <p:sp>
        <p:nvSpPr>
          <p:cNvPr id="428" name="Google Shape;428;p39"/>
          <p:cNvSpPr/>
          <p:nvPr/>
        </p:nvSpPr>
        <p:spPr>
          <a:xfrm rot="-5400000" flipH="1">
            <a:off x="6352840" y="2446722"/>
            <a:ext cx="647861" cy="897923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29" name="Google Shape;429;p39"/>
          <p:cNvSpPr txBox="1">
            <a:spLocks noGrp="1"/>
          </p:cNvSpPr>
          <p:nvPr>
            <p:ph type="title" idx="4294967295"/>
          </p:nvPr>
        </p:nvSpPr>
        <p:spPr>
          <a:xfrm>
            <a:off x="6089187" y="2751146"/>
            <a:ext cx="1283614" cy="47366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ACTION</a:t>
            </a:r>
            <a:endParaRPr sz="1800" dirty="0"/>
          </a:p>
        </p:txBody>
      </p:sp>
      <p:sp>
        <p:nvSpPr>
          <p:cNvPr id="430" name="Google Shape;430;p39"/>
          <p:cNvSpPr/>
          <p:nvPr/>
        </p:nvSpPr>
        <p:spPr>
          <a:xfrm rot="14434323" flipH="1">
            <a:off x="6140183" y="464978"/>
            <a:ext cx="760237" cy="796172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31" name="Google Shape;431;p39"/>
          <p:cNvSpPr txBox="1">
            <a:spLocks noGrp="1"/>
          </p:cNvSpPr>
          <p:nvPr>
            <p:ph type="title" idx="4294967295"/>
          </p:nvPr>
        </p:nvSpPr>
        <p:spPr>
          <a:xfrm>
            <a:off x="6072711" y="733168"/>
            <a:ext cx="1539051" cy="55543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INSIGHT</a:t>
            </a:r>
            <a:endParaRPr sz="1800" dirty="0"/>
          </a:p>
        </p:txBody>
      </p:sp>
      <p:pic>
        <p:nvPicPr>
          <p:cNvPr id="432" name="Google Shape;432;p39">
            <a:hlinkClick r:id="rId3"/>
          </p:cNvPr>
          <p:cNvPicPr preferRelativeResize="0"/>
          <p:nvPr/>
        </p:nvPicPr>
        <p:blipFill rotWithShape="1">
          <a:blip r:embed="rId4"/>
          <a:srcRect l="3986" t="5175" r="5612" b="5929"/>
          <a:stretch/>
        </p:blipFill>
        <p:spPr>
          <a:xfrm>
            <a:off x="676394" y="733169"/>
            <a:ext cx="4999476" cy="3220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30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>
            <a:spLocks noGrp="1"/>
          </p:cNvSpPr>
          <p:nvPr>
            <p:ph type="subTitle" idx="4294967295"/>
          </p:nvPr>
        </p:nvSpPr>
        <p:spPr>
          <a:xfrm>
            <a:off x="5792600" y="1415395"/>
            <a:ext cx="2658530" cy="6745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Customers that have not paid a deposit have shown the maximum number of cancellations.</a:t>
            </a:r>
            <a:endParaRPr sz="1400" dirty="0"/>
          </a:p>
        </p:txBody>
      </p:sp>
      <p:sp>
        <p:nvSpPr>
          <p:cNvPr id="427" name="Google Shape;427;p39"/>
          <p:cNvSpPr txBox="1">
            <a:spLocks noGrp="1"/>
          </p:cNvSpPr>
          <p:nvPr>
            <p:ph type="subTitle" idx="4294967295"/>
          </p:nvPr>
        </p:nvSpPr>
        <p:spPr>
          <a:xfrm>
            <a:off x="5809076" y="3269236"/>
            <a:ext cx="2658530" cy="6745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hotel should emphasize more on getting customer to pay a deposit. This should not be made a compulsion but should be encouraged. A cancellation fee can be applied instead.</a:t>
            </a:r>
          </a:p>
        </p:txBody>
      </p:sp>
      <p:sp>
        <p:nvSpPr>
          <p:cNvPr id="428" name="Google Shape;428;p39"/>
          <p:cNvSpPr/>
          <p:nvPr/>
        </p:nvSpPr>
        <p:spPr>
          <a:xfrm rot="-5400000" flipH="1">
            <a:off x="6352840" y="2446722"/>
            <a:ext cx="647861" cy="897923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29" name="Google Shape;429;p39"/>
          <p:cNvSpPr txBox="1">
            <a:spLocks noGrp="1"/>
          </p:cNvSpPr>
          <p:nvPr>
            <p:ph type="title" idx="4294967295"/>
          </p:nvPr>
        </p:nvSpPr>
        <p:spPr>
          <a:xfrm>
            <a:off x="6089187" y="2751146"/>
            <a:ext cx="1283614" cy="47366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ACTION</a:t>
            </a:r>
            <a:endParaRPr sz="1800" dirty="0"/>
          </a:p>
        </p:txBody>
      </p:sp>
      <p:sp>
        <p:nvSpPr>
          <p:cNvPr id="430" name="Google Shape;430;p39"/>
          <p:cNvSpPr/>
          <p:nvPr/>
        </p:nvSpPr>
        <p:spPr>
          <a:xfrm rot="14434323" flipH="1">
            <a:off x="6140183" y="464978"/>
            <a:ext cx="760237" cy="796172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31" name="Google Shape;431;p39"/>
          <p:cNvSpPr txBox="1">
            <a:spLocks noGrp="1"/>
          </p:cNvSpPr>
          <p:nvPr>
            <p:ph type="title" idx="4294967295"/>
          </p:nvPr>
        </p:nvSpPr>
        <p:spPr>
          <a:xfrm>
            <a:off x="6072711" y="733168"/>
            <a:ext cx="1539051" cy="55543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INSIGHT</a:t>
            </a:r>
            <a:endParaRPr sz="1800" dirty="0"/>
          </a:p>
        </p:txBody>
      </p:sp>
      <p:pic>
        <p:nvPicPr>
          <p:cNvPr id="432" name="Google Shape;432;p39">
            <a:hlinkClick r:id="rId3"/>
          </p:cNvPr>
          <p:cNvPicPr preferRelativeResize="0"/>
          <p:nvPr/>
        </p:nvPicPr>
        <p:blipFill rotWithShape="1">
          <a:blip r:embed="rId4"/>
          <a:srcRect l="-870" t="916" r="991" b="1579"/>
          <a:stretch/>
        </p:blipFill>
        <p:spPr>
          <a:xfrm>
            <a:off x="692870" y="864973"/>
            <a:ext cx="4974762" cy="3078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05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>
            <a:spLocks noGrp="1"/>
          </p:cNvSpPr>
          <p:nvPr>
            <p:ph type="subTitle" idx="4294967295"/>
          </p:nvPr>
        </p:nvSpPr>
        <p:spPr>
          <a:xfrm>
            <a:off x="5792600" y="1415395"/>
            <a:ext cx="2658530" cy="6745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total number of bookings made by the customer type Contract is very low in the data set with a cancellation rate of approximately 10%.</a:t>
            </a:r>
            <a:endParaRPr sz="1400" dirty="0"/>
          </a:p>
        </p:txBody>
      </p:sp>
      <p:sp>
        <p:nvSpPr>
          <p:cNvPr id="427" name="Google Shape;427;p39"/>
          <p:cNvSpPr txBox="1">
            <a:spLocks noGrp="1"/>
          </p:cNvSpPr>
          <p:nvPr>
            <p:ph type="subTitle" idx="4294967295"/>
          </p:nvPr>
        </p:nvSpPr>
        <p:spPr>
          <a:xfrm>
            <a:off x="5809076" y="3269236"/>
            <a:ext cx="2658530" cy="6745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hotel should form more corporate associations to increase the influx of  contract based booking reservations since these trips have a significantly low chance of cancellation.</a:t>
            </a:r>
            <a:endParaRPr sz="1400" dirty="0"/>
          </a:p>
        </p:txBody>
      </p:sp>
      <p:sp>
        <p:nvSpPr>
          <p:cNvPr id="428" name="Google Shape;428;p39"/>
          <p:cNvSpPr/>
          <p:nvPr/>
        </p:nvSpPr>
        <p:spPr>
          <a:xfrm rot="-5400000" flipH="1">
            <a:off x="6352840" y="2446722"/>
            <a:ext cx="647861" cy="897923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29" name="Google Shape;429;p39"/>
          <p:cNvSpPr txBox="1">
            <a:spLocks noGrp="1"/>
          </p:cNvSpPr>
          <p:nvPr>
            <p:ph type="title" idx="4294967295"/>
          </p:nvPr>
        </p:nvSpPr>
        <p:spPr>
          <a:xfrm>
            <a:off x="6089187" y="2751146"/>
            <a:ext cx="1283614" cy="47366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ACTION</a:t>
            </a:r>
            <a:endParaRPr sz="1800" dirty="0"/>
          </a:p>
        </p:txBody>
      </p:sp>
      <p:sp>
        <p:nvSpPr>
          <p:cNvPr id="430" name="Google Shape;430;p39"/>
          <p:cNvSpPr/>
          <p:nvPr/>
        </p:nvSpPr>
        <p:spPr>
          <a:xfrm rot="14434323" flipH="1">
            <a:off x="6140183" y="464978"/>
            <a:ext cx="760237" cy="796172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31" name="Google Shape;431;p39"/>
          <p:cNvSpPr txBox="1">
            <a:spLocks noGrp="1"/>
          </p:cNvSpPr>
          <p:nvPr>
            <p:ph type="title" idx="4294967295"/>
          </p:nvPr>
        </p:nvSpPr>
        <p:spPr>
          <a:xfrm>
            <a:off x="6072711" y="733168"/>
            <a:ext cx="1539051" cy="55543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INSIGHT</a:t>
            </a:r>
            <a:endParaRPr sz="1800" dirty="0"/>
          </a:p>
        </p:txBody>
      </p:sp>
      <p:pic>
        <p:nvPicPr>
          <p:cNvPr id="432" name="Google Shape;432;p39">
            <a:hlinkClick r:id="rId3"/>
          </p:cNvPr>
          <p:cNvPicPr preferRelativeResize="0"/>
          <p:nvPr/>
        </p:nvPicPr>
        <p:blipFill rotWithShape="1">
          <a:blip r:embed="rId4"/>
          <a:srcRect l="2338" t="2788" r="2338" b="4315"/>
          <a:stretch/>
        </p:blipFill>
        <p:spPr>
          <a:xfrm>
            <a:off x="676394" y="733168"/>
            <a:ext cx="4983001" cy="3210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811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>
            <a:spLocks noGrp="1"/>
          </p:cNvSpPr>
          <p:nvPr>
            <p:ph type="subTitle" idx="4294967295"/>
          </p:nvPr>
        </p:nvSpPr>
        <p:spPr>
          <a:xfrm>
            <a:off x="5792600" y="1415395"/>
            <a:ext cx="2658530" cy="6745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Online Travel Agent bookings have the highest cancellation rate.</a:t>
            </a:r>
            <a:endParaRPr sz="1400" dirty="0"/>
          </a:p>
        </p:txBody>
      </p:sp>
      <p:sp>
        <p:nvSpPr>
          <p:cNvPr id="427" name="Google Shape;427;p39"/>
          <p:cNvSpPr txBox="1">
            <a:spLocks noGrp="1"/>
          </p:cNvSpPr>
          <p:nvPr>
            <p:ph type="subTitle" idx="4294967295"/>
          </p:nvPr>
        </p:nvSpPr>
        <p:spPr>
          <a:xfrm>
            <a:off x="5809076" y="3269236"/>
            <a:ext cx="2658530" cy="67457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hotel should check for discrepancies in information/ images provided by Online TA to the customer about the rooms (majorly room type A) and the hotel.</a:t>
            </a:r>
            <a:endParaRPr sz="1400" dirty="0"/>
          </a:p>
        </p:txBody>
      </p:sp>
      <p:sp>
        <p:nvSpPr>
          <p:cNvPr id="428" name="Google Shape;428;p39"/>
          <p:cNvSpPr/>
          <p:nvPr/>
        </p:nvSpPr>
        <p:spPr>
          <a:xfrm rot="-5400000" flipH="1">
            <a:off x="6352840" y="2446722"/>
            <a:ext cx="647861" cy="897923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29" name="Google Shape;429;p39"/>
          <p:cNvSpPr txBox="1">
            <a:spLocks noGrp="1"/>
          </p:cNvSpPr>
          <p:nvPr>
            <p:ph type="title" idx="4294967295"/>
          </p:nvPr>
        </p:nvSpPr>
        <p:spPr>
          <a:xfrm>
            <a:off x="6089187" y="2751146"/>
            <a:ext cx="1283614" cy="47366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ACTION</a:t>
            </a:r>
            <a:endParaRPr sz="1800" dirty="0"/>
          </a:p>
        </p:txBody>
      </p:sp>
      <p:sp>
        <p:nvSpPr>
          <p:cNvPr id="430" name="Google Shape;430;p39"/>
          <p:cNvSpPr/>
          <p:nvPr/>
        </p:nvSpPr>
        <p:spPr>
          <a:xfrm rot="14434323" flipH="1">
            <a:off x="6140183" y="464978"/>
            <a:ext cx="760237" cy="796172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31" name="Google Shape;431;p39"/>
          <p:cNvSpPr txBox="1">
            <a:spLocks noGrp="1"/>
          </p:cNvSpPr>
          <p:nvPr>
            <p:ph type="title" idx="4294967295"/>
          </p:nvPr>
        </p:nvSpPr>
        <p:spPr>
          <a:xfrm>
            <a:off x="6072711" y="733168"/>
            <a:ext cx="1539051" cy="55543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INSIGHT</a:t>
            </a:r>
            <a:endParaRPr sz="1800" dirty="0"/>
          </a:p>
        </p:txBody>
      </p:sp>
      <p:pic>
        <p:nvPicPr>
          <p:cNvPr id="432" name="Google Shape;432;p39">
            <a:hlinkClick r:id="rId3"/>
          </p:cNvPr>
          <p:cNvPicPr preferRelativeResize="0"/>
          <p:nvPr/>
        </p:nvPicPr>
        <p:blipFill rotWithShape="1">
          <a:blip r:embed="rId4"/>
          <a:srcRect l="2979" t="4183" r="4440" b="9118"/>
          <a:stretch/>
        </p:blipFill>
        <p:spPr>
          <a:xfrm>
            <a:off x="692870" y="733168"/>
            <a:ext cx="4974762" cy="3210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176304"/>
      </p:ext>
    </p:extLst>
  </p:cSld>
  <p:clrMapOvr>
    <a:masterClrMapping/>
  </p:clrMapOvr>
</p:sld>
</file>

<file path=ppt/theme/theme1.xml><?xml version="1.0" encoding="utf-8"?>
<a:theme xmlns:a="http://schemas.openxmlformats.org/drawingml/2006/main" name="Hotel Business Plan by Slidesgo">
  <a:themeElements>
    <a:clrScheme name="Simple Light">
      <a:dk1>
        <a:srgbClr val="916452"/>
      </a:dk1>
      <a:lt1>
        <a:srgbClr val="FFFFFF"/>
      </a:lt1>
      <a:dk2>
        <a:srgbClr val="FFF6EC"/>
      </a:dk2>
      <a:lt2>
        <a:srgbClr val="FFC0A7"/>
      </a:lt2>
      <a:accent1>
        <a:srgbClr val="FED3C2"/>
      </a:accent1>
      <a:accent2>
        <a:srgbClr val="C7D8D0"/>
      </a:accent2>
      <a:accent3>
        <a:srgbClr val="E1EAE7"/>
      </a:accent3>
      <a:accent4>
        <a:srgbClr val="FFF6EC"/>
      </a:accent4>
      <a:accent5>
        <a:srgbClr val="FED3C2"/>
      </a:accent5>
      <a:accent6>
        <a:srgbClr val="C7D8D0"/>
      </a:accent6>
      <a:hlink>
        <a:srgbClr val="8C62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91B0CAB3E51F439D61B3D26EDC1149" ma:contentTypeVersion="7" ma:contentTypeDescription="Create a new document." ma:contentTypeScope="" ma:versionID="5e4d07a84d1194b3938b7122b80871d2">
  <xsd:schema xmlns:xsd="http://www.w3.org/2001/XMLSchema" xmlns:xs="http://www.w3.org/2001/XMLSchema" xmlns:p="http://schemas.microsoft.com/office/2006/metadata/properties" xmlns:ns3="8007df6d-2881-4288-bd00-f23a69a05af0" xmlns:ns4="ac1ff1ab-4ad8-41a9-b2a3-5737a549986b" targetNamespace="http://schemas.microsoft.com/office/2006/metadata/properties" ma:root="true" ma:fieldsID="e4370f811a2f16d38aed980bd78d2cfa" ns3:_="" ns4:_="">
    <xsd:import namespace="8007df6d-2881-4288-bd00-f23a69a05af0"/>
    <xsd:import namespace="ac1ff1ab-4ad8-41a9-b2a3-5737a54998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07df6d-2881-4288-bd00-f23a69a05a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ff1ab-4ad8-41a9-b2a3-5737a54998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53F836-B4ED-4DF7-A233-390A076239A3}">
  <ds:schemaRefs>
    <ds:schemaRef ds:uri="http://schemas.microsoft.com/office/2006/documentManagement/types"/>
    <ds:schemaRef ds:uri="8007df6d-2881-4288-bd00-f23a69a05af0"/>
    <ds:schemaRef ds:uri="http://purl.org/dc/elements/1.1/"/>
    <ds:schemaRef ds:uri="http://purl.org/dc/dcmitype/"/>
    <ds:schemaRef ds:uri="http://purl.org/dc/terms/"/>
    <ds:schemaRef ds:uri="http://www.w3.org/XML/1998/namespace"/>
    <ds:schemaRef ds:uri="ac1ff1ab-4ad8-41a9-b2a3-5737a549986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7E66EF7-E034-4A60-A181-A7662C77B3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ED53F3-C345-4C33-B51E-C753103029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07df6d-2881-4288-bd00-f23a69a05af0"/>
    <ds:schemaRef ds:uri="ac1ff1ab-4ad8-41a9-b2a3-5737a54998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425</Words>
  <Application>Microsoft Office PowerPoint</Application>
  <PresentationFormat>On-screen Show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Carter One</vt:lpstr>
      <vt:lpstr>Arial</vt:lpstr>
      <vt:lpstr>Livvic</vt:lpstr>
      <vt:lpstr>Hotel Business Plan by Slidesgo</vt:lpstr>
      <vt:lpstr>Data Science Final Project</vt:lpstr>
      <vt:lpstr>Introduction</vt:lpstr>
      <vt:lpstr>Data  Insights and Actions</vt:lpstr>
      <vt:lpstr>ACTION</vt:lpstr>
      <vt:lpstr>ACTION</vt:lpstr>
      <vt:lpstr>ACTION</vt:lpstr>
      <vt:lpstr>ACTION</vt:lpstr>
      <vt:lpstr>ACTION</vt:lpstr>
      <vt:lpstr>ACTION</vt:lpstr>
      <vt:lpstr>ACTION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Project</dc:title>
  <dc:creator>Forum Dattani</dc:creator>
  <cp:lastModifiedBy>Forum Paresh Dattani</cp:lastModifiedBy>
  <cp:revision>6</cp:revision>
  <dcterms:modified xsi:type="dcterms:W3CDTF">2021-12-09T16:39:29Z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0x0101009791B0CAB3E51F439D61B3D26EDC1149</vt:lpwstr>
  </property>
</Properties>
</file>