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62" r:id="rId2"/>
    <p:sldId id="256" r:id="rId3"/>
    <p:sldId id="257" r:id="rId4"/>
    <p:sldId id="258" r:id="rId5"/>
    <p:sldId id="259" r:id="rId6"/>
    <p:sldId id="260" r:id="rId7"/>
    <p:sldId id="261"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5331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1448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5374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9238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6172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232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2618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6440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4526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0509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11/29/22</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6164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11/29/22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2126242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646" y="584909"/>
            <a:ext cx="9294707" cy="5688181"/>
          </a:xfrm>
          <a:prstGeom prst="rect">
            <a:avLst/>
          </a:prstGeom>
        </p:spPr>
        <p:txBody>
          <a:bodyPr vert="horz" wrap="square" lIns="0" tIns="8467" rIns="0" bIns="0" rtlCol="0">
            <a:spAutoFit/>
          </a:bodyPr>
          <a:lstStyle/>
          <a:p>
            <a:pPr marL="16933" marR="6773" algn="ctr">
              <a:lnSpc>
                <a:spcPct val="101299"/>
              </a:lnSpc>
              <a:spcBef>
                <a:spcPts val="67"/>
              </a:spcBef>
            </a:pPr>
            <a:r>
              <a:rPr sz="4000" spc="-7" dirty="0">
                <a:latin typeface="+mj-lt"/>
                <a:cs typeface="Arial"/>
              </a:rPr>
              <a:t>IST645</a:t>
            </a:r>
            <a:r>
              <a:rPr lang="en-US" sz="4000" spc="-7" dirty="0">
                <a:latin typeface="+mj-lt"/>
                <a:cs typeface="Arial"/>
              </a:rPr>
              <a:t> </a:t>
            </a:r>
            <a:r>
              <a:rPr sz="4000" spc="-7" dirty="0">
                <a:latin typeface="+mj-lt"/>
                <a:cs typeface="Arial"/>
              </a:rPr>
              <a:t>-</a:t>
            </a:r>
            <a:r>
              <a:rPr sz="4000" spc="-40" dirty="0">
                <a:latin typeface="+mj-lt"/>
                <a:cs typeface="Arial"/>
              </a:rPr>
              <a:t> </a:t>
            </a:r>
            <a:r>
              <a:rPr sz="4000" spc="-7" dirty="0">
                <a:latin typeface="+mj-lt"/>
                <a:cs typeface="Arial"/>
              </a:rPr>
              <a:t>Managing</a:t>
            </a:r>
            <a:r>
              <a:rPr sz="4000" spc="-40" dirty="0">
                <a:latin typeface="+mj-lt"/>
                <a:cs typeface="Arial"/>
              </a:rPr>
              <a:t> </a:t>
            </a:r>
            <a:r>
              <a:rPr sz="4000" spc="-7" dirty="0">
                <a:latin typeface="+mj-lt"/>
                <a:cs typeface="Arial"/>
              </a:rPr>
              <a:t>Information</a:t>
            </a:r>
            <a:r>
              <a:rPr sz="4000" spc="-40" dirty="0">
                <a:latin typeface="+mj-lt"/>
                <a:cs typeface="Arial"/>
              </a:rPr>
              <a:t> </a:t>
            </a:r>
            <a:r>
              <a:rPr sz="4000" spc="-7" dirty="0">
                <a:latin typeface="+mj-lt"/>
                <a:cs typeface="Arial"/>
              </a:rPr>
              <a:t>System </a:t>
            </a:r>
            <a:r>
              <a:rPr sz="4000" spc="-1159" dirty="0">
                <a:latin typeface="+mj-lt"/>
                <a:cs typeface="Arial"/>
              </a:rPr>
              <a:t> </a:t>
            </a:r>
            <a:r>
              <a:rPr sz="4000" spc="-7" dirty="0">
                <a:latin typeface="+mj-lt"/>
                <a:cs typeface="Arial"/>
              </a:rPr>
              <a:t>Projects</a:t>
            </a:r>
            <a:endParaRPr sz="4000" dirty="0">
              <a:latin typeface="+mj-lt"/>
              <a:cs typeface="Arial"/>
            </a:endParaRPr>
          </a:p>
          <a:p>
            <a:pPr algn="ctr">
              <a:lnSpc>
                <a:spcPts val="5053"/>
              </a:lnSpc>
            </a:pPr>
            <a:r>
              <a:rPr lang="en-US" sz="4000" spc="-7" dirty="0">
                <a:latin typeface="+mj-lt"/>
                <a:cs typeface="Arial"/>
              </a:rPr>
              <a:t>Assignment 2A</a:t>
            </a:r>
            <a:endParaRPr sz="4000" dirty="0">
              <a:latin typeface="+mj-lt"/>
              <a:cs typeface="Arial"/>
            </a:endParaRPr>
          </a:p>
          <a:p>
            <a:pPr>
              <a:spcBef>
                <a:spcPts val="20"/>
              </a:spcBef>
            </a:pPr>
            <a:endParaRPr sz="4000" dirty="0">
              <a:latin typeface="+mj-lt"/>
              <a:cs typeface="Arial"/>
            </a:endParaRPr>
          </a:p>
          <a:p>
            <a:pPr marL="1098946" marR="1090479" algn="ctr">
              <a:lnSpc>
                <a:spcPct val="101299"/>
              </a:lnSpc>
              <a:spcBef>
                <a:spcPts val="7"/>
              </a:spcBef>
            </a:pPr>
            <a:r>
              <a:rPr sz="4000" spc="-7" dirty="0">
                <a:latin typeface="+mj-lt"/>
                <a:cs typeface="Arial"/>
              </a:rPr>
              <a:t>Team </a:t>
            </a:r>
            <a:r>
              <a:rPr sz="4000" spc="-13" dirty="0">
                <a:latin typeface="+mj-lt"/>
                <a:cs typeface="Arial"/>
              </a:rPr>
              <a:t>Members</a:t>
            </a:r>
            <a:r>
              <a:rPr lang="en-US" sz="4000" spc="-13" dirty="0">
                <a:latin typeface="+mj-lt"/>
                <a:cs typeface="Arial"/>
              </a:rPr>
              <a:t> –</a:t>
            </a:r>
            <a:r>
              <a:rPr sz="4000" spc="-13" dirty="0">
                <a:latin typeface="+mj-lt"/>
                <a:cs typeface="Arial"/>
              </a:rPr>
              <a:t> </a:t>
            </a:r>
            <a:endParaRPr lang="en-US" sz="4000" spc="-13" dirty="0">
              <a:latin typeface="+mj-lt"/>
              <a:cs typeface="Arial"/>
            </a:endParaRPr>
          </a:p>
          <a:p>
            <a:pPr marL="1098946" marR="1090479" algn="ctr">
              <a:lnSpc>
                <a:spcPct val="101299"/>
              </a:lnSpc>
              <a:spcBef>
                <a:spcPts val="7"/>
              </a:spcBef>
            </a:pPr>
            <a:r>
              <a:rPr sz="4000" spc="-7" dirty="0">
                <a:latin typeface="+mj-lt"/>
                <a:cs typeface="Arial"/>
              </a:rPr>
              <a:t>Hardik </a:t>
            </a:r>
            <a:r>
              <a:rPr sz="4000" spc="-7" dirty="0" err="1">
                <a:latin typeface="+mj-lt"/>
                <a:cs typeface="Arial"/>
              </a:rPr>
              <a:t>Lilani</a:t>
            </a:r>
            <a:r>
              <a:rPr sz="4000" spc="-7" dirty="0">
                <a:latin typeface="+mj-lt"/>
                <a:cs typeface="Arial"/>
              </a:rPr>
              <a:t> </a:t>
            </a:r>
            <a:r>
              <a:rPr sz="4000" spc="-1167" dirty="0">
                <a:latin typeface="+mj-lt"/>
                <a:cs typeface="Arial"/>
              </a:rPr>
              <a:t> </a:t>
            </a:r>
            <a:endParaRPr lang="en-US" sz="4000" spc="-1167" dirty="0">
              <a:latin typeface="+mj-lt"/>
              <a:cs typeface="Arial"/>
            </a:endParaRPr>
          </a:p>
          <a:p>
            <a:pPr marL="1098946" marR="1090479" algn="ctr">
              <a:lnSpc>
                <a:spcPct val="101299"/>
              </a:lnSpc>
              <a:spcBef>
                <a:spcPts val="7"/>
              </a:spcBef>
            </a:pPr>
            <a:r>
              <a:rPr sz="4000" spc="-7" dirty="0">
                <a:latin typeface="+mj-lt"/>
                <a:cs typeface="Arial"/>
              </a:rPr>
              <a:t>Rutwik</a:t>
            </a:r>
            <a:r>
              <a:rPr sz="4000" spc="-13" dirty="0">
                <a:latin typeface="+mj-lt"/>
                <a:cs typeface="Arial"/>
              </a:rPr>
              <a:t> </a:t>
            </a:r>
            <a:r>
              <a:rPr sz="4000" spc="-7" dirty="0">
                <a:latin typeface="+mj-lt"/>
                <a:cs typeface="Arial"/>
              </a:rPr>
              <a:t>Ghag</a:t>
            </a:r>
            <a:endParaRPr sz="4000" dirty="0">
              <a:latin typeface="+mj-lt"/>
              <a:cs typeface="Arial"/>
            </a:endParaRPr>
          </a:p>
          <a:p>
            <a:pPr marL="2270703" marR="2260543" indent="-847" algn="ctr">
              <a:lnSpc>
                <a:spcPts val="5053"/>
              </a:lnSpc>
              <a:spcBef>
                <a:spcPts val="167"/>
              </a:spcBef>
            </a:pPr>
            <a:r>
              <a:rPr sz="4000" spc="-7" dirty="0">
                <a:latin typeface="+mj-lt"/>
                <a:cs typeface="Arial"/>
              </a:rPr>
              <a:t>Puneet Shetty </a:t>
            </a:r>
            <a:r>
              <a:rPr sz="4000" dirty="0">
                <a:latin typeface="+mj-lt"/>
                <a:cs typeface="Arial"/>
              </a:rPr>
              <a:t> </a:t>
            </a:r>
            <a:r>
              <a:rPr sz="4000" spc="-7" dirty="0">
                <a:latin typeface="+mj-lt"/>
                <a:cs typeface="Arial"/>
              </a:rPr>
              <a:t>Samragyee</a:t>
            </a:r>
            <a:r>
              <a:rPr sz="4000" spc="-113" dirty="0">
                <a:latin typeface="+mj-lt"/>
                <a:cs typeface="Arial"/>
              </a:rPr>
              <a:t> </a:t>
            </a:r>
            <a:r>
              <a:rPr sz="4000" spc="-7" dirty="0">
                <a:latin typeface="+mj-lt"/>
                <a:cs typeface="Arial"/>
              </a:rPr>
              <a:t>Pandey</a:t>
            </a:r>
            <a:endParaRPr sz="4000" dirty="0">
              <a:latin typeface="+mj-lt"/>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5CF1-568C-4125-152F-A9AC1B4F2362}"/>
              </a:ext>
            </a:extLst>
          </p:cNvPr>
          <p:cNvSpPr>
            <a:spLocks noGrp="1"/>
          </p:cNvSpPr>
          <p:nvPr>
            <p:ph type="title"/>
          </p:nvPr>
        </p:nvSpPr>
        <p:spPr>
          <a:xfrm>
            <a:off x="966743" y="427449"/>
            <a:ext cx="9076329" cy="1064277"/>
          </a:xfrm>
        </p:spPr>
        <p:txBody>
          <a:bodyPr>
            <a:normAutofit fontScale="90000"/>
          </a:bodyPr>
          <a:lstStyle/>
          <a:p>
            <a:pPr algn="ctr"/>
            <a:r>
              <a:rPr lang="en-US" dirty="0"/>
              <a:t>Quality Planning, Assurance and Control Approaches</a:t>
            </a:r>
          </a:p>
        </p:txBody>
      </p:sp>
      <p:sp>
        <p:nvSpPr>
          <p:cNvPr id="3" name="Content Placeholder 2">
            <a:extLst>
              <a:ext uri="{FF2B5EF4-FFF2-40B4-BE49-F238E27FC236}">
                <a16:creationId xmlns:a16="http://schemas.microsoft.com/office/drawing/2014/main" id="{FCF7866B-2626-ACB5-B540-F822EC88FE01}"/>
              </a:ext>
            </a:extLst>
          </p:cNvPr>
          <p:cNvSpPr>
            <a:spLocks noGrp="1"/>
          </p:cNvSpPr>
          <p:nvPr>
            <p:ph idx="1"/>
          </p:nvPr>
        </p:nvSpPr>
        <p:spPr/>
        <p:txBody>
          <a:bodyPr>
            <a:normAutofit/>
          </a:bodyPr>
          <a:lstStyle/>
          <a:p>
            <a:pPr marL="469900" marR="5080" indent="-228600">
              <a:lnSpc>
                <a:spcPct val="90000"/>
              </a:lnSpc>
              <a:spcBef>
                <a:spcPts val="280"/>
              </a:spcBef>
              <a:buSzPct val="41176"/>
              <a:buFont typeface="Arial" panose="020B0604020202020204" pitchFamily="34" charset="0"/>
              <a:buChar char="•"/>
              <a:tabLst>
                <a:tab pos="469265" algn="l"/>
                <a:tab pos="469900" algn="l"/>
              </a:tabLst>
            </a:pPr>
            <a:r>
              <a:rPr lang="en-US" sz="1600" spc="-5" dirty="0"/>
              <a:t>Stakeholders</a:t>
            </a:r>
            <a:r>
              <a:rPr lang="en-US" sz="1600" spc="5" dirty="0"/>
              <a:t> </a:t>
            </a:r>
            <a:r>
              <a:rPr lang="en-US" sz="1600" spc="-5" dirty="0"/>
              <a:t>shall</a:t>
            </a:r>
            <a:r>
              <a:rPr lang="en-US" sz="1600" spc="10" dirty="0"/>
              <a:t> </a:t>
            </a:r>
            <a:r>
              <a:rPr lang="en-US" sz="1600" dirty="0"/>
              <a:t>be </a:t>
            </a:r>
            <a:r>
              <a:rPr lang="en-US" sz="1600" spc="-5" dirty="0"/>
              <a:t>weekly</a:t>
            </a:r>
            <a:r>
              <a:rPr lang="en-US" sz="1600" spc="10" dirty="0"/>
              <a:t> </a:t>
            </a:r>
            <a:r>
              <a:rPr lang="en-US" sz="1600" spc="-5" dirty="0"/>
              <a:t>informed</a:t>
            </a:r>
            <a:r>
              <a:rPr lang="en-US" sz="1600" spc="5" dirty="0"/>
              <a:t> </a:t>
            </a:r>
            <a:r>
              <a:rPr lang="en-US" sz="1600" spc="-5" dirty="0"/>
              <a:t>regarding</a:t>
            </a:r>
            <a:r>
              <a:rPr lang="en-US" sz="1600" spc="10" dirty="0"/>
              <a:t> </a:t>
            </a:r>
            <a:r>
              <a:rPr lang="en-US" sz="1600" dirty="0"/>
              <a:t>the</a:t>
            </a:r>
            <a:r>
              <a:rPr lang="en-US" sz="1600" spc="5" dirty="0"/>
              <a:t> </a:t>
            </a:r>
            <a:r>
              <a:rPr lang="en-US" sz="1600" spc="-5" dirty="0"/>
              <a:t>demonstration</a:t>
            </a:r>
            <a:r>
              <a:rPr lang="en-US" sz="1600" spc="5" dirty="0"/>
              <a:t> </a:t>
            </a:r>
            <a:r>
              <a:rPr lang="en-US" sz="1600" spc="-5" dirty="0"/>
              <a:t>run</a:t>
            </a:r>
            <a:r>
              <a:rPr lang="en-US" sz="1600" spc="10" dirty="0"/>
              <a:t> </a:t>
            </a:r>
            <a:r>
              <a:rPr lang="en-US" sz="1600" spc="-5" dirty="0"/>
              <a:t>as</a:t>
            </a:r>
            <a:r>
              <a:rPr lang="en-US" sz="1600" spc="5" dirty="0"/>
              <a:t> </a:t>
            </a:r>
            <a:r>
              <a:rPr lang="en-US" sz="1600" spc="-5" dirty="0"/>
              <a:t>well</a:t>
            </a:r>
            <a:r>
              <a:rPr lang="en-US" sz="1600" spc="10" dirty="0"/>
              <a:t> </a:t>
            </a:r>
            <a:r>
              <a:rPr lang="en-US" sz="1600" spc="-5" dirty="0"/>
              <a:t>as</a:t>
            </a:r>
            <a:r>
              <a:rPr lang="en-US" sz="1600" spc="10" dirty="0"/>
              <a:t> </a:t>
            </a:r>
            <a:r>
              <a:rPr lang="en-US" sz="1600" dirty="0"/>
              <a:t>the main </a:t>
            </a:r>
            <a:r>
              <a:rPr lang="en-US" sz="1600" spc="-409" dirty="0"/>
              <a:t> </a:t>
            </a:r>
            <a:r>
              <a:rPr lang="en-US" sz="1600" spc="-5" dirty="0"/>
              <a:t>production</a:t>
            </a:r>
            <a:r>
              <a:rPr lang="en-US" sz="1600" spc="50" dirty="0"/>
              <a:t> </a:t>
            </a:r>
            <a:r>
              <a:rPr lang="en-US" sz="1600" dirty="0"/>
              <a:t>of</a:t>
            </a:r>
            <a:r>
              <a:rPr lang="en-US" sz="1600" spc="45" dirty="0"/>
              <a:t> </a:t>
            </a:r>
            <a:r>
              <a:rPr lang="en-US" sz="1600" dirty="0"/>
              <a:t>the</a:t>
            </a:r>
            <a:r>
              <a:rPr lang="en-US" sz="1600" spc="45" dirty="0"/>
              <a:t> </a:t>
            </a:r>
            <a:r>
              <a:rPr lang="en-US" sz="1600" spc="-5" dirty="0"/>
              <a:t>software.</a:t>
            </a:r>
            <a:r>
              <a:rPr lang="en-US" sz="1600" spc="50" dirty="0"/>
              <a:t> </a:t>
            </a:r>
            <a:r>
              <a:rPr lang="en-US" sz="1600" spc="-5" dirty="0"/>
              <a:t>Feedbacks</a:t>
            </a:r>
            <a:r>
              <a:rPr lang="en-US" sz="1600" spc="50" dirty="0"/>
              <a:t> </a:t>
            </a:r>
            <a:r>
              <a:rPr lang="en-US" sz="1600" spc="-5" dirty="0"/>
              <a:t>shall</a:t>
            </a:r>
            <a:r>
              <a:rPr lang="en-US" sz="1600" spc="55" dirty="0"/>
              <a:t> </a:t>
            </a:r>
            <a:r>
              <a:rPr lang="en-US" sz="1600" dirty="0"/>
              <a:t>be</a:t>
            </a:r>
            <a:r>
              <a:rPr lang="en-US" sz="1600" spc="45" dirty="0"/>
              <a:t> </a:t>
            </a:r>
            <a:r>
              <a:rPr lang="en-US" sz="1600" spc="-5" dirty="0"/>
              <a:t>collected</a:t>
            </a:r>
            <a:r>
              <a:rPr lang="en-US" sz="1600" spc="50" dirty="0"/>
              <a:t> </a:t>
            </a:r>
            <a:r>
              <a:rPr lang="en-US" sz="1600" spc="-5" dirty="0"/>
              <a:t>from</a:t>
            </a:r>
            <a:r>
              <a:rPr lang="en-US" sz="1600" spc="50" dirty="0"/>
              <a:t> </a:t>
            </a:r>
            <a:r>
              <a:rPr lang="en-US" sz="1600" spc="-5" dirty="0"/>
              <a:t>them</a:t>
            </a:r>
            <a:r>
              <a:rPr lang="en-US" sz="1600" spc="50" dirty="0"/>
              <a:t> </a:t>
            </a:r>
            <a:r>
              <a:rPr lang="en-US" sz="1600" spc="-5" dirty="0"/>
              <a:t>and</a:t>
            </a:r>
            <a:r>
              <a:rPr lang="en-US" sz="1600" spc="50" dirty="0"/>
              <a:t> </a:t>
            </a:r>
            <a:r>
              <a:rPr lang="en-US" sz="1600" spc="-5" dirty="0"/>
              <a:t>implemented </a:t>
            </a:r>
            <a:r>
              <a:rPr lang="en-US" sz="1600" dirty="0"/>
              <a:t> </a:t>
            </a:r>
            <a:r>
              <a:rPr lang="en-US" sz="1600" spc="-5" dirty="0"/>
              <a:t>under </a:t>
            </a:r>
            <a:r>
              <a:rPr lang="en-US" sz="1600" dirty="0"/>
              <a:t>the</a:t>
            </a:r>
            <a:r>
              <a:rPr lang="en-US" sz="1600" spc="-5" dirty="0"/>
              <a:t> supervision</a:t>
            </a:r>
            <a:r>
              <a:rPr lang="en-US" sz="1600" dirty="0"/>
              <a:t> of</a:t>
            </a:r>
            <a:r>
              <a:rPr lang="en-US" sz="1600" spc="-5" dirty="0"/>
              <a:t> Rachel</a:t>
            </a:r>
            <a:r>
              <a:rPr lang="en-US" sz="1600" dirty="0"/>
              <a:t> </a:t>
            </a:r>
            <a:r>
              <a:rPr lang="en-US" sz="1600" spc="-5" dirty="0"/>
              <a:t>Brown</a:t>
            </a:r>
            <a:r>
              <a:rPr lang="en-US" sz="1600" dirty="0"/>
              <a:t> </a:t>
            </a:r>
            <a:r>
              <a:rPr lang="en-US" sz="1600" spc="-5" dirty="0"/>
              <a:t>and</a:t>
            </a:r>
            <a:r>
              <a:rPr lang="en-US" sz="1600" dirty="0"/>
              <a:t> </a:t>
            </a:r>
            <a:r>
              <a:rPr lang="en-US" sz="1600" spc="-5" dirty="0"/>
              <a:t>Aurelia </a:t>
            </a:r>
            <a:r>
              <a:rPr lang="en-US" sz="1600" dirty="0"/>
              <a:t>Johnson.</a:t>
            </a:r>
          </a:p>
          <a:p>
            <a:pPr indent="-228600">
              <a:lnSpc>
                <a:spcPct val="90000"/>
              </a:lnSpc>
              <a:spcBef>
                <a:spcPts val="15"/>
              </a:spcBef>
              <a:buFont typeface="Arial" panose="020B0604020202020204" pitchFamily="34" charset="0"/>
              <a:buChar char="•"/>
            </a:pPr>
            <a:endParaRPr lang="en-US" sz="1600" dirty="0"/>
          </a:p>
          <a:p>
            <a:pPr marL="469900" marR="426720" indent="-228600">
              <a:lnSpc>
                <a:spcPct val="90000"/>
              </a:lnSpc>
              <a:buSzPct val="41176"/>
              <a:buFont typeface="Arial" panose="020B0604020202020204" pitchFamily="34" charset="0"/>
              <a:buChar char="•"/>
              <a:tabLst>
                <a:tab pos="469265" algn="l"/>
                <a:tab pos="469900" algn="l"/>
              </a:tabLst>
            </a:pPr>
            <a:r>
              <a:rPr lang="en-US" sz="1600" spc="-5" dirty="0"/>
              <a:t>Quality</a:t>
            </a:r>
            <a:r>
              <a:rPr lang="en-US" sz="1600" dirty="0"/>
              <a:t> </a:t>
            </a:r>
            <a:r>
              <a:rPr lang="en-US" sz="1600" spc="-5" dirty="0"/>
              <a:t>Audits</a:t>
            </a:r>
            <a:r>
              <a:rPr lang="en-US" sz="1600" spc="5" dirty="0"/>
              <a:t> </a:t>
            </a:r>
            <a:r>
              <a:rPr lang="en-US" sz="1600" dirty="0"/>
              <a:t>of the </a:t>
            </a:r>
            <a:r>
              <a:rPr lang="en-US" sz="1600" spc="-5" dirty="0"/>
              <a:t>software</a:t>
            </a:r>
            <a:r>
              <a:rPr lang="en-US" sz="1600" dirty="0"/>
              <a:t> </a:t>
            </a:r>
            <a:r>
              <a:rPr lang="en-US" sz="1600" spc="-5" dirty="0"/>
              <a:t>and</a:t>
            </a:r>
            <a:r>
              <a:rPr lang="en-US" sz="1600" spc="5" dirty="0"/>
              <a:t> </a:t>
            </a:r>
            <a:r>
              <a:rPr lang="en-US" sz="1600" spc="-5" dirty="0"/>
              <a:t>hardware</a:t>
            </a:r>
            <a:r>
              <a:rPr lang="en-US" sz="1600" dirty="0"/>
              <a:t> </a:t>
            </a:r>
            <a:r>
              <a:rPr lang="en-US" sz="1600" spc="-5" dirty="0"/>
              <a:t>shall</a:t>
            </a:r>
            <a:r>
              <a:rPr lang="en-US" sz="1600" spc="5" dirty="0"/>
              <a:t> </a:t>
            </a:r>
            <a:r>
              <a:rPr lang="en-US" sz="1600" dirty="0"/>
              <a:t>be </a:t>
            </a:r>
            <a:r>
              <a:rPr lang="en-US" sz="1600" spc="-5" dirty="0"/>
              <a:t>reported</a:t>
            </a:r>
            <a:r>
              <a:rPr lang="en-US" sz="1600" spc="5" dirty="0"/>
              <a:t> </a:t>
            </a:r>
            <a:r>
              <a:rPr lang="en-US" sz="1600" dirty="0"/>
              <a:t>on</a:t>
            </a:r>
            <a:r>
              <a:rPr lang="en-US" sz="1600" spc="5" dirty="0"/>
              <a:t> </a:t>
            </a:r>
            <a:r>
              <a:rPr lang="en-US" sz="1600" dirty="0"/>
              <a:t>a </a:t>
            </a:r>
            <a:r>
              <a:rPr lang="en-US" sz="1600" spc="-5" dirty="0"/>
              <a:t>weekly</a:t>
            </a:r>
            <a:r>
              <a:rPr lang="en-US" sz="1600" dirty="0"/>
              <a:t> </a:t>
            </a:r>
            <a:r>
              <a:rPr lang="en-US" sz="1600" spc="-5" dirty="0"/>
              <a:t>basis</a:t>
            </a:r>
            <a:r>
              <a:rPr lang="en-US" sz="1600" spc="5" dirty="0"/>
              <a:t> </a:t>
            </a:r>
            <a:r>
              <a:rPr lang="en-US" sz="1600" dirty="0"/>
              <a:t>to</a:t>
            </a:r>
            <a:r>
              <a:rPr lang="en-US" sz="1600" spc="5" dirty="0"/>
              <a:t> </a:t>
            </a:r>
            <a:r>
              <a:rPr lang="en-US" sz="1600" dirty="0"/>
              <a:t>the </a:t>
            </a:r>
            <a:r>
              <a:rPr lang="en-US" sz="1600" spc="-409" dirty="0"/>
              <a:t> </a:t>
            </a:r>
            <a:r>
              <a:rPr lang="en-US" sz="1600" spc="-5" dirty="0"/>
              <a:t>Project Manager.</a:t>
            </a:r>
            <a:endParaRPr lang="en-US" sz="1600" dirty="0"/>
          </a:p>
          <a:p>
            <a:pPr indent="-228600">
              <a:lnSpc>
                <a:spcPct val="90000"/>
              </a:lnSpc>
              <a:spcBef>
                <a:spcPts val="45"/>
              </a:spcBef>
              <a:buFont typeface="Arial" panose="020B0604020202020204" pitchFamily="34" charset="0"/>
              <a:buChar char="•"/>
            </a:pPr>
            <a:endParaRPr lang="en-US" sz="1600" dirty="0"/>
          </a:p>
          <a:p>
            <a:pPr marL="469900" marR="66675" indent="-228600">
              <a:lnSpc>
                <a:spcPct val="90000"/>
              </a:lnSpc>
              <a:buSzPct val="41176"/>
              <a:buFont typeface="Arial" panose="020B0604020202020204" pitchFamily="34" charset="0"/>
              <a:buChar char="•"/>
              <a:tabLst>
                <a:tab pos="469265" algn="l"/>
                <a:tab pos="469900" algn="l"/>
              </a:tabLst>
            </a:pPr>
            <a:r>
              <a:rPr lang="en-US" sz="1600" spc="-5" dirty="0"/>
              <a:t>Integration, User Acceptance </a:t>
            </a:r>
            <a:r>
              <a:rPr lang="en-US" sz="1600" dirty="0"/>
              <a:t>&amp; </a:t>
            </a:r>
            <a:r>
              <a:rPr lang="en-US" sz="1600" spc="-5" dirty="0"/>
              <a:t>Performance Training shall </a:t>
            </a:r>
            <a:r>
              <a:rPr lang="en-US" sz="1600" dirty="0"/>
              <a:t>be </a:t>
            </a:r>
            <a:r>
              <a:rPr lang="en-US" sz="1600" spc="-5" dirty="0"/>
              <a:t>regularly </a:t>
            </a:r>
            <a:r>
              <a:rPr lang="en-US" sz="1600" dirty="0"/>
              <a:t>done on a </a:t>
            </a:r>
            <a:r>
              <a:rPr lang="en-US" sz="1600" spc="-5" dirty="0"/>
              <a:t>weekly </a:t>
            </a:r>
            <a:r>
              <a:rPr lang="en-US" sz="1600" spc="-409" dirty="0"/>
              <a:t> </a:t>
            </a:r>
            <a:r>
              <a:rPr lang="en-US" sz="1600" spc="-5" dirty="0"/>
              <a:t>and </a:t>
            </a:r>
            <a:r>
              <a:rPr lang="en-US" sz="1600" dirty="0"/>
              <a:t>monthly </a:t>
            </a:r>
            <a:r>
              <a:rPr lang="en-US" sz="1600" spc="-5" dirty="0"/>
              <a:t>basis </a:t>
            </a:r>
            <a:r>
              <a:rPr lang="en-US" sz="1600" dirty="0"/>
              <a:t>to </a:t>
            </a:r>
            <a:r>
              <a:rPr lang="en-US" sz="1600" spc="-5" dirty="0"/>
              <a:t>check </a:t>
            </a:r>
            <a:r>
              <a:rPr lang="en-US" sz="1600" dirty="0"/>
              <a:t>the </a:t>
            </a:r>
            <a:r>
              <a:rPr lang="en-US" sz="1600" spc="-5" dirty="0"/>
              <a:t>integration </a:t>
            </a:r>
            <a:r>
              <a:rPr lang="en-US" sz="1600" dirty="0"/>
              <a:t>of </a:t>
            </a:r>
            <a:r>
              <a:rPr lang="en-US" sz="1600" spc="-5" dirty="0"/>
              <a:t>hardware and software under </a:t>
            </a:r>
            <a:r>
              <a:rPr lang="en-US" sz="1600" dirty="0"/>
              <a:t>the </a:t>
            </a:r>
            <a:r>
              <a:rPr lang="en-US" sz="1600" spc="-5" dirty="0"/>
              <a:t>supervision </a:t>
            </a:r>
            <a:r>
              <a:rPr lang="en-US" sz="1600" spc="-409" dirty="0"/>
              <a:t> </a:t>
            </a:r>
            <a:r>
              <a:rPr lang="en-US" sz="1600" dirty="0"/>
              <a:t>of</a:t>
            </a:r>
            <a:r>
              <a:rPr lang="en-US" sz="1600" spc="-10" dirty="0"/>
              <a:t> </a:t>
            </a:r>
            <a:r>
              <a:rPr lang="en-US" sz="1600" spc="-5" dirty="0"/>
              <a:t>Project</a:t>
            </a:r>
            <a:r>
              <a:rPr lang="en-US" sz="1600" dirty="0"/>
              <a:t> </a:t>
            </a:r>
            <a:r>
              <a:rPr lang="en-US" sz="1600" spc="-5" dirty="0"/>
              <a:t>Manager.</a:t>
            </a:r>
            <a:endParaRPr lang="en-US" sz="1600" dirty="0"/>
          </a:p>
          <a:p>
            <a:pPr indent="-228600">
              <a:lnSpc>
                <a:spcPct val="90000"/>
              </a:lnSpc>
              <a:spcBef>
                <a:spcPts val="15"/>
              </a:spcBef>
              <a:buFont typeface="Arial" panose="020B0604020202020204" pitchFamily="34" charset="0"/>
              <a:buChar char="•"/>
            </a:pPr>
            <a:endParaRPr lang="en-US" sz="1600" dirty="0"/>
          </a:p>
          <a:p>
            <a:pPr marL="469900" marR="854075" indent="-228600">
              <a:lnSpc>
                <a:spcPct val="90000"/>
              </a:lnSpc>
              <a:buSzPct val="41176"/>
              <a:buFont typeface="Arial" panose="020B0604020202020204" pitchFamily="34" charset="0"/>
              <a:buChar char="•"/>
              <a:tabLst>
                <a:tab pos="469265" algn="l"/>
                <a:tab pos="469900" algn="l"/>
              </a:tabLst>
            </a:pPr>
            <a:r>
              <a:rPr lang="en-US" sz="1600" spc="-5" dirty="0"/>
              <a:t>Reliability</a:t>
            </a:r>
            <a:r>
              <a:rPr lang="en-US" sz="1600" spc="5" dirty="0"/>
              <a:t> </a:t>
            </a:r>
            <a:r>
              <a:rPr lang="en-US" sz="1600" spc="-5" dirty="0"/>
              <a:t>and</a:t>
            </a:r>
            <a:r>
              <a:rPr lang="en-US" sz="1600" spc="10" dirty="0"/>
              <a:t> </a:t>
            </a:r>
            <a:r>
              <a:rPr lang="en-US" sz="1600" spc="-5" dirty="0"/>
              <a:t>Maintainability</a:t>
            </a:r>
            <a:r>
              <a:rPr lang="en-US" sz="1600" spc="10" dirty="0"/>
              <a:t> </a:t>
            </a:r>
            <a:r>
              <a:rPr lang="en-US" sz="1600" dirty="0"/>
              <a:t>of</a:t>
            </a:r>
            <a:r>
              <a:rPr lang="en-US" sz="1600" spc="5" dirty="0"/>
              <a:t> </a:t>
            </a:r>
            <a:r>
              <a:rPr lang="en-US" sz="1600" dirty="0"/>
              <a:t>the </a:t>
            </a:r>
            <a:r>
              <a:rPr lang="en-US" sz="1600" spc="-5" dirty="0"/>
              <a:t>software</a:t>
            </a:r>
            <a:r>
              <a:rPr lang="en-US" sz="1600" spc="5" dirty="0"/>
              <a:t> </a:t>
            </a:r>
            <a:r>
              <a:rPr lang="en-US" sz="1600" spc="-5" dirty="0"/>
              <a:t>and</a:t>
            </a:r>
            <a:r>
              <a:rPr lang="en-US" sz="1600" spc="10" dirty="0"/>
              <a:t> </a:t>
            </a:r>
            <a:r>
              <a:rPr lang="en-US" sz="1600" spc="-5" dirty="0"/>
              <a:t>hardware</a:t>
            </a:r>
            <a:r>
              <a:rPr lang="en-US" sz="1600" spc="5" dirty="0"/>
              <a:t> </a:t>
            </a:r>
            <a:r>
              <a:rPr lang="en-US" sz="1600" spc="-5" dirty="0"/>
              <a:t>shall</a:t>
            </a:r>
            <a:r>
              <a:rPr lang="en-US" sz="1600" spc="10" dirty="0"/>
              <a:t> </a:t>
            </a:r>
            <a:r>
              <a:rPr lang="en-US" sz="1600" dirty="0"/>
              <a:t>be </a:t>
            </a:r>
            <a:r>
              <a:rPr lang="en-US" sz="1600" spc="-5" dirty="0"/>
              <a:t>tested</a:t>
            </a:r>
            <a:r>
              <a:rPr lang="en-US" sz="1600" spc="10" dirty="0"/>
              <a:t> </a:t>
            </a:r>
            <a:r>
              <a:rPr lang="en-US" sz="1600" dirty="0"/>
              <a:t>using </a:t>
            </a:r>
            <a:r>
              <a:rPr lang="en-US" sz="1600" spc="-409" dirty="0"/>
              <a:t> </a:t>
            </a:r>
            <a:r>
              <a:rPr lang="en-US" sz="1600" spc="-5" dirty="0"/>
              <a:t>simulation</a:t>
            </a:r>
            <a:r>
              <a:rPr lang="en-US" sz="1600" dirty="0"/>
              <a:t> </a:t>
            </a:r>
            <a:r>
              <a:rPr lang="en-US" sz="1600" spc="-5" dirty="0"/>
              <a:t>models</a:t>
            </a:r>
            <a:r>
              <a:rPr lang="en-US" sz="1600" spc="5" dirty="0"/>
              <a:t> </a:t>
            </a:r>
            <a:r>
              <a:rPr lang="en-US" sz="1600" spc="-5" dirty="0"/>
              <a:t>and</a:t>
            </a:r>
            <a:r>
              <a:rPr lang="en-US" sz="1600" dirty="0"/>
              <a:t> </a:t>
            </a:r>
            <a:r>
              <a:rPr lang="en-US" sz="1600" spc="-5" dirty="0"/>
              <a:t>shall</a:t>
            </a:r>
            <a:r>
              <a:rPr lang="en-US" sz="1600" spc="5" dirty="0"/>
              <a:t> </a:t>
            </a:r>
            <a:r>
              <a:rPr lang="en-US" sz="1600" dirty="0"/>
              <a:t>be </a:t>
            </a:r>
            <a:r>
              <a:rPr lang="en-US" sz="1600" spc="-5" dirty="0"/>
              <a:t>regularly</a:t>
            </a:r>
            <a:r>
              <a:rPr lang="en-US" sz="1600" dirty="0"/>
              <a:t> </a:t>
            </a:r>
            <a:r>
              <a:rPr lang="en-US" sz="1600" spc="-5" dirty="0"/>
              <a:t>updated</a:t>
            </a:r>
            <a:r>
              <a:rPr lang="en-US" sz="1600" spc="5" dirty="0"/>
              <a:t> </a:t>
            </a:r>
            <a:r>
              <a:rPr lang="en-US" sz="1600" dirty="0"/>
              <a:t>to</a:t>
            </a:r>
            <a:r>
              <a:rPr lang="en-US" sz="1600" spc="5" dirty="0"/>
              <a:t> </a:t>
            </a:r>
            <a:r>
              <a:rPr lang="en-US" sz="1600" dirty="0"/>
              <a:t>the</a:t>
            </a:r>
            <a:r>
              <a:rPr lang="en-US" sz="1600" spc="-5" dirty="0"/>
              <a:t> stakeholders.</a:t>
            </a:r>
            <a:endParaRPr lang="en-US" sz="1600" dirty="0"/>
          </a:p>
          <a:p>
            <a:pPr marL="0" indent="0">
              <a:buNone/>
            </a:pPr>
            <a:endParaRPr lang="en-US" sz="1600" dirty="0"/>
          </a:p>
        </p:txBody>
      </p:sp>
    </p:spTree>
    <p:extLst>
      <p:ext uri="{BB962C8B-B14F-4D97-AF65-F5344CB8AC3E}">
        <p14:creationId xmlns:p14="http://schemas.microsoft.com/office/powerpoint/2010/main" val="1543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8AFE9-8456-DFD0-2988-6C53FD539101}"/>
              </a:ext>
            </a:extLst>
          </p:cNvPr>
          <p:cNvSpPr>
            <a:spLocks noGrp="1"/>
          </p:cNvSpPr>
          <p:nvPr>
            <p:ph idx="1"/>
          </p:nvPr>
        </p:nvSpPr>
        <p:spPr>
          <a:xfrm>
            <a:off x="1557835" y="1037418"/>
            <a:ext cx="9076329" cy="4783163"/>
          </a:xfrm>
        </p:spPr>
        <p:txBody>
          <a:bodyPr>
            <a:noAutofit/>
          </a:bodyPr>
          <a:lstStyle/>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User Acceptance Testing shall be regularly done on a weekly  and monthly basis to check and help the team decide of the product is by all means ready to be released to the stakeholders and then subsequently into the market and that the overall system’s quality,  the performance of the software integration,  shall be done under the supervision  of Project Manager.</a:t>
            </a:r>
          </a:p>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Alpha and Beta testing shall be implemented during the trial release of the software to check with a few number of users whether the software is runnable and works well before it is released to the stakeholders and subsequently into the market. </a:t>
            </a:r>
          </a:p>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Six Sigma Quality analysis  and audits shall be mandatorily done wherein few of the many steps involved would be quality control charts, assignment of responsibilities to all the team members, measure the metrics for all the parameters involved and perform a root cause analysis of all the defects if any if they may arrive and report on a weekly basis to the  Project Manager. </a:t>
            </a:r>
          </a:p>
          <a:p>
            <a:pPr rtl="0"/>
            <a:endParaRPr lang="en-US" sz="1600" b="0" i="0" u="none" strike="noStrike" baseline="0" dirty="0">
              <a:solidFill>
                <a:srgbClr val="000000"/>
              </a:solidFill>
            </a:endParaRPr>
          </a:p>
          <a:p>
            <a:pPr rtl="0">
              <a:buSzPts val="1600"/>
              <a:buFont typeface="Arial" panose="020B0604020202020204" pitchFamily="34" charset="0"/>
              <a:buChar char="•"/>
            </a:pPr>
            <a:r>
              <a:rPr lang="en-US" sz="1600" b="0" i="0" u="none" strike="noStrike" baseline="0" dirty="0">
                <a:solidFill>
                  <a:srgbClr val="000000"/>
                </a:solidFill>
              </a:rPr>
              <a:t>Reliability and Maintainability of the software and hardware shall be tested using  simulation models and shall be regularly updated to the stakeholders.</a:t>
            </a:r>
          </a:p>
        </p:txBody>
      </p:sp>
    </p:spTree>
    <p:extLst>
      <p:ext uri="{BB962C8B-B14F-4D97-AF65-F5344CB8AC3E}">
        <p14:creationId xmlns:p14="http://schemas.microsoft.com/office/powerpoint/2010/main" val="4335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C31E-80C1-1EA5-243B-70328A6A7E55}"/>
              </a:ext>
            </a:extLst>
          </p:cNvPr>
          <p:cNvSpPr>
            <a:spLocks noGrp="1"/>
          </p:cNvSpPr>
          <p:nvPr>
            <p:ph type="title"/>
          </p:nvPr>
        </p:nvSpPr>
        <p:spPr>
          <a:xfrm>
            <a:off x="1094939" y="336331"/>
            <a:ext cx="9076329" cy="1064277"/>
          </a:xfrm>
        </p:spPr>
        <p:txBody>
          <a:bodyPr/>
          <a:lstStyle/>
          <a:p>
            <a:pPr algn="ctr"/>
            <a:r>
              <a:rPr lang="en-US" dirty="0"/>
              <a:t>Executive Involvement</a:t>
            </a:r>
          </a:p>
        </p:txBody>
      </p:sp>
      <p:pic>
        <p:nvPicPr>
          <p:cNvPr id="4" name="Content Placeholder 3">
            <a:extLst>
              <a:ext uri="{FF2B5EF4-FFF2-40B4-BE49-F238E27FC236}">
                <a16:creationId xmlns:a16="http://schemas.microsoft.com/office/drawing/2014/main" id="{D7B476E5-B3FD-74C2-A165-112472FEDB6E}"/>
              </a:ext>
            </a:extLst>
          </p:cNvPr>
          <p:cNvPicPr>
            <a:picLocks noGrp="1" noChangeAspect="1"/>
          </p:cNvPicPr>
          <p:nvPr>
            <p:ph idx="1"/>
          </p:nvPr>
        </p:nvPicPr>
        <p:blipFill>
          <a:blip r:embed="rId2"/>
          <a:stretch>
            <a:fillRect/>
          </a:stretch>
        </p:blipFill>
        <p:spPr>
          <a:xfrm>
            <a:off x="2148925" y="1625532"/>
            <a:ext cx="6968359" cy="4896137"/>
          </a:xfrm>
          <a:prstGeom prst="rect">
            <a:avLst/>
          </a:prstGeom>
        </p:spPr>
      </p:pic>
    </p:spTree>
    <p:extLst>
      <p:ext uri="{BB962C8B-B14F-4D97-AF65-F5344CB8AC3E}">
        <p14:creationId xmlns:p14="http://schemas.microsoft.com/office/powerpoint/2010/main" val="172392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1625-AA52-7670-24FA-0D60A05BD277}"/>
              </a:ext>
            </a:extLst>
          </p:cNvPr>
          <p:cNvSpPr>
            <a:spLocks noGrp="1"/>
          </p:cNvSpPr>
          <p:nvPr>
            <p:ph type="title"/>
          </p:nvPr>
        </p:nvSpPr>
        <p:spPr>
          <a:xfrm>
            <a:off x="966743" y="427449"/>
            <a:ext cx="9076329" cy="1064277"/>
          </a:xfrm>
        </p:spPr>
        <p:txBody>
          <a:bodyPr/>
          <a:lstStyle/>
          <a:p>
            <a:pPr algn="ctr"/>
            <a:r>
              <a:rPr lang="en-US" dirty="0"/>
              <a:t>Expectations from Executives</a:t>
            </a:r>
          </a:p>
        </p:txBody>
      </p:sp>
      <p:sp>
        <p:nvSpPr>
          <p:cNvPr id="3" name="Content Placeholder 2">
            <a:extLst>
              <a:ext uri="{FF2B5EF4-FFF2-40B4-BE49-F238E27FC236}">
                <a16:creationId xmlns:a16="http://schemas.microsoft.com/office/drawing/2014/main" id="{2DA6B67A-18E6-7A23-9437-8FF9E7AA35A4}"/>
              </a:ext>
            </a:extLst>
          </p:cNvPr>
          <p:cNvSpPr>
            <a:spLocks noGrp="1"/>
          </p:cNvSpPr>
          <p:nvPr>
            <p:ph idx="1"/>
          </p:nvPr>
        </p:nvSpPr>
        <p:spPr/>
        <p:txBody>
          <a:bodyPr>
            <a:normAutofit/>
          </a:bodyPr>
          <a:lstStyle/>
          <a:p>
            <a:pPr marL="285750" indent="-285750">
              <a:spcAft>
                <a:spcPts val="600"/>
              </a:spcAft>
              <a:buFont typeface="Arial" panose="020B0604020202020204" pitchFamily="34" charset="0"/>
              <a:buChar char="•"/>
            </a:pPr>
            <a:r>
              <a:rPr lang="en-US" sz="1600" dirty="0"/>
              <a:t>Rachel Brown-VP </a:t>
            </a:r>
            <a:r>
              <a:rPr lang="en-US" sz="1600" dirty="0" err="1"/>
              <a:t>Marketing,Final</a:t>
            </a:r>
            <a:r>
              <a:rPr lang="en-US" sz="1600" dirty="0"/>
              <a:t> approval on the project and budgeting.</a:t>
            </a:r>
          </a:p>
          <a:p>
            <a:pPr marL="285750" indent="-285750">
              <a:spcAft>
                <a:spcPts val="600"/>
              </a:spcAft>
              <a:buFont typeface="Arial" panose="020B0604020202020204" pitchFamily="34" charset="0"/>
              <a:buChar char="•"/>
            </a:pPr>
            <a:r>
              <a:rPr lang="en-US" sz="1600" dirty="0"/>
              <a:t>Josh Oswald-Project sponsor, budgeting and deadlines for the projects</a:t>
            </a:r>
          </a:p>
          <a:p>
            <a:pPr marL="285750" indent="-285750">
              <a:spcAft>
                <a:spcPts val="600"/>
              </a:spcAft>
              <a:buFont typeface="Arial" panose="020B0604020202020204" pitchFamily="34" charset="0"/>
              <a:buChar char="•"/>
            </a:pPr>
            <a:r>
              <a:rPr lang="en-US" sz="1600" dirty="0"/>
              <a:t>Ashley </a:t>
            </a:r>
            <a:r>
              <a:rPr lang="en-US" sz="1600" dirty="0" err="1"/>
              <a:t>Bishay</a:t>
            </a:r>
            <a:r>
              <a:rPr lang="en-US" sz="1600" dirty="0"/>
              <a:t>- Financial Controller, prepare a budget and manage cost of resources</a:t>
            </a:r>
          </a:p>
          <a:p>
            <a:pPr marL="285750" indent="-285750">
              <a:spcAft>
                <a:spcPts val="600"/>
              </a:spcAft>
              <a:buFont typeface="Arial" panose="020B0604020202020204" pitchFamily="34" charset="0"/>
              <a:buChar char="•"/>
            </a:pPr>
            <a:r>
              <a:rPr lang="en-US" sz="1600" dirty="0"/>
              <a:t>Aurelia </a:t>
            </a:r>
            <a:r>
              <a:rPr lang="en-US" sz="1600" dirty="0" err="1"/>
              <a:t>Jhonson</a:t>
            </a:r>
            <a:r>
              <a:rPr lang="en-US" sz="1600" dirty="0"/>
              <a:t>- Salesforce Product Integration advisor, Take care of integration support and testing.</a:t>
            </a:r>
          </a:p>
          <a:p>
            <a:pPr marL="285750" indent="-285750">
              <a:spcAft>
                <a:spcPts val="600"/>
              </a:spcAft>
              <a:buFont typeface="Arial" panose="020B0604020202020204" pitchFamily="34" charset="0"/>
              <a:buChar char="•"/>
            </a:pPr>
            <a:r>
              <a:rPr lang="en-US" sz="1600" dirty="0"/>
              <a:t>Daniel Glasser-VP of client operations(Neurala), communicate downtime and maintain streamlined flow of data.</a:t>
            </a:r>
          </a:p>
        </p:txBody>
      </p:sp>
    </p:spTree>
    <p:extLst>
      <p:ext uri="{BB962C8B-B14F-4D97-AF65-F5344CB8AC3E}">
        <p14:creationId xmlns:p14="http://schemas.microsoft.com/office/powerpoint/2010/main" val="147070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683A-DF7C-02C2-4C1C-B258C9C54454}"/>
              </a:ext>
            </a:extLst>
          </p:cNvPr>
          <p:cNvSpPr>
            <a:spLocks noGrp="1"/>
          </p:cNvSpPr>
          <p:nvPr>
            <p:ph type="title"/>
          </p:nvPr>
        </p:nvSpPr>
        <p:spPr>
          <a:xfrm>
            <a:off x="1557835" y="2896861"/>
            <a:ext cx="9076329" cy="1064277"/>
          </a:xfrm>
        </p:spPr>
        <p:txBody>
          <a:bodyPr/>
          <a:lstStyle/>
          <a:p>
            <a:pPr algn="ctr"/>
            <a:r>
              <a:rPr lang="en-US" dirty="0"/>
              <a:t>Thank You!</a:t>
            </a:r>
          </a:p>
        </p:txBody>
      </p:sp>
    </p:spTree>
    <p:extLst>
      <p:ext uri="{BB962C8B-B14F-4D97-AF65-F5344CB8AC3E}">
        <p14:creationId xmlns:p14="http://schemas.microsoft.com/office/powerpoint/2010/main" val="251358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869DFD-61EC-4C81-99C1-58173244204E}"/>
              </a:ext>
            </a:extLst>
          </p:cNvPr>
          <p:cNvPicPr>
            <a:picLocks noChangeAspect="1"/>
          </p:cNvPicPr>
          <p:nvPr/>
        </p:nvPicPr>
        <p:blipFill rotWithShape="1">
          <a:blip r:embed="rId2"/>
          <a:srcRect t="25000"/>
          <a:stretch/>
        </p:blipFill>
        <p:spPr>
          <a:xfrm>
            <a:off x="21" y="126134"/>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D1F2D-C225-4272-E804-034AF3BDB63A}"/>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Floyd Furniture AI Integration</a:t>
            </a:r>
          </a:p>
        </p:txBody>
      </p:sp>
      <p:sp>
        <p:nvSpPr>
          <p:cNvPr id="3" name="Subtitle 2">
            <a:extLst>
              <a:ext uri="{FF2B5EF4-FFF2-40B4-BE49-F238E27FC236}">
                <a16:creationId xmlns:a16="http://schemas.microsoft.com/office/drawing/2014/main" id="{93737121-FA56-5ED3-5ADE-0246B3765DAD}"/>
              </a:ext>
            </a:extLst>
          </p:cNvPr>
          <p:cNvSpPr>
            <a:spLocks noGrp="1"/>
          </p:cNvSpPr>
          <p:nvPr>
            <p:ph type="subTitle" idx="1"/>
          </p:nvPr>
        </p:nvSpPr>
        <p:spPr>
          <a:xfrm>
            <a:off x="5127432" y="4270178"/>
            <a:ext cx="2906973" cy="948601"/>
          </a:xfrm>
        </p:spPr>
        <p:txBody>
          <a:bodyPr anchor="t">
            <a:normAutofit/>
          </a:bodyPr>
          <a:lstStyle/>
          <a:p>
            <a:pPr algn="r"/>
            <a:r>
              <a:rPr lang="en-US" dirty="0">
                <a:solidFill>
                  <a:srgbClr val="FFFFFF"/>
                </a:solidFill>
              </a:rPr>
              <a:t>Dec 1, 2022</a:t>
            </a:r>
          </a:p>
        </p:txBody>
      </p:sp>
    </p:spTree>
    <p:extLst>
      <p:ext uri="{BB962C8B-B14F-4D97-AF65-F5344CB8AC3E}">
        <p14:creationId xmlns:p14="http://schemas.microsoft.com/office/powerpoint/2010/main" val="20032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2D7B-AA33-34C7-5E41-2E717DC7F158}"/>
              </a:ext>
            </a:extLst>
          </p:cNvPr>
          <p:cNvSpPr>
            <a:spLocks noGrp="1"/>
          </p:cNvSpPr>
          <p:nvPr>
            <p:ph type="title"/>
          </p:nvPr>
        </p:nvSpPr>
        <p:spPr>
          <a:xfrm>
            <a:off x="966743" y="427449"/>
            <a:ext cx="9076329" cy="1064277"/>
          </a:xfrm>
        </p:spPr>
        <p:txBody>
          <a:bodyPr/>
          <a:lstStyle/>
          <a:p>
            <a:pPr algn="ctr"/>
            <a:r>
              <a:rPr lang="en-US" dirty="0"/>
              <a:t>Overview</a:t>
            </a:r>
          </a:p>
        </p:txBody>
      </p:sp>
      <p:sp>
        <p:nvSpPr>
          <p:cNvPr id="3" name="Content Placeholder 2">
            <a:extLst>
              <a:ext uri="{FF2B5EF4-FFF2-40B4-BE49-F238E27FC236}">
                <a16:creationId xmlns:a16="http://schemas.microsoft.com/office/drawing/2014/main" id="{2C17E316-502B-067B-1579-552A7C15CD58}"/>
              </a:ext>
            </a:extLst>
          </p:cNvPr>
          <p:cNvSpPr>
            <a:spLocks noGrp="1"/>
          </p:cNvSpPr>
          <p:nvPr>
            <p:ph idx="1"/>
          </p:nvPr>
        </p:nvSpPr>
        <p:spPr>
          <a:xfrm>
            <a:off x="966742" y="1603922"/>
            <a:ext cx="9076329" cy="5007085"/>
          </a:xfrm>
        </p:spPr>
        <p:txBody>
          <a:bodyPr>
            <a:noAutofit/>
          </a:bodyPr>
          <a:lstStyle/>
          <a:p>
            <a:pPr marL="0" marR="701040" indent="0">
              <a:lnSpc>
                <a:spcPct val="90000"/>
              </a:lnSpc>
              <a:spcBef>
                <a:spcPts val="25"/>
              </a:spcBef>
              <a:buNone/>
            </a:pPr>
            <a:r>
              <a:rPr lang="en-US" sz="1600" b="1" spc="-5" dirty="0"/>
              <a:t>Proposal</a:t>
            </a:r>
            <a:r>
              <a:rPr lang="en-US" sz="1600" spc="-5" dirty="0"/>
              <a:t>:</a:t>
            </a:r>
            <a:r>
              <a:rPr lang="en-US" sz="1600" spc="10" dirty="0"/>
              <a:t> </a:t>
            </a:r>
            <a:r>
              <a:rPr lang="en-US" sz="1600" spc="-5" dirty="0"/>
              <a:t>Implementation</a:t>
            </a:r>
            <a:r>
              <a:rPr lang="en-US" sz="1600" spc="10" dirty="0"/>
              <a:t> </a:t>
            </a:r>
            <a:r>
              <a:rPr lang="en-US" sz="1600" dirty="0"/>
              <a:t>of</a:t>
            </a:r>
            <a:r>
              <a:rPr lang="en-US" sz="1600" spc="5" dirty="0"/>
              <a:t> </a:t>
            </a:r>
            <a:r>
              <a:rPr lang="en-US" sz="1600" spc="-5" dirty="0"/>
              <a:t>Neurala</a:t>
            </a:r>
            <a:r>
              <a:rPr lang="en-US" sz="1600" spc="10" dirty="0"/>
              <a:t> </a:t>
            </a:r>
            <a:r>
              <a:rPr lang="en-US" sz="1600" spc="-5" dirty="0"/>
              <a:t>AI</a:t>
            </a:r>
            <a:r>
              <a:rPr lang="en-US" sz="1600" spc="5" dirty="0"/>
              <a:t> </a:t>
            </a:r>
            <a:r>
              <a:rPr lang="en-US" sz="1600" spc="-5" dirty="0"/>
              <a:t>visual</a:t>
            </a:r>
            <a:r>
              <a:rPr lang="en-US" sz="1600" spc="10" dirty="0"/>
              <a:t> </a:t>
            </a:r>
            <a:r>
              <a:rPr lang="en-US" sz="1600" spc="-5" dirty="0"/>
              <a:t>inspection</a:t>
            </a:r>
            <a:r>
              <a:rPr lang="en-US" sz="1600" spc="15" dirty="0"/>
              <a:t> </a:t>
            </a:r>
            <a:r>
              <a:rPr lang="en-US" sz="1600" spc="-5" dirty="0"/>
              <a:t>software</a:t>
            </a:r>
            <a:r>
              <a:rPr lang="en-US" sz="1600" spc="5" dirty="0"/>
              <a:t> </a:t>
            </a:r>
            <a:r>
              <a:rPr lang="en-US" sz="1600" spc="-5" dirty="0"/>
              <a:t>at</a:t>
            </a:r>
            <a:r>
              <a:rPr lang="en-US" sz="1600" spc="10" dirty="0"/>
              <a:t> </a:t>
            </a:r>
            <a:r>
              <a:rPr lang="en-US" sz="1600" dirty="0"/>
              <a:t>Floyd</a:t>
            </a:r>
            <a:r>
              <a:rPr lang="en-US" sz="1600" spc="15" dirty="0"/>
              <a:t> </a:t>
            </a:r>
            <a:r>
              <a:rPr lang="en-US" sz="1600" spc="-5" dirty="0"/>
              <a:t>Furniture</a:t>
            </a:r>
            <a:r>
              <a:rPr lang="en-US" sz="1600" spc="5" dirty="0"/>
              <a:t> </a:t>
            </a:r>
            <a:r>
              <a:rPr lang="en-US" sz="1600" dirty="0"/>
              <a:t>to </a:t>
            </a:r>
            <a:r>
              <a:rPr lang="en-US" sz="1600" spc="-409" dirty="0"/>
              <a:t> </a:t>
            </a:r>
            <a:r>
              <a:rPr lang="en-US" sz="1600" spc="-5" dirty="0"/>
              <a:t>improve</a:t>
            </a:r>
            <a:r>
              <a:rPr lang="en-US" sz="1600" spc="-10" dirty="0"/>
              <a:t> </a:t>
            </a:r>
            <a:r>
              <a:rPr lang="en-US" sz="1600" spc="-5" dirty="0"/>
              <a:t>quality</a:t>
            </a:r>
            <a:r>
              <a:rPr lang="en-US" sz="1600" dirty="0"/>
              <a:t> </a:t>
            </a:r>
            <a:r>
              <a:rPr lang="en-US" sz="1600" spc="-5" dirty="0"/>
              <a:t>at</a:t>
            </a:r>
            <a:r>
              <a:rPr lang="en-US" sz="1600" dirty="0"/>
              <a:t> </a:t>
            </a:r>
            <a:r>
              <a:rPr lang="en-US" sz="1600" spc="-5" dirty="0"/>
              <a:t>scale</a:t>
            </a:r>
            <a:endParaRPr lang="en-US" sz="1600" dirty="0"/>
          </a:p>
          <a:p>
            <a:pPr marL="469900" indent="-228600">
              <a:lnSpc>
                <a:spcPct val="90000"/>
              </a:lnSpc>
              <a:spcBef>
                <a:spcPts val="1345"/>
              </a:spcBef>
              <a:buSzPct val="105882"/>
              <a:buFont typeface="Arial" panose="020B0604020202020204" pitchFamily="34" charset="0"/>
              <a:buChar char="•"/>
              <a:tabLst>
                <a:tab pos="469265" algn="l"/>
                <a:tab pos="469900" algn="l"/>
              </a:tabLst>
            </a:pPr>
            <a:r>
              <a:rPr lang="en-US" sz="1600" spc="-5" dirty="0"/>
              <a:t>Problem</a:t>
            </a:r>
            <a:r>
              <a:rPr lang="en-US" sz="1600" spc="-20" dirty="0"/>
              <a:t> </a:t>
            </a:r>
            <a:r>
              <a:rPr lang="en-US" sz="1600" spc="-5" dirty="0"/>
              <a:t>Statement:</a:t>
            </a:r>
            <a:endParaRPr lang="en-US" sz="1600" dirty="0"/>
          </a:p>
          <a:p>
            <a:pPr marL="831215" marR="254635" lvl="1" indent="-285750">
              <a:lnSpc>
                <a:spcPct val="90000"/>
              </a:lnSpc>
              <a:spcBef>
                <a:spcPts val="5"/>
              </a:spcBef>
              <a:buClr>
                <a:srgbClr val="595959"/>
              </a:buClr>
              <a:buSzPct val="107692"/>
              <a:buFont typeface="Courier New" panose="02070309020205020404" pitchFamily="49" charset="0"/>
              <a:buChar char="o"/>
              <a:tabLst>
                <a:tab pos="774700" algn="l"/>
              </a:tabLst>
            </a:pPr>
            <a:r>
              <a:rPr lang="en-US" sz="1600" spc="-5" dirty="0"/>
              <a:t>One</a:t>
            </a:r>
            <a:r>
              <a:rPr lang="en-US" sz="1600" dirty="0"/>
              <a:t> of</a:t>
            </a:r>
            <a:r>
              <a:rPr lang="en-US" sz="1600" spc="5" dirty="0"/>
              <a:t> </a:t>
            </a:r>
            <a:r>
              <a:rPr lang="en-US" sz="1600" dirty="0"/>
              <a:t>the </a:t>
            </a:r>
            <a:r>
              <a:rPr lang="en-US" sz="1600" spc="-5" dirty="0"/>
              <a:t>recent</a:t>
            </a:r>
            <a:r>
              <a:rPr lang="en-US" sz="1600" spc="10" dirty="0"/>
              <a:t> </a:t>
            </a:r>
            <a:r>
              <a:rPr lang="en-US" sz="1600" spc="-5" dirty="0"/>
              <a:t>challenges </a:t>
            </a:r>
            <a:r>
              <a:rPr lang="en-US" sz="1600" dirty="0"/>
              <a:t>is</a:t>
            </a:r>
            <a:r>
              <a:rPr lang="en-US" sz="1600" spc="-5" dirty="0"/>
              <a:t> with</a:t>
            </a:r>
            <a:r>
              <a:rPr lang="en-US" sz="1600" spc="5" dirty="0"/>
              <a:t> </a:t>
            </a:r>
            <a:r>
              <a:rPr lang="en-US" sz="1600" spc="-5" dirty="0"/>
              <a:t>including</a:t>
            </a:r>
            <a:r>
              <a:rPr lang="en-US" sz="1600" spc="5" dirty="0"/>
              <a:t> </a:t>
            </a:r>
            <a:r>
              <a:rPr lang="en-US" sz="1600" dirty="0"/>
              <a:t>the</a:t>
            </a:r>
            <a:r>
              <a:rPr lang="en-US" sz="1600" spc="5" dirty="0"/>
              <a:t> </a:t>
            </a:r>
            <a:r>
              <a:rPr lang="en-US" sz="1600" dirty="0"/>
              <a:t>right</a:t>
            </a:r>
            <a:r>
              <a:rPr lang="en-US" sz="1600" spc="5" dirty="0"/>
              <a:t> </a:t>
            </a:r>
            <a:r>
              <a:rPr lang="en-US" sz="1600" spc="-5" dirty="0"/>
              <a:t>quantity</a:t>
            </a:r>
            <a:r>
              <a:rPr lang="en-US" sz="1600" spc="5" dirty="0"/>
              <a:t> </a:t>
            </a:r>
            <a:r>
              <a:rPr lang="en-US" sz="1600" dirty="0"/>
              <a:t>of</a:t>
            </a:r>
            <a:r>
              <a:rPr lang="en-US" sz="1600" spc="10" dirty="0"/>
              <a:t> </a:t>
            </a:r>
            <a:r>
              <a:rPr lang="en-US" sz="1600" spc="-5" dirty="0"/>
              <a:t>fasteners </a:t>
            </a:r>
            <a:r>
              <a:rPr lang="en-US" sz="1600" dirty="0"/>
              <a:t>in</a:t>
            </a:r>
            <a:r>
              <a:rPr lang="en-US" sz="1600" spc="5" dirty="0"/>
              <a:t> </a:t>
            </a:r>
            <a:r>
              <a:rPr lang="en-US" sz="1600" dirty="0"/>
              <a:t>the kits</a:t>
            </a:r>
            <a:r>
              <a:rPr lang="en-US" sz="1600" spc="5" dirty="0"/>
              <a:t> </a:t>
            </a:r>
            <a:r>
              <a:rPr lang="en-US" sz="1600" dirty="0"/>
              <a:t>-</a:t>
            </a:r>
            <a:r>
              <a:rPr lang="en-US" sz="1600" spc="5" dirty="0"/>
              <a:t> </a:t>
            </a:r>
            <a:r>
              <a:rPr lang="en-US" sz="1600" spc="-5" dirty="0"/>
              <a:t>we</a:t>
            </a:r>
            <a:r>
              <a:rPr lang="en-US" sz="1600" dirty="0"/>
              <a:t> </a:t>
            </a:r>
            <a:r>
              <a:rPr lang="en-US" sz="1600" spc="-5" dirty="0"/>
              <a:t>frequently</a:t>
            </a:r>
            <a:r>
              <a:rPr lang="en-US" sz="1600" spc="5" dirty="0"/>
              <a:t> </a:t>
            </a:r>
            <a:r>
              <a:rPr lang="en-US" sz="1600" spc="-5" dirty="0"/>
              <a:t>receive </a:t>
            </a:r>
            <a:r>
              <a:rPr lang="en-US" sz="1600" dirty="0"/>
              <a:t> </a:t>
            </a:r>
            <a:r>
              <a:rPr lang="en-US" sz="1600" spc="-5" dirty="0"/>
              <a:t>customer</a:t>
            </a:r>
            <a:r>
              <a:rPr lang="en-US" sz="1600" spc="10" dirty="0"/>
              <a:t> </a:t>
            </a:r>
            <a:r>
              <a:rPr lang="en-US" sz="1600" spc="-5" dirty="0"/>
              <a:t>complaints about</a:t>
            </a:r>
            <a:r>
              <a:rPr lang="en-US" sz="1600" spc="10" dirty="0"/>
              <a:t> </a:t>
            </a:r>
            <a:r>
              <a:rPr lang="en-US" sz="1600" spc="-5" dirty="0"/>
              <a:t>insufficient</a:t>
            </a:r>
            <a:r>
              <a:rPr lang="en-US" sz="1600" spc="10" dirty="0"/>
              <a:t> </a:t>
            </a:r>
            <a:r>
              <a:rPr lang="en-US" sz="1600" dirty="0"/>
              <a:t>bolts or</a:t>
            </a:r>
            <a:r>
              <a:rPr lang="en-US" sz="1600" spc="10" dirty="0"/>
              <a:t> </a:t>
            </a:r>
            <a:r>
              <a:rPr lang="en-US" sz="1600" spc="-5" dirty="0"/>
              <a:t>special</a:t>
            </a:r>
            <a:r>
              <a:rPr lang="en-US" sz="1600" spc="10" dirty="0"/>
              <a:t> </a:t>
            </a:r>
            <a:r>
              <a:rPr lang="en-US" sz="1600" spc="-5" dirty="0"/>
              <a:t>fastening</a:t>
            </a:r>
            <a:r>
              <a:rPr lang="en-US" sz="1600" spc="10" dirty="0"/>
              <a:t> </a:t>
            </a:r>
            <a:r>
              <a:rPr lang="en-US" sz="1600" spc="-5" dirty="0"/>
              <a:t>units.</a:t>
            </a:r>
            <a:r>
              <a:rPr lang="en-US" sz="1600" spc="10" dirty="0"/>
              <a:t> </a:t>
            </a:r>
            <a:r>
              <a:rPr lang="en-US" sz="1600" dirty="0"/>
              <a:t>This </a:t>
            </a:r>
            <a:r>
              <a:rPr lang="en-US" sz="1600" spc="-5" dirty="0"/>
              <a:t>has</a:t>
            </a:r>
            <a:r>
              <a:rPr lang="en-US" sz="1600" dirty="0"/>
              <a:t> </a:t>
            </a:r>
            <a:r>
              <a:rPr lang="en-US" sz="1600" spc="-5" dirty="0"/>
              <a:t>resulted</a:t>
            </a:r>
            <a:r>
              <a:rPr lang="en-US" sz="1600" spc="10" dirty="0"/>
              <a:t> </a:t>
            </a:r>
            <a:r>
              <a:rPr lang="en-US" sz="1600" dirty="0"/>
              <a:t>in</a:t>
            </a:r>
            <a:r>
              <a:rPr lang="en-US" sz="1600" spc="10" dirty="0"/>
              <a:t> </a:t>
            </a:r>
            <a:r>
              <a:rPr lang="en-US" sz="1600" spc="-5" dirty="0"/>
              <a:t>decreased</a:t>
            </a:r>
            <a:r>
              <a:rPr lang="en-US" sz="1600" spc="10" dirty="0"/>
              <a:t> </a:t>
            </a:r>
            <a:r>
              <a:rPr lang="en-US" sz="1600" spc="-5" dirty="0"/>
              <a:t>customer </a:t>
            </a:r>
            <a:r>
              <a:rPr lang="en-US" sz="1600" spc="-310" dirty="0"/>
              <a:t> </a:t>
            </a:r>
            <a:r>
              <a:rPr lang="en-US" sz="1600" spc="-5" dirty="0"/>
              <a:t>satisfaction.</a:t>
            </a:r>
            <a:endParaRPr lang="en-US" sz="1600" dirty="0"/>
          </a:p>
          <a:p>
            <a:pPr marL="831215" marR="5080" lvl="1" indent="-285750">
              <a:lnSpc>
                <a:spcPct val="90000"/>
              </a:lnSpc>
              <a:spcBef>
                <a:spcPts val="114"/>
              </a:spcBef>
              <a:buClr>
                <a:srgbClr val="595959"/>
              </a:buClr>
              <a:buSzPct val="107692"/>
              <a:buFont typeface="Courier New" panose="02070309020205020404" pitchFamily="49" charset="0"/>
              <a:buChar char="o"/>
              <a:tabLst>
                <a:tab pos="774700" algn="l"/>
              </a:tabLst>
            </a:pPr>
            <a:r>
              <a:rPr lang="en-US" sz="1600" dirty="0"/>
              <a:t>There </a:t>
            </a:r>
            <a:r>
              <a:rPr lang="en-US" sz="1600" spc="-5" dirty="0"/>
              <a:t>have</a:t>
            </a:r>
            <a:r>
              <a:rPr lang="en-US" sz="1600" dirty="0"/>
              <a:t> </a:t>
            </a:r>
            <a:r>
              <a:rPr lang="en-US" sz="1600" spc="-5" dirty="0"/>
              <a:t>been</a:t>
            </a:r>
            <a:r>
              <a:rPr lang="en-US" sz="1600" spc="10" dirty="0"/>
              <a:t> </a:t>
            </a:r>
            <a:r>
              <a:rPr lang="en-US" sz="1600" dirty="0"/>
              <a:t>a </a:t>
            </a:r>
            <a:r>
              <a:rPr lang="en-US" sz="1600" spc="-5" dirty="0"/>
              <a:t>few</a:t>
            </a:r>
            <a:r>
              <a:rPr lang="en-US" sz="1600" spc="5" dirty="0"/>
              <a:t> </a:t>
            </a:r>
            <a:r>
              <a:rPr lang="en-US" sz="1600" spc="-5" dirty="0"/>
              <a:t>reports </a:t>
            </a:r>
            <a:r>
              <a:rPr lang="en-US" sz="1600" dirty="0"/>
              <a:t>of</a:t>
            </a:r>
            <a:r>
              <a:rPr lang="en-US" sz="1600" spc="10" dirty="0"/>
              <a:t> </a:t>
            </a:r>
            <a:r>
              <a:rPr lang="en-US" sz="1600" spc="-5" dirty="0"/>
              <a:t>surface</a:t>
            </a:r>
            <a:r>
              <a:rPr lang="en-US" sz="1600" dirty="0"/>
              <a:t> </a:t>
            </a:r>
            <a:r>
              <a:rPr lang="en-US" sz="1600" spc="-5" dirty="0"/>
              <a:t>scratches </a:t>
            </a:r>
            <a:r>
              <a:rPr lang="en-US" sz="1600" dirty="0"/>
              <a:t>or</a:t>
            </a:r>
            <a:r>
              <a:rPr lang="en-US" sz="1600" spc="10" dirty="0"/>
              <a:t> </a:t>
            </a:r>
            <a:r>
              <a:rPr lang="en-US" sz="1600" spc="-5" dirty="0"/>
              <a:t>paint</a:t>
            </a:r>
            <a:r>
              <a:rPr lang="en-US" sz="1600" spc="5" dirty="0"/>
              <a:t> </a:t>
            </a:r>
            <a:r>
              <a:rPr lang="en-US" sz="1600" spc="-5" dirty="0"/>
              <a:t>that</a:t>
            </a:r>
            <a:r>
              <a:rPr lang="en-US" sz="1600" spc="10" dirty="0"/>
              <a:t> </a:t>
            </a:r>
            <a:r>
              <a:rPr lang="en-US" sz="1600" spc="-5" dirty="0"/>
              <a:t>appears </a:t>
            </a:r>
            <a:r>
              <a:rPr lang="en-US" sz="1600" dirty="0"/>
              <a:t>to</a:t>
            </a:r>
            <a:r>
              <a:rPr lang="en-US" sz="1600" spc="10" dirty="0"/>
              <a:t> </a:t>
            </a:r>
            <a:r>
              <a:rPr lang="en-US" sz="1600" dirty="0"/>
              <a:t>be </a:t>
            </a:r>
            <a:r>
              <a:rPr lang="en-US" sz="1600" spc="-5" dirty="0"/>
              <a:t>subpar.</a:t>
            </a:r>
            <a:r>
              <a:rPr lang="en-US" sz="1600" spc="10" dirty="0"/>
              <a:t> </a:t>
            </a:r>
            <a:r>
              <a:rPr lang="en-US" sz="1600" spc="-5" dirty="0"/>
              <a:t>Our</a:t>
            </a:r>
            <a:r>
              <a:rPr lang="en-US" sz="1600" spc="10" dirty="0"/>
              <a:t> </a:t>
            </a:r>
            <a:r>
              <a:rPr lang="en-US" sz="1600" spc="-5" dirty="0"/>
              <a:t>staff</a:t>
            </a:r>
            <a:r>
              <a:rPr lang="en-US" sz="1600" spc="10" dirty="0"/>
              <a:t> </a:t>
            </a:r>
            <a:r>
              <a:rPr lang="en-US" sz="1600" spc="-5" dirty="0"/>
              <a:t>has determined</a:t>
            </a:r>
            <a:r>
              <a:rPr lang="en-US" sz="1600" spc="10" dirty="0"/>
              <a:t> </a:t>
            </a:r>
            <a:r>
              <a:rPr lang="en-US" sz="1600" spc="-5" dirty="0"/>
              <a:t>that </a:t>
            </a:r>
            <a:r>
              <a:rPr lang="en-US" sz="1600" spc="-310" dirty="0"/>
              <a:t> </a:t>
            </a:r>
            <a:r>
              <a:rPr lang="en-US" sz="1600" dirty="0"/>
              <a:t>the </a:t>
            </a:r>
            <a:r>
              <a:rPr lang="en-US" sz="1600" spc="-5" dirty="0"/>
              <a:t>problems were</a:t>
            </a:r>
            <a:r>
              <a:rPr lang="en-US" sz="1600" dirty="0"/>
              <a:t> not</a:t>
            </a:r>
            <a:r>
              <a:rPr lang="en-US" sz="1600" spc="5" dirty="0"/>
              <a:t> </a:t>
            </a:r>
            <a:r>
              <a:rPr lang="en-US" sz="1600" spc="-5" dirty="0"/>
              <a:t>caused</a:t>
            </a:r>
            <a:r>
              <a:rPr lang="en-US" sz="1600" spc="5" dirty="0"/>
              <a:t> </a:t>
            </a:r>
            <a:r>
              <a:rPr lang="en-US" sz="1600" dirty="0"/>
              <a:t>by</a:t>
            </a:r>
            <a:r>
              <a:rPr lang="en-US" sz="1600" spc="5" dirty="0"/>
              <a:t> </a:t>
            </a:r>
            <a:r>
              <a:rPr lang="en-US" sz="1600" spc="-5" dirty="0"/>
              <a:t>transportation</a:t>
            </a:r>
            <a:r>
              <a:rPr lang="en-US" sz="1600" spc="5" dirty="0"/>
              <a:t> </a:t>
            </a:r>
            <a:r>
              <a:rPr lang="en-US" sz="1600" dirty="0"/>
              <a:t>-</a:t>
            </a:r>
            <a:r>
              <a:rPr lang="en-US" sz="1600" spc="5" dirty="0"/>
              <a:t> </a:t>
            </a:r>
            <a:r>
              <a:rPr lang="en-US" sz="1600" spc="-5" dirty="0"/>
              <a:t>they</a:t>
            </a:r>
            <a:r>
              <a:rPr lang="en-US" sz="1600" spc="5" dirty="0"/>
              <a:t> </a:t>
            </a:r>
            <a:r>
              <a:rPr lang="en-US" sz="1600" spc="-5" dirty="0"/>
              <a:t>appear</a:t>
            </a:r>
            <a:r>
              <a:rPr lang="en-US" sz="1600" spc="5" dirty="0"/>
              <a:t> </a:t>
            </a:r>
            <a:r>
              <a:rPr lang="en-US" sz="1600" dirty="0"/>
              <a:t>to</a:t>
            </a:r>
            <a:r>
              <a:rPr lang="en-US" sz="1600" spc="5" dirty="0"/>
              <a:t> </a:t>
            </a:r>
            <a:r>
              <a:rPr lang="en-US" sz="1600" dirty="0"/>
              <a:t>be a </a:t>
            </a:r>
            <a:r>
              <a:rPr lang="en-US" sz="1600" spc="-5" dirty="0"/>
              <a:t>result</a:t>
            </a:r>
            <a:r>
              <a:rPr lang="en-US" sz="1600" spc="5" dirty="0"/>
              <a:t> </a:t>
            </a:r>
            <a:r>
              <a:rPr lang="en-US" sz="1600" dirty="0"/>
              <a:t>of</a:t>
            </a:r>
            <a:r>
              <a:rPr lang="en-US" sz="1600" spc="5" dirty="0"/>
              <a:t> </a:t>
            </a:r>
            <a:r>
              <a:rPr lang="en-US" sz="1600" dirty="0"/>
              <a:t>the </a:t>
            </a:r>
            <a:r>
              <a:rPr lang="en-US" sz="1600" spc="-5" dirty="0"/>
              <a:t>manufacturing</a:t>
            </a:r>
            <a:r>
              <a:rPr lang="en-US" sz="1600" spc="5" dirty="0"/>
              <a:t> </a:t>
            </a:r>
            <a:r>
              <a:rPr lang="en-US" sz="1600" spc="-5" dirty="0"/>
              <a:t>process,</a:t>
            </a:r>
            <a:r>
              <a:rPr lang="en-US" sz="1600" spc="5" dirty="0"/>
              <a:t> </a:t>
            </a:r>
            <a:r>
              <a:rPr lang="en-US" sz="1600" spc="-5" dirty="0"/>
              <a:t>and</a:t>
            </a:r>
            <a:r>
              <a:rPr lang="en-US" sz="1600" spc="10" dirty="0"/>
              <a:t> </a:t>
            </a:r>
            <a:r>
              <a:rPr lang="en-US" sz="1600" dirty="0"/>
              <a:t>the </a:t>
            </a:r>
            <a:r>
              <a:rPr lang="en-US" sz="1600" spc="-5" dirty="0"/>
              <a:t>inspectors failed</a:t>
            </a:r>
            <a:r>
              <a:rPr lang="en-US" sz="1600" spc="5" dirty="0"/>
              <a:t> </a:t>
            </a:r>
            <a:r>
              <a:rPr lang="en-US" sz="1600" dirty="0"/>
              <a:t>to</a:t>
            </a:r>
            <a:r>
              <a:rPr lang="en-US" sz="1600" spc="10" dirty="0"/>
              <a:t> </a:t>
            </a:r>
            <a:r>
              <a:rPr lang="en-US" sz="1600" spc="-5" dirty="0"/>
              <a:t>catch</a:t>
            </a:r>
            <a:r>
              <a:rPr lang="en-US" sz="1600" spc="5" dirty="0"/>
              <a:t> </a:t>
            </a:r>
            <a:r>
              <a:rPr lang="en-US" sz="1600" spc="-5" dirty="0"/>
              <a:t>them</a:t>
            </a:r>
            <a:r>
              <a:rPr lang="en-US" sz="1600" spc="5" dirty="0"/>
              <a:t> </a:t>
            </a:r>
            <a:r>
              <a:rPr lang="en-US" sz="1600" spc="-5" dirty="0"/>
              <a:t>before</a:t>
            </a:r>
            <a:r>
              <a:rPr lang="en-US" sz="1600" spc="5" dirty="0"/>
              <a:t> </a:t>
            </a:r>
            <a:r>
              <a:rPr lang="en-US" sz="1600" dirty="0"/>
              <a:t>the </a:t>
            </a:r>
            <a:r>
              <a:rPr lang="en-US" sz="1600" spc="-5" dirty="0"/>
              <a:t>parts were</a:t>
            </a:r>
            <a:r>
              <a:rPr lang="en-US" sz="1600" spc="5" dirty="0"/>
              <a:t> </a:t>
            </a:r>
            <a:r>
              <a:rPr lang="en-US" sz="1600" spc="-5" dirty="0"/>
              <a:t>transported.</a:t>
            </a:r>
            <a:endParaRPr lang="en-US" sz="1600" dirty="0"/>
          </a:p>
          <a:p>
            <a:pPr indent="-228600">
              <a:lnSpc>
                <a:spcPct val="90000"/>
              </a:lnSpc>
              <a:spcBef>
                <a:spcPts val="50"/>
              </a:spcBef>
              <a:buFont typeface="Arial" panose="020B0604020202020204" pitchFamily="34" charset="0"/>
              <a:buChar char="•"/>
            </a:pPr>
            <a:endParaRPr lang="en-US" sz="1600" dirty="0"/>
          </a:p>
          <a:p>
            <a:pPr marL="469900" indent="-228600">
              <a:lnSpc>
                <a:spcPct val="90000"/>
              </a:lnSpc>
              <a:buSzPct val="105882"/>
              <a:buFont typeface="Arial" panose="020B0604020202020204" pitchFamily="34" charset="0"/>
              <a:buChar char="•"/>
              <a:tabLst>
                <a:tab pos="469265" algn="l"/>
                <a:tab pos="469900" algn="l"/>
              </a:tabLst>
            </a:pPr>
            <a:r>
              <a:rPr lang="en-US" sz="1600" dirty="0"/>
              <a:t>Solution</a:t>
            </a:r>
            <a:r>
              <a:rPr lang="en-US" sz="1600" spc="-30" dirty="0"/>
              <a:t> </a:t>
            </a:r>
            <a:r>
              <a:rPr lang="en-US" sz="1600" spc="-5" dirty="0"/>
              <a:t>Proposed:</a:t>
            </a:r>
            <a:endParaRPr lang="en-US" sz="1600" dirty="0"/>
          </a:p>
          <a:p>
            <a:pPr marL="964565" marR="219075" lvl="1" indent="-285750">
              <a:lnSpc>
                <a:spcPct val="90000"/>
              </a:lnSpc>
              <a:spcBef>
                <a:spcPts val="15"/>
              </a:spcBef>
              <a:buSzPct val="92307"/>
              <a:buFont typeface="Courier New" panose="02070309020205020404" pitchFamily="49" charset="0"/>
              <a:buChar char="o"/>
              <a:tabLst>
                <a:tab pos="907415" algn="l"/>
                <a:tab pos="908050" algn="l"/>
              </a:tabLst>
            </a:pPr>
            <a:r>
              <a:rPr lang="en-US" sz="1600" spc="-5" dirty="0"/>
              <a:t>Integration</a:t>
            </a:r>
            <a:r>
              <a:rPr lang="en-US" sz="1600" spc="10" dirty="0"/>
              <a:t> </a:t>
            </a:r>
            <a:r>
              <a:rPr lang="en-US" sz="1600" dirty="0"/>
              <a:t>of</a:t>
            </a:r>
            <a:r>
              <a:rPr lang="en-US" sz="1600" spc="10" dirty="0"/>
              <a:t> </a:t>
            </a:r>
            <a:r>
              <a:rPr lang="en-US" sz="1600" spc="-5" dirty="0"/>
              <a:t>Neurala</a:t>
            </a:r>
            <a:r>
              <a:rPr lang="en-US" sz="1600" spc="5" dirty="0"/>
              <a:t> </a:t>
            </a:r>
            <a:r>
              <a:rPr lang="en-US" sz="1600" spc="-5" dirty="0"/>
              <a:t>AI’s</a:t>
            </a:r>
            <a:r>
              <a:rPr lang="en-US" sz="1600" dirty="0"/>
              <a:t> </a:t>
            </a:r>
            <a:r>
              <a:rPr lang="en-US" sz="1600" spc="-5" dirty="0"/>
              <a:t>visual</a:t>
            </a:r>
            <a:r>
              <a:rPr lang="en-US" sz="1600" spc="10" dirty="0"/>
              <a:t> </a:t>
            </a:r>
            <a:r>
              <a:rPr lang="en-US" sz="1600" spc="-5" dirty="0"/>
              <a:t>inspection</a:t>
            </a:r>
            <a:r>
              <a:rPr lang="en-US" sz="1600" spc="10" dirty="0"/>
              <a:t> </a:t>
            </a:r>
            <a:r>
              <a:rPr lang="en-US" sz="1600" spc="-5" dirty="0"/>
              <a:t>software</a:t>
            </a:r>
            <a:r>
              <a:rPr lang="en-US" sz="1600" spc="5" dirty="0"/>
              <a:t> </a:t>
            </a:r>
            <a:r>
              <a:rPr lang="en-US" sz="1600" dirty="0"/>
              <a:t>into</a:t>
            </a:r>
            <a:r>
              <a:rPr lang="en-US" sz="1600" spc="10" dirty="0"/>
              <a:t> </a:t>
            </a:r>
            <a:r>
              <a:rPr lang="en-US" sz="1600" dirty="0"/>
              <a:t>our</a:t>
            </a:r>
            <a:r>
              <a:rPr lang="en-US" sz="1600" spc="15" dirty="0"/>
              <a:t> </a:t>
            </a:r>
            <a:r>
              <a:rPr lang="en-US" sz="1600" spc="-5" dirty="0"/>
              <a:t>salesforce</a:t>
            </a:r>
            <a:r>
              <a:rPr lang="en-US" sz="1600" spc="5" dirty="0"/>
              <a:t> </a:t>
            </a:r>
            <a:r>
              <a:rPr lang="en-US" sz="1600" spc="-5" dirty="0"/>
              <a:t>platform</a:t>
            </a:r>
            <a:r>
              <a:rPr lang="en-US" sz="1600" spc="10" dirty="0"/>
              <a:t> </a:t>
            </a:r>
            <a:r>
              <a:rPr lang="en-US" sz="1600" dirty="0"/>
              <a:t>for</a:t>
            </a:r>
            <a:r>
              <a:rPr lang="en-US" sz="1600" spc="10" dirty="0"/>
              <a:t> </a:t>
            </a:r>
            <a:r>
              <a:rPr lang="en-US" sz="1600" spc="-5" dirty="0"/>
              <a:t>order</a:t>
            </a:r>
            <a:r>
              <a:rPr lang="en-US" sz="1600" spc="10" dirty="0"/>
              <a:t> </a:t>
            </a:r>
            <a:r>
              <a:rPr lang="en-US" sz="1600" spc="-5" dirty="0"/>
              <a:t>management</a:t>
            </a:r>
            <a:r>
              <a:rPr lang="en-US" sz="1600" spc="10" dirty="0"/>
              <a:t> </a:t>
            </a:r>
            <a:r>
              <a:rPr lang="en-US" sz="1600" spc="-5" dirty="0"/>
              <a:t>and </a:t>
            </a:r>
            <a:r>
              <a:rPr lang="en-US" sz="1600" spc="-310" dirty="0"/>
              <a:t> </a:t>
            </a:r>
            <a:r>
              <a:rPr lang="en-US" sz="1600" spc="-5" dirty="0"/>
              <a:t>tracking</a:t>
            </a:r>
            <a:r>
              <a:rPr lang="en-US" sz="1600" dirty="0"/>
              <a:t> in </a:t>
            </a:r>
            <a:r>
              <a:rPr lang="en-US" sz="1600" spc="-5" dirty="0"/>
              <a:t>order</a:t>
            </a:r>
            <a:r>
              <a:rPr lang="en-US" sz="1600" dirty="0"/>
              <a:t> to </a:t>
            </a:r>
            <a:r>
              <a:rPr lang="en-US" sz="1600" spc="-5" dirty="0"/>
              <a:t>ensure quality</a:t>
            </a:r>
            <a:r>
              <a:rPr lang="en-US" sz="1600" dirty="0"/>
              <a:t> during </a:t>
            </a:r>
            <a:r>
              <a:rPr lang="en-US" sz="1600" spc="-5" dirty="0"/>
              <a:t>manufacturing</a:t>
            </a:r>
            <a:endParaRPr lang="en-US" sz="1600" dirty="0"/>
          </a:p>
          <a:p>
            <a:pPr lvl="1" indent="-228600">
              <a:lnSpc>
                <a:spcPct val="90000"/>
              </a:lnSpc>
              <a:spcBef>
                <a:spcPts val="30"/>
              </a:spcBef>
              <a:buFont typeface="Arial" panose="020B0604020202020204" pitchFamily="34" charset="0"/>
              <a:buChar char="•"/>
            </a:pPr>
            <a:endParaRPr lang="en-US" sz="1600" dirty="0"/>
          </a:p>
          <a:p>
            <a:pPr marL="469900" indent="-228600">
              <a:lnSpc>
                <a:spcPct val="90000"/>
              </a:lnSpc>
              <a:buSzPct val="105882"/>
              <a:buFont typeface="Arial" panose="020B0604020202020204" pitchFamily="34" charset="0"/>
              <a:buChar char="•"/>
              <a:tabLst>
                <a:tab pos="469265" algn="l"/>
                <a:tab pos="469900" algn="l"/>
              </a:tabLst>
            </a:pPr>
            <a:r>
              <a:rPr lang="en-US" sz="1600" spc="-5" dirty="0"/>
              <a:t>Expected</a:t>
            </a:r>
            <a:r>
              <a:rPr lang="en-US" sz="1600" spc="-25" dirty="0"/>
              <a:t> </a:t>
            </a:r>
            <a:r>
              <a:rPr lang="en-US" sz="1600" spc="-5" dirty="0"/>
              <a:t>Result:</a:t>
            </a:r>
            <a:endParaRPr lang="en-US" sz="1600" dirty="0"/>
          </a:p>
          <a:p>
            <a:pPr marL="850900" marR="400050" lvl="1" indent="-285750">
              <a:lnSpc>
                <a:spcPct val="90000"/>
              </a:lnSpc>
              <a:spcBef>
                <a:spcPts val="20"/>
              </a:spcBef>
              <a:buSzPct val="92307"/>
              <a:buFont typeface="Courier New" panose="02070309020205020404" pitchFamily="49" charset="0"/>
              <a:buChar char="o"/>
              <a:tabLst>
                <a:tab pos="793750" algn="l"/>
              </a:tabLst>
            </a:pPr>
            <a:r>
              <a:rPr lang="en-US" sz="1600" dirty="0"/>
              <a:t>A </a:t>
            </a:r>
            <a:r>
              <a:rPr lang="en-US" sz="1600" spc="-5" dirty="0"/>
              <a:t>smooth</a:t>
            </a:r>
            <a:r>
              <a:rPr lang="en-US" sz="1600" spc="5" dirty="0"/>
              <a:t> </a:t>
            </a:r>
            <a:r>
              <a:rPr lang="en-US" sz="1600" spc="-5" dirty="0"/>
              <a:t>integration</a:t>
            </a:r>
            <a:r>
              <a:rPr lang="en-US" sz="1600" spc="10" dirty="0"/>
              <a:t> </a:t>
            </a:r>
            <a:r>
              <a:rPr lang="en-US" sz="1600" spc="-5" dirty="0"/>
              <a:t>leading</a:t>
            </a:r>
            <a:r>
              <a:rPr lang="en-US" sz="1600" spc="5" dirty="0"/>
              <a:t> </a:t>
            </a:r>
            <a:r>
              <a:rPr lang="en-US" sz="1600" dirty="0"/>
              <a:t>to</a:t>
            </a:r>
            <a:r>
              <a:rPr lang="en-US" sz="1600" spc="5" dirty="0"/>
              <a:t> </a:t>
            </a:r>
            <a:r>
              <a:rPr lang="en-US" sz="1600" dirty="0"/>
              <a:t>Floyd</a:t>
            </a:r>
            <a:r>
              <a:rPr lang="en-US" sz="1600" spc="10" dirty="0"/>
              <a:t> </a:t>
            </a:r>
            <a:r>
              <a:rPr lang="en-US" sz="1600" spc="-5" dirty="0"/>
              <a:t>being</a:t>
            </a:r>
            <a:r>
              <a:rPr lang="en-US" sz="1600" spc="5" dirty="0"/>
              <a:t> </a:t>
            </a:r>
            <a:r>
              <a:rPr lang="en-US" sz="1600" spc="-5" dirty="0"/>
              <a:t>able</a:t>
            </a:r>
            <a:r>
              <a:rPr lang="en-US" sz="1600" spc="5" dirty="0"/>
              <a:t> </a:t>
            </a:r>
            <a:r>
              <a:rPr lang="en-US" sz="1600" dirty="0"/>
              <a:t>to</a:t>
            </a:r>
            <a:r>
              <a:rPr lang="en-US" sz="1600" spc="5" dirty="0"/>
              <a:t> </a:t>
            </a:r>
            <a:r>
              <a:rPr lang="en-US" sz="1600" dirty="0"/>
              <a:t>fulfill</a:t>
            </a:r>
            <a:r>
              <a:rPr lang="en-US" sz="1600" spc="5" dirty="0"/>
              <a:t> </a:t>
            </a:r>
            <a:r>
              <a:rPr lang="en-US" sz="1600" spc="-5" dirty="0"/>
              <a:t>higher</a:t>
            </a:r>
            <a:r>
              <a:rPr lang="en-US" sz="1600" spc="10" dirty="0"/>
              <a:t> </a:t>
            </a:r>
            <a:r>
              <a:rPr lang="en-US" sz="1600" dirty="0"/>
              <a:t>volume </a:t>
            </a:r>
            <a:r>
              <a:rPr lang="en-US" sz="1600" spc="-5" dirty="0"/>
              <a:t>orders </a:t>
            </a:r>
            <a:r>
              <a:rPr lang="en-US" sz="1600" dirty="0"/>
              <a:t>in</a:t>
            </a:r>
            <a:r>
              <a:rPr lang="en-US" sz="1600" spc="10" dirty="0"/>
              <a:t> </a:t>
            </a:r>
            <a:r>
              <a:rPr lang="en-US" sz="1600" dirty="0"/>
              <a:t>the future</a:t>
            </a:r>
            <a:r>
              <a:rPr lang="en-US" sz="1600" spc="5" dirty="0"/>
              <a:t> </a:t>
            </a:r>
            <a:r>
              <a:rPr lang="en-US" sz="1600" spc="-5" dirty="0"/>
              <a:t>while</a:t>
            </a:r>
            <a:r>
              <a:rPr lang="en-US" sz="1600" spc="5" dirty="0"/>
              <a:t> </a:t>
            </a:r>
            <a:r>
              <a:rPr lang="en-US" sz="1600" spc="-5" dirty="0"/>
              <a:t>ensuring </a:t>
            </a:r>
            <a:r>
              <a:rPr lang="en-US" sz="1600" spc="-310" dirty="0"/>
              <a:t> </a:t>
            </a:r>
            <a:r>
              <a:rPr lang="en-US" sz="1600" spc="-5" dirty="0"/>
              <a:t>quality</a:t>
            </a:r>
            <a:endParaRPr lang="en-US" sz="1600" dirty="0"/>
          </a:p>
          <a:p>
            <a:pPr marL="0" indent="0">
              <a:buNone/>
            </a:pPr>
            <a:endParaRPr lang="en-US" sz="1600" dirty="0"/>
          </a:p>
        </p:txBody>
      </p:sp>
    </p:spTree>
    <p:extLst>
      <p:ext uri="{BB962C8B-B14F-4D97-AF65-F5344CB8AC3E}">
        <p14:creationId xmlns:p14="http://schemas.microsoft.com/office/powerpoint/2010/main" val="412823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A7FD-E5C7-F3F0-9A37-58358AAED544}"/>
              </a:ext>
            </a:extLst>
          </p:cNvPr>
          <p:cNvSpPr>
            <a:spLocks noGrp="1"/>
          </p:cNvSpPr>
          <p:nvPr>
            <p:ph type="title"/>
          </p:nvPr>
        </p:nvSpPr>
        <p:spPr>
          <a:xfrm>
            <a:off x="966744" y="654787"/>
            <a:ext cx="9076329" cy="1064277"/>
          </a:xfrm>
        </p:spPr>
        <p:txBody>
          <a:bodyPr/>
          <a:lstStyle/>
          <a:p>
            <a:pPr algn="ctr"/>
            <a:r>
              <a:rPr lang="en-US" dirty="0"/>
              <a:t>Vision and Technological Outcomes</a:t>
            </a:r>
          </a:p>
        </p:txBody>
      </p:sp>
      <p:sp>
        <p:nvSpPr>
          <p:cNvPr id="3" name="Content Placeholder 2">
            <a:extLst>
              <a:ext uri="{FF2B5EF4-FFF2-40B4-BE49-F238E27FC236}">
                <a16:creationId xmlns:a16="http://schemas.microsoft.com/office/drawing/2014/main" id="{EF161F20-0BA8-0ADB-D971-F1AC4D591020}"/>
              </a:ext>
            </a:extLst>
          </p:cNvPr>
          <p:cNvSpPr>
            <a:spLocks noGrp="1"/>
          </p:cNvSpPr>
          <p:nvPr>
            <p:ph idx="1"/>
          </p:nvPr>
        </p:nvSpPr>
        <p:spPr/>
        <p:txBody>
          <a:bodyPr>
            <a:normAutofit/>
          </a:bodyPr>
          <a:lstStyle/>
          <a:p>
            <a:pPr marL="355600" marR="239395" indent="-228600">
              <a:lnSpc>
                <a:spcPct val="90000"/>
              </a:lnSpc>
              <a:spcBef>
                <a:spcPts val="50"/>
              </a:spcBef>
              <a:buFont typeface="Arial" panose="020B0604020202020204" pitchFamily="34" charset="0"/>
              <a:buChar char="•"/>
              <a:tabLst>
                <a:tab pos="355600" algn="l"/>
              </a:tabLst>
            </a:pPr>
            <a:r>
              <a:rPr lang="en-US" sz="1600" dirty="0"/>
              <a:t>We expect </a:t>
            </a:r>
            <a:r>
              <a:rPr lang="en-US" sz="1600" spc="-5" dirty="0"/>
              <a:t>to perfectly integrate Neurala </a:t>
            </a:r>
            <a:r>
              <a:rPr lang="en-US" sz="1600" dirty="0"/>
              <a:t>AI’s </a:t>
            </a:r>
            <a:r>
              <a:rPr lang="en-US" sz="1600" spc="-5" dirty="0"/>
              <a:t>visual inspection software </a:t>
            </a:r>
            <a:r>
              <a:rPr lang="en-US" sz="1600" dirty="0"/>
              <a:t>and take </a:t>
            </a:r>
            <a:r>
              <a:rPr lang="en-US" sz="1600" spc="-434" dirty="0"/>
              <a:t> </a:t>
            </a:r>
            <a:r>
              <a:rPr lang="en-US" sz="1600" spc="-5" dirty="0"/>
              <a:t>advantage </a:t>
            </a:r>
            <a:r>
              <a:rPr lang="en-US" sz="1600" dirty="0"/>
              <a:t>of </a:t>
            </a:r>
            <a:r>
              <a:rPr lang="en-US" sz="1600" spc="-5" dirty="0"/>
              <a:t>their </a:t>
            </a:r>
            <a:r>
              <a:rPr lang="en-US" sz="1600" dirty="0"/>
              <a:t>L-DNN </a:t>
            </a:r>
            <a:r>
              <a:rPr lang="en-US" sz="1600" spc="-5" dirty="0"/>
              <a:t>model’s continuous learning to </a:t>
            </a:r>
            <a:r>
              <a:rPr lang="en-US" sz="1600" dirty="0"/>
              <a:t>keep our </a:t>
            </a:r>
            <a:r>
              <a:rPr lang="en-US" sz="1600" spc="-5" dirty="0"/>
              <a:t>quality </a:t>
            </a:r>
            <a:r>
              <a:rPr lang="en-US" sz="1600" dirty="0"/>
              <a:t>at </a:t>
            </a:r>
            <a:r>
              <a:rPr lang="en-US" sz="1600" spc="-5" dirty="0"/>
              <a:t>the </a:t>
            </a:r>
            <a:r>
              <a:rPr lang="en-US" sz="1600" dirty="0"/>
              <a:t> </a:t>
            </a:r>
            <a:r>
              <a:rPr lang="en-US" sz="1600" spc="-5" dirty="0"/>
              <a:t>highest standard</a:t>
            </a:r>
            <a:r>
              <a:rPr lang="en-US" sz="1600" dirty="0"/>
              <a:t> at</a:t>
            </a:r>
            <a:r>
              <a:rPr lang="en-US" sz="1600" spc="-5" dirty="0"/>
              <a:t> all times </a:t>
            </a:r>
            <a:r>
              <a:rPr lang="en-US" sz="1600" dirty="0"/>
              <a:t>by </a:t>
            </a:r>
            <a:r>
              <a:rPr lang="en-US" sz="1600" spc="-5" dirty="0"/>
              <a:t>training</a:t>
            </a:r>
            <a:r>
              <a:rPr lang="en-US" sz="1600" spc="5" dirty="0"/>
              <a:t> </a:t>
            </a:r>
            <a:r>
              <a:rPr lang="en-US" sz="1600" spc="-5" dirty="0"/>
              <a:t>it frequently</a:t>
            </a:r>
            <a:endParaRPr lang="en-US" sz="1600" dirty="0"/>
          </a:p>
          <a:p>
            <a:pPr marL="355600" marR="518795" indent="-228600">
              <a:lnSpc>
                <a:spcPct val="90000"/>
              </a:lnSpc>
              <a:spcBef>
                <a:spcPts val="25"/>
              </a:spcBef>
              <a:buFont typeface="Arial" panose="020B0604020202020204" pitchFamily="34" charset="0"/>
              <a:buChar char="•"/>
              <a:tabLst>
                <a:tab pos="354965" algn="l"/>
                <a:tab pos="355600" algn="l"/>
              </a:tabLst>
            </a:pPr>
            <a:r>
              <a:rPr lang="en-US" sz="1600" dirty="0"/>
              <a:t>The</a:t>
            </a:r>
            <a:r>
              <a:rPr lang="en-US" sz="1600" spc="5" dirty="0"/>
              <a:t> </a:t>
            </a:r>
            <a:r>
              <a:rPr lang="en-US" sz="1600" spc="-5" dirty="0"/>
              <a:t>inspection</a:t>
            </a:r>
            <a:r>
              <a:rPr lang="en-US" sz="1600" spc="5" dirty="0"/>
              <a:t> </a:t>
            </a:r>
            <a:r>
              <a:rPr lang="en-US" sz="1600" spc="-5" dirty="0"/>
              <a:t>process</a:t>
            </a:r>
            <a:r>
              <a:rPr lang="en-US" sz="1600" dirty="0"/>
              <a:t> </a:t>
            </a:r>
            <a:r>
              <a:rPr lang="en-US" sz="1600" spc="-5" dirty="0"/>
              <a:t>will</a:t>
            </a:r>
            <a:r>
              <a:rPr lang="en-US" sz="1600" spc="5" dirty="0"/>
              <a:t> </a:t>
            </a:r>
            <a:r>
              <a:rPr lang="en-US" sz="1600" dirty="0"/>
              <a:t>be</a:t>
            </a:r>
            <a:r>
              <a:rPr lang="en-US" sz="1600" spc="5" dirty="0"/>
              <a:t> </a:t>
            </a:r>
            <a:r>
              <a:rPr lang="en-US" sz="1600" spc="-5" dirty="0"/>
              <a:t>automated,</a:t>
            </a:r>
            <a:r>
              <a:rPr lang="en-US" sz="1600" spc="5" dirty="0"/>
              <a:t> </a:t>
            </a:r>
            <a:r>
              <a:rPr lang="en-US" sz="1600" dirty="0"/>
              <a:t>and</a:t>
            </a:r>
            <a:r>
              <a:rPr lang="en-US" sz="1600" spc="5" dirty="0"/>
              <a:t> </a:t>
            </a:r>
            <a:r>
              <a:rPr lang="en-US" sz="1600" spc="-5" dirty="0"/>
              <a:t>alerts</a:t>
            </a:r>
            <a:r>
              <a:rPr lang="en-US" sz="1600" spc="5" dirty="0"/>
              <a:t> </a:t>
            </a:r>
            <a:r>
              <a:rPr lang="en-US" sz="1600" spc="-5" dirty="0"/>
              <a:t>will</a:t>
            </a:r>
            <a:r>
              <a:rPr lang="en-US" sz="1600" dirty="0"/>
              <a:t> </a:t>
            </a:r>
            <a:r>
              <a:rPr lang="en-US" sz="1600" spc="-5" dirty="0"/>
              <a:t>directly</a:t>
            </a:r>
            <a:r>
              <a:rPr lang="en-US" sz="1600" spc="5" dirty="0"/>
              <a:t> </a:t>
            </a:r>
            <a:r>
              <a:rPr lang="en-US" sz="1600" dirty="0"/>
              <a:t>be</a:t>
            </a:r>
            <a:r>
              <a:rPr lang="en-US" sz="1600" spc="10" dirty="0"/>
              <a:t> </a:t>
            </a:r>
            <a:r>
              <a:rPr lang="en-US" sz="1600" spc="-5" dirty="0"/>
              <a:t>sent</a:t>
            </a:r>
            <a:r>
              <a:rPr lang="en-US" sz="1600" dirty="0"/>
              <a:t> </a:t>
            </a:r>
            <a:r>
              <a:rPr lang="en-US" sz="1600" spc="-5" dirty="0"/>
              <a:t>to</a:t>
            </a:r>
            <a:r>
              <a:rPr lang="en-US" sz="1600" spc="5" dirty="0"/>
              <a:t> </a:t>
            </a:r>
            <a:r>
              <a:rPr lang="en-US" sz="1600" spc="-5" dirty="0"/>
              <a:t>the </a:t>
            </a:r>
            <a:r>
              <a:rPr lang="en-US" sz="1600" spc="-434" dirty="0"/>
              <a:t> </a:t>
            </a:r>
            <a:r>
              <a:rPr lang="en-US" sz="1600" spc="-5" dirty="0"/>
              <a:t>managers so</a:t>
            </a:r>
            <a:r>
              <a:rPr lang="en-US" sz="1600" dirty="0"/>
              <a:t> </a:t>
            </a:r>
            <a:r>
              <a:rPr lang="en-US" sz="1600" spc="-5" dirty="0"/>
              <a:t>that they</a:t>
            </a:r>
            <a:r>
              <a:rPr lang="en-US" sz="1600" dirty="0"/>
              <a:t> can </a:t>
            </a:r>
            <a:r>
              <a:rPr lang="en-US" sz="1600" spc="-5" dirty="0"/>
              <a:t>respond</a:t>
            </a:r>
            <a:r>
              <a:rPr lang="en-US" sz="1600" dirty="0"/>
              <a:t> </a:t>
            </a:r>
            <a:r>
              <a:rPr lang="en-US" sz="1600" spc="-5" dirty="0"/>
              <a:t>in</a:t>
            </a:r>
            <a:r>
              <a:rPr lang="en-US" sz="1600" spc="5" dirty="0"/>
              <a:t> </a:t>
            </a:r>
            <a:r>
              <a:rPr lang="en-US" sz="1600" dirty="0"/>
              <a:t>a </a:t>
            </a:r>
            <a:r>
              <a:rPr lang="en-US" sz="1600" spc="-5" dirty="0"/>
              <a:t>timely</a:t>
            </a:r>
            <a:r>
              <a:rPr lang="en-US" sz="1600" dirty="0"/>
              <a:t> </a:t>
            </a:r>
            <a:r>
              <a:rPr lang="en-US" sz="1600" spc="-5" dirty="0"/>
              <a:t>manner</a:t>
            </a:r>
            <a:endParaRPr lang="en-US" sz="1600" dirty="0"/>
          </a:p>
          <a:p>
            <a:pPr marL="355600" marR="321945" indent="-228600">
              <a:lnSpc>
                <a:spcPct val="90000"/>
              </a:lnSpc>
              <a:buFont typeface="Arial" panose="020B0604020202020204" pitchFamily="34" charset="0"/>
              <a:buChar char="•"/>
              <a:tabLst>
                <a:tab pos="354965" algn="l"/>
                <a:tab pos="355600" algn="l"/>
              </a:tabLst>
            </a:pPr>
            <a:r>
              <a:rPr lang="en-US" sz="1600" dirty="0"/>
              <a:t>The</a:t>
            </a:r>
            <a:r>
              <a:rPr lang="en-US" sz="1600" spc="5" dirty="0"/>
              <a:t> </a:t>
            </a:r>
            <a:r>
              <a:rPr lang="en-US" sz="1600" spc="-5" dirty="0"/>
              <a:t>integration</a:t>
            </a:r>
            <a:r>
              <a:rPr lang="en-US" sz="1600" spc="5" dirty="0"/>
              <a:t> </a:t>
            </a:r>
            <a:r>
              <a:rPr lang="en-US" sz="1600" spc="-5" dirty="0"/>
              <a:t>will</a:t>
            </a:r>
            <a:r>
              <a:rPr lang="en-US" sz="1600" spc="5" dirty="0"/>
              <a:t> </a:t>
            </a:r>
            <a:r>
              <a:rPr lang="en-US" sz="1600" dirty="0"/>
              <a:t>be</a:t>
            </a:r>
            <a:r>
              <a:rPr lang="en-US" sz="1600" spc="5" dirty="0"/>
              <a:t> </a:t>
            </a:r>
            <a:r>
              <a:rPr lang="en-US" sz="1600" dirty="0"/>
              <a:t>on</a:t>
            </a:r>
            <a:r>
              <a:rPr lang="en-US" sz="1600" spc="5" dirty="0"/>
              <a:t> </a:t>
            </a:r>
            <a:r>
              <a:rPr lang="en-US" sz="1600" dirty="0"/>
              <a:t>our</a:t>
            </a:r>
            <a:r>
              <a:rPr lang="en-US" sz="1600" spc="10" dirty="0"/>
              <a:t> </a:t>
            </a:r>
            <a:r>
              <a:rPr lang="en-US" sz="1600" spc="-5" dirty="0"/>
              <a:t>salesforce</a:t>
            </a:r>
            <a:r>
              <a:rPr lang="en-US" sz="1600" spc="5" dirty="0"/>
              <a:t> </a:t>
            </a:r>
            <a:r>
              <a:rPr lang="en-US" sz="1600" spc="-5" dirty="0"/>
              <a:t>platform</a:t>
            </a:r>
            <a:r>
              <a:rPr lang="en-US" sz="1600" dirty="0"/>
              <a:t> over</a:t>
            </a:r>
            <a:r>
              <a:rPr lang="en-US" sz="1600" spc="10" dirty="0"/>
              <a:t> </a:t>
            </a:r>
            <a:r>
              <a:rPr lang="en-US" sz="1600" spc="-5" dirty="0"/>
              <a:t>the</a:t>
            </a:r>
            <a:r>
              <a:rPr lang="en-US" sz="1600" spc="5" dirty="0"/>
              <a:t> </a:t>
            </a:r>
            <a:r>
              <a:rPr lang="en-US" sz="1600" spc="-5" dirty="0"/>
              <a:t>cloud,</a:t>
            </a:r>
            <a:r>
              <a:rPr lang="en-US" sz="1600" spc="5" dirty="0"/>
              <a:t> </a:t>
            </a:r>
            <a:r>
              <a:rPr lang="en-US" sz="1600" spc="-5" dirty="0"/>
              <a:t>leading</a:t>
            </a:r>
            <a:r>
              <a:rPr lang="en-US" sz="1600" spc="10" dirty="0"/>
              <a:t> </a:t>
            </a:r>
            <a:r>
              <a:rPr lang="en-US" sz="1600" spc="-5" dirty="0"/>
              <a:t>to</a:t>
            </a:r>
            <a:r>
              <a:rPr lang="en-US" sz="1600" spc="5" dirty="0"/>
              <a:t> </a:t>
            </a:r>
            <a:r>
              <a:rPr lang="en-US" sz="1600" spc="-5" dirty="0"/>
              <a:t>cost </a:t>
            </a:r>
            <a:r>
              <a:rPr lang="en-US" sz="1600" spc="-434" dirty="0"/>
              <a:t> </a:t>
            </a:r>
            <a:r>
              <a:rPr lang="en-US" sz="1600" spc="-5" dirty="0"/>
              <a:t>reduction</a:t>
            </a:r>
            <a:r>
              <a:rPr lang="en-US" sz="1600" dirty="0"/>
              <a:t> for</a:t>
            </a:r>
            <a:r>
              <a:rPr lang="en-US" sz="1600" spc="5" dirty="0"/>
              <a:t> </a:t>
            </a:r>
            <a:r>
              <a:rPr lang="en-US" sz="1600" spc="-5" dirty="0"/>
              <a:t>in</a:t>
            </a:r>
            <a:r>
              <a:rPr lang="en-US" sz="1600" spc="5" dirty="0"/>
              <a:t> </a:t>
            </a:r>
            <a:r>
              <a:rPr lang="en-US" sz="1600" spc="-5" dirty="0"/>
              <a:t>house</a:t>
            </a:r>
            <a:r>
              <a:rPr lang="en-US" sz="1600" dirty="0"/>
              <a:t> </a:t>
            </a:r>
            <a:r>
              <a:rPr lang="en-US" sz="1600" spc="-5" dirty="0"/>
              <a:t>servers</a:t>
            </a:r>
            <a:r>
              <a:rPr lang="en-US" sz="1600" dirty="0"/>
              <a:t> and</a:t>
            </a:r>
            <a:r>
              <a:rPr lang="en-US" sz="1600" spc="5" dirty="0"/>
              <a:t> </a:t>
            </a:r>
            <a:r>
              <a:rPr lang="en-US" sz="1600" dirty="0"/>
              <a:t>a </a:t>
            </a:r>
            <a:r>
              <a:rPr lang="en-US" sz="1600" spc="-5" dirty="0"/>
              <a:t>shorter</a:t>
            </a:r>
            <a:r>
              <a:rPr lang="en-US" sz="1600" spc="5" dirty="0"/>
              <a:t> </a:t>
            </a:r>
            <a:r>
              <a:rPr lang="en-US" sz="1600" spc="-5" dirty="0"/>
              <a:t>team</a:t>
            </a:r>
            <a:r>
              <a:rPr lang="en-US" sz="1600" dirty="0"/>
              <a:t> as</a:t>
            </a:r>
            <a:r>
              <a:rPr lang="en-US" sz="1600" spc="-5" dirty="0"/>
              <a:t> </a:t>
            </a:r>
            <a:r>
              <a:rPr lang="en-US" sz="1600" dirty="0"/>
              <a:t>QA</a:t>
            </a:r>
            <a:r>
              <a:rPr lang="en-US" sz="1600" spc="5" dirty="0"/>
              <a:t> </a:t>
            </a:r>
            <a:r>
              <a:rPr lang="en-US" sz="1600" spc="-5" dirty="0"/>
              <a:t>staff</a:t>
            </a:r>
            <a:r>
              <a:rPr lang="en-US" sz="1600" spc="5" dirty="0"/>
              <a:t> </a:t>
            </a:r>
            <a:r>
              <a:rPr lang="en-US" sz="1600" spc="-5" dirty="0"/>
              <a:t>will </a:t>
            </a:r>
            <a:r>
              <a:rPr lang="en-US" sz="1600" dirty="0"/>
              <a:t>not be</a:t>
            </a:r>
            <a:r>
              <a:rPr lang="en-US" sz="1600" spc="5" dirty="0"/>
              <a:t> </a:t>
            </a:r>
            <a:r>
              <a:rPr lang="en-US" sz="1600" dirty="0"/>
              <a:t>needed</a:t>
            </a:r>
          </a:p>
          <a:p>
            <a:pPr marL="355600" marR="5080" indent="-228600">
              <a:lnSpc>
                <a:spcPct val="90000"/>
              </a:lnSpc>
              <a:spcBef>
                <a:spcPts val="95"/>
              </a:spcBef>
              <a:buFont typeface="Arial" panose="020B0604020202020204" pitchFamily="34" charset="0"/>
              <a:buChar char="•"/>
              <a:tabLst>
                <a:tab pos="354965" algn="l"/>
                <a:tab pos="355600" algn="l"/>
              </a:tabLst>
            </a:pPr>
            <a:r>
              <a:rPr lang="en-US" sz="1600" spc="-5" dirty="0"/>
              <a:t>Floyd</a:t>
            </a:r>
            <a:r>
              <a:rPr lang="en-US" sz="1600" dirty="0"/>
              <a:t> </a:t>
            </a:r>
            <a:r>
              <a:rPr lang="en-US" sz="1600" spc="-5" dirty="0"/>
              <a:t>will </a:t>
            </a:r>
            <a:r>
              <a:rPr lang="en-US" sz="1600" dirty="0"/>
              <a:t>be</a:t>
            </a:r>
            <a:r>
              <a:rPr lang="en-US" sz="1600" spc="5" dirty="0"/>
              <a:t> </a:t>
            </a:r>
            <a:r>
              <a:rPr lang="en-US" sz="1600" spc="-5" dirty="0"/>
              <a:t>able</a:t>
            </a:r>
            <a:r>
              <a:rPr lang="en-US" sz="1600" dirty="0"/>
              <a:t> </a:t>
            </a:r>
            <a:r>
              <a:rPr lang="en-US" sz="1600" spc="-5" dirty="0"/>
              <a:t>to</a:t>
            </a:r>
            <a:r>
              <a:rPr lang="en-US" sz="1600" spc="5" dirty="0"/>
              <a:t> </a:t>
            </a:r>
            <a:r>
              <a:rPr lang="en-US" sz="1600" spc="-5" dirty="0"/>
              <a:t>fulfill </a:t>
            </a:r>
            <a:r>
              <a:rPr lang="en-US" sz="1600" dirty="0"/>
              <a:t>orders </a:t>
            </a:r>
            <a:r>
              <a:rPr lang="en-US" sz="1600" spc="-5" dirty="0"/>
              <a:t>with</a:t>
            </a:r>
            <a:r>
              <a:rPr lang="en-US" sz="1600" dirty="0"/>
              <a:t> </a:t>
            </a:r>
            <a:r>
              <a:rPr lang="en-US" sz="1600" spc="-5" dirty="0"/>
              <a:t>larger</a:t>
            </a:r>
            <a:r>
              <a:rPr lang="en-US" sz="1600" spc="5" dirty="0"/>
              <a:t> </a:t>
            </a:r>
            <a:r>
              <a:rPr lang="en-US" sz="1600" spc="-5" dirty="0"/>
              <a:t>volumes than</a:t>
            </a:r>
            <a:r>
              <a:rPr lang="en-US" sz="1600" spc="5" dirty="0"/>
              <a:t> </a:t>
            </a:r>
            <a:r>
              <a:rPr lang="en-US" sz="1600" dirty="0"/>
              <a:t>ever before</a:t>
            </a:r>
            <a:r>
              <a:rPr lang="en-US" sz="1600" spc="5" dirty="0"/>
              <a:t> </a:t>
            </a:r>
            <a:r>
              <a:rPr lang="en-US" sz="1600" dirty="0"/>
              <a:t>and and</a:t>
            </a:r>
            <a:r>
              <a:rPr lang="en-US" sz="1600" spc="5" dirty="0"/>
              <a:t> </a:t>
            </a:r>
            <a:r>
              <a:rPr lang="en-US" sz="1600" dirty="0"/>
              <a:t>at</a:t>
            </a:r>
            <a:r>
              <a:rPr lang="en-US" sz="1600" spc="-5" dirty="0"/>
              <a:t> </a:t>
            </a:r>
            <a:r>
              <a:rPr lang="en-US" sz="1600" dirty="0"/>
              <a:t>a </a:t>
            </a:r>
            <a:r>
              <a:rPr lang="en-US" sz="1600" spc="-434" dirty="0"/>
              <a:t> </a:t>
            </a:r>
            <a:r>
              <a:rPr lang="en-US" sz="1600" spc="-5" dirty="0"/>
              <a:t>faster rate</a:t>
            </a:r>
          </a:p>
          <a:p>
            <a:pPr marL="355600" marR="5080" indent="-228600">
              <a:lnSpc>
                <a:spcPct val="90000"/>
              </a:lnSpc>
              <a:spcBef>
                <a:spcPts val="95"/>
              </a:spcBef>
              <a:buFont typeface="Arial" panose="020B0604020202020204" pitchFamily="34" charset="0"/>
              <a:buChar char="•"/>
              <a:tabLst>
                <a:tab pos="354965" algn="l"/>
                <a:tab pos="355600" algn="l"/>
              </a:tabLst>
            </a:pPr>
            <a:r>
              <a:rPr lang="en-US" sz="1600" dirty="0"/>
              <a:t>Increase in customer satisfaction leading to an increase in new customers through referrals and WOM; this results in more profits</a:t>
            </a:r>
          </a:p>
        </p:txBody>
      </p:sp>
    </p:spTree>
    <p:extLst>
      <p:ext uri="{BB962C8B-B14F-4D97-AF65-F5344CB8AC3E}">
        <p14:creationId xmlns:p14="http://schemas.microsoft.com/office/powerpoint/2010/main" val="167251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9A9-59D6-AF70-427D-A4DB06C7777C}"/>
              </a:ext>
            </a:extLst>
          </p:cNvPr>
          <p:cNvSpPr>
            <a:spLocks noGrp="1"/>
          </p:cNvSpPr>
          <p:nvPr>
            <p:ph type="title"/>
          </p:nvPr>
        </p:nvSpPr>
        <p:spPr/>
        <p:txBody>
          <a:bodyPr/>
          <a:lstStyle/>
          <a:p>
            <a:pPr algn="ctr"/>
            <a:r>
              <a:rPr lang="en-US" dirty="0"/>
              <a:t>Process Deliverables</a:t>
            </a:r>
          </a:p>
        </p:txBody>
      </p:sp>
      <p:sp>
        <p:nvSpPr>
          <p:cNvPr id="3" name="Content Placeholder 2">
            <a:extLst>
              <a:ext uri="{FF2B5EF4-FFF2-40B4-BE49-F238E27FC236}">
                <a16:creationId xmlns:a16="http://schemas.microsoft.com/office/drawing/2014/main" id="{12E71995-2F20-A7CB-2263-CE791E1316DE}"/>
              </a:ext>
            </a:extLst>
          </p:cNvPr>
          <p:cNvSpPr>
            <a:spLocks noGrp="1"/>
          </p:cNvSpPr>
          <p:nvPr>
            <p:ph idx="1"/>
          </p:nvPr>
        </p:nvSpPr>
        <p:spPr/>
        <p:txBody>
          <a:bodyPr>
            <a:normAutofit/>
          </a:bodyPr>
          <a:lstStyle/>
          <a:p>
            <a:r>
              <a:rPr lang="en-US" sz="1600" dirty="0"/>
              <a:t>Successful integration of Neurala AI into Floyd Furniture’s manufacturing system</a:t>
            </a:r>
          </a:p>
          <a:p>
            <a:r>
              <a:rPr lang="en-US" sz="1600" dirty="0"/>
              <a:t>This Presentation</a:t>
            </a:r>
          </a:p>
          <a:p>
            <a:r>
              <a:rPr lang="en-US" sz="1600" dirty="0"/>
              <a:t>Training new and existing staff to use the system</a:t>
            </a:r>
          </a:p>
          <a:p>
            <a:r>
              <a:rPr lang="en-US" sz="1600" dirty="0"/>
              <a:t>Direct control over quality accessible to the upper management</a:t>
            </a:r>
          </a:p>
          <a:p>
            <a:endParaRPr lang="en-US" sz="1600" dirty="0"/>
          </a:p>
          <a:p>
            <a:endParaRPr lang="en-US" sz="1600" dirty="0"/>
          </a:p>
          <a:p>
            <a:endParaRPr lang="en-US" sz="1600" dirty="0"/>
          </a:p>
        </p:txBody>
      </p:sp>
    </p:spTree>
    <p:extLst>
      <p:ext uri="{BB962C8B-B14F-4D97-AF65-F5344CB8AC3E}">
        <p14:creationId xmlns:p14="http://schemas.microsoft.com/office/powerpoint/2010/main" val="380254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0E03-E779-AE86-6C52-903819BB2498}"/>
              </a:ext>
            </a:extLst>
          </p:cNvPr>
          <p:cNvSpPr>
            <a:spLocks noGrp="1"/>
          </p:cNvSpPr>
          <p:nvPr>
            <p:ph type="title"/>
          </p:nvPr>
        </p:nvSpPr>
        <p:spPr/>
        <p:txBody>
          <a:bodyPr/>
          <a:lstStyle/>
          <a:p>
            <a:pPr algn="ctr"/>
            <a:r>
              <a:rPr lang="en-US" dirty="0"/>
              <a:t>Product Deliverables</a:t>
            </a:r>
          </a:p>
        </p:txBody>
      </p:sp>
      <p:sp>
        <p:nvSpPr>
          <p:cNvPr id="3" name="Content Placeholder 2">
            <a:extLst>
              <a:ext uri="{FF2B5EF4-FFF2-40B4-BE49-F238E27FC236}">
                <a16:creationId xmlns:a16="http://schemas.microsoft.com/office/drawing/2014/main" id="{1CC1D6DE-B53B-E2CF-14DA-CB2BF7D56E63}"/>
              </a:ext>
            </a:extLst>
          </p:cNvPr>
          <p:cNvSpPr>
            <a:spLocks noGrp="1"/>
          </p:cNvSpPr>
          <p:nvPr>
            <p:ph idx="1"/>
          </p:nvPr>
        </p:nvSpPr>
        <p:spPr/>
        <p:txBody>
          <a:bodyPr>
            <a:normAutofit/>
          </a:bodyPr>
          <a:lstStyle/>
          <a:p>
            <a:r>
              <a:rPr lang="en-US" sz="1600" dirty="0"/>
              <a:t>Increased Customer Satisfaction</a:t>
            </a:r>
          </a:p>
          <a:p>
            <a:r>
              <a:rPr lang="en-US" sz="1600" dirty="0"/>
              <a:t>Increased Quality of Production for furniture</a:t>
            </a:r>
          </a:p>
          <a:p>
            <a:r>
              <a:rPr lang="en-US" sz="1600" dirty="0"/>
              <a:t>Ability to fulfill larger orders </a:t>
            </a:r>
          </a:p>
          <a:p>
            <a:r>
              <a:rPr lang="en-US" sz="1600" dirty="0"/>
              <a:t>Ability to fulfill multiple orders</a:t>
            </a:r>
          </a:p>
          <a:p>
            <a:endParaRPr lang="en-US" sz="1600" dirty="0"/>
          </a:p>
          <a:p>
            <a:endParaRPr lang="en-US" sz="1600" dirty="0"/>
          </a:p>
          <a:p>
            <a:endParaRPr lang="en-US" sz="1600" dirty="0"/>
          </a:p>
        </p:txBody>
      </p:sp>
    </p:spTree>
    <p:extLst>
      <p:ext uri="{BB962C8B-B14F-4D97-AF65-F5344CB8AC3E}">
        <p14:creationId xmlns:p14="http://schemas.microsoft.com/office/powerpoint/2010/main" val="3943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DA66-A6DE-41ED-1747-170142F00EE9}"/>
              </a:ext>
            </a:extLst>
          </p:cNvPr>
          <p:cNvSpPr>
            <a:spLocks noGrp="1"/>
          </p:cNvSpPr>
          <p:nvPr>
            <p:ph type="title"/>
          </p:nvPr>
        </p:nvSpPr>
        <p:spPr>
          <a:xfrm>
            <a:off x="966743" y="299545"/>
            <a:ext cx="9076329" cy="1064277"/>
          </a:xfrm>
        </p:spPr>
        <p:txBody>
          <a:bodyPr/>
          <a:lstStyle/>
          <a:p>
            <a:pPr algn="ctr"/>
            <a:r>
              <a:rPr lang="en-US" dirty="0"/>
              <a:t>Scheduling Assumptions and Constraints</a:t>
            </a:r>
          </a:p>
        </p:txBody>
      </p:sp>
      <p:sp>
        <p:nvSpPr>
          <p:cNvPr id="3" name="Content Placeholder 2">
            <a:extLst>
              <a:ext uri="{FF2B5EF4-FFF2-40B4-BE49-F238E27FC236}">
                <a16:creationId xmlns:a16="http://schemas.microsoft.com/office/drawing/2014/main" id="{EACF12C7-A76B-79FE-36D2-86D69FFB0685}"/>
              </a:ext>
            </a:extLst>
          </p:cNvPr>
          <p:cNvSpPr>
            <a:spLocks noGrp="1"/>
          </p:cNvSpPr>
          <p:nvPr>
            <p:ph idx="1"/>
          </p:nvPr>
        </p:nvSpPr>
        <p:spPr>
          <a:xfrm>
            <a:off x="966743" y="1386409"/>
            <a:ext cx="9076329" cy="5172046"/>
          </a:xfrm>
        </p:spPr>
        <p:txBody>
          <a:bodyPr>
            <a:normAutofit/>
          </a:bodyPr>
          <a:lstStyle/>
          <a:p>
            <a:pPr marL="0" indent="0">
              <a:lnSpc>
                <a:spcPct val="90000"/>
              </a:lnSpc>
              <a:spcBef>
                <a:spcPts val="100"/>
              </a:spcBef>
              <a:buNone/>
            </a:pPr>
            <a:r>
              <a:rPr lang="en-US" sz="1600" spc="-5" dirty="0"/>
              <a:t>Assumptions:</a:t>
            </a:r>
            <a:endParaRPr lang="en-US" sz="1600" dirty="0"/>
          </a:p>
          <a:p>
            <a:pPr marL="469900" indent="-228600">
              <a:lnSpc>
                <a:spcPct val="90000"/>
              </a:lnSpc>
              <a:spcBef>
                <a:spcPts val="1340"/>
              </a:spcBef>
              <a:buFont typeface="Arial" panose="020B0604020202020204" pitchFamily="34" charset="0"/>
              <a:buChar char="•"/>
              <a:tabLst>
                <a:tab pos="469265" algn="l"/>
                <a:tab pos="469900" algn="l"/>
              </a:tabLst>
            </a:pPr>
            <a:r>
              <a:rPr lang="en-US" sz="1600" dirty="0"/>
              <a:t>The </a:t>
            </a:r>
            <a:r>
              <a:rPr lang="en-US" sz="1600" spc="-5" dirty="0"/>
              <a:t>collaboration</a:t>
            </a:r>
            <a:r>
              <a:rPr lang="en-US" sz="1600" spc="5" dirty="0"/>
              <a:t> </a:t>
            </a:r>
            <a:r>
              <a:rPr lang="en-US" sz="1600" spc="-5" dirty="0"/>
              <a:t>between</a:t>
            </a:r>
            <a:r>
              <a:rPr lang="en-US" sz="1600" spc="5" dirty="0"/>
              <a:t> </a:t>
            </a:r>
            <a:r>
              <a:rPr lang="en-US" sz="1600" spc="-5" dirty="0"/>
              <a:t>Floyd</a:t>
            </a:r>
            <a:r>
              <a:rPr lang="en-US" sz="1600" spc="5" dirty="0"/>
              <a:t> </a:t>
            </a:r>
            <a:r>
              <a:rPr lang="en-US" sz="1600" dirty="0"/>
              <a:t>and</a:t>
            </a:r>
            <a:r>
              <a:rPr lang="en-US" sz="1600" spc="5" dirty="0"/>
              <a:t> </a:t>
            </a:r>
            <a:r>
              <a:rPr lang="en-US" sz="1600" spc="-5" dirty="0"/>
              <a:t>Neurala</a:t>
            </a:r>
            <a:r>
              <a:rPr lang="en-US" sz="1600" spc="5" dirty="0"/>
              <a:t> </a:t>
            </a:r>
            <a:r>
              <a:rPr lang="en-US" sz="1600" dirty="0"/>
              <a:t>AI</a:t>
            </a:r>
            <a:r>
              <a:rPr lang="en-US" sz="1600" spc="5" dirty="0"/>
              <a:t> </a:t>
            </a:r>
            <a:r>
              <a:rPr lang="en-US" sz="1600" spc="-5" dirty="0"/>
              <a:t>will</a:t>
            </a:r>
            <a:r>
              <a:rPr lang="en-US" sz="1600" dirty="0"/>
              <a:t> go</a:t>
            </a:r>
            <a:r>
              <a:rPr lang="en-US" sz="1600" spc="5" dirty="0"/>
              <a:t> </a:t>
            </a:r>
            <a:r>
              <a:rPr lang="en-US" sz="1600" spc="-5" dirty="0"/>
              <a:t>smoothly</a:t>
            </a:r>
            <a:endParaRPr lang="en-US" sz="1600" dirty="0"/>
          </a:p>
          <a:p>
            <a:pPr marL="469900" indent="-228600">
              <a:lnSpc>
                <a:spcPct val="90000"/>
              </a:lnSpc>
              <a:spcBef>
                <a:spcPts val="25"/>
              </a:spcBef>
              <a:buFont typeface="Arial" panose="020B0604020202020204" pitchFamily="34" charset="0"/>
              <a:buChar char="•"/>
              <a:tabLst>
                <a:tab pos="469265" algn="l"/>
                <a:tab pos="469900" algn="l"/>
              </a:tabLst>
            </a:pPr>
            <a:r>
              <a:rPr lang="en-US" sz="1600" spc="-5" dirty="0"/>
              <a:t>Human</a:t>
            </a:r>
            <a:r>
              <a:rPr lang="en-US" sz="1600" dirty="0"/>
              <a:t> </a:t>
            </a:r>
            <a:r>
              <a:rPr lang="en-US" sz="1600" spc="-5" dirty="0"/>
              <a:t>resources will</a:t>
            </a:r>
            <a:r>
              <a:rPr lang="en-US" sz="1600" dirty="0"/>
              <a:t> be always available</a:t>
            </a:r>
          </a:p>
          <a:p>
            <a:pPr marL="469900" indent="-228600">
              <a:lnSpc>
                <a:spcPct val="90000"/>
              </a:lnSpc>
              <a:spcBef>
                <a:spcPts val="145"/>
              </a:spcBef>
              <a:buFont typeface="Arial" panose="020B0604020202020204" pitchFamily="34" charset="0"/>
              <a:buChar char="•"/>
              <a:tabLst>
                <a:tab pos="469265" algn="l"/>
                <a:tab pos="469900" algn="l"/>
              </a:tabLst>
            </a:pPr>
            <a:r>
              <a:rPr lang="en-US" sz="1600" dirty="0"/>
              <a:t>There </a:t>
            </a:r>
            <a:r>
              <a:rPr lang="en-US" sz="1600" spc="-5" dirty="0"/>
              <a:t>will</a:t>
            </a:r>
            <a:r>
              <a:rPr lang="en-US" sz="1600" dirty="0"/>
              <a:t> be</a:t>
            </a:r>
            <a:r>
              <a:rPr lang="en-US" sz="1600" spc="5" dirty="0"/>
              <a:t> </a:t>
            </a:r>
            <a:r>
              <a:rPr lang="en-US" sz="1600" dirty="0"/>
              <a:t>no</a:t>
            </a:r>
            <a:r>
              <a:rPr lang="en-US" sz="1600" spc="5" dirty="0"/>
              <a:t> </a:t>
            </a:r>
            <a:r>
              <a:rPr lang="en-US" sz="1600" dirty="0"/>
              <a:t>hardware</a:t>
            </a:r>
            <a:r>
              <a:rPr lang="en-US" sz="1600" spc="5" dirty="0"/>
              <a:t> </a:t>
            </a:r>
            <a:r>
              <a:rPr lang="en-US" sz="1600" spc="-5" dirty="0"/>
              <a:t>incompatibility</a:t>
            </a:r>
            <a:r>
              <a:rPr lang="en-US" sz="1600" spc="5" dirty="0"/>
              <a:t> </a:t>
            </a:r>
            <a:r>
              <a:rPr lang="en-US" sz="1600" spc="-5" dirty="0"/>
              <a:t>issues</a:t>
            </a:r>
            <a:r>
              <a:rPr lang="en-US" sz="1600" dirty="0"/>
              <a:t> </a:t>
            </a:r>
            <a:r>
              <a:rPr lang="en-US" sz="1600" spc="-5" dirty="0"/>
              <a:t>while</a:t>
            </a:r>
            <a:r>
              <a:rPr lang="en-US" sz="1600" spc="5" dirty="0"/>
              <a:t> </a:t>
            </a:r>
            <a:r>
              <a:rPr lang="en-US" sz="1600" spc="-5" dirty="0"/>
              <a:t>integrating</a:t>
            </a:r>
            <a:r>
              <a:rPr lang="en-US" sz="1600" dirty="0"/>
              <a:t> </a:t>
            </a:r>
            <a:r>
              <a:rPr lang="en-US" sz="1600" spc="-5" dirty="0"/>
              <a:t>the</a:t>
            </a:r>
            <a:r>
              <a:rPr lang="en-US" sz="1600" spc="5" dirty="0"/>
              <a:t> </a:t>
            </a:r>
            <a:r>
              <a:rPr lang="en-US" sz="1600" spc="-5" dirty="0"/>
              <a:t>software</a:t>
            </a:r>
            <a:endParaRPr lang="en-US" sz="1600" dirty="0"/>
          </a:p>
          <a:p>
            <a:pPr marL="469900" indent="-228600">
              <a:lnSpc>
                <a:spcPct val="90000"/>
              </a:lnSpc>
              <a:spcBef>
                <a:spcPts val="145"/>
              </a:spcBef>
              <a:buFont typeface="Arial" panose="020B0604020202020204" pitchFamily="34" charset="0"/>
              <a:buChar char="•"/>
              <a:tabLst>
                <a:tab pos="469265" algn="l"/>
                <a:tab pos="469900" algn="l"/>
              </a:tabLst>
            </a:pPr>
            <a:r>
              <a:rPr lang="en-US" sz="1600" dirty="0"/>
              <a:t>The</a:t>
            </a:r>
            <a:r>
              <a:rPr lang="en-US" sz="1600" spc="5" dirty="0"/>
              <a:t> </a:t>
            </a:r>
            <a:r>
              <a:rPr lang="en-US" sz="1600" spc="-5" dirty="0"/>
              <a:t>salesforce</a:t>
            </a:r>
            <a:r>
              <a:rPr lang="en-US" sz="1600" spc="10" dirty="0"/>
              <a:t> </a:t>
            </a:r>
            <a:r>
              <a:rPr lang="en-US" sz="1600" spc="-5" dirty="0"/>
              <a:t>platform</a:t>
            </a:r>
            <a:r>
              <a:rPr lang="en-US" sz="1600" dirty="0"/>
              <a:t> </a:t>
            </a:r>
            <a:r>
              <a:rPr lang="en-US" sz="1600" spc="-5" dirty="0"/>
              <a:t>will</a:t>
            </a:r>
            <a:r>
              <a:rPr lang="en-US" sz="1600" spc="5" dirty="0"/>
              <a:t> </a:t>
            </a:r>
            <a:r>
              <a:rPr lang="en-US" sz="1600" spc="-5" dirty="0"/>
              <a:t>integrate</a:t>
            </a:r>
            <a:r>
              <a:rPr lang="en-US" sz="1600" spc="10" dirty="0"/>
              <a:t> </a:t>
            </a:r>
            <a:r>
              <a:rPr lang="en-US" sz="1600" spc="-5" dirty="0"/>
              <a:t>smoothly</a:t>
            </a:r>
            <a:r>
              <a:rPr lang="en-US" sz="1600" spc="5" dirty="0"/>
              <a:t> </a:t>
            </a:r>
            <a:r>
              <a:rPr lang="en-US" sz="1600" spc="-5" dirty="0"/>
              <a:t>with</a:t>
            </a:r>
            <a:r>
              <a:rPr lang="en-US" sz="1600" spc="10" dirty="0"/>
              <a:t> </a:t>
            </a:r>
            <a:r>
              <a:rPr lang="en-US" sz="1600" spc="-5" dirty="0"/>
              <a:t>the</a:t>
            </a:r>
            <a:r>
              <a:rPr lang="en-US" sz="1600" spc="5" dirty="0"/>
              <a:t> </a:t>
            </a:r>
            <a:r>
              <a:rPr lang="en-US" sz="1600" spc="-5" dirty="0"/>
              <a:t>software</a:t>
            </a:r>
          </a:p>
          <a:p>
            <a:pPr marL="241300" indent="0">
              <a:lnSpc>
                <a:spcPct val="90000"/>
              </a:lnSpc>
              <a:spcBef>
                <a:spcPts val="145"/>
              </a:spcBef>
              <a:buNone/>
              <a:tabLst>
                <a:tab pos="469265" algn="l"/>
                <a:tab pos="469900" algn="l"/>
              </a:tabLst>
            </a:pPr>
            <a:endParaRPr lang="en-US" sz="1600" dirty="0"/>
          </a:p>
          <a:p>
            <a:pPr marL="0" indent="0">
              <a:lnSpc>
                <a:spcPct val="90000"/>
              </a:lnSpc>
              <a:spcBef>
                <a:spcPts val="1245"/>
              </a:spcBef>
              <a:buNone/>
            </a:pPr>
            <a:r>
              <a:rPr lang="en-US" sz="1600" spc="-5" dirty="0"/>
              <a:t>Constraints:</a:t>
            </a:r>
            <a:endParaRPr lang="en-US" sz="1600" dirty="0"/>
          </a:p>
          <a:p>
            <a:pPr marL="469900" marR="5080" indent="-228600">
              <a:lnSpc>
                <a:spcPct val="90000"/>
              </a:lnSpc>
              <a:spcBef>
                <a:spcPts val="1225"/>
              </a:spcBef>
              <a:buFont typeface="Arial" panose="020B0604020202020204" pitchFamily="34" charset="0"/>
              <a:buChar char="•"/>
              <a:tabLst>
                <a:tab pos="469265" algn="l"/>
                <a:tab pos="469900" algn="l"/>
              </a:tabLst>
            </a:pPr>
            <a:r>
              <a:rPr lang="en-US" sz="1600" dirty="0"/>
              <a:t>If </a:t>
            </a:r>
            <a:r>
              <a:rPr lang="en-US" sz="1600" spc="-5" dirty="0"/>
              <a:t>stakeholders</a:t>
            </a:r>
            <a:r>
              <a:rPr lang="en-US" sz="1600" dirty="0"/>
              <a:t> do</a:t>
            </a:r>
            <a:r>
              <a:rPr lang="en-US" sz="1600" spc="5" dirty="0"/>
              <a:t> </a:t>
            </a:r>
            <a:r>
              <a:rPr lang="en-US" sz="1600" dirty="0"/>
              <a:t>not approve</a:t>
            </a:r>
            <a:r>
              <a:rPr lang="en-US" sz="1600" spc="5" dirty="0"/>
              <a:t> </a:t>
            </a:r>
            <a:r>
              <a:rPr lang="en-US" sz="1600" dirty="0"/>
              <a:t>of</a:t>
            </a:r>
            <a:r>
              <a:rPr lang="en-US" sz="1600" spc="5" dirty="0"/>
              <a:t> </a:t>
            </a:r>
            <a:r>
              <a:rPr lang="en-US" sz="1600" spc="-5" dirty="0"/>
              <a:t>the</a:t>
            </a:r>
            <a:r>
              <a:rPr lang="en-US" sz="1600" spc="5" dirty="0"/>
              <a:t> </a:t>
            </a:r>
            <a:r>
              <a:rPr lang="en-US" sz="1600" spc="-5" dirty="0"/>
              <a:t>scope,</a:t>
            </a:r>
            <a:r>
              <a:rPr lang="en-US" sz="1600" spc="5" dirty="0"/>
              <a:t> </a:t>
            </a:r>
            <a:r>
              <a:rPr lang="en-US" sz="1600" dirty="0"/>
              <a:t>budget or</a:t>
            </a:r>
            <a:r>
              <a:rPr lang="en-US" sz="1600" spc="5" dirty="0"/>
              <a:t> </a:t>
            </a:r>
            <a:r>
              <a:rPr lang="en-US" sz="1600" spc="-5" dirty="0"/>
              <a:t>anything</a:t>
            </a:r>
            <a:r>
              <a:rPr lang="en-US" sz="1600" spc="5" dirty="0"/>
              <a:t> </a:t>
            </a:r>
            <a:r>
              <a:rPr lang="en-US" sz="1600" spc="-5" dirty="0"/>
              <a:t>that</a:t>
            </a:r>
            <a:r>
              <a:rPr lang="en-US" sz="1600" dirty="0"/>
              <a:t> </a:t>
            </a:r>
            <a:r>
              <a:rPr lang="en-US" sz="1600" spc="-5" dirty="0"/>
              <a:t>the</a:t>
            </a:r>
            <a:r>
              <a:rPr lang="en-US" sz="1600" spc="5" dirty="0"/>
              <a:t> </a:t>
            </a:r>
            <a:r>
              <a:rPr lang="en-US" sz="1600" spc="-5" dirty="0"/>
              <a:t>team</a:t>
            </a:r>
            <a:r>
              <a:rPr lang="en-US" sz="1600" dirty="0"/>
              <a:t> </a:t>
            </a:r>
            <a:r>
              <a:rPr lang="en-US" sz="1600" spc="-5" dirty="0"/>
              <a:t>plans</a:t>
            </a:r>
            <a:r>
              <a:rPr lang="en-US" sz="1600" dirty="0"/>
              <a:t> </a:t>
            </a:r>
            <a:r>
              <a:rPr lang="en-US" sz="1600" spc="-5" dirty="0"/>
              <a:t>to </a:t>
            </a:r>
            <a:r>
              <a:rPr lang="en-US" sz="1600" spc="-434" dirty="0"/>
              <a:t> </a:t>
            </a:r>
            <a:r>
              <a:rPr lang="en-US" sz="1600" dirty="0"/>
              <a:t>do, </a:t>
            </a:r>
            <a:r>
              <a:rPr lang="en-US" sz="1600" spc="-5" dirty="0"/>
              <a:t>there</a:t>
            </a:r>
            <a:r>
              <a:rPr lang="en-US" sz="1600" dirty="0"/>
              <a:t> </a:t>
            </a:r>
            <a:r>
              <a:rPr lang="en-US" sz="1600" spc="-5" dirty="0"/>
              <a:t>will </a:t>
            </a:r>
            <a:r>
              <a:rPr lang="en-US" sz="1600" dirty="0"/>
              <a:t>be a </a:t>
            </a:r>
            <a:r>
              <a:rPr lang="en-US" sz="1600" spc="-5" dirty="0"/>
              <a:t>time</a:t>
            </a:r>
            <a:r>
              <a:rPr lang="en-US" sz="1600" dirty="0"/>
              <a:t> </a:t>
            </a:r>
            <a:r>
              <a:rPr lang="en-US" sz="1600" spc="-5" dirty="0"/>
              <a:t>delay</a:t>
            </a:r>
            <a:r>
              <a:rPr lang="en-US" sz="1600" dirty="0"/>
              <a:t> for </a:t>
            </a:r>
            <a:r>
              <a:rPr lang="en-US" sz="1600" spc="-5" dirty="0"/>
              <a:t>rectifications</a:t>
            </a:r>
          </a:p>
          <a:p>
            <a:pPr marL="469900" marR="5080" indent="-228600">
              <a:lnSpc>
                <a:spcPct val="90000"/>
              </a:lnSpc>
              <a:spcBef>
                <a:spcPts val="1225"/>
              </a:spcBef>
              <a:buFont typeface="Arial" panose="020B0604020202020204" pitchFamily="34" charset="0"/>
              <a:buChar char="•"/>
              <a:tabLst>
                <a:tab pos="469265" algn="l"/>
                <a:tab pos="469900" algn="l"/>
              </a:tabLst>
            </a:pPr>
            <a:r>
              <a:rPr lang="en-US" sz="1600" dirty="0"/>
              <a:t>Accounting for all ethnic and religious backgrounds, there are a lot of holidays in October and November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If any parts are damaged during the process, additional costs will exceed the budget</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Employees/team members being sick, flu season, COVID-19 during the last quarter of the year and 1st quarter of next year.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Economies of scale impacted by winter weather during the last quarter of the year and 1st quarter of next year.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All materials are provided by vendor and Neural teams in a timely manner.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In six months, Floyd would need to deliver 5000 units to Wayfair and thus the AI inspection should be completed by then.</a:t>
            </a:r>
          </a:p>
        </p:txBody>
      </p:sp>
    </p:spTree>
    <p:extLst>
      <p:ext uri="{BB962C8B-B14F-4D97-AF65-F5344CB8AC3E}">
        <p14:creationId xmlns:p14="http://schemas.microsoft.com/office/powerpoint/2010/main" val="140862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0A03-DCBE-DCD3-E94F-2E9DC3FE1C2A}"/>
              </a:ext>
            </a:extLst>
          </p:cNvPr>
          <p:cNvSpPr>
            <a:spLocks noGrp="1"/>
          </p:cNvSpPr>
          <p:nvPr>
            <p:ph type="title"/>
          </p:nvPr>
        </p:nvSpPr>
        <p:spPr>
          <a:xfrm>
            <a:off x="966744" y="427449"/>
            <a:ext cx="9076329" cy="1064277"/>
          </a:xfrm>
        </p:spPr>
        <p:txBody>
          <a:bodyPr/>
          <a:lstStyle/>
          <a:p>
            <a:pPr algn="ctr"/>
            <a:r>
              <a:rPr lang="en-US" dirty="0"/>
              <a:t>Project Stages</a:t>
            </a:r>
          </a:p>
        </p:txBody>
      </p:sp>
      <p:sp>
        <p:nvSpPr>
          <p:cNvPr id="3" name="Content Placeholder 2">
            <a:extLst>
              <a:ext uri="{FF2B5EF4-FFF2-40B4-BE49-F238E27FC236}">
                <a16:creationId xmlns:a16="http://schemas.microsoft.com/office/drawing/2014/main" id="{26E08101-63BE-60AF-22B8-FA6E99C390E2}"/>
              </a:ext>
            </a:extLst>
          </p:cNvPr>
          <p:cNvSpPr>
            <a:spLocks noGrp="1"/>
          </p:cNvSpPr>
          <p:nvPr>
            <p:ph idx="1"/>
          </p:nvPr>
        </p:nvSpPr>
        <p:spPr/>
        <p:txBody>
          <a:bodyPr>
            <a:normAutofit lnSpcReduction="10000"/>
          </a:bodyPr>
          <a:lstStyle/>
          <a:p>
            <a:pPr marL="0" indent="0">
              <a:lnSpc>
                <a:spcPct val="90000"/>
              </a:lnSpc>
              <a:spcBef>
                <a:spcPts val="100"/>
              </a:spcBef>
              <a:buNone/>
            </a:pPr>
            <a:r>
              <a:rPr lang="en-US" sz="1600" spc="-5" dirty="0"/>
              <a:t>A. Project Initiation:</a:t>
            </a:r>
            <a:endParaRPr lang="en-US" sz="1600" dirty="0"/>
          </a:p>
          <a:p>
            <a:pPr>
              <a:lnSpc>
                <a:spcPct val="90000"/>
              </a:lnSpc>
              <a:spcBef>
                <a:spcPts val="100"/>
              </a:spcBef>
            </a:pPr>
            <a:r>
              <a:rPr lang="en-US" sz="1600" spc="-5" dirty="0"/>
              <a:t>Project Management Team sets up  introductory meeting with Executives from Neurala to decide the requirements, risks, scope, budget, constraints and design the WBS for the project on 9/13/22</a:t>
            </a:r>
          </a:p>
          <a:p>
            <a:pPr marL="0" indent="0">
              <a:lnSpc>
                <a:spcPct val="90000"/>
              </a:lnSpc>
              <a:spcBef>
                <a:spcPts val="100"/>
              </a:spcBef>
              <a:buNone/>
            </a:pPr>
            <a:endParaRPr lang="en-US" sz="1600" spc="-5" dirty="0"/>
          </a:p>
          <a:p>
            <a:pPr marL="0" indent="0">
              <a:lnSpc>
                <a:spcPct val="90000"/>
              </a:lnSpc>
              <a:spcBef>
                <a:spcPts val="100"/>
              </a:spcBef>
              <a:buNone/>
            </a:pPr>
            <a:r>
              <a:rPr lang="en-US" sz="1600" spc="-5" dirty="0"/>
              <a:t>B. Planning</a:t>
            </a:r>
            <a:r>
              <a:rPr lang="en-US" sz="1600" spc="-10" dirty="0"/>
              <a:t> </a:t>
            </a:r>
            <a:r>
              <a:rPr lang="en-US" sz="1600" dirty="0"/>
              <a:t>&amp;</a:t>
            </a:r>
            <a:r>
              <a:rPr lang="en-US" sz="1600" spc="-15" dirty="0"/>
              <a:t> </a:t>
            </a:r>
            <a:r>
              <a:rPr lang="en-US" sz="1600" spc="-5" dirty="0"/>
              <a:t>Design:</a:t>
            </a:r>
          </a:p>
          <a:p>
            <a:pPr>
              <a:lnSpc>
                <a:spcPct val="90000"/>
              </a:lnSpc>
              <a:spcBef>
                <a:spcPts val="100"/>
              </a:spcBef>
            </a:pPr>
            <a:r>
              <a:rPr lang="en-US" sz="1600" spc="-5" dirty="0"/>
              <a:t>Project</a:t>
            </a:r>
            <a:r>
              <a:rPr lang="en-US" sz="1600" spc="5" dirty="0"/>
              <a:t> </a:t>
            </a:r>
            <a:r>
              <a:rPr lang="en-US" sz="1600" spc="-5" dirty="0"/>
              <a:t>Management</a:t>
            </a:r>
            <a:r>
              <a:rPr lang="en-US" sz="1600" spc="5" dirty="0"/>
              <a:t> </a:t>
            </a:r>
            <a:r>
              <a:rPr lang="en-US" sz="1600" dirty="0"/>
              <a:t>Team</a:t>
            </a:r>
            <a:r>
              <a:rPr lang="en-US" sz="1600" spc="10" dirty="0"/>
              <a:t> </a:t>
            </a:r>
            <a:r>
              <a:rPr lang="en-US" sz="1600" dirty="0"/>
              <a:t>at</a:t>
            </a:r>
            <a:r>
              <a:rPr lang="en-US" sz="1600" spc="5" dirty="0"/>
              <a:t> </a:t>
            </a:r>
            <a:r>
              <a:rPr lang="en-US" sz="1600" spc="-5" dirty="0"/>
              <a:t>Floyd</a:t>
            </a:r>
            <a:r>
              <a:rPr lang="en-US" sz="1600" spc="10" dirty="0"/>
              <a:t> </a:t>
            </a:r>
            <a:r>
              <a:rPr lang="en-US" sz="1600" dirty="0"/>
              <a:t>coordinates </a:t>
            </a:r>
            <a:r>
              <a:rPr lang="en-US" sz="1600" spc="-5" dirty="0"/>
              <a:t>with</a:t>
            </a:r>
            <a:r>
              <a:rPr lang="en-US" sz="1600" spc="10" dirty="0"/>
              <a:t> </a:t>
            </a:r>
            <a:r>
              <a:rPr lang="en-US" sz="1600" spc="-5" dirty="0"/>
              <a:t>Josh</a:t>
            </a:r>
            <a:r>
              <a:rPr lang="en-US" sz="1600" spc="5" dirty="0"/>
              <a:t> </a:t>
            </a:r>
            <a:r>
              <a:rPr lang="en-US" sz="1600" spc="-5" dirty="0"/>
              <a:t>Oswald</a:t>
            </a:r>
            <a:r>
              <a:rPr lang="en-US" sz="1600" spc="10" dirty="0"/>
              <a:t> </a:t>
            </a:r>
            <a:r>
              <a:rPr lang="en-US" sz="1600" dirty="0"/>
              <a:t>,</a:t>
            </a:r>
            <a:r>
              <a:rPr lang="en-US" sz="1600" spc="5" dirty="0"/>
              <a:t> </a:t>
            </a:r>
            <a:r>
              <a:rPr lang="en-US" sz="1600" spc="-5" dirty="0"/>
              <a:t>Floyd’s</a:t>
            </a:r>
            <a:r>
              <a:rPr lang="en-US" sz="1600" spc="5" dirty="0"/>
              <a:t> </a:t>
            </a:r>
            <a:r>
              <a:rPr lang="en-US" sz="1600" spc="-5" dirty="0"/>
              <a:t>Business</a:t>
            </a:r>
            <a:r>
              <a:rPr lang="en-US" sz="1600" dirty="0"/>
              <a:t> Operations </a:t>
            </a:r>
            <a:r>
              <a:rPr lang="en-US" sz="1600" spc="-5" dirty="0"/>
              <a:t>Manager</a:t>
            </a:r>
            <a:r>
              <a:rPr lang="en-US" sz="1600" spc="10" dirty="0"/>
              <a:t> </a:t>
            </a:r>
            <a:r>
              <a:rPr lang="en-US" sz="1600" dirty="0"/>
              <a:t>and</a:t>
            </a:r>
            <a:r>
              <a:rPr lang="en-US" sz="1600" spc="5" dirty="0"/>
              <a:t> </a:t>
            </a:r>
            <a:r>
              <a:rPr lang="en-US" sz="1600" spc="-5" dirty="0"/>
              <a:t>Salesforce </a:t>
            </a:r>
            <a:r>
              <a:rPr lang="en-US" sz="1600" dirty="0"/>
              <a:t> Technical</a:t>
            </a:r>
            <a:r>
              <a:rPr lang="en-US" sz="1600" spc="10" dirty="0"/>
              <a:t> </a:t>
            </a:r>
            <a:r>
              <a:rPr lang="en-US" sz="1600" spc="-5" dirty="0"/>
              <a:t>Account</a:t>
            </a:r>
            <a:r>
              <a:rPr lang="en-US" sz="1600" spc="10" dirty="0"/>
              <a:t> </a:t>
            </a:r>
            <a:r>
              <a:rPr lang="en-US" sz="1600" spc="-5" dirty="0"/>
              <a:t>Manager</a:t>
            </a:r>
            <a:r>
              <a:rPr lang="en-US" sz="1600" spc="15" dirty="0"/>
              <a:t> </a:t>
            </a:r>
            <a:r>
              <a:rPr lang="en-US" sz="1600" spc="-5" dirty="0"/>
              <a:t>Aurelia</a:t>
            </a:r>
            <a:r>
              <a:rPr lang="en-US" sz="1600" spc="10" dirty="0"/>
              <a:t> </a:t>
            </a:r>
            <a:r>
              <a:rPr lang="en-US" sz="1600" spc="-5" dirty="0"/>
              <a:t>Johnson</a:t>
            </a:r>
            <a:r>
              <a:rPr lang="en-US" sz="1600" spc="15" dirty="0"/>
              <a:t> </a:t>
            </a:r>
            <a:r>
              <a:rPr lang="en-US" sz="1600" spc="-5" dirty="0"/>
              <a:t>who</a:t>
            </a:r>
            <a:r>
              <a:rPr lang="en-US" sz="1600" spc="10" dirty="0"/>
              <a:t> </a:t>
            </a:r>
            <a:r>
              <a:rPr lang="en-US" sz="1600" dirty="0"/>
              <a:t>is</a:t>
            </a:r>
            <a:r>
              <a:rPr lang="en-US" sz="1600" spc="5" dirty="0"/>
              <a:t> </a:t>
            </a:r>
            <a:r>
              <a:rPr lang="en-US" sz="1600" dirty="0"/>
              <a:t>the</a:t>
            </a:r>
            <a:r>
              <a:rPr lang="en-US" sz="1600" spc="15" dirty="0"/>
              <a:t> </a:t>
            </a:r>
            <a:r>
              <a:rPr lang="en-US" sz="1600" spc="-5" dirty="0"/>
              <a:t>Product</a:t>
            </a:r>
            <a:r>
              <a:rPr lang="en-US" sz="1600" spc="10" dirty="0"/>
              <a:t> </a:t>
            </a:r>
            <a:r>
              <a:rPr lang="en-US" sz="1600" dirty="0"/>
              <a:t>Integration</a:t>
            </a:r>
            <a:r>
              <a:rPr lang="en-US" sz="1600" spc="15" dirty="0"/>
              <a:t> </a:t>
            </a:r>
            <a:r>
              <a:rPr lang="en-US" sz="1600" spc="-5" dirty="0"/>
              <a:t>Advisor.</a:t>
            </a:r>
            <a:r>
              <a:rPr lang="en-US" sz="1600" spc="10" dirty="0"/>
              <a:t> </a:t>
            </a:r>
            <a:r>
              <a:rPr lang="en-US" sz="1600" spc="-5" dirty="0"/>
              <a:t>Regular</a:t>
            </a:r>
            <a:r>
              <a:rPr lang="en-US" sz="1600" spc="10" dirty="0"/>
              <a:t> </a:t>
            </a:r>
            <a:r>
              <a:rPr lang="en-US" sz="1600" dirty="0"/>
              <a:t>meetings</a:t>
            </a:r>
            <a:r>
              <a:rPr lang="en-US" sz="1600" spc="10" dirty="0"/>
              <a:t> </a:t>
            </a:r>
            <a:r>
              <a:rPr lang="en-US" sz="1600" spc="-5" dirty="0"/>
              <a:t>with</a:t>
            </a:r>
            <a:r>
              <a:rPr lang="en-US" sz="1600" spc="10" dirty="0"/>
              <a:t> </a:t>
            </a:r>
            <a:r>
              <a:rPr lang="en-US" sz="1600" dirty="0"/>
              <a:t>the</a:t>
            </a:r>
            <a:r>
              <a:rPr lang="en-US" sz="1600" spc="15" dirty="0"/>
              <a:t> </a:t>
            </a:r>
            <a:r>
              <a:rPr lang="en-US" sz="1600" spc="-5" dirty="0"/>
              <a:t>stakeholders </a:t>
            </a:r>
            <a:r>
              <a:rPr lang="en-US" sz="1600" spc="-285" dirty="0"/>
              <a:t> </a:t>
            </a:r>
            <a:r>
              <a:rPr lang="en-US" sz="1600" spc="-5" dirty="0"/>
              <a:t>shall</a:t>
            </a:r>
            <a:r>
              <a:rPr lang="en-US" sz="1600" dirty="0"/>
              <a:t> be held for </a:t>
            </a:r>
            <a:r>
              <a:rPr lang="en-US" sz="1600" spc="-5" dirty="0"/>
              <a:t>understanding</a:t>
            </a:r>
            <a:r>
              <a:rPr lang="en-US" sz="1600" dirty="0"/>
              <a:t> the key requirements</a:t>
            </a:r>
            <a:r>
              <a:rPr lang="en-US" sz="1600" spc="-5" dirty="0"/>
              <a:t> </a:t>
            </a:r>
            <a:r>
              <a:rPr lang="en-US" sz="1600" dirty="0"/>
              <a:t>of the project </a:t>
            </a:r>
            <a:r>
              <a:rPr lang="en-US" sz="1600" spc="-5" dirty="0"/>
              <a:t>process </a:t>
            </a:r>
            <a:r>
              <a:rPr lang="en-US" sz="1600" dirty="0"/>
              <a:t>and rectifications. (9/21/22)</a:t>
            </a:r>
          </a:p>
          <a:p>
            <a:pPr>
              <a:lnSpc>
                <a:spcPct val="90000"/>
              </a:lnSpc>
              <a:spcBef>
                <a:spcPts val="100"/>
              </a:spcBef>
            </a:pPr>
            <a:r>
              <a:rPr lang="en-US" sz="1600" spc="-5" dirty="0"/>
              <a:t>After </a:t>
            </a:r>
            <a:r>
              <a:rPr lang="en-US" sz="1600" dirty="0"/>
              <a:t>the</a:t>
            </a:r>
            <a:r>
              <a:rPr lang="en-US" sz="1600" spc="5" dirty="0"/>
              <a:t> </a:t>
            </a:r>
            <a:r>
              <a:rPr lang="en-US" sz="1600" spc="-5" dirty="0"/>
              <a:t>analysis</a:t>
            </a:r>
            <a:r>
              <a:rPr lang="en-US" sz="1600" dirty="0"/>
              <a:t> of</a:t>
            </a:r>
            <a:r>
              <a:rPr lang="en-US" sz="1600" spc="5" dirty="0"/>
              <a:t> </a:t>
            </a:r>
            <a:r>
              <a:rPr lang="en-US" sz="1600" dirty="0"/>
              <a:t>all the</a:t>
            </a:r>
            <a:r>
              <a:rPr lang="en-US" sz="1600" spc="5" dirty="0"/>
              <a:t> </a:t>
            </a:r>
            <a:r>
              <a:rPr lang="en-US" sz="1600" spc="-5" dirty="0"/>
              <a:t>Business,</a:t>
            </a:r>
            <a:r>
              <a:rPr lang="en-US" sz="1600" spc="5" dirty="0"/>
              <a:t> </a:t>
            </a:r>
            <a:r>
              <a:rPr lang="en-US" sz="1600" dirty="0"/>
              <a:t>technical</a:t>
            </a:r>
            <a:r>
              <a:rPr lang="en-US" sz="1600" spc="5" dirty="0"/>
              <a:t> </a:t>
            </a:r>
            <a:r>
              <a:rPr lang="en-US" sz="1600" dirty="0"/>
              <a:t>and </a:t>
            </a:r>
            <a:r>
              <a:rPr lang="en-US" sz="1600" spc="-5" dirty="0"/>
              <a:t>estimates</a:t>
            </a:r>
            <a:r>
              <a:rPr lang="en-US" sz="1600" dirty="0"/>
              <a:t> requirement</a:t>
            </a:r>
            <a:r>
              <a:rPr lang="en-US" sz="1600" spc="5" dirty="0"/>
              <a:t> </a:t>
            </a:r>
            <a:r>
              <a:rPr lang="en-US" sz="1600" dirty="0"/>
              <a:t>and</a:t>
            </a:r>
            <a:r>
              <a:rPr lang="en-US" sz="1600" spc="5" dirty="0"/>
              <a:t> </a:t>
            </a:r>
            <a:r>
              <a:rPr lang="en-US" sz="1600" dirty="0"/>
              <a:t>major</a:t>
            </a:r>
            <a:r>
              <a:rPr lang="en-US" sz="1600" spc="5" dirty="0"/>
              <a:t> </a:t>
            </a:r>
            <a:r>
              <a:rPr lang="en-US" sz="1600" spc="-5" dirty="0"/>
              <a:t>processes </a:t>
            </a:r>
            <a:r>
              <a:rPr lang="en-US" sz="1600" dirty="0"/>
              <a:t>involved</a:t>
            </a:r>
            <a:r>
              <a:rPr lang="en-US" sz="1600" spc="5" dirty="0"/>
              <a:t> </a:t>
            </a:r>
            <a:r>
              <a:rPr lang="en-US" sz="1600" dirty="0"/>
              <a:t>like</a:t>
            </a:r>
            <a:r>
              <a:rPr lang="en-US" sz="1600" spc="5" dirty="0"/>
              <a:t> </a:t>
            </a:r>
            <a:r>
              <a:rPr lang="en-US" sz="1600" dirty="0"/>
              <a:t>budgeting,</a:t>
            </a:r>
            <a:r>
              <a:rPr lang="en-US" sz="1600" spc="5" dirty="0"/>
              <a:t> </a:t>
            </a:r>
            <a:r>
              <a:rPr lang="en-US" sz="1600" spc="-5" dirty="0"/>
              <a:t>scope, </a:t>
            </a:r>
            <a:r>
              <a:rPr lang="en-US" sz="1600" dirty="0"/>
              <a:t> employee</a:t>
            </a:r>
            <a:r>
              <a:rPr lang="en-US" sz="1600" spc="5" dirty="0"/>
              <a:t> </a:t>
            </a:r>
            <a:r>
              <a:rPr lang="en-US" sz="1600" dirty="0"/>
              <a:t>training,</a:t>
            </a:r>
            <a:r>
              <a:rPr lang="en-US" sz="1600" spc="5" dirty="0"/>
              <a:t> </a:t>
            </a:r>
            <a:r>
              <a:rPr lang="en-US" sz="1600" dirty="0"/>
              <a:t>report</a:t>
            </a:r>
            <a:r>
              <a:rPr lang="en-US" sz="1600" spc="5" dirty="0"/>
              <a:t> </a:t>
            </a:r>
            <a:r>
              <a:rPr lang="en-US" sz="1600" dirty="0"/>
              <a:t>integration</a:t>
            </a:r>
            <a:r>
              <a:rPr lang="en-US" sz="1600" spc="10" dirty="0"/>
              <a:t> </a:t>
            </a:r>
            <a:r>
              <a:rPr lang="en-US" sz="1600" dirty="0"/>
              <a:t>into</a:t>
            </a:r>
            <a:r>
              <a:rPr lang="en-US" sz="1600" spc="5" dirty="0"/>
              <a:t> </a:t>
            </a:r>
            <a:r>
              <a:rPr lang="en-US" sz="1600" spc="-5" dirty="0"/>
              <a:t>CRM</a:t>
            </a:r>
            <a:r>
              <a:rPr lang="en-US" sz="1600" dirty="0"/>
              <a:t> </a:t>
            </a:r>
            <a:r>
              <a:rPr lang="en-US" sz="1600" spc="-5" dirty="0"/>
              <a:t>System,</a:t>
            </a:r>
            <a:r>
              <a:rPr lang="en-US" sz="1600" spc="10" dirty="0"/>
              <a:t> </a:t>
            </a:r>
            <a:r>
              <a:rPr lang="en-US" sz="1600" spc="-5" dirty="0"/>
              <a:t>software</a:t>
            </a:r>
            <a:r>
              <a:rPr lang="en-US" sz="1600" spc="5" dirty="0"/>
              <a:t> </a:t>
            </a:r>
            <a:r>
              <a:rPr lang="en-US" sz="1600" spc="-5" dirty="0"/>
              <a:t>installation,</a:t>
            </a:r>
            <a:r>
              <a:rPr lang="en-US" sz="1600" spc="5" dirty="0"/>
              <a:t> </a:t>
            </a:r>
            <a:r>
              <a:rPr lang="en-US" sz="1600" dirty="0"/>
              <a:t>the</a:t>
            </a:r>
            <a:r>
              <a:rPr lang="en-US" sz="1600" spc="10" dirty="0"/>
              <a:t> </a:t>
            </a:r>
            <a:r>
              <a:rPr lang="en-US" sz="1600" dirty="0"/>
              <a:t>project</a:t>
            </a:r>
            <a:r>
              <a:rPr lang="en-US" sz="1600" spc="5" dirty="0"/>
              <a:t> </a:t>
            </a:r>
            <a:r>
              <a:rPr lang="en-US" sz="1600" spc="-5" dirty="0"/>
              <a:t>shall</a:t>
            </a:r>
            <a:r>
              <a:rPr lang="en-US" sz="1600" spc="5" dirty="0"/>
              <a:t> </a:t>
            </a:r>
            <a:r>
              <a:rPr lang="en-US" sz="1600" dirty="0"/>
              <a:t>be</a:t>
            </a:r>
            <a:r>
              <a:rPr lang="en-US" sz="1600" spc="10" dirty="0"/>
              <a:t> </a:t>
            </a:r>
            <a:r>
              <a:rPr lang="en-US" sz="1600" spc="-5" dirty="0"/>
              <a:t>sent</a:t>
            </a:r>
            <a:r>
              <a:rPr lang="en-US" sz="1600" spc="5" dirty="0"/>
              <a:t> </a:t>
            </a:r>
            <a:r>
              <a:rPr lang="en-US" sz="1600" spc="-5" dirty="0"/>
              <a:t>towards</a:t>
            </a:r>
            <a:r>
              <a:rPr lang="en-US" sz="1600" dirty="0"/>
              <a:t> its</a:t>
            </a:r>
            <a:r>
              <a:rPr lang="en-US" sz="1600" spc="5" dirty="0"/>
              <a:t> </a:t>
            </a:r>
            <a:r>
              <a:rPr lang="en-US" sz="1600" spc="-5" dirty="0"/>
              <a:t>second</a:t>
            </a:r>
            <a:r>
              <a:rPr lang="en-US" sz="1600" spc="5" dirty="0"/>
              <a:t> </a:t>
            </a:r>
            <a:r>
              <a:rPr lang="en-US" sz="1600" spc="-5" dirty="0"/>
              <a:t>step</a:t>
            </a:r>
            <a:r>
              <a:rPr lang="en-US" sz="1600" spc="5" dirty="0"/>
              <a:t> </a:t>
            </a:r>
            <a:r>
              <a:rPr lang="en-US" sz="1600" dirty="0"/>
              <a:t>of </a:t>
            </a:r>
            <a:r>
              <a:rPr lang="en-US" sz="1600" spc="-285" dirty="0"/>
              <a:t> </a:t>
            </a:r>
            <a:r>
              <a:rPr lang="en-US" sz="1600" dirty="0"/>
              <a:t>execution</a:t>
            </a:r>
            <a:r>
              <a:rPr lang="en-US" sz="1600" spc="-5" dirty="0"/>
              <a:t> stage. (10/06/22)</a:t>
            </a:r>
          </a:p>
          <a:p>
            <a:pPr>
              <a:lnSpc>
                <a:spcPct val="90000"/>
              </a:lnSpc>
              <a:spcBef>
                <a:spcPts val="100"/>
              </a:spcBef>
            </a:pPr>
            <a:r>
              <a:rPr lang="en-US" sz="1600" dirty="0"/>
              <a:t>Each </a:t>
            </a:r>
            <a:r>
              <a:rPr lang="en-US" sz="1600" spc="-5" dirty="0"/>
              <a:t>stage</a:t>
            </a:r>
            <a:r>
              <a:rPr lang="en-US" sz="1600" dirty="0"/>
              <a:t> </a:t>
            </a:r>
            <a:r>
              <a:rPr lang="en-US" sz="1600" spc="-5" dirty="0"/>
              <a:t>shall</a:t>
            </a:r>
            <a:r>
              <a:rPr lang="en-US" sz="1600" dirty="0"/>
              <a:t> be monitored by</a:t>
            </a:r>
            <a:r>
              <a:rPr lang="en-US" sz="1600" spc="5" dirty="0"/>
              <a:t> </a:t>
            </a:r>
            <a:r>
              <a:rPr lang="en-US" sz="1600" dirty="0"/>
              <a:t>the </a:t>
            </a:r>
            <a:r>
              <a:rPr lang="en-US" sz="1600" spc="-5" dirty="0"/>
              <a:t>Project</a:t>
            </a:r>
            <a:r>
              <a:rPr lang="en-US" sz="1600" dirty="0"/>
              <a:t> Team right from</a:t>
            </a:r>
            <a:r>
              <a:rPr lang="en-US" sz="1600" spc="5" dirty="0"/>
              <a:t> </a:t>
            </a:r>
            <a:r>
              <a:rPr lang="en-US" sz="1600" dirty="0"/>
              <a:t>the </a:t>
            </a:r>
            <a:r>
              <a:rPr lang="en-US" sz="1600" spc="-5" dirty="0"/>
              <a:t>inspection</a:t>
            </a:r>
            <a:r>
              <a:rPr lang="en-US" sz="1600" dirty="0"/>
              <a:t> of furniture to the</a:t>
            </a:r>
            <a:r>
              <a:rPr lang="en-US" sz="1600" spc="5" dirty="0"/>
              <a:t> </a:t>
            </a:r>
            <a:r>
              <a:rPr lang="en-US" sz="1600" dirty="0"/>
              <a:t>manufacturing of the product till </a:t>
            </a:r>
            <a:r>
              <a:rPr lang="en-US" sz="1600" spc="-285" dirty="0"/>
              <a:t> </a:t>
            </a:r>
            <a:r>
              <a:rPr lang="en-US" sz="1600" dirty="0"/>
              <a:t>the</a:t>
            </a:r>
            <a:r>
              <a:rPr lang="en-US" sz="1600" spc="-5" dirty="0"/>
              <a:t> </a:t>
            </a:r>
            <a:r>
              <a:rPr lang="en-US" sz="1600" dirty="0"/>
              <a:t>end of all the </a:t>
            </a:r>
            <a:r>
              <a:rPr lang="en-US" sz="1600" spc="-5" dirty="0"/>
              <a:t>steps </a:t>
            </a:r>
            <a:r>
              <a:rPr lang="en-US" sz="1600" dirty="0"/>
              <a:t>in manufacturing </a:t>
            </a:r>
            <a:r>
              <a:rPr lang="en-US" sz="1600" spc="-5" dirty="0"/>
              <a:t>processes.</a:t>
            </a:r>
            <a:endParaRPr lang="en-US" sz="1600" dirty="0"/>
          </a:p>
          <a:p>
            <a:pPr indent="-228600">
              <a:lnSpc>
                <a:spcPct val="90000"/>
              </a:lnSpc>
              <a:spcBef>
                <a:spcPts val="10"/>
              </a:spcBef>
              <a:buFont typeface="Arial" panose="020B0604020202020204" pitchFamily="34" charset="0"/>
              <a:buChar char="•"/>
            </a:pPr>
            <a:endParaRPr lang="en-US" sz="1600" dirty="0"/>
          </a:p>
          <a:p>
            <a:pPr marL="0" indent="0">
              <a:lnSpc>
                <a:spcPct val="90000"/>
              </a:lnSpc>
              <a:spcBef>
                <a:spcPts val="5"/>
              </a:spcBef>
              <a:buNone/>
            </a:pPr>
            <a:r>
              <a:rPr lang="en-US" sz="1600" spc="-5" dirty="0"/>
              <a:t>C.</a:t>
            </a:r>
            <a:r>
              <a:rPr lang="en-US" sz="1600" spc="-25" dirty="0"/>
              <a:t> </a:t>
            </a:r>
            <a:r>
              <a:rPr lang="en-US" sz="1600" spc="-5" dirty="0"/>
              <a:t>Execution:</a:t>
            </a:r>
          </a:p>
          <a:p>
            <a:pPr>
              <a:lnSpc>
                <a:spcPct val="90000"/>
              </a:lnSpc>
              <a:spcBef>
                <a:spcPts val="5"/>
              </a:spcBef>
            </a:pPr>
            <a:r>
              <a:rPr lang="en-US" sz="1600" dirty="0"/>
              <a:t>The</a:t>
            </a:r>
            <a:r>
              <a:rPr lang="en-US" sz="1600" spc="-5" dirty="0"/>
              <a:t> </a:t>
            </a:r>
            <a:r>
              <a:rPr lang="en-US" sz="1600" dirty="0"/>
              <a:t>project </a:t>
            </a:r>
            <a:r>
              <a:rPr lang="en-US" sz="1600" spc="-5" dirty="0"/>
              <a:t>shall</a:t>
            </a:r>
            <a:r>
              <a:rPr lang="en-US" sz="1600" dirty="0"/>
              <a:t> come into force as</a:t>
            </a:r>
            <a:r>
              <a:rPr lang="en-US" sz="1600" spc="-5" dirty="0"/>
              <a:t> soon</a:t>
            </a:r>
            <a:r>
              <a:rPr lang="en-US" sz="1600" dirty="0"/>
              <a:t> as</a:t>
            </a:r>
            <a:r>
              <a:rPr lang="en-US" sz="1600" spc="-10" dirty="0"/>
              <a:t> </a:t>
            </a:r>
            <a:r>
              <a:rPr lang="en-US" sz="1600" dirty="0"/>
              <a:t>the additional contract </a:t>
            </a:r>
            <a:r>
              <a:rPr lang="en-US" sz="1600" spc="-5" dirty="0"/>
              <a:t>with</a:t>
            </a:r>
            <a:r>
              <a:rPr lang="en-US" sz="1600" dirty="0"/>
              <a:t> </a:t>
            </a:r>
            <a:r>
              <a:rPr lang="en-US" sz="1600" spc="-5" dirty="0"/>
              <a:t>Salesforce</a:t>
            </a:r>
            <a:r>
              <a:rPr lang="en-US" sz="1600" spc="5" dirty="0"/>
              <a:t> </a:t>
            </a:r>
            <a:r>
              <a:rPr lang="en-US" sz="1600" dirty="0"/>
              <a:t>is</a:t>
            </a:r>
            <a:r>
              <a:rPr lang="en-US" sz="1600" spc="-5" dirty="0"/>
              <a:t> </a:t>
            </a:r>
            <a:r>
              <a:rPr lang="en-US" sz="1600" dirty="0"/>
              <a:t>executed legally.</a:t>
            </a:r>
          </a:p>
          <a:p>
            <a:endParaRPr lang="en-US" sz="1600" dirty="0"/>
          </a:p>
        </p:txBody>
      </p:sp>
    </p:spTree>
    <p:extLst>
      <p:ext uri="{BB962C8B-B14F-4D97-AF65-F5344CB8AC3E}">
        <p14:creationId xmlns:p14="http://schemas.microsoft.com/office/powerpoint/2010/main" val="141507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F10A3-9FA7-3098-8882-EE71F2439D06}"/>
              </a:ext>
            </a:extLst>
          </p:cNvPr>
          <p:cNvSpPr>
            <a:spLocks noGrp="1"/>
          </p:cNvSpPr>
          <p:nvPr>
            <p:ph idx="1"/>
          </p:nvPr>
        </p:nvSpPr>
        <p:spPr>
          <a:xfrm>
            <a:off x="966742" y="1456305"/>
            <a:ext cx="9076329" cy="5009667"/>
          </a:xfrm>
        </p:spPr>
        <p:txBody>
          <a:bodyPr>
            <a:noAutofit/>
          </a:bodyPr>
          <a:lstStyle/>
          <a:p>
            <a:pPr marL="298450" marR="714375" indent="-228600">
              <a:lnSpc>
                <a:spcPct val="90000"/>
              </a:lnSpc>
              <a:spcBef>
                <a:spcPts val="185"/>
              </a:spcBef>
              <a:buSzPct val="58333"/>
              <a:buFont typeface="Arial" panose="020B0604020202020204" pitchFamily="34" charset="0"/>
              <a:buChar char="•"/>
              <a:tabLst>
                <a:tab pos="297815" algn="l"/>
                <a:tab pos="298450" algn="l"/>
              </a:tabLst>
            </a:pPr>
            <a:r>
              <a:rPr lang="en-US" sz="1600" spc="-5" dirty="0"/>
              <a:t>During</a:t>
            </a:r>
            <a:r>
              <a:rPr lang="en-US" sz="1600" dirty="0"/>
              <a:t> the </a:t>
            </a:r>
            <a:r>
              <a:rPr lang="en-US" sz="1600" spc="-5" dirty="0"/>
              <a:t>process </a:t>
            </a:r>
            <a:r>
              <a:rPr lang="en-US" sz="1600" dirty="0"/>
              <a:t>of ongoing project,</a:t>
            </a:r>
            <a:r>
              <a:rPr lang="en-US" sz="1600" spc="5" dirty="0"/>
              <a:t> </a:t>
            </a:r>
            <a:r>
              <a:rPr lang="en-US" sz="1600" dirty="0"/>
              <a:t>regular meetings</a:t>
            </a:r>
            <a:r>
              <a:rPr lang="en-US" sz="1600" spc="-5" dirty="0"/>
              <a:t> </a:t>
            </a:r>
            <a:r>
              <a:rPr lang="en-US" sz="1600" dirty="0"/>
              <a:t>and </a:t>
            </a:r>
            <a:r>
              <a:rPr lang="en-US" sz="1600" spc="-5" dirty="0"/>
              <a:t>weekly</a:t>
            </a:r>
            <a:r>
              <a:rPr lang="en-US" sz="1600" dirty="0"/>
              <a:t> updates</a:t>
            </a:r>
            <a:r>
              <a:rPr lang="en-US" sz="1600" spc="-5" dirty="0"/>
              <a:t> shall</a:t>
            </a:r>
            <a:r>
              <a:rPr lang="en-US" sz="1600" spc="5" dirty="0"/>
              <a:t> </a:t>
            </a:r>
            <a:r>
              <a:rPr lang="en-US" sz="1600" dirty="0"/>
              <a:t>be </a:t>
            </a:r>
            <a:r>
              <a:rPr lang="en-US" sz="1600" spc="-5" dirty="0"/>
              <a:t>sent</a:t>
            </a:r>
            <a:r>
              <a:rPr lang="en-US" sz="1600" dirty="0"/>
              <a:t> to the stakeholders</a:t>
            </a:r>
            <a:r>
              <a:rPr lang="en-US" sz="1600" spc="-5" dirty="0"/>
              <a:t> </a:t>
            </a:r>
            <a:r>
              <a:rPr lang="en-US" sz="1600" dirty="0"/>
              <a:t>including </a:t>
            </a:r>
            <a:r>
              <a:rPr lang="en-US" sz="1600" spc="-285" dirty="0"/>
              <a:t> </a:t>
            </a:r>
            <a:r>
              <a:rPr lang="en-US" sz="1600" dirty="0"/>
              <a:t>manufacturing</a:t>
            </a:r>
            <a:r>
              <a:rPr lang="en-US" sz="1600" spc="-5" dirty="0"/>
              <a:t> </a:t>
            </a:r>
            <a:r>
              <a:rPr lang="en-US" sz="1600" dirty="0"/>
              <a:t>and development of the project. (12/9/22)</a:t>
            </a:r>
          </a:p>
          <a:p>
            <a:pPr marL="298450" marR="5080" indent="-228600">
              <a:lnSpc>
                <a:spcPct val="90000"/>
              </a:lnSpc>
              <a:spcBef>
                <a:spcPts val="880"/>
              </a:spcBef>
              <a:buSzPct val="58333"/>
              <a:buFont typeface="Arial" panose="020B0604020202020204" pitchFamily="34" charset="0"/>
              <a:buChar char="•"/>
              <a:tabLst>
                <a:tab pos="297815" algn="l"/>
                <a:tab pos="298450" algn="l"/>
              </a:tabLst>
            </a:pPr>
            <a:r>
              <a:rPr lang="en-US" sz="1600" spc="-5" dirty="0"/>
              <a:t>Regular</a:t>
            </a:r>
            <a:r>
              <a:rPr lang="en-US" sz="1600" dirty="0"/>
              <a:t> checks for</a:t>
            </a:r>
            <a:r>
              <a:rPr lang="en-US" sz="1600" spc="5" dirty="0"/>
              <a:t> </a:t>
            </a:r>
            <a:r>
              <a:rPr lang="en-US" sz="1600" dirty="0"/>
              <a:t>the </a:t>
            </a:r>
            <a:r>
              <a:rPr lang="en-US" sz="1600" spc="-5" dirty="0"/>
              <a:t>AI</a:t>
            </a:r>
            <a:r>
              <a:rPr lang="en-US" sz="1600" spc="5" dirty="0"/>
              <a:t> </a:t>
            </a:r>
            <a:r>
              <a:rPr lang="en-US" sz="1600" spc="-5" dirty="0"/>
              <a:t>shall</a:t>
            </a:r>
            <a:r>
              <a:rPr lang="en-US" sz="1600" spc="5" dirty="0"/>
              <a:t> </a:t>
            </a:r>
            <a:r>
              <a:rPr lang="en-US" sz="1600" dirty="0"/>
              <a:t>be</a:t>
            </a:r>
            <a:r>
              <a:rPr lang="en-US" sz="1600" spc="5" dirty="0"/>
              <a:t> </a:t>
            </a:r>
            <a:r>
              <a:rPr lang="en-US" sz="1600" dirty="0"/>
              <a:t>monitored by</a:t>
            </a:r>
            <a:r>
              <a:rPr lang="en-US" sz="1600" spc="5" dirty="0"/>
              <a:t> </a:t>
            </a:r>
            <a:r>
              <a:rPr lang="en-US" sz="1600" dirty="0"/>
              <a:t>the</a:t>
            </a:r>
            <a:r>
              <a:rPr lang="en-US" sz="1600" spc="5" dirty="0"/>
              <a:t> </a:t>
            </a:r>
            <a:r>
              <a:rPr lang="en-US" sz="1600" spc="-5" dirty="0"/>
              <a:t>Project</a:t>
            </a:r>
            <a:r>
              <a:rPr lang="en-US" sz="1600" spc="5" dirty="0"/>
              <a:t> </a:t>
            </a:r>
            <a:r>
              <a:rPr lang="en-US" sz="1600" spc="-5" dirty="0"/>
              <a:t>Manager</a:t>
            </a:r>
            <a:r>
              <a:rPr lang="en-US" sz="1600" dirty="0"/>
              <a:t> and</a:t>
            </a:r>
            <a:r>
              <a:rPr lang="en-US" sz="1600" spc="5" dirty="0"/>
              <a:t> </a:t>
            </a:r>
            <a:r>
              <a:rPr lang="en-US" sz="1600" dirty="0"/>
              <a:t>integration</a:t>
            </a:r>
            <a:r>
              <a:rPr lang="en-US" sz="1600" spc="5" dirty="0"/>
              <a:t> </a:t>
            </a:r>
            <a:r>
              <a:rPr lang="en-US" sz="1600" dirty="0"/>
              <a:t>of</a:t>
            </a:r>
            <a:r>
              <a:rPr lang="en-US" sz="1600" spc="5" dirty="0"/>
              <a:t> </a:t>
            </a:r>
            <a:r>
              <a:rPr lang="en-US" sz="1600" dirty="0"/>
              <a:t>the </a:t>
            </a:r>
            <a:r>
              <a:rPr lang="en-US" sz="1600" spc="-5" dirty="0"/>
              <a:t>software</a:t>
            </a:r>
            <a:r>
              <a:rPr lang="en-US" sz="1600" spc="5" dirty="0"/>
              <a:t> </a:t>
            </a:r>
            <a:r>
              <a:rPr lang="en-US" sz="1600" dirty="0"/>
              <a:t>and</a:t>
            </a:r>
            <a:r>
              <a:rPr lang="en-US" sz="1600" spc="5" dirty="0"/>
              <a:t> </a:t>
            </a:r>
            <a:r>
              <a:rPr lang="en-US" sz="1600" spc="-5" dirty="0"/>
              <a:t>hardware</a:t>
            </a:r>
            <a:r>
              <a:rPr lang="en-US" sz="1600" dirty="0"/>
              <a:t> part</a:t>
            </a:r>
            <a:r>
              <a:rPr lang="en-US" sz="1600" spc="5" dirty="0"/>
              <a:t> </a:t>
            </a:r>
            <a:r>
              <a:rPr lang="en-US" sz="1600" dirty="0"/>
              <a:t>before</a:t>
            </a:r>
            <a:r>
              <a:rPr lang="en-US" sz="1600" spc="5" dirty="0"/>
              <a:t> </a:t>
            </a:r>
            <a:r>
              <a:rPr lang="en-US" sz="1600" dirty="0"/>
              <a:t>any </a:t>
            </a:r>
            <a:r>
              <a:rPr lang="en-US" sz="1600" spc="-285" dirty="0"/>
              <a:t> </a:t>
            </a:r>
            <a:r>
              <a:rPr lang="en-US" sz="1600" dirty="0"/>
              <a:t>further</a:t>
            </a:r>
            <a:r>
              <a:rPr lang="en-US" sz="1600" spc="-5" dirty="0"/>
              <a:t> </a:t>
            </a:r>
            <a:r>
              <a:rPr lang="en-US" sz="1600" dirty="0"/>
              <a:t>execution </a:t>
            </a:r>
            <a:r>
              <a:rPr lang="en-US" sz="1600" spc="-5" dirty="0"/>
              <a:t>shall</a:t>
            </a:r>
            <a:r>
              <a:rPr lang="en-US" sz="1600" dirty="0"/>
              <a:t> be monitored by </a:t>
            </a:r>
            <a:r>
              <a:rPr lang="en-US" sz="1600" spc="-5" dirty="0"/>
              <a:t>Aurelia</a:t>
            </a:r>
            <a:r>
              <a:rPr lang="en-US" sz="1600" dirty="0"/>
              <a:t> </a:t>
            </a:r>
            <a:r>
              <a:rPr lang="en-US" sz="1600" spc="-5" dirty="0"/>
              <a:t>Johnson.(12/16/22)</a:t>
            </a:r>
            <a:endParaRPr lang="en-US" sz="1600" dirty="0"/>
          </a:p>
          <a:p>
            <a:pPr marL="0" indent="0">
              <a:lnSpc>
                <a:spcPct val="90000"/>
              </a:lnSpc>
              <a:spcBef>
                <a:spcPts val="865"/>
              </a:spcBef>
              <a:buNone/>
            </a:pPr>
            <a:r>
              <a:rPr lang="en-US" sz="1600" spc="-5" dirty="0"/>
              <a:t>D.</a:t>
            </a:r>
            <a:r>
              <a:rPr lang="en-US" sz="1600" spc="-20" dirty="0"/>
              <a:t> </a:t>
            </a:r>
            <a:r>
              <a:rPr lang="en-US" sz="1600" spc="-5" dirty="0"/>
              <a:t>MONITOR</a:t>
            </a:r>
            <a:r>
              <a:rPr lang="en-US" sz="1600" spc="-20" dirty="0"/>
              <a:t> </a:t>
            </a:r>
            <a:r>
              <a:rPr lang="en-US" sz="1600" dirty="0"/>
              <a:t>&amp;</a:t>
            </a:r>
            <a:r>
              <a:rPr lang="en-US" sz="1600" spc="-15" dirty="0"/>
              <a:t> </a:t>
            </a:r>
            <a:r>
              <a:rPr lang="en-US" sz="1600" spc="-10" dirty="0"/>
              <a:t>CONTROL</a:t>
            </a:r>
            <a:endParaRPr lang="en-US" sz="1600" dirty="0"/>
          </a:p>
          <a:p>
            <a:pPr marL="298450" marR="243204" indent="-228600">
              <a:lnSpc>
                <a:spcPct val="90000"/>
              </a:lnSpc>
              <a:spcBef>
                <a:spcPts val="1085"/>
              </a:spcBef>
              <a:buSzPct val="58333"/>
              <a:buFont typeface="Arial" panose="020B0604020202020204" pitchFamily="34" charset="0"/>
              <a:buChar char="•"/>
              <a:tabLst>
                <a:tab pos="297815" algn="l"/>
                <a:tab pos="298450" algn="l"/>
              </a:tabLst>
            </a:pPr>
            <a:r>
              <a:rPr lang="en-US" sz="1600" spc="-5" dirty="0"/>
              <a:t>Decided</a:t>
            </a:r>
            <a:r>
              <a:rPr lang="en-US" sz="1600" dirty="0"/>
              <a:t> timeline</a:t>
            </a:r>
            <a:r>
              <a:rPr lang="en-US" sz="1600" spc="5" dirty="0"/>
              <a:t> </a:t>
            </a:r>
            <a:r>
              <a:rPr lang="en-US" sz="1600" spc="-5" dirty="0"/>
              <a:t>shall</a:t>
            </a:r>
            <a:r>
              <a:rPr lang="en-US" sz="1600" spc="5" dirty="0"/>
              <a:t> </a:t>
            </a:r>
            <a:r>
              <a:rPr lang="en-US" sz="1600" dirty="0"/>
              <a:t>be adhered</a:t>
            </a:r>
            <a:r>
              <a:rPr lang="en-US" sz="1600" spc="5" dirty="0"/>
              <a:t> </a:t>
            </a:r>
            <a:r>
              <a:rPr lang="en-US" sz="1600" dirty="0"/>
              <a:t>to</a:t>
            </a:r>
            <a:r>
              <a:rPr lang="en-US" sz="1600" spc="5" dirty="0"/>
              <a:t> </a:t>
            </a:r>
            <a:r>
              <a:rPr lang="en-US" sz="1600" dirty="0"/>
              <a:t>by</a:t>
            </a:r>
            <a:r>
              <a:rPr lang="en-US" sz="1600" spc="5" dirty="0"/>
              <a:t> </a:t>
            </a:r>
            <a:r>
              <a:rPr lang="en-US" sz="1600" dirty="0"/>
              <a:t>the project</a:t>
            </a:r>
            <a:r>
              <a:rPr lang="en-US" sz="1600" spc="5" dirty="0"/>
              <a:t> </a:t>
            </a:r>
            <a:r>
              <a:rPr lang="en-US" sz="1600" dirty="0"/>
              <a:t>team</a:t>
            </a:r>
            <a:r>
              <a:rPr lang="en-US" sz="1600" spc="5" dirty="0"/>
              <a:t> </a:t>
            </a:r>
            <a:r>
              <a:rPr lang="en-US" sz="1600" dirty="0"/>
              <a:t>and</a:t>
            </a:r>
            <a:r>
              <a:rPr lang="en-US" sz="1600" spc="5" dirty="0"/>
              <a:t> </a:t>
            </a:r>
            <a:r>
              <a:rPr lang="en-US" sz="1600" spc="-5" dirty="0"/>
              <a:t>progress shall</a:t>
            </a:r>
            <a:r>
              <a:rPr lang="en-US" sz="1600" spc="5" dirty="0"/>
              <a:t> </a:t>
            </a:r>
            <a:r>
              <a:rPr lang="en-US" sz="1600" dirty="0"/>
              <a:t>be</a:t>
            </a:r>
            <a:r>
              <a:rPr lang="en-US" sz="1600" spc="5" dirty="0"/>
              <a:t> </a:t>
            </a:r>
            <a:r>
              <a:rPr lang="en-US" sz="1600" dirty="0"/>
              <a:t>monitored on</a:t>
            </a:r>
            <a:r>
              <a:rPr lang="en-US" sz="1600" spc="5" dirty="0"/>
              <a:t> </a:t>
            </a:r>
            <a:r>
              <a:rPr lang="en-US" sz="1600" dirty="0"/>
              <a:t>a</a:t>
            </a:r>
            <a:r>
              <a:rPr lang="en-US" sz="1600" spc="10" dirty="0"/>
              <a:t> </a:t>
            </a:r>
            <a:r>
              <a:rPr lang="en-US" sz="1600" dirty="0"/>
              <a:t>daily</a:t>
            </a:r>
            <a:r>
              <a:rPr lang="en-US" sz="1600" spc="5" dirty="0"/>
              <a:t> </a:t>
            </a:r>
            <a:r>
              <a:rPr lang="en-US" sz="1600" dirty="0"/>
              <a:t>and </a:t>
            </a:r>
            <a:r>
              <a:rPr lang="en-US" sz="1600" spc="-5" dirty="0"/>
              <a:t>weekly</a:t>
            </a:r>
            <a:r>
              <a:rPr lang="en-US" sz="1600" spc="5" dirty="0"/>
              <a:t> </a:t>
            </a:r>
            <a:r>
              <a:rPr lang="en-US" sz="1600" spc="-5" dirty="0"/>
              <a:t>basis.</a:t>
            </a:r>
            <a:r>
              <a:rPr lang="en-US" sz="1600" spc="5" dirty="0"/>
              <a:t> </a:t>
            </a:r>
            <a:r>
              <a:rPr lang="en-US" sz="1600" spc="-5" dirty="0"/>
              <a:t>Regular </a:t>
            </a:r>
            <a:r>
              <a:rPr lang="en-US" sz="1600" spc="-285" dirty="0"/>
              <a:t> </a:t>
            </a:r>
            <a:r>
              <a:rPr lang="en-US" sz="1600" dirty="0"/>
              <a:t>reports</a:t>
            </a:r>
            <a:r>
              <a:rPr lang="en-US" sz="1600" spc="-5" dirty="0"/>
              <a:t> shall</a:t>
            </a:r>
            <a:r>
              <a:rPr lang="en-US" sz="1600" dirty="0"/>
              <a:t> be </a:t>
            </a:r>
            <a:r>
              <a:rPr lang="en-US" sz="1600" spc="-5" dirty="0"/>
              <a:t>sent</a:t>
            </a:r>
            <a:r>
              <a:rPr lang="en-US" sz="1600" dirty="0"/>
              <a:t> to all the </a:t>
            </a:r>
            <a:r>
              <a:rPr lang="en-US" sz="1600" spc="-5" dirty="0"/>
              <a:t>stakeholders </a:t>
            </a:r>
            <a:r>
              <a:rPr lang="en-US" sz="1600" dirty="0"/>
              <a:t>on </a:t>
            </a:r>
            <a:r>
              <a:rPr lang="en-US" sz="1600" spc="-5" dirty="0"/>
              <a:t>weekly</a:t>
            </a:r>
            <a:r>
              <a:rPr lang="en-US" sz="1600" dirty="0"/>
              <a:t> </a:t>
            </a:r>
            <a:r>
              <a:rPr lang="en-US" sz="1600" spc="-5" dirty="0"/>
              <a:t>basis. (12/26/22)</a:t>
            </a:r>
            <a:endParaRPr lang="en-US" sz="1600" dirty="0"/>
          </a:p>
          <a:p>
            <a:pPr marL="298450" indent="-228600">
              <a:lnSpc>
                <a:spcPct val="90000"/>
              </a:lnSpc>
              <a:spcBef>
                <a:spcPts val="1019"/>
              </a:spcBef>
              <a:buSzPct val="58333"/>
              <a:buFont typeface="Arial" panose="020B0604020202020204" pitchFamily="34" charset="0"/>
              <a:buChar char="•"/>
              <a:tabLst>
                <a:tab pos="297815" algn="l"/>
                <a:tab pos="298450" algn="l"/>
              </a:tabLst>
            </a:pPr>
            <a:r>
              <a:rPr lang="en-US" sz="1600" spc="-5" dirty="0"/>
              <a:t>Any</a:t>
            </a:r>
            <a:r>
              <a:rPr lang="en-US" sz="1600" spc="5" dirty="0"/>
              <a:t> </a:t>
            </a:r>
            <a:r>
              <a:rPr lang="en-US" sz="1600" spc="-5" dirty="0"/>
              <a:t>issues</a:t>
            </a:r>
            <a:r>
              <a:rPr lang="en-US" sz="1600" dirty="0"/>
              <a:t> regarding</a:t>
            </a:r>
            <a:r>
              <a:rPr lang="en-US" sz="1600" spc="10" dirty="0"/>
              <a:t> </a:t>
            </a:r>
            <a:r>
              <a:rPr lang="en-US" sz="1600" dirty="0"/>
              <a:t>the</a:t>
            </a:r>
            <a:r>
              <a:rPr lang="en-US" sz="1600" spc="10" dirty="0"/>
              <a:t> </a:t>
            </a:r>
            <a:r>
              <a:rPr lang="en-US" sz="1600" spc="-5" dirty="0"/>
              <a:t>system</a:t>
            </a:r>
            <a:r>
              <a:rPr lang="en-US" sz="1600" spc="5" dirty="0"/>
              <a:t> </a:t>
            </a:r>
            <a:r>
              <a:rPr lang="en-US" sz="1600" spc="-5" dirty="0"/>
              <a:t>shall</a:t>
            </a:r>
            <a:r>
              <a:rPr lang="en-US" sz="1600" spc="10" dirty="0"/>
              <a:t> </a:t>
            </a:r>
            <a:r>
              <a:rPr lang="en-US" sz="1600" dirty="0"/>
              <a:t>be</a:t>
            </a:r>
            <a:r>
              <a:rPr lang="en-US" sz="1600" spc="5" dirty="0"/>
              <a:t> </a:t>
            </a:r>
            <a:r>
              <a:rPr lang="en-US" sz="1600" spc="-5" dirty="0"/>
              <a:t>resolved</a:t>
            </a:r>
            <a:r>
              <a:rPr lang="en-US" sz="1600" spc="10" dirty="0"/>
              <a:t> </a:t>
            </a:r>
            <a:r>
              <a:rPr lang="en-US" sz="1600" dirty="0"/>
              <a:t>by</a:t>
            </a:r>
            <a:r>
              <a:rPr lang="en-US" sz="1600" spc="5" dirty="0"/>
              <a:t> </a:t>
            </a:r>
            <a:r>
              <a:rPr lang="en-US" sz="1600" spc="-5" dirty="0" err="1"/>
              <a:t>Nithin</a:t>
            </a:r>
            <a:r>
              <a:rPr lang="en-US" sz="1600" dirty="0"/>
              <a:t> </a:t>
            </a:r>
            <a:r>
              <a:rPr lang="en-US" sz="1600" spc="-5" dirty="0" err="1"/>
              <a:t>Vajendla</a:t>
            </a:r>
            <a:r>
              <a:rPr lang="en-US" sz="1600" spc="15" dirty="0"/>
              <a:t> </a:t>
            </a:r>
            <a:r>
              <a:rPr lang="en-US" sz="1600" spc="-5" dirty="0"/>
              <a:t>who</a:t>
            </a:r>
            <a:r>
              <a:rPr lang="en-US" sz="1600" spc="10" dirty="0"/>
              <a:t> </a:t>
            </a:r>
            <a:r>
              <a:rPr lang="en-US" sz="1600" dirty="0"/>
              <a:t>is the</a:t>
            </a:r>
            <a:r>
              <a:rPr lang="en-US" sz="1600" spc="10" dirty="0"/>
              <a:t> </a:t>
            </a:r>
            <a:r>
              <a:rPr lang="en-US" sz="1600" spc="-5" dirty="0"/>
              <a:t>Systems</a:t>
            </a:r>
            <a:r>
              <a:rPr lang="en-US" sz="1600" dirty="0"/>
              <a:t> </a:t>
            </a:r>
            <a:r>
              <a:rPr lang="en-US" sz="1600" spc="-5" dirty="0"/>
              <a:t>Developer</a:t>
            </a:r>
            <a:r>
              <a:rPr lang="en-US" sz="1600" spc="5" dirty="0"/>
              <a:t> </a:t>
            </a:r>
            <a:r>
              <a:rPr lang="en-US" sz="1600" dirty="0"/>
              <a:t>in</a:t>
            </a:r>
            <a:r>
              <a:rPr lang="en-US" sz="1600" spc="10" dirty="0"/>
              <a:t> </a:t>
            </a:r>
            <a:r>
              <a:rPr lang="en-US" sz="1600" dirty="0"/>
              <a:t>the</a:t>
            </a:r>
            <a:r>
              <a:rPr lang="en-US" sz="1600" spc="10" dirty="0"/>
              <a:t> </a:t>
            </a:r>
            <a:r>
              <a:rPr lang="en-US" sz="1600" dirty="0"/>
              <a:t>project.</a:t>
            </a:r>
          </a:p>
          <a:p>
            <a:pPr marL="298450" marR="360045" indent="-228600">
              <a:lnSpc>
                <a:spcPct val="90000"/>
              </a:lnSpc>
              <a:spcBef>
                <a:spcPts val="1050"/>
              </a:spcBef>
              <a:buSzPct val="58333"/>
              <a:buFont typeface="Arial" panose="020B0604020202020204" pitchFamily="34" charset="0"/>
              <a:buChar char="•"/>
              <a:tabLst>
                <a:tab pos="297815" algn="l"/>
                <a:tab pos="298450" algn="l"/>
              </a:tabLst>
            </a:pPr>
            <a:r>
              <a:rPr lang="en-US" sz="1600" spc="-5" dirty="0"/>
              <a:t>Any</a:t>
            </a:r>
            <a:r>
              <a:rPr lang="en-US" sz="1600" dirty="0"/>
              <a:t> changes</a:t>
            </a:r>
            <a:r>
              <a:rPr lang="en-US" sz="1600" spc="-5" dirty="0"/>
              <a:t> shall</a:t>
            </a:r>
            <a:r>
              <a:rPr lang="en-US" sz="1600" spc="5" dirty="0"/>
              <a:t> </a:t>
            </a:r>
            <a:r>
              <a:rPr lang="en-US" sz="1600" dirty="0"/>
              <a:t>be brought</a:t>
            </a:r>
            <a:r>
              <a:rPr lang="en-US" sz="1600" spc="5" dirty="0"/>
              <a:t> </a:t>
            </a:r>
            <a:r>
              <a:rPr lang="en-US" sz="1600" dirty="0"/>
              <a:t>to the</a:t>
            </a:r>
            <a:r>
              <a:rPr lang="en-US" sz="1600" spc="5" dirty="0"/>
              <a:t> </a:t>
            </a:r>
            <a:r>
              <a:rPr lang="en-US" sz="1600" spc="-5" dirty="0"/>
              <a:t>Project</a:t>
            </a:r>
            <a:r>
              <a:rPr lang="en-US" sz="1600" dirty="0"/>
              <a:t> </a:t>
            </a:r>
            <a:r>
              <a:rPr lang="en-US" sz="1600" spc="-5" dirty="0"/>
              <a:t>Manager</a:t>
            </a:r>
            <a:r>
              <a:rPr lang="en-US" sz="1600" dirty="0"/>
              <a:t> and</a:t>
            </a:r>
            <a:r>
              <a:rPr lang="en-US" sz="1600" spc="5" dirty="0"/>
              <a:t> </a:t>
            </a:r>
            <a:r>
              <a:rPr lang="en-US" sz="1600" spc="-5" dirty="0"/>
              <a:t>shall</a:t>
            </a:r>
            <a:r>
              <a:rPr lang="en-US" sz="1600" dirty="0"/>
              <a:t> be</a:t>
            </a:r>
            <a:r>
              <a:rPr lang="en-US" sz="1600" spc="5" dirty="0"/>
              <a:t> </a:t>
            </a:r>
            <a:r>
              <a:rPr lang="en-US" sz="1600" dirty="0"/>
              <a:t>implemented on</a:t>
            </a:r>
            <a:r>
              <a:rPr lang="en-US" sz="1600" spc="5" dirty="0"/>
              <a:t> </a:t>
            </a:r>
            <a:r>
              <a:rPr lang="en-US" sz="1600" dirty="0"/>
              <a:t>the approval of</a:t>
            </a:r>
            <a:r>
              <a:rPr lang="en-US" sz="1600" spc="5" dirty="0"/>
              <a:t> </a:t>
            </a:r>
            <a:r>
              <a:rPr lang="en-US" sz="1600" dirty="0"/>
              <a:t>Aurelia </a:t>
            </a:r>
            <a:r>
              <a:rPr lang="en-US" sz="1600" spc="-5" dirty="0"/>
              <a:t>Johnson</a:t>
            </a:r>
            <a:r>
              <a:rPr lang="en-US" sz="1600" spc="5" dirty="0"/>
              <a:t> </a:t>
            </a:r>
            <a:r>
              <a:rPr lang="en-US" sz="1600" dirty="0"/>
              <a:t>and </a:t>
            </a:r>
            <a:r>
              <a:rPr lang="en-US" sz="1600" spc="-5" dirty="0"/>
              <a:t>Josh </a:t>
            </a:r>
            <a:r>
              <a:rPr lang="en-US" sz="1600" spc="-285" dirty="0"/>
              <a:t> </a:t>
            </a:r>
            <a:r>
              <a:rPr lang="en-US" sz="1600" spc="-5" dirty="0"/>
              <a:t>Oswald.</a:t>
            </a:r>
            <a:endParaRPr lang="en-US" sz="1600" dirty="0"/>
          </a:p>
          <a:p>
            <a:pPr marL="0" indent="0">
              <a:lnSpc>
                <a:spcPct val="90000"/>
              </a:lnSpc>
              <a:spcBef>
                <a:spcPts val="950"/>
              </a:spcBef>
              <a:buNone/>
            </a:pPr>
            <a:r>
              <a:rPr lang="en-US" sz="1600" spc="-5" dirty="0"/>
              <a:t>E.</a:t>
            </a:r>
            <a:r>
              <a:rPr lang="en-US" sz="1600" spc="-30" dirty="0"/>
              <a:t> </a:t>
            </a:r>
            <a:r>
              <a:rPr lang="en-US" sz="1600" spc="-10" dirty="0"/>
              <a:t>CLOSURE</a:t>
            </a:r>
            <a:endParaRPr lang="en-US" sz="1600" dirty="0"/>
          </a:p>
          <a:p>
            <a:pPr marR="38735">
              <a:lnSpc>
                <a:spcPct val="90000"/>
              </a:lnSpc>
              <a:spcBef>
                <a:spcPts val="1060"/>
              </a:spcBef>
            </a:pPr>
            <a:r>
              <a:rPr lang="en-US" sz="1600" spc="-5" dirty="0"/>
              <a:t>All</a:t>
            </a:r>
            <a:r>
              <a:rPr lang="en-US" sz="1600" dirty="0"/>
              <a:t> the </a:t>
            </a:r>
            <a:r>
              <a:rPr lang="en-US" sz="1600" spc="-5" dirty="0"/>
              <a:t>process checks,</a:t>
            </a:r>
            <a:r>
              <a:rPr lang="en-US" sz="1600" spc="5" dirty="0"/>
              <a:t> </a:t>
            </a:r>
            <a:r>
              <a:rPr lang="en-US" sz="1600" dirty="0"/>
              <a:t>quality </a:t>
            </a:r>
            <a:r>
              <a:rPr lang="en-US" sz="1600" spc="-5" dirty="0"/>
              <a:t>checks,</a:t>
            </a:r>
            <a:r>
              <a:rPr lang="en-US" sz="1600" dirty="0"/>
              <a:t> number</a:t>
            </a:r>
            <a:r>
              <a:rPr lang="en-US" sz="1600" spc="5" dirty="0"/>
              <a:t> </a:t>
            </a:r>
            <a:r>
              <a:rPr lang="en-US" sz="1600" dirty="0"/>
              <a:t>of products</a:t>
            </a:r>
            <a:r>
              <a:rPr lang="en-US" sz="1600" spc="-5" dirty="0"/>
              <a:t> </a:t>
            </a:r>
            <a:r>
              <a:rPr lang="en-US" sz="1600" dirty="0"/>
              <a:t>and</a:t>
            </a:r>
            <a:r>
              <a:rPr lang="en-US" sz="1600" spc="5" dirty="0"/>
              <a:t> </a:t>
            </a:r>
            <a:r>
              <a:rPr lang="en-US" sz="1600" dirty="0"/>
              <a:t>completion of </a:t>
            </a:r>
            <a:r>
              <a:rPr lang="en-US" sz="1600" spc="-5" dirty="0"/>
              <a:t>successful</a:t>
            </a:r>
            <a:r>
              <a:rPr lang="en-US" sz="1600" spc="5" dirty="0"/>
              <a:t> </a:t>
            </a:r>
            <a:r>
              <a:rPr lang="en-US" sz="1600" dirty="0"/>
              <a:t>trial</a:t>
            </a:r>
            <a:r>
              <a:rPr lang="en-US" sz="1600" spc="5" dirty="0"/>
              <a:t> </a:t>
            </a:r>
            <a:r>
              <a:rPr lang="en-US" sz="1600" dirty="0"/>
              <a:t>run of the</a:t>
            </a:r>
            <a:r>
              <a:rPr lang="en-US" sz="1600" spc="5" dirty="0"/>
              <a:t> </a:t>
            </a:r>
            <a:r>
              <a:rPr lang="en-US" sz="1600" dirty="0"/>
              <a:t>project agreed to</a:t>
            </a:r>
            <a:r>
              <a:rPr lang="en-US" sz="1600" spc="5" dirty="0"/>
              <a:t> </a:t>
            </a:r>
            <a:r>
              <a:rPr lang="en-US" sz="1600" dirty="0"/>
              <a:t>be delivered </a:t>
            </a:r>
            <a:r>
              <a:rPr lang="en-US" sz="1600" spc="5" dirty="0"/>
              <a:t> </a:t>
            </a:r>
            <a:r>
              <a:rPr lang="en-US" sz="1600" dirty="0"/>
              <a:t>by</a:t>
            </a:r>
            <a:r>
              <a:rPr lang="en-US" sz="1600" spc="5" dirty="0"/>
              <a:t> </a:t>
            </a:r>
            <a:r>
              <a:rPr lang="en-US" sz="1600" spc="-5" dirty="0"/>
              <a:t>Floyd</a:t>
            </a:r>
            <a:r>
              <a:rPr lang="en-US" sz="1600" spc="5" dirty="0"/>
              <a:t> </a:t>
            </a:r>
            <a:r>
              <a:rPr lang="en-US" sz="1600" spc="-5" dirty="0"/>
              <a:t>Furniture</a:t>
            </a:r>
            <a:r>
              <a:rPr lang="en-US" sz="1600" spc="10" dirty="0"/>
              <a:t> </a:t>
            </a:r>
            <a:r>
              <a:rPr lang="en-US" sz="1600" dirty="0"/>
              <a:t>to</a:t>
            </a:r>
            <a:r>
              <a:rPr lang="en-US" sz="1600" spc="5" dirty="0"/>
              <a:t> </a:t>
            </a:r>
            <a:r>
              <a:rPr lang="en-US" sz="1600" dirty="0"/>
              <a:t>Wayfair,</a:t>
            </a:r>
            <a:r>
              <a:rPr lang="en-US" sz="1600" spc="5" dirty="0"/>
              <a:t> </a:t>
            </a:r>
            <a:r>
              <a:rPr lang="en-US" sz="1600" dirty="0"/>
              <a:t>are</a:t>
            </a:r>
            <a:r>
              <a:rPr lang="en-US" sz="1600" spc="10" dirty="0"/>
              <a:t> </a:t>
            </a:r>
            <a:r>
              <a:rPr lang="en-US" sz="1600" dirty="0"/>
              <a:t>completed,</a:t>
            </a:r>
            <a:r>
              <a:rPr lang="en-US" sz="1600" spc="5" dirty="0"/>
              <a:t> </a:t>
            </a:r>
            <a:r>
              <a:rPr lang="en-US" sz="1600" spc="-5" dirty="0"/>
              <a:t>supervised</a:t>
            </a:r>
            <a:r>
              <a:rPr lang="en-US" sz="1600" spc="5" dirty="0"/>
              <a:t> </a:t>
            </a:r>
            <a:r>
              <a:rPr lang="en-US" sz="1600" dirty="0"/>
              <a:t>and</a:t>
            </a:r>
            <a:r>
              <a:rPr lang="en-US" sz="1600" spc="10" dirty="0"/>
              <a:t> </a:t>
            </a:r>
            <a:r>
              <a:rPr lang="en-US" sz="1600" dirty="0"/>
              <a:t>approved</a:t>
            </a:r>
            <a:r>
              <a:rPr lang="en-US" sz="1600" spc="5" dirty="0"/>
              <a:t> </a:t>
            </a:r>
            <a:r>
              <a:rPr lang="en-US" sz="1600" dirty="0"/>
              <a:t>by</a:t>
            </a:r>
            <a:r>
              <a:rPr lang="en-US" sz="1600" spc="5" dirty="0"/>
              <a:t> </a:t>
            </a:r>
            <a:r>
              <a:rPr lang="en-US" sz="1600" dirty="0"/>
              <a:t>the</a:t>
            </a:r>
            <a:r>
              <a:rPr lang="en-US" sz="1600" spc="10" dirty="0"/>
              <a:t> </a:t>
            </a:r>
            <a:r>
              <a:rPr lang="en-US" sz="1600" spc="-5" dirty="0"/>
              <a:t>Project</a:t>
            </a:r>
            <a:r>
              <a:rPr lang="en-US" sz="1600" spc="5" dirty="0"/>
              <a:t> </a:t>
            </a:r>
            <a:r>
              <a:rPr lang="en-US" sz="1600" spc="-5" dirty="0"/>
              <a:t>Manager,</a:t>
            </a:r>
            <a:r>
              <a:rPr lang="en-US" sz="1600" spc="5" dirty="0"/>
              <a:t> </a:t>
            </a:r>
            <a:r>
              <a:rPr lang="en-US" sz="1600" dirty="0"/>
              <a:t>Project</a:t>
            </a:r>
            <a:r>
              <a:rPr lang="en-US" sz="1600" spc="10" dirty="0"/>
              <a:t> </a:t>
            </a:r>
            <a:r>
              <a:rPr lang="en-US" sz="1600" dirty="0"/>
              <a:t>Integration</a:t>
            </a:r>
            <a:r>
              <a:rPr lang="en-US" sz="1600" spc="5" dirty="0"/>
              <a:t> </a:t>
            </a:r>
            <a:r>
              <a:rPr lang="en-US" sz="1600" spc="-5" dirty="0"/>
              <a:t>Advisor,</a:t>
            </a:r>
            <a:r>
              <a:rPr lang="en-US" sz="1600" spc="5" dirty="0"/>
              <a:t> </a:t>
            </a:r>
            <a:r>
              <a:rPr lang="en-US" sz="1600" spc="-5" dirty="0"/>
              <a:t>Business (1/9/23)</a:t>
            </a:r>
            <a:endParaRPr lang="en-US" sz="1600" dirty="0"/>
          </a:p>
          <a:p>
            <a:pPr>
              <a:lnSpc>
                <a:spcPct val="90000"/>
              </a:lnSpc>
              <a:spcBef>
                <a:spcPts val="325"/>
              </a:spcBef>
            </a:pPr>
            <a:r>
              <a:rPr lang="en-US" sz="1600" spc="-5" dirty="0"/>
              <a:t>Operations Manager</a:t>
            </a:r>
            <a:r>
              <a:rPr lang="en-US" sz="1600" spc="5" dirty="0"/>
              <a:t> </a:t>
            </a:r>
            <a:r>
              <a:rPr lang="en-US" sz="1600" dirty="0"/>
              <a:t>and</a:t>
            </a:r>
            <a:r>
              <a:rPr lang="en-US" sz="1600" spc="5" dirty="0"/>
              <a:t> </a:t>
            </a:r>
            <a:r>
              <a:rPr lang="en-US" sz="1600" spc="-5" dirty="0"/>
              <a:t>VP</a:t>
            </a:r>
            <a:r>
              <a:rPr lang="en-US" sz="1600" dirty="0"/>
              <a:t> of</a:t>
            </a:r>
            <a:r>
              <a:rPr lang="en-US" sz="1600" spc="5" dirty="0"/>
              <a:t> </a:t>
            </a:r>
            <a:r>
              <a:rPr lang="en-US" sz="1600" spc="-5" dirty="0"/>
              <a:t>Floyd</a:t>
            </a:r>
            <a:r>
              <a:rPr lang="en-US" sz="1600" spc="5" dirty="0"/>
              <a:t> </a:t>
            </a:r>
            <a:r>
              <a:rPr lang="en-US" sz="1600" dirty="0"/>
              <a:t>along </a:t>
            </a:r>
            <a:r>
              <a:rPr lang="en-US" sz="1600" spc="-5" dirty="0"/>
              <a:t>with</a:t>
            </a:r>
            <a:r>
              <a:rPr lang="en-US" sz="1600" spc="5" dirty="0"/>
              <a:t> </a:t>
            </a:r>
            <a:r>
              <a:rPr lang="en-US" sz="1600" dirty="0"/>
              <a:t>all</a:t>
            </a:r>
            <a:r>
              <a:rPr lang="en-US" sz="1600" spc="5" dirty="0"/>
              <a:t> </a:t>
            </a:r>
            <a:r>
              <a:rPr lang="en-US" sz="1600" dirty="0"/>
              <a:t>the</a:t>
            </a:r>
            <a:r>
              <a:rPr lang="en-US" sz="1600" spc="5" dirty="0"/>
              <a:t> </a:t>
            </a:r>
            <a:r>
              <a:rPr lang="en-US" sz="1600" dirty="0"/>
              <a:t>legal</a:t>
            </a:r>
            <a:r>
              <a:rPr lang="en-US" sz="1600" spc="5" dirty="0"/>
              <a:t> </a:t>
            </a:r>
            <a:r>
              <a:rPr lang="en-US" sz="1600" spc="-5" dirty="0"/>
              <a:t>formalities,</a:t>
            </a:r>
            <a:r>
              <a:rPr lang="en-US" sz="1600" spc="5" dirty="0"/>
              <a:t> </a:t>
            </a:r>
            <a:r>
              <a:rPr lang="en-US" sz="1600" dirty="0"/>
              <a:t>the</a:t>
            </a:r>
            <a:r>
              <a:rPr lang="en-US" sz="1600" spc="5" dirty="0"/>
              <a:t> </a:t>
            </a:r>
            <a:r>
              <a:rPr lang="en-US" sz="1600" dirty="0"/>
              <a:t>project shall</a:t>
            </a:r>
            <a:r>
              <a:rPr lang="en-US" sz="1600" spc="5" dirty="0"/>
              <a:t> </a:t>
            </a:r>
            <a:r>
              <a:rPr lang="en-US" sz="1600" dirty="0"/>
              <a:t>be</a:t>
            </a:r>
            <a:r>
              <a:rPr lang="en-US" sz="1600" spc="5" dirty="0"/>
              <a:t> </a:t>
            </a:r>
            <a:r>
              <a:rPr lang="en-US" sz="1600" spc="-5" dirty="0"/>
              <a:t>closed</a:t>
            </a:r>
            <a:r>
              <a:rPr lang="en-US" sz="1600" spc="5" dirty="0"/>
              <a:t> </a:t>
            </a:r>
            <a:r>
              <a:rPr lang="en-US" sz="1600" dirty="0"/>
              <a:t>on</a:t>
            </a:r>
            <a:r>
              <a:rPr lang="en-US" sz="1600" spc="5" dirty="0"/>
              <a:t> </a:t>
            </a:r>
            <a:r>
              <a:rPr lang="en-US" sz="1600" dirty="0"/>
              <a:t>the</a:t>
            </a:r>
            <a:r>
              <a:rPr lang="en-US" sz="1600" spc="5" dirty="0"/>
              <a:t> </a:t>
            </a:r>
            <a:r>
              <a:rPr lang="en-US" sz="1600" dirty="0"/>
              <a:t>date</a:t>
            </a:r>
            <a:r>
              <a:rPr lang="en-US" sz="1600" spc="5" dirty="0"/>
              <a:t> </a:t>
            </a:r>
            <a:r>
              <a:rPr lang="en-US" sz="1600" dirty="0"/>
              <a:t>agreed upon.</a:t>
            </a:r>
          </a:p>
          <a:p>
            <a:endParaRPr lang="en-US" sz="1600" dirty="0"/>
          </a:p>
        </p:txBody>
      </p:sp>
    </p:spTree>
    <p:extLst>
      <p:ext uri="{BB962C8B-B14F-4D97-AF65-F5344CB8AC3E}">
        <p14:creationId xmlns:p14="http://schemas.microsoft.com/office/powerpoint/2010/main" val="1574532006"/>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85</TotalTime>
  <Words>1376</Words>
  <Application>Microsoft Macintosh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Goudy Old Style</vt:lpstr>
      <vt:lpstr>MarrakeshVTI</vt:lpstr>
      <vt:lpstr>PowerPoint Presentation</vt:lpstr>
      <vt:lpstr>Floyd Furniture AI Integration</vt:lpstr>
      <vt:lpstr>Overview</vt:lpstr>
      <vt:lpstr>Vision and Technological Outcomes</vt:lpstr>
      <vt:lpstr>Process Deliverables</vt:lpstr>
      <vt:lpstr>Product Deliverables</vt:lpstr>
      <vt:lpstr>Scheduling Assumptions and Constraints</vt:lpstr>
      <vt:lpstr>Project Stages</vt:lpstr>
      <vt:lpstr>PowerPoint Presentation</vt:lpstr>
      <vt:lpstr>Quality Planning, Assurance and Control Approaches</vt:lpstr>
      <vt:lpstr>PowerPoint Presentation</vt:lpstr>
      <vt:lpstr>Executive Involvement</vt:lpstr>
      <vt:lpstr>Expectations from Executives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Rutwik Rajendra Ghag</dc:creator>
  <cp:lastModifiedBy>Rutwik Rajendra Ghag</cp:lastModifiedBy>
  <cp:revision>35</cp:revision>
  <dcterms:created xsi:type="dcterms:W3CDTF">2022-11-28T01:53:48Z</dcterms:created>
  <dcterms:modified xsi:type="dcterms:W3CDTF">2022-11-29T18:54:32Z</dcterms:modified>
</cp:coreProperties>
</file>