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2" autoAdjust="0"/>
    <p:restoredTop sz="94660"/>
  </p:normalViewPr>
  <p:slideViewPr>
    <p:cSldViewPr snapToGrid="0">
      <p:cViewPr>
        <p:scale>
          <a:sx n="103" d="100"/>
          <a:sy n="103" d="100"/>
        </p:scale>
        <p:origin x="11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Elstad" userId="b305b66b-ce08-47c9-976c-ee384b1f1d1f" providerId="ADAL" clId="{55FCCED3-5B49-4BD1-824E-0D5475564DA4}"/>
    <pc:docChg chg="undo custSel addSld modSld">
      <pc:chgData name="Ryan Elstad" userId="b305b66b-ce08-47c9-976c-ee384b1f1d1f" providerId="ADAL" clId="{55FCCED3-5B49-4BD1-824E-0D5475564DA4}" dt="2021-11-17T01:23:19.862" v="106" actId="20577"/>
      <pc:docMkLst>
        <pc:docMk/>
      </pc:docMkLst>
      <pc:sldChg chg="modSp mod">
        <pc:chgData name="Ryan Elstad" userId="b305b66b-ce08-47c9-976c-ee384b1f1d1f" providerId="ADAL" clId="{55FCCED3-5B49-4BD1-824E-0D5475564DA4}" dt="2021-11-17T01:21:37.669" v="94"/>
        <pc:sldMkLst>
          <pc:docMk/>
          <pc:sldMk cId="4081016768" sldId="259"/>
        </pc:sldMkLst>
        <pc:spChg chg="mod">
          <ac:chgData name="Ryan Elstad" userId="b305b66b-ce08-47c9-976c-ee384b1f1d1f" providerId="ADAL" clId="{55FCCED3-5B49-4BD1-824E-0D5475564DA4}" dt="2021-11-17T01:21:37.669" v="94"/>
          <ac:spMkLst>
            <pc:docMk/>
            <pc:sldMk cId="4081016768" sldId="259"/>
            <ac:spMk id="3" creationId="{50FD3CF6-9370-44BA-A71B-4D81D37A0EE4}"/>
          </ac:spMkLst>
        </pc:spChg>
      </pc:sldChg>
      <pc:sldChg chg="modSp mod">
        <pc:chgData name="Ryan Elstad" userId="b305b66b-ce08-47c9-976c-ee384b1f1d1f" providerId="ADAL" clId="{55FCCED3-5B49-4BD1-824E-0D5475564DA4}" dt="2021-11-17T01:19:26.957" v="64" actId="33524"/>
        <pc:sldMkLst>
          <pc:docMk/>
          <pc:sldMk cId="2021064823" sldId="275"/>
        </pc:sldMkLst>
        <pc:spChg chg="mod">
          <ac:chgData name="Ryan Elstad" userId="b305b66b-ce08-47c9-976c-ee384b1f1d1f" providerId="ADAL" clId="{55FCCED3-5B49-4BD1-824E-0D5475564DA4}" dt="2021-11-17T01:19:26.957" v="64" actId="33524"/>
          <ac:spMkLst>
            <pc:docMk/>
            <pc:sldMk cId="2021064823" sldId="275"/>
            <ac:spMk id="3" creationId="{67B7BF87-4A3F-45AD-9976-10BD50476628}"/>
          </ac:spMkLst>
        </pc:spChg>
      </pc:sldChg>
      <pc:sldChg chg="modSp new mod">
        <pc:chgData name="Ryan Elstad" userId="b305b66b-ce08-47c9-976c-ee384b1f1d1f" providerId="ADAL" clId="{55FCCED3-5B49-4BD1-824E-0D5475564DA4}" dt="2021-11-17T01:23:19.862" v="106" actId="20577"/>
        <pc:sldMkLst>
          <pc:docMk/>
          <pc:sldMk cId="4056380472" sldId="277"/>
        </pc:sldMkLst>
        <pc:spChg chg="mod">
          <ac:chgData name="Ryan Elstad" userId="b305b66b-ce08-47c9-976c-ee384b1f1d1f" providerId="ADAL" clId="{55FCCED3-5B49-4BD1-824E-0D5475564DA4}" dt="2021-11-17T01:23:19.862" v="106" actId="20577"/>
          <ac:spMkLst>
            <pc:docMk/>
            <pc:sldMk cId="4056380472" sldId="277"/>
            <ac:spMk id="2" creationId="{8050A16B-7A3E-481B-B22C-9D2A9B3917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192E-21E9-4EDB-8AF0-6E47183713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2C0B58-1B5F-41E5-933C-7878D1EB9B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C352D3-8E02-446C-BA98-57620D943548}"/>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5" name="Footer Placeholder 4">
            <a:extLst>
              <a:ext uri="{FF2B5EF4-FFF2-40B4-BE49-F238E27FC236}">
                <a16:creationId xmlns:a16="http://schemas.microsoft.com/office/drawing/2014/main" id="{C08E463E-7154-4D2C-A8DD-2ED4C8150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07FB-B11F-439D-8637-54D751A5BCA7}"/>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280290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E178-E690-4673-BCB8-28CA8BAEA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4A00B0-C5A5-4414-B206-A7C9FCFE10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AEFBD-643B-444C-B236-D79D534E484E}"/>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5" name="Footer Placeholder 4">
            <a:extLst>
              <a:ext uri="{FF2B5EF4-FFF2-40B4-BE49-F238E27FC236}">
                <a16:creationId xmlns:a16="http://schemas.microsoft.com/office/drawing/2014/main" id="{7F306A65-D08B-4743-A5DA-C19FAFB94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5D7FE-07A5-407D-9DED-6CF431BD8EC5}"/>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273758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235F4-E6C2-42DF-AFAF-2C028DE0B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D4D7E9-FD44-43A8-8799-33E271BBA2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6A07E-1421-4686-9300-F296A9E5327B}"/>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5" name="Footer Placeholder 4">
            <a:extLst>
              <a:ext uri="{FF2B5EF4-FFF2-40B4-BE49-F238E27FC236}">
                <a16:creationId xmlns:a16="http://schemas.microsoft.com/office/drawing/2014/main" id="{E176E39D-E9FF-4EA4-BD1E-88FDA32E3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06FB9-4A8E-493D-858E-B11BFA4F8C07}"/>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183376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9D8F-C2E0-4DDA-A1FC-0116B43C5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AAE8A9-21A1-4E96-B478-1BB9CFD6C5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15B2E-E4E7-4FBE-9BA6-2C48B32431FB}"/>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5" name="Footer Placeholder 4">
            <a:extLst>
              <a:ext uri="{FF2B5EF4-FFF2-40B4-BE49-F238E27FC236}">
                <a16:creationId xmlns:a16="http://schemas.microsoft.com/office/drawing/2014/main" id="{BD28DBC9-6CD3-4DA0-B384-7D1661D48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881C4-E7CC-4108-AB2A-A0B72E7CCF53}"/>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413151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1723-95AB-468F-B07C-6B47CF9B2B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03AA9B-FAC1-41F1-8038-87DB08D2ED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AA0A93-F215-45B1-AF36-C04B2DA1468E}"/>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5" name="Footer Placeholder 4">
            <a:extLst>
              <a:ext uri="{FF2B5EF4-FFF2-40B4-BE49-F238E27FC236}">
                <a16:creationId xmlns:a16="http://schemas.microsoft.com/office/drawing/2014/main" id="{54E4A9D8-AAC0-48E3-ADDD-6ED6CB0AC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C2244-F4DD-48B3-BD75-73B94648C80A}"/>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144063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FF27-7EB2-4CD8-9BD7-DA88D5FA2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32549-9E8A-4622-9194-5557C788D0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93F59E-D763-417B-94A1-C1BF35417E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8E38B8-16FE-4D14-AFAE-9CA4B245CC9D}"/>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6" name="Footer Placeholder 5">
            <a:extLst>
              <a:ext uri="{FF2B5EF4-FFF2-40B4-BE49-F238E27FC236}">
                <a16:creationId xmlns:a16="http://schemas.microsoft.com/office/drawing/2014/main" id="{ABDB924E-7729-424F-834F-C62C6850C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EEF76-F8FB-48F9-905C-A3A983609A9E}"/>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244098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B7E54-1FC9-40C2-BB41-0D658A759F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1D76A0-EE2A-4B18-8C88-172BE3587F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32750D-73EA-470B-8673-6A5AB4AC3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A9A9A2-A841-48A3-A0A4-30FC977EF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6E62B-5B15-4A06-BCBF-BB1563CF7F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CBA083-4204-4430-A1FF-31E87C354D50}"/>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8" name="Footer Placeholder 7">
            <a:extLst>
              <a:ext uri="{FF2B5EF4-FFF2-40B4-BE49-F238E27FC236}">
                <a16:creationId xmlns:a16="http://schemas.microsoft.com/office/drawing/2014/main" id="{2C7FEBF5-D3B3-4C98-88E1-26E897DC33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87597E-186E-41FD-9478-8258DEFC0FD2}"/>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380280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0831-DE95-4E6A-AB10-900F906186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83FC7F-D784-4C21-A7D5-796DBFD20201}"/>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4" name="Footer Placeholder 3">
            <a:extLst>
              <a:ext uri="{FF2B5EF4-FFF2-40B4-BE49-F238E27FC236}">
                <a16:creationId xmlns:a16="http://schemas.microsoft.com/office/drawing/2014/main" id="{577B7E32-F63B-4D0D-A9CF-6802B2F2ED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932726-BD55-481A-A2AA-82ABEF9B62C8}"/>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105557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8E40C-266C-4ECB-B638-A2B0FDED5D0A}"/>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3" name="Footer Placeholder 2">
            <a:extLst>
              <a:ext uri="{FF2B5EF4-FFF2-40B4-BE49-F238E27FC236}">
                <a16:creationId xmlns:a16="http://schemas.microsoft.com/office/drawing/2014/main" id="{0DE24670-E340-4697-B3EF-580E523F95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E2289A-98F2-49E6-A5D7-0B2E319A9399}"/>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418133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0CA4-F785-4195-B133-FCB6621E9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D94468-5C7A-4494-B2DB-14A144255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7C722-85CE-48AE-BF77-725AE0F31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8181B-83CA-4E5A-BDC3-5E12F68184FE}"/>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6" name="Footer Placeholder 5">
            <a:extLst>
              <a:ext uri="{FF2B5EF4-FFF2-40B4-BE49-F238E27FC236}">
                <a16:creationId xmlns:a16="http://schemas.microsoft.com/office/drawing/2014/main" id="{8C581BB1-4AAB-4F4F-81B1-16BBF2658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7254E-60A5-46DA-B888-CCA5B2A79E6E}"/>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186835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C172-687C-489F-AD46-D3535D3C0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80785-517D-4C7B-B538-BDAF1C67B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EAF08A-AD7A-44B8-99EC-20850360A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0F862-C107-448D-B56F-8C963FEB9372}"/>
              </a:ext>
            </a:extLst>
          </p:cNvPr>
          <p:cNvSpPr>
            <a:spLocks noGrp="1"/>
          </p:cNvSpPr>
          <p:nvPr>
            <p:ph type="dt" sz="half" idx="10"/>
          </p:nvPr>
        </p:nvSpPr>
        <p:spPr/>
        <p:txBody>
          <a:bodyPr/>
          <a:lstStyle/>
          <a:p>
            <a:fld id="{58B08287-8FA1-4BAA-BD73-7EF386AE9BC1}" type="datetimeFigureOut">
              <a:rPr lang="en-US" smtClean="0"/>
              <a:t>11/16/2021</a:t>
            </a:fld>
            <a:endParaRPr lang="en-US"/>
          </a:p>
        </p:txBody>
      </p:sp>
      <p:sp>
        <p:nvSpPr>
          <p:cNvPr id="6" name="Footer Placeholder 5">
            <a:extLst>
              <a:ext uri="{FF2B5EF4-FFF2-40B4-BE49-F238E27FC236}">
                <a16:creationId xmlns:a16="http://schemas.microsoft.com/office/drawing/2014/main" id="{FB1BF7F8-7C46-42DC-8852-4C1788415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3E1B3-E952-4102-9471-CDCC6200F276}"/>
              </a:ext>
            </a:extLst>
          </p:cNvPr>
          <p:cNvSpPr>
            <a:spLocks noGrp="1"/>
          </p:cNvSpPr>
          <p:nvPr>
            <p:ph type="sldNum" sz="quarter" idx="12"/>
          </p:nvPr>
        </p:nvSpPr>
        <p:spPr/>
        <p:txBody>
          <a:bodyPr/>
          <a:lstStyle/>
          <a:p>
            <a:fld id="{3FCCB4CD-8AA8-4EE0-9DF0-00F6FC33F932}" type="slidenum">
              <a:rPr lang="en-US" smtClean="0"/>
              <a:t>‹#›</a:t>
            </a:fld>
            <a:endParaRPr lang="en-US"/>
          </a:p>
        </p:txBody>
      </p:sp>
    </p:spTree>
    <p:extLst>
      <p:ext uri="{BB962C8B-B14F-4D97-AF65-F5344CB8AC3E}">
        <p14:creationId xmlns:p14="http://schemas.microsoft.com/office/powerpoint/2010/main" val="232139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D99B0-64B7-4C0D-84FD-7A9FB30A8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79FEC8-BDC8-4D02-A291-E5EA04983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98AEA-0763-4D20-8132-049522A3A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8287-8FA1-4BAA-BD73-7EF386AE9BC1}" type="datetimeFigureOut">
              <a:rPr lang="en-US" smtClean="0"/>
              <a:t>11/16/2021</a:t>
            </a:fld>
            <a:endParaRPr lang="en-US"/>
          </a:p>
        </p:txBody>
      </p:sp>
      <p:sp>
        <p:nvSpPr>
          <p:cNvPr id="5" name="Footer Placeholder 4">
            <a:extLst>
              <a:ext uri="{FF2B5EF4-FFF2-40B4-BE49-F238E27FC236}">
                <a16:creationId xmlns:a16="http://schemas.microsoft.com/office/drawing/2014/main" id="{9C48BB44-1B70-4FD8-AA59-75B40E8D1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2B997-E75F-4BFE-A0BD-A830053AD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CB4CD-8AA8-4EE0-9DF0-00F6FC33F932}" type="slidenum">
              <a:rPr lang="en-US" smtClean="0"/>
              <a:t>‹#›</a:t>
            </a:fld>
            <a:endParaRPr lang="en-US"/>
          </a:p>
        </p:txBody>
      </p:sp>
    </p:spTree>
    <p:extLst>
      <p:ext uri="{BB962C8B-B14F-4D97-AF65-F5344CB8AC3E}">
        <p14:creationId xmlns:p14="http://schemas.microsoft.com/office/powerpoint/2010/main" val="210939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ec.europa.eu/justice_home/fsj/privacy/docs/modelcontracts/c_2010_593/c_2010_0593_en.do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ws.amazon.com/compliance/data-center/control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CE78A26-9C79-4A1A-884A-D3882E18A956}"/>
              </a:ext>
            </a:extLst>
          </p:cNvPr>
          <p:cNvSpPr>
            <a:spLocks noGrp="1"/>
          </p:cNvSpPr>
          <p:nvPr>
            <p:ph type="ctrTitle"/>
          </p:nvPr>
        </p:nvSpPr>
        <p:spPr>
          <a:xfrm>
            <a:off x="804484" y="4267832"/>
            <a:ext cx="4805996" cy="1297115"/>
          </a:xfrm>
        </p:spPr>
        <p:txBody>
          <a:bodyPr anchor="t">
            <a:normAutofit/>
          </a:bodyPr>
          <a:lstStyle/>
          <a:p>
            <a:pPr algn="l"/>
            <a:r>
              <a:rPr lang="en-US" sz="4400">
                <a:solidFill>
                  <a:srgbClr val="000000"/>
                </a:solidFill>
              </a:rPr>
              <a:t>SLAs for the Cloud</a:t>
            </a:r>
          </a:p>
        </p:txBody>
      </p:sp>
      <p:sp>
        <p:nvSpPr>
          <p:cNvPr id="3" name="Subtitle 2">
            <a:extLst>
              <a:ext uri="{FF2B5EF4-FFF2-40B4-BE49-F238E27FC236}">
                <a16:creationId xmlns:a16="http://schemas.microsoft.com/office/drawing/2014/main" id="{F1F86ABE-2C84-4EEF-A85E-4BA01CE64242}"/>
              </a:ext>
            </a:extLst>
          </p:cNvPr>
          <p:cNvSpPr>
            <a:spLocks noGrp="1"/>
          </p:cNvSpPr>
          <p:nvPr>
            <p:ph type="subTitle" idx="1"/>
          </p:nvPr>
        </p:nvSpPr>
        <p:spPr>
          <a:xfrm>
            <a:off x="804788" y="3428999"/>
            <a:ext cx="4805691" cy="838831"/>
          </a:xfrm>
        </p:spPr>
        <p:txBody>
          <a:bodyPr anchor="b">
            <a:normAutofit/>
          </a:bodyPr>
          <a:lstStyle/>
          <a:p>
            <a:pPr algn="l"/>
            <a:r>
              <a:rPr lang="en-US" sz="1800">
                <a:solidFill>
                  <a:srgbClr val="000000"/>
                </a:solidFill>
              </a:rPr>
              <a:t>Get it in writing!</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Syncing Cloud">
            <a:extLst>
              <a:ext uri="{FF2B5EF4-FFF2-40B4-BE49-F238E27FC236}">
                <a16:creationId xmlns:a16="http://schemas.microsoft.com/office/drawing/2014/main" id="{F7C5775D-69E2-4EC3-A23C-A9AA14AF0C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Tree>
    <p:extLst>
      <p:ext uri="{BB962C8B-B14F-4D97-AF65-F5344CB8AC3E}">
        <p14:creationId xmlns:p14="http://schemas.microsoft.com/office/powerpoint/2010/main" val="112218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58CB-4561-4E2C-B0B5-7FDDCF33918F}"/>
              </a:ext>
            </a:extLst>
          </p:cNvPr>
          <p:cNvSpPr>
            <a:spLocks noGrp="1"/>
          </p:cNvSpPr>
          <p:nvPr>
            <p:ph type="title"/>
          </p:nvPr>
        </p:nvSpPr>
        <p:spPr/>
        <p:txBody>
          <a:bodyPr/>
          <a:lstStyle/>
          <a:p>
            <a:r>
              <a:rPr lang="en-US" dirty="0"/>
              <a:t>Data issues</a:t>
            </a:r>
          </a:p>
        </p:txBody>
      </p:sp>
      <p:sp>
        <p:nvSpPr>
          <p:cNvPr id="3" name="Content Placeholder 2">
            <a:extLst>
              <a:ext uri="{FF2B5EF4-FFF2-40B4-BE49-F238E27FC236}">
                <a16:creationId xmlns:a16="http://schemas.microsoft.com/office/drawing/2014/main" id="{59FC832C-9D6E-45E4-9422-6EF0B7464E87}"/>
              </a:ext>
            </a:extLst>
          </p:cNvPr>
          <p:cNvSpPr>
            <a:spLocks noGrp="1"/>
          </p:cNvSpPr>
          <p:nvPr>
            <p:ph idx="1"/>
          </p:nvPr>
        </p:nvSpPr>
        <p:spPr/>
        <p:txBody>
          <a:bodyPr/>
          <a:lstStyle/>
          <a:p>
            <a:r>
              <a:rPr lang="en-US" dirty="0"/>
              <a:t>Cloud computing entails a paradigm shift from in-house processing and storage of data to a model where data travels over the Internet to and from one or more externally located and managed data centers. This shift raises significant issues regarding:</a:t>
            </a:r>
          </a:p>
        </p:txBody>
      </p:sp>
    </p:spTree>
    <p:extLst>
      <p:ext uri="{BB962C8B-B14F-4D97-AF65-F5344CB8AC3E}">
        <p14:creationId xmlns:p14="http://schemas.microsoft.com/office/powerpoint/2010/main" val="206998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60AD-6834-4C76-B991-C76B3A2BD67E}"/>
              </a:ext>
            </a:extLst>
          </p:cNvPr>
          <p:cNvSpPr>
            <a:spLocks noGrp="1"/>
          </p:cNvSpPr>
          <p:nvPr>
            <p:ph type="title"/>
          </p:nvPr>
        </p:nvSpPr>
        <p:spPr/>
        <p:txBody>
          <a:bodyPr/>
          <a:lstStyle/>
          <a:p>
            <a:r>
              <a:rPr lang="en-US" dirty="0"/>
              <a:t>Ownership of Data</a:t>
            </a:r>
          </a:p>
        </p:txBody>
      </p:sp>
      <p:sp>
        <p:nvSpPr>
          <p:cNvPr id="3" name="Content Placeholder 2">
            <a:extLst>
              <a:ext uri="{FF2B5EF4-FFF2-40B4-BE49-F238E27FC236}">
                <a16:creationId xmlns:a16="http://schemas.microsoft.com/office/drawing/2014/main" id="{C5D52971-D952-4652-82C3-7A194FB40010}"/>
              </a:ext>
            </a:extLst>
          </p:cNvPr>
          <p:cNvSpPr>
            <a:spLocks noGrp="1"/>
          </p:cNvSpPr>
          <p:nvPr>
            <p:ph idx="1"/>
          </p:nvPr>
        </p:nvSpPr>
        <p:spPr/>
        <p:txBody>
          <a:bodyPr>
            <a:normAutofit lnSpcReduction="10000"/>
          </a:bodyPr>
          <a:lstStyle/>
          <a:p>
            <a:r>
              <a:rPr lang="en-US" dirty="0"/>
              <a:t>Since an institution's data will reside on a cloud computing company's infrastructure, it is important that the contract clearly affirm the institution's ownership of that data. </a:t>
            </a:r>
          </a:p>
          <a:p>
            <a:r>
              <a:rPr lang="en-US" dirty="0"/>
              <a:t>The well-established cloud computing companies are beginning to include language along these lines in their standard contracts. </a:t>
            </a:r>
          </a:p>
          <a:p>
            <a:r>
              <a:rPr lang="en-US" dirty="0"/>
              <a:t>For example, section 10.2 of the Amazon Web Services contract states:</a:t>
            </a:r>
          </a:p>
          <a:p>
            <a:pPr lvl="1"/>
            <a:r>
              <a:rPr lang="en-US" dirty="0"/>
              <a:t>Other than the rights and interests expressly set forth in this Agreement, and excluding Amazon Properties and works derived from Amazon Properties, you reserve all right, title and interest (including all intellectual property and proprietary rights) in and to Your Content.</a:t>
            </a:r>
          </a:p>
        </p:txBody>
      </p:sp>
    </p:spTree>
    <p:extLst>
      <p:ext uri="{BB962C8B-B14F-4D97-AF65-F5344CB8AC3E}">
        <p14:creationId xmlns:p14="http://schemas.microsoft.com/office/powerpoint/2010/main" val="377086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AD58-B913-4DA5-89DF-35A74B8CF9F2}"/>
              </a:ext>
            </a:extLst>
          </p:cNvPr>
          <p:cNvSpPr>
            <a:spLocks noGrp="1"/>
          </p:cNvSpPr>
          <p:nvPr>
            <p:ph type="title"/>
          </p:nvPr>
        </p:nvSpPr>
        <p:spPr/>
        <p:txBody>
          <a:bodyPr/>
          <a:lstStyle/>
          <a:p>
            <a:r>
              <a:rPr lang="en-US"/>
              <a:t>Disposition of Data</a:t>
            </a:r>
            <a:endParaRPr lang="en-US" dirty="0"/>
          </a:p>
        </p:txBody>
      </p:sp>
      <p:sp>
        <p:nvSpPr>
          <p:cNvPr id="3" name="Content Placeholder 2">
            <a:extLst>
              <a:ext uri="{FF2B5EF4-FFF2-40B4-BE49-F238E27FC236}">
                <a16:creationId xmlns:a16="http://schemas.microsoft.com/office/drawing/2014/main" id="{54AF819C-D2F2-49BE-8955-7EFCCD428A78}"/>
              </a:ext>
            </a:extLst>
          </p:cNvPr>
          <p:cNvSpPr>
            <a:spLocks noGrp="1"/>
          </p:cNvSpPr>
          <p:nvPr>
            <p:ph idx="1"/>
          </p:nvPr>
        </p:nvSpPr>
        <p:spPr/>
        <p:txBody>
          <a:bodyPr>
            <a:normAutofit fontScale="85000" lnSpcReduction="20000"/>
          </a:bodyPr>
          <a:lstStyle/>
          <a:p>
            <a:r>
              <a:rPr lang="en-US"/>
              <a:t>To avoid vendor lock-in, it is important for an organization to know in advance how it will switch to a different solution once the relationship with the existing cloud computing service provider ends. </a:t>
            </a:r>
          </a:p>
          <a:p>
            <a:r>
              <a:rPr lang="en-US"/>
              <a:t>To help facilitate such a transition, the contract should state the institution's rights to access its data on an ongoing basis. </a:t>
            </a:r>
          </a:p>
          <a:p>
            <a:r>
              <a:rPr lang="en-US"/>
              <a:t>The following example is from the UCLA SaaS contract:</a:t>
            </a:r>
          </a:p>
          <a:p>
            <a:pPr lvl="1"/>
            <a:r>
              <a:rPr lang="en-US"/>
              <a:t>University retains the right to use the Services to access and retrieve University Content stored on Vendor's Services infrastructure at its sole discretion.</a:t>
            </a:r>
          </a:p>
          <a:p>
            <a:r>
              <a:rPr lang="en-US"/>
              <a:t>When negotiating your organization’s contract, you should also consider whether emergency situations might require immediate access to your data. If so, codify procedures and timelines for time-sensitive access that meet your needs.</a:t>
            </a:r>
          </a:p>
          <a:p>
            <a:r>
              <a:rPr lang="en-US"/>
              <a:t>It is important to elaborate on the process by which the data will be returned to or retrieved by the institution upon termination of the contract.</a:t>
            </a:r>
            <a:endParaRPr lang="en-US" dirty="0"/>
          </a:p>
        </p:txBody>
      </p:sp>
    </p:spTree>
    <p:extLst>
      <p:ext uri="{BB962C8B-B14F-4D97-AF65-F5344CB8AC3E}">
        <p14:creationId xmlns:p14="http://schemas.microsoft.com/office/powerpoint/2010/main" val="241321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2312-B664-4288-81AF-ED37D161B2BC}"/>
              </a:ext>
            </a:extLst>
          </p:cNvPr>
          <p:cNvSpPr>
            <a:spLocks noGrp="1"/>
          </p:cNvSpPr>
          <p:nvPr>
            <p:ph type="title"/>
          </p:nvPr>
        </p:nvSpPr>
        <p:spPr/>
        <p:txBody>
          <a:bodyPr/>
          <a:lstStyle/>
          <a:p>
            <a:r>
              <a:rPr lang="en-US" dirty="0"/>
              <a:t>Destruction of the Data by the Vendor</a:t>
            </a:r>
          </a:p>
        </p:txBody>
      </p:sp>
      <p:sp>
        <p:nvSpPr>
          <p:cNvPr id="3" name="Content Placeholder 2">
            <a:extLst>
              <a:ext uri="{FF2B5EF4-FFF2-40B4-BE49-F238E27FC236}">
                <a16:creationId xmlns:a16="http://schemas.microsoft.com/office/drawing/2014/main" id="{47A33B86-A0ED-4008-8E76-5237CC8554D3}"/>
              </a:ext>
            </a:extLst>
          </p:cNvPr>
          <p:cNvSpPr>
            <a:spLocks noGrp="1"/>
          </p:cNvSpPr>
          <p:nvPr>
            <p:ph idx="1"/>
          </p:nvPr>
        </p:nvSpPr>
        <p:spPr/>
        <p:txBody>
          <a:bodyPr>
            <a:normAutofit fontScale="92500" lnSpcReduction="20000"/>
          </a:bodyPr>
          <a:lstStyle/>
          <a:p>
            <a:r>
              <a:rPr lang="en-US" dirty="0"/>
              <a:t>When the agreement is terminated, what should the Vendor do with the data that was put into the cloud?</a:t>
            </a:r>
          </a:p>
          <a:p>
            <a:r>
              <a:rPr lang="en-US" dirty="0"/>
              <a:t>Additionally, as shown in the European Commission's "</a:t>
            </a:r>
            <a:r>
              <a:rPr lang="en-US" b="1" dirty="0">
                <a:hlinkClick r:id="rId2"/>
              </a:rPr>
              <a:t>Standard Contractual Clauses (processors)" (Annex, Clause 12)</a:t>
            </a:r>
            <a:r>
              <a:rPr lang="en-US" dirty="0"/>
              <a:t> example, the contract should obligate the vendor to destroy the institution's data after termination of the contract:</a:t>
            </a:r>
          </a:p>
          <a:p>
            <a:pPr lvl="1"/>
            <a:r>
              <a:rPr lang="en-US" dirty="0"/>
              <a:t>The parties agree that on the termination of the provision of data processing services, the data importer and the </a:t>
            </a:r>
            <a:r>
              <a:rPr lang="en-US" dirty="0" err="1"/>
              <a:t>subprocessor</a:t>
            </a:r>
            <a:r>
              <a:rPr lang="en-US" dirty="0"/>
              <a:t> shall, at the choice of the data exporter, return all the personal data transferred and the copies thereof to the data exporter or shall destroy all the personal data and certify to the data exporter that it has done so, unless legislation imposed upon the data importer prevents it from returning or destroying all or part of the personal data transferred. In that case, the data importer warrants that it will guarantee the confidentiality of the personal data transferred and will not actively process the personal data transferred anymore.</a:t>
            </a:r>
          </a:p>
          <a:p>
            <a:r>
              <a:rPr lang="en-US" dirty="0"/>
              <a:t>Right to Audit that it was done.</a:t>
            </a:r>
          </a:p>
        </p:txBody>
      </p:sp>
    </p:spTree>
    <p:extLst>
      <p:ext uri="{BB962C8B-B14F-4D97-AF65-F5344CB8AC3E}">
        <p14:creationId xmlns:p14="http://schemas.microsoft.com/office/powerpoint/2010/main" val="3113035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6A71-D251-4381-B18F-89F6CD84E1CD}"/>
              </a:ext>
            </a:extLst>
          </p:cNvPr>
          <p:cNvSpPr>
            <a:spLocks noGrp="1"/>
          </p:cNvSpPr>
          <p:nvPr>
            <p:ph type="title"/>
          </p:nvPr>
        </p:nvSpPr>
        <p:spPr/>
        <p:txBody>
          <a:bodyPr/>
          <a:lstStyle/>
          <a:p>
            <a:r>
              <a:rPr lang="en-US" dirty="0"/>
              <a:t>Data Breaches</a:t>
            </a:r>
          </a:p>
        </p:txBody>
      </p:sp>
      <p:sp>
        <p:nvSpPr>
          <p:cNvPr id="3" name="Content Placeholder 2">
            <a:extLst>
              <a:ext uri="{FF2B5EF4-FFF2-40B4-BE49-F238E27FC236}">
                <a16:creationId xmlns:a16="http://schemas.microsoft.com/office/drawing/2014/main" id="{55280F09-638F-4D24-B150-75DDD2FC9DA1}"/>
              </a:ext>
            </a:extLst>
          </p:cNvPr>
          <p:cNvSpPr>
            <a:spLocks noGrp="1"/>
          </p:cNvSpPr>
          <p:nvPr>
            <p:ph idx="1"/>
          </p:nvPr>
        </p:nvSpPr>
        <p:spPr/>
        <p:txBody>
          <a:bodyPr>
            <a:normAutofit/>
          </a:bodyPr>
          <a:lstStyle/>
          <a:p>
            <a:r>
              <a:rPr lang="en-US" dirty="0"/>
              <a:t>The contract should cover the cloud service provider's obligations in the event that the institution's data is accessed inappropriately. </a:t>
            </a:r>
          </a:p>
          <a:p>
            <a:pPr lvl="1"/>
            <a:r>
              <a:rPr lang="en-US" dirty="0"/>
              <a:t>repercussions of such a data breach vary according to the type of data:</a:t>
            </a:r>
          </a:p>
          <a:p>
            <a:pPr lvl="1"/>
            <a:r>
              <a:rPr lang="en-US" dirty="0"/>
              <a:t>FERPA, HIPAA, or other personally identifiable information.</a:t>
            </a:r>
          </a:p>
          <a:p>
            <a:endParaRPr lang="en-US" dirty="0"/>
          </a:p>
          <a:p>
            <a:r>
              <a:rPr lang="en-US" dirty="0"/>
              <a:t>Reporting should be #1</a:t>
            </a:r>
          </a:p>
          <a:p>
            <a:pPr lvl="1"/>
            <a:r>
              <a:rPr lang="en-US" dirty="0"/>
              <a:t>How soon do they have to report to meet the agreement.</a:t>
            </a:r>
          </a:p>
          <a:p>
            <a:pPr lvl="1"/>
            <a:r>
              <a:rPr lang="en-US" dirty="0"/>
              <a:t>Who received the data?</a:t>
            </a:r>
          </a:p>
          <a:p>
            <a:pPr lvl="1"/>
            <a:r>
              <a:rPr lang="en-US" dirty="0"/>
              <a:t>Mitigation steps taken.</a:t>
            </a:r>
          </a:p>
          <a:p>
            <a:pPr lvl="1"/>
            <a:r>
              <a:rPr lang="en-US" dirty="0"/>
              <a:t>What are the corrective actions being taken.</a:t>
            </a:r>
          </a:p>
        </p:txBody>
      </p:sp>
    </p:spTree>
    <p:extLst>
      <p:ext uri="{BB962C8B-B14F-4D97-AF65-F5344CB8AC3E}">
        <p14:creationId xmlns:p14="http://schemas.microsoft.com/office/powerpoint/2010/main" val="336793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32B47-A5A5-4226-83E3-12445109C1DF}"/>
              </a:ext>
            </a:extLst>
          </p:cNvPr>
          <p:cNvSpPr>
            <a:spLocks noGrp="1"/>
          </p:cNvSpPr>
          <p:nvPr>
            <p:ph type="title"/>
          </p:nvPr>
        </p:nvSpPr>
        <p:spPr/>
        <p:txBody>
          <a:bodyPr/>
          <a:lstStyle/>
          <a:p>
            <a:r>
              <a:rPr lang="en-US" dirty="0"/>
              <a:t>Data Location</a:t>
            </a:r>
          </a:p>
        </p:txBody>
      </p:sp>
      <p:sp>
        <p:nvSpPr>
          <p:cNvPr id="3" name="Content Placeholder 2">
            <a:extLst>
              <a:ext uri="{FF2B5EF4-FFF2-40B4-BE49-F238E27FC236}">
                <a16:creationId xmlns:a16="http://schemas.microsoft.com/office/drawing/2014/main" id="{129BE67C-6888-45A9-A416-5A18221D8F8C}"/>
              </a:ext>
            </a:extLst>
          </p:cNvPr>
          <p:cNvSpPr>
            <a:spLocks noGrp="1"/>
          </p:cNvSpPr>
          <p:nvPr>
            <p:ph idx="1"/>
          </p:nvPr>
        </p:nvSpPr>
        <p:spPr/>
        <p:txBody>
          <a:bodyPr>
            <a:normAutofit fontScale="92500" lnSpcReduction="20000"/>
          </a:bodyPr>
          <a:lstStyle/>
          <a:p>
            <a:r>
              <a:rPr lang="en-US" dirty="0"/>
              <a:t>A variety of legal issues can arise if an institution's data resides in a cloud computing provider's data center in another country. </a:t>
            </a:r>
          </a:p>
          <a:p>
            <a:r>
              <a:rPr lang="en-US" dirty="0"/>
              <a:t>Different countries, and in some cases even different states, have different laws pertaining to data. </a:t>
            </a:r>
          </a:p>
          <a:p>
            <a:r>
              <a:rPr lang="en-US" dirty="0"/>
              <a:t>One of the key questions with cloud computing is, which law applies to my institution's data?</a:t>
            </a:r>
          </a:p>
          <a:p>
            <a:r>
              <a:rPr lang="en-US" dirty="0"/>
              <a:t>Does saving controlled data on a cloud computing service with a data center located outside the United States constitute a violation of export control laws?</a:t>
            </a:r>
            <a:endParaRPr lang="en-US" baseline="30000" dirty="0"/>
          </a:p>
          <a:p>
            <a:r>
              <a:rPr lang="en-US" dirty="0"/>
              <a:t>For these reasons, it can be important for the contract to identify the geographic region within which the data center hosting your institution's data may be located.</a:t>
            </a:r>
          </a:p>
          <a:p>
            <a:endParaRPr lang="en-US" dirty="0"/>
          </a:p>
        </p:txBody>
      </p:sp>
    </p:spTree>
    <p:extLst>
      <p:ext uri="{BB962C8B-B14F-4D97-AF65-F5344CB8AC3E}">
        <p14:creationId xmlns:p14="http://schemas.microsoft.com/office/powerpoint/2010/main" val="222014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FCF5-0D6C-4130-A70C-4F3BEBBB7DE4}"/>
              </a:ext>
            </a:extLst>
          </p:cNvPr>
          <p:cNvSpPr>
            <a:spLocks noGrp="1"/>
          </p:cNvSpPr>
          <p:nvPr>
            <p:ph type="title"/>
          </p:nvPr>
        </p:nvSpPr>
        <p:spPr/>
        <p:txBody>
          <a:bodyPr>
            <a:normAutofit/>
          </a:bodyPr>
          <a:lstStyle/>
          <a:p>
            <a:r>
              <a:rPr lang="en-US" dirty="0"/>
              <a:t>Legal/Government Requests for Data</a:t>
            </a:r>
          </a:p>
        </p:txBody>
      </p:sp>
      <p:sp>
        <p:nvSpPr>
          <p:cNvPr id="3" name="Content Placeholder 2">
            <a:extLst>
              <a:ext uri="{FF2B5EF4-FFF2-40B4-BE49-F238E27FC236}">
                <a16:creationId xmlns:a16="http://schemas.microsoft.com/office/drawing/2014/main" id="{50121D73-5103-461F-B545-9918733589D1}"/>
              </a:ext>
            </a:extLst>
          </p:cNvPr>
          <p:cNvSpPr>
            <a:spLocks noGrp="1"/>
          </p:cNvSpPr>
          <p:nvPr>
            <p:ph idx="1"/>
          </p:nvPr>
        </p:nvSpPr>
        <p:spPr/>
        <p:txBody>
          <a:bodyPr>
            <a:normAutofit/>
          </a:bodyPr>
          <a:lstStyle/>
          <a:p>
            <a:r>
              <a:rPr lang="en-US" dirty="0"/>
              <a:t>The contract should specify the cloud provider's obligations to an institution should any of the institution's data become the subject of a subpoena or other legal or governmental request for access. </a:t>
            </a:r>
          </a:p>
          <a:p>
            <a:r>
              <a:rPr lang="en-US" dirty="0"/>
              <a:t>Should the vendor if practicable and permitted by law, notify you prior to such disclosure?</a:t>
            </a:r>
          </a:p>
          <a:p>
            <a:r>
              <a:rPr lang="en-US" dirty="0"/>
              <a:t>The goal is to make the service provider responsible for notifying the organization as soon as they receive any such request, ideally before they provide access to any of the institution's data, and to cooperate with the organization's efforts to manage the release of such data. </a:t>
            </a:r>
          </a:p>
        </p:txBody>
      </p:sp>
    </p:spTree>
    <p:extLst>
      <p:ext uri="{BB962C8B-B14F-4D97-AF65-F5344CB8AC3E}">
        <p14:creationId xmlns:p14="http://schemas.microsoft.com/office/powerpoint/2010/main" val="277240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8F17-568A-4EEA-92DA-9E9539A065E1}"/>
              </a:ext>
            </a:extLst>
          </p:cNvPr>
          <p:cNvSpPr>
            <a:spLocks noGrp="1"/>
          </p:cNvSpPr>
          <p:nvPr>
            <p:ph type="title"/>
          </p:nvPr>
        </p:nvSpPr>
        <p:spPr/>
        <p:txBody>
          <a:bodyPr/>
          <a:lstStyle/>
          <a:p>
            <a:r>
              <a:rPr lang="en-US" dirty="0"/>
              <a:t>Infrastructure/Security</a:t>
            </a:r>
          </a:p>
        </p:txBody>
      </p:sp>
      <p:sp>
        <p:nvSpPr>
          <p:cNvPr id="3" name="Content Placeholder 2">
            <a:extLst>
              <a:ext uri="{FF2B5EF4-FFF2-40B4-BE49-F238E27FC236}">
                <a16:creationId xmlns:a16="http://schemas.microsoft.com/office/drawing/2014/main" id="{C60E5843-1424-46ED-A7F1-D13BCF663E70}"/>
              </a:ext>
            </a:extLst>
          </p:cNvPr>
          <p:cNvSpPr>
            <a:spLocks noGrp="1"/>
          </p:cNvSpPr>
          <p:nvPr>
            <p:ph idx="1"/>
          </p:nvPr>
        </p:nvSpPr>
        <p:spPr/>
        <p:txBody>
          <a:bodyPr>
            <a:normAutofit fontScale="70000" lnSpcReduction="20000"/>
          </a:bodyPr>
          <a:lstStyle/>
          <a:p>
            <a:r>
              <a:rPr lang="en-US" dirty="0"/>
              <a:t>The virtual nature of cloud computing makes it easy to forget that the service is dependent upon a physical data center. All cloud computing vendors are not created equal.</a:t>
            </a:r>
          </a:p>
          <a:p>
            <a:r>
              <a:rPr lang="en-US" dirty="0"/>
              <a:t>Data Center Audits/Certifications</a:t>
            </a:r>
          </a:p>
          <a:p>
            <a:pPr lvl="1"/>
            <a:r>
              <a:rPr lang="en-US" dirty="0"/>
              <a:t>The Cloud Security Alliance's Security Guidance report advises, </a:t>
            </a:r>
          </a:p>
          <a:p>
            <a:pPr lvl="1"/>
            <a:r>
              <a:rPr lang="en-US" dirty="0"/>
              <a:t>"A right to audit contract clause should be obtained whenever possible..." </a:t>
            </a:r>
          </a:p>
          <a:p>
            <a:r>
              <a:rPr lang="en-US" dirty="0"/>
              <a:t>This clause should state requirements for third-party audits and/or certifications and that any reports related to such certification processes or other vulnerability assessments or penetration tests be provided to your institution. </a:t>
            </a:r>
          </a:p>
          <a:p>
            <a:endParaRPr lang="en-US" dirty="0"/>
          </a:p>
          <a:p>
            <a:r>
              <a:rPr lang="en-US" dirty="0"/>
              <a:t>Example from AWS:</a:t>
            </a:r>
          </a:p>
          <a:p>
            <a:pPr lvl="1"/>
            <a:r>
              <a:rPr lang="en-US" dirty="0">
                <a:hlinkClick r:id="rId2"/>
              </a:rPr>
              <a:t>https://aws.amazon.com/compliance/data-center/controls/</a:t>
            </a:r>
            <a:endParaRPr lang="en-US" dirty="0"/>
          </a:p>
          <a:p>
            <a:pPr lvl="1"/>
            <a:r>
              <a:rPr lang="en-US" dirty="0"/>
              <a:t>Third-party testing of AWS data centers, as documented in our third-party reports, ensures AWS has appropriately implemented security measures aligned to established rules needed to obtain security certifications. Depending on the compliance program and its requirements, external auditors may perform testing of media disposal, review security camera footage, observe entrances and hallways throughout a data center, test electronic access control devices, and examine data center equipment.</a:t>
            </a:r>
          </a:p>
        </p:txBody>
      </p:sp>
    </p:spTree>
    <p:extLst>
      <p:ext uri="{BB962C8B-B14F-4D97-AF65-F5344CB8AC3E}">
        <p14:creationId xmlns:p14="http://schemas.microsoft.com/office/powerpoint/2010/main" val="223968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4C23-3CF0-4860-93CE-1D2FFF4288B9}"/>
              </a:ext>
            </a:extLst>
          </p:cNvPr>
          <p:cNvSpPr>
            <a:spLocks noGrp="1"/>
          </p:cNvSpPr>
          <p:nvPr>
            <p:ph type="title"/>
          </p:nvPr>
        </p:nvSpPr>
        <p:spPr/>
        <p:txBody>
          <a:bodyPr/>
          <a:lstStyle/>
          <a:p>
            <a:r>
              <a:rPr lang="en-US" dirty="0"/>
              <a:t>Data Center Inspections</a:t>
            </a:r>
          </a:p>
        </p:txBody>
      </p:sp>
      <p:sp>
        <p:nvSpPr>
          <p:cNvPr id="3" name="Content Placeholder 2">
            <a:extLst>
              <a:ext uri="{FF2B5EF4-FFF2-40B4-BE49-F238E27FC236}">
                <a16:creationId xmlns:a16="http://schemas.microsoft.com/office/drawing/2014/main" id="{F0E00F9B-2BBE-4B4D-A8FB-C52A0364DB7C}"/>
              </a:ext>
            </a:extLst>
          </p:cNvPr>
          <p:cNvSpPr>
            <a:spLocks noGrp="1"/>
          </p:cNvSpPr>
          <p:nvPr>
            <p:ph idx="1"/>
          </p:nvPr>
        </p:nvSpPr>
        <p:spPr/>
        <p:txBody>
          <a:bodyPr/>
          <a:lstStyle/>
          <a:p>
            <a:r>
              <a:rPr lang="en-US" dirty="0"/>
              <a:t>Certifications are not sufficient by themselves. </a:t>
            </a:r>
          </a:p>
          <a:p>
            <a:r>
              <a:rPr lang="en-US" dirty="0"/>
              <a:t>Best practice would be for the contract to include your rights to confirm the vendor's infrastructure and security practices via an onsite inspection at least once a year. </a:t>
            </a:r>
          </a:p>
          <a:p>
            <a:r>
              <a:rPr lang="en-US" dirty="0"/>
              <a:t>Not always possible with the large cloud vendors.</a:t>
            </a:r>
          </a:p>
          <a:p>
            <a:pPr marL="0" indent="0">
              <a:buNone/>
            </a:pPr>
            <a:endParaRPr lang="en-US" dirty="0"/>
          </a:p>
        </p:txBody>
      </p:sp>
    </p:spTree>
    <p:extLst>
      <p:ext uri="{BB962C8B-B14F-4D97-AF65-F5344CB8AC3E}">
        <p14:creationId xmlns:p14="http://schemas.microsoft.com/office/powerpoint/2010/main" val="70347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B560-1E9E-4212-B482-958BACCFE1ED}"/>
              </a:ext>
            </a:extLst>
          </p:cNvPr>
          <p:cNvSpPr>
            <a:spLocks noGrp="1"/>
          </p:cNvSpPr>
          <p:nvPr>
            <p:ph type="title"/>
          </p:nvPr>
        </p:nvSpPr>
        <p:spPr/>
        <p:txBody>
          <a:bodyPr/>
          <a:lstStyle/>
          <a:p>
            <a:r>
              <a:rPr lang="en-US" dirty="0"/>
              <a:t>Disaster Recovery/Business Continuity</a:t>
            </a:r>
          </a:p>
        </p:txBody>
      </p:sp>
      <p:sp>
        <p:nvSpPr>
          <p:cNvPr id="3" name="Content Placeholder 2">
            <a:extLst>
              <a:ext uri="{FF2B5EF4-FFF2-40B4-BE49-F238E27FC236}">
                <a16:creationId xmlns:a16="http://schemas.microsoft.com/office/drawing/2014/main" id="{B5C86654-7FE9-4BA3-8836-C6B2DFF51A82}"/>
              </a:ext>
            </a:extLst>
          </p:cNvPr>
          <p:cNvSpPr>
            <a:spLocks noGrp="1"/>
          </p:cNvSpPr>
          <p:nvPr>
            <p:ph idx="1"/>
          </p:nvPr>
        </p:nvSpPr>
        <p:spPr/>
        <p:txBody>
          <a:bodyPr>
            <a:normAutofit fontScale="92500" lnSpcReduction="20000"/>
          </a:bodyPr>
          <a:lstStyle/>
          <a:p>
            <a:r>
              <a:rPr lang="en-US" dirty="0"/>
              <a:t>The cloud computing company's ability to provide service could be interrupted by disasters or other unforeseen events. </a:t>
            </a:r>
          </a:p>
          <a:p>
            <a:r>
              <a:rPr lang="en-US" dirty="0"/>
              <a:t>To protect your institution, the contract should state the provider's minimum disaster recovery and business continuity mechanisms, processes, and responsibilities to provide the ongoing level of uninterrupted service required.</a:t>
            </a:r>
          </a:p>
          <a:p>
            <a:r>
              <a:rPr lang="en-US" dirty="0"/>
              <a:t>The contract should specify the service provider's obligations should any of the institution's data become lost or damaged due to the vendor's errors or omissions. </a:t>
            </a:r>
          </a:p>
          <a:p>
            <a:r>
              <a:rPr lang="en-US" dirty="0"/>
              <a:t>This section should detail the notification process, how the vendor will correct the underlying problem and continue to provide the service, and the vendor's obligation to reimburse the institution's costs related to lost or damaged data.</a:t>
            </a:r>
          </a:p>
          <a:p>
            <a:endParaRPr lang="en-US" dirty="0"/>
          </a:p>
        </p:txBody>
      </p:sp>
    </p:spTree>
    <p:extLst>
      <p:ext uri="{BB962C8B-B14F-4D97-AF65-F5344CB8AC3E}">
        <p14:creationId xmlns:p14="http://schemas.microsoft.com/office/powerpoint/2010/main" val="326767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D1DB-1971-4697-A8AD-A42A13D7298B}"/>
              </a:ext>
            </a:extLst>
          </p:cNvPr>
          <p:cNvSpPr>
            <a:spLocks noGrp="1"/>
          </p:cNvSpPr>
          <p:nvPr>
            <p:ph type="title"/>
          </p:nvPr>
        </p:nvSpPr>
        <p:spPr/>
        <p:txBody>
          <a:bodyPr/>
          <a:lstStyle/>
          <a:p>
            <a:r>
              <a:rPr lang="en-US" dirty="0"/>
              <a:t>SLA – What is it?</a:t>
            </a:r>
          </a:p>
        </p:txBody>
      </p:sp>
      <p:sp>
        <p:nvSpPr>
          <p:cNvPr id="3" name="Content Placeholder 2">
            <a:extLst>
              <a:ext uri="{FF2B5EF4-FFF2-40B4-BE49-F238E27FC236}">
                <a16:creationId xmlns:a16="http://schemas.microsoft.com/office/drawing/2014/main" id="{989C71E5-7119-4818-A714-0D2FA6A2EA9E}"/>
              </a:ext>
            </a:extLst>
          </p:cNvPr>
          <p:cNvSpPr>
            <a:spLocks noGrp="1"/>
          </p:cNvSpPr>
          <p:nvPr>
            <p:ph idx="1"/>
          </p:nvPr>
        </p:nvSpPr>
        <p:spPr/>
        <p:txBody>
          <a:bodyPr/>
          <a:lstStyle/>
          <a:p>
            <a:r>
              <a:rPr lang="en-US" dirty="0"/>
              <a:t>A service-level agreement (SLA) defines the level of service expected by a customer from a vendor</a:t>
            </a:r>
          </a:p>
          <a:p>
            <a:r>
              <a:rPr lang="en-US" dirty="0"/>
              <a:t>Lays out the:</a:t>
            </a:r>
          </a:p>
          <a:p>
            <a:pPr lvl="1"/>
            <a:r>
              <a:rPr lang="en-US" dirty="0"/>
              <a:t>Metrics by which that service is measured</a:t>
            </a:r>
          </a:p>
          <a:p>
            <a:pPr lvl="1"/>
            <a:r>
              <a:rPr lang="en-US" dirty="0"/>
              <a:t>Remedies or penalties, if any, should the agreed-on service levels not be achieved. </a:t>
            </a:r>
          </a:p>
          <a:p>
            <a:r>
              <a:rPr lang="en-US" dirty="0"/>
              <a:t>Usually, SLAs are between companies and external suppliers, but they may also be between two departments within a company.</a:t>
            </a:r>
          </a:p>
        </p:txBody>
      </p:sp>
    </p:spTree>
    <p:extLst>
      <p:ext uri="{BB962C8B-B14F-4D97-AF65-F5344CB8AC3E}">
        <p14:creationId xmlns:p14="http://schemas.microsoft.com/office/powerpoint/2010/main" val="4217991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D7F1-4E6D-460F-8332-323179BB16AA}"/>
              </a:ext>
            </a:extLst>
          </p:cNvPr>
          <p:cNvSpPr>
            <a:spLocks noGrp="1"/>
          </p:cNvSpPr>
          <p:nvPr>
            <p:ph type="title"/>
          </p:nvPr>
        </p:nvSpPr>
        <p:spPr/>
        <p:txBody>
          <a:bodyPr>
            <a:normAutofit/>
          </a:bodyPr>
          <a:lstStyle/>
          <a:p>
            <a:r>
              <a:rPr lang="en-US" dirty="0"/>
              <a:t>Functionality</a:t>
            </a:r>
          </a:p>
        </p:txBody>
      </p:sp>
      <p:sp>
        <p:nvSpPr>
          <p:cNvPr id="3" name="Content Placeholder 2">
            <a:extLst>
              <a:ext uri="{FF2B5EF4-FFF2-40B4-BE49-F238E27FC236}">
                <a16:creationId xmlns:a16="http://schemas.microsoft.com/office/drawing/2014/main" id="{5EE3317E-7843-4E99-94BE-F56B0FF1D434}"/>
              </a:ext>
            </a:extLst>
          </p:cNvPr>
          <p:cNvSpPr>
            <a:spLocks noGrp="1"/>
          </p:cNvSpPr>
          <p:nvPr>
            <p:ph idx="1"/>
          </p:nvPr>
        </p:nvSpPr>
        <p:spPr/>
        <p:txBody>
          <a:bodyPr>
            <a:normAutofit fontScale="92500" lnSpcReduction="10000"/>
          </a:bodyPr>
          <a:lstStyle/>
          <a:p>
            <a:r>
              <a:rPr lang="en-US" dirty="0"/>
              <a:t>One clause often overlooked is a description of the functionality of the services being acquired; many contracts simply state a product's name without saying what it does. </a:t>
            </a:r>
          </a:p>
          <a:p>
            <a:r>
              <a:rPr lang="en-US" dirty="0"/>
              <a:t>The constantly evolving nature of cloud computing services means that a cloud service provider could update their underlying infrastructure at any time. </a:t>
            </a:r>
          </a:p>
          <a:p>
            <a:r>
              <a:rPr lang="en-US" dirty="0"/>
              <a:t>A deleted functionality could be one that you depend on</a:t>
            </a:r>
          </a:p>
          <a:p>
            <a:pPr lvl="1"/>
            <a:r>
              <a:rPr lang="en-US" dirty="0"/>
              <a:t>Provide Notice of removal</a:t>
            </a:r>
          </a:p>
          <a:p>
            <a:pPr lvl="1"/>
            <a:r>
              <a:rPr lang="en-US" dirty="0"/>
              <a:t>Timeline is reasonable for move out of extraction of data out of</a:t>
            </a:r>
          </a:p>
          <a:p>
            <a:r>
              <a:rPr lang="en-US" dirty="0"/>
              <a:t>Without such a clause, a vendor could effectively force you to shift to a replacement service at a potentially higher cost than under your original contract.</a:t>
            </a:r>
          </a:p>
        </p:txBody>
      </p:sp>
    </p:spTree>
    <p:extLst>
      <p:ext uri="{BB962C8B-B14F-4D97-AF65-F5344CB8AC3E}">
        <p14:creationId xmlns:p14="http://schemas.microsoft.com/office/powerpoint/2010/main" val="217482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E9D3-A4C9-4E34-8C92-9EB9A88E818F}"/>
              </a:ext>
            </a:extLst>
          </p:cNvPr>
          <p:cNvSpPr>
            <a:spLocks noGrp="1"/>
          </p:cNvSpPr>
          <p:nvPr>
            <p:ph type="title"/>
          </p:nvPr>
        </p:nvSpPr>
        <p:spPr/>
        <p:txBody>
          <a:bodyPr/>
          <a:lstStyle/>
          <a:p>
            <a:r>
              <a:rPr lang="en-US" dirty="0"/>
              <a:t>Pricing</a:t>
            </a:r>
          </a:p>
        </p:txBody>
      </p:sp>
      <p:sp>
        <p:nvSpPr>
          <p:cNvPr id="3" name="Content Placeholder 2">
            <a:extLst>
              <a:ext uri="{FF2B5EF4-FFF2-40B4-BE49-F238E27FC236}">
                <a16:creationId xmlns:a16="http://schemas.microsoft.com/office/drawing/2014/main" id="{67B7BF87-4A3F-45AD-9976-10BD50476628}"/>
              </a:ext>
            </a:extLst>
          </p:cNvPr>
          <p:cNvSpPr>
            <a:spLocks noGrp="1"/>
          </p:cNvSpPr>
          <p:nvPr>
            <p:ph idx="1"/>
          </p:nvPr>
        </p:nvSpPr>
        <p:spPr/>
        <p:txBody>
          <a:bodyPr/>
          <a:lstStyle/>
          <a:p>
            <a:r>
              <a:rPr lang="en-US" dirty="0"/>
              <a:t>Before signing a contract, negotiate costs for any expansion of your initial volume or usage so that it is equal to or less than the cost per unit of your initial purchase. </a:t>
            </a:r>
          </a:p>
          <a:p>
            <a:r>
              <a:rPr lang="en-US" dirty="0"/>
              <a:t>Endeavor to ensure that the contract doesn't tie you to minimum purchase volumes or multiyear commitments. </a:t>
            </a:r>
          </a:p>
          <a:p>
            <a:r>
              <a:rPr lang="en-US" dirty="0"/>
              <a:t>Your price per unit should not increase if your volume decreases.</a:t>
            </a:r>
          </a:p>
          <a:p>
            <a:r>
              <a:rPr lang="en-US" dirty="0"/>
              <a:t>Negotiate renewal terms and if possible, pricing up-front.</a:t>
            </a:r>
          </a:p>
        </p:txBody>
      </p:sp>
    </p:spTree>
    <p:extLst>
      <p:ext uri="{BB962C8B-B14F-4D97-AF65-F5344CB8AC3E}">
        <p14:creationId xmlns:p14="http://schemas.microsoft.com/office/powerpoint/2010/main" val="2021064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A16B-7A3E-481B-B22C-9D2A9B39171F}"/>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818B51FC-3CA8-45DD-8888-8122FEA498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5638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C5A5-B46D-4DF2-986D-81EB4A12EDCD}"/>
              </a:ext>
            </a:extLst>
          </p:cNvPr>
          <p:cNvSpPr>
            <a:spLocks noGrp="1"/>
          </p:cNvSpPr>
          <p:nvPr>
            <p:ph type="title"/>
          </p:nvPr>
        </p:nvSpPr>
        <p:spPr/>
        <p:txBody>
          <a:bodyPr/>
          <a:lstStyle/>
          <a:p>
            <a:r>
              <a:rPr lang="en-US" dirty="0"/>
              <a:t>SLA – Why do we need one?</a:t>
            </a:r>
          </a:p>
        </p:txBody>
      </p:sp>
      <p:sp>
        <p:nvSpPr>
          <p:cNvPr id="3" name="Content Placeholder 2">
            <a:extLst>
              <a:ext uri="{FF2B5EF4-FFF2-40B4-BE49-F238E27FC236}">
                <a16:creationId xmlns:a16="http://schemas.microsoft.com/office/drawing/2014/main" id="{460F288A-E44A-4A50-BE3D-3AE3B2C16CD8}"/>
              </a:ext>
            </a:extLst>
          </p:cNvPr>
          <p:cNvSpPr>
            <a:spLocks noGrp="1"/>
          </p:cNvSpPr>
          <p:nvPr>
            <p:ph idx="1"/>
          </p:nvPr>
        </p:nvSpPr>
        <p:spPr/>
        <p:txBody>
          <a:bodyPr/>
          <a:lstStyle/>
          <a:p>
            <a:r>
              <a:rPr lang="en-US" dirty="0"/>
              <a:t>They clearly state metrics, responsibilities and expectations so that, in the event of issues with the service, neither party can plead ignorance. It ensures both sides have the same understanding of requirements.</a:t>
            </a:r>
          </a:p>
          <a:p>
            <a:r>
              <a:rPr lang="en-US" dirty="0"/>
              <a:t>Any significant contract without an associated SLA (reviewed by legal counsel) is open to deliberate or inadvertent misinterpretation. The SLA protects both parties in the agreement.</a:t>
            </a:r>
          </a:p>
          <a:p>
            <a:r>
              <a:rPr lang="en-US" dirty="0"/>
              <a:t>SLAs should be aligned to the technology or business objectives of the engagement. Misalignment can have a negative impact on deal pricing, quality of service delivery, and customer experience.</a:t>
            </a:r>
          </a:p>
        </p:txBody>
      </p:sp>
    </p:spTree>
    <p:extLst>
      <p:ext uri="{BB962C8B-B14F-4D97-AF65-F5344CB8AC3E}">
        <p14:creationId xmlns:p14="http://schemas.microsoft.com/office/powerpoint/2010/main" val="177877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1E7-88E4-4E55-A54E-B2C72B891CEE}"/>
              </a:ext>
            </a:extLst>
          </p:cNvPr>
          <p:cNvSpPr>
            <a:spLocks noGrp="1"/>
          </p:cNvSpPr>
          <p:nvPr>
            <p:ph type="title"/>
          </p:nvPr>
        </p:nvSpPr>
        <p:spPr/>
        <p:txBody>
          <a:bodyPr/>
          <a:lstStyle/>
          <a:p>
            <a:r>
              <a:rPr lang="en-US" dirty="0"/>
              <a:t>SLA – Who creates it?</a:t>
            </a:r>
          </a:p>
        </p:txBody>
      </p:sp>
      <p:sp>
        <p:nvSpPr>
          <p:cNvPr id="3" name="Content Placeholder 2">
            <a:extLst>
              <a:ext uri="{FF2B5EF4-FFF2-40B4-BE49-F238E27FC236}">
                <a16:creationId xmlns:a16="http://schemas.microsoft.com/office/drawing/2014/main" id="{50FD3CF6-9370-44BA-A71B-4D81D37A0EE4}"/>
              </a:ext>
            </a:extLst>
          </p:cNvPr>
          <p:cNvSpPr>
            <a:spLocks noGrp="1"/>
          </p:cNvSpPr>
          <p:nvPr>
            <p:ph idx="1"/>
          </p:nvPr>
        </p:nvSpPr>
        <p:spPr/>
        <p:txBody>
          <a:bodyPr/>
          <a:lstStyle/>
          <a:p>
            <a:r>
              <a:rPr lang="en-US" dirty="0"/>
              <a:t>Most service providers have a standard one</a:t>
            </a:r>
          </a:p>
          <a:p>
            <a:r>
              <a:rPr lang="en-US" dirty="0"/>
              <a:t>They can be a good starting point for negotiation. </a:t>
            </a:r>
          </a:p>
          <a:p>
            <a:pPr lvl="1"/>
            <a:r>
              <a:rPr lang="en-US" dirty="0"/>
              <a:t>These should be reviewed and modified by the customer and legal counsel, </a:t>
            </a:r>
          </a:p>
          <a:p>
            <a:r>
              <a:rPr lang="en-US" dirty="0"/>
              <a:t>They are usually slanted in favor of the vendor.</a:t>
            </a:r>
          </a:p>
          <a:p>
            <a:r>
              <a:rPr lang="en-US" dirty="0"/>
              <a:t>Don’t pass off the negotiation process to the legal department</a:t>
            </a:r>
          </a:p>
          <a:p>
            <a:pPr lvl="1"/>
            <a:r>
              <a:rPr lang="en-US" dirty="0"/>
              <a:t>Is legal responsible for delivering and managing your cloud services?</a:t>
            </a:r>
          </a:p>
        </p:txBody>
      </p:sp>
    </p:spTree>
    <p:extLst>
      <p:ext uri="{BB962C8B-B14F-4D97-AF65-F5344CB8AC3E}">
        <p14:creationId xmlns:p14="http://schemas.microsoft.com/office/powerpoint/2010/main" val="408101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036FE-46F5-400D-88F5-55CCEE8AA200}"/>
              </a:ext>
            </a:extLst>
          </p:cNvPr>
          <p:cNvSpPr>
            <a:spLocks noGrp="1"/>
          </p:cNvSpPr>
          <p:nvPr>
            <p:ph type="title"/>
          </p:nvPr>
        </p:nvSpPr>
        <p:spPr/>
        <p:txBody>
          <a:bodyPr/>
          <a:lstStyle/>
          <a:p>
            <a:r>
              <a:rPr lang="en-US" dirty="0"/>
              <a:t>SLA – What is included?</a:t>
            </a:r>
          </a:p>
        </p:txBody>
      </p:sp>
      <p:sp>
        <p:nvSpPr>
          <p:cNvPr id="3" name="Content Placeholder 2">
            <a:extLst>
              <a:ext uri="{FF2B5EF4-FFF2-40B4-BE49-F238E27FC236}">
                <a16:creationId xmlns:a16="http://schemas.microsoft.com/office/drawing/2014/main" id="{2675D54A-C2F2-41C8-B5BB-3D9833CCE6CF}"/>
              </a:ext>
            </a:extLst>
          </p:cNvPr>
          <p:cNvSpPr>
            <a:spLocks noGrp="1"/>
          </p:cNvSpPr>
          <p:nvPr>
            <p:ph idx="1"/>
          </p:nvPr>
        </p:nvSpPr>
        <p:spPr/>
        <p:txBody>
          <a:bodyPr>
            <a:normAutofit fontScale="92500" lnSpcReduction="20000"/>
          </a:bodyPr>
          <a:lstStyle/>
          <a:p>
            <a:r>
              <a:rPr lang="en-US" dirty="0"/>
              <a:t>The SLA should include components in two areas: </a:t>
            </a:r>
          </a:p>
          <a:p>
            <a:pPr lvl="1"/>
            <a:r>
              <a:rPr lang="en-US" dirty="0"/>
              <a:t>Services</a:t>
            </a:r>
          </a:p>
          <a:p>
            <a:pPr lvl="2"/>
            <a:r>
              <a:rPr lang="en-US" dirty="0"/>
              <a:t>include specifics of services provided </a:t>
            </a:r>
          </a:p>
          <a:p>
            <a:pPr lvl="2"/>
            <a:r>
              <a:rPr lang="en-US" dirty="0"/>
              <a:t>standards such as time window for each level of service (prime time and non-prime time may have different service levels, for example)</a:t>
            </a:r>
          </a:p>
          <a:p>
            <a:pPr lvl="2"/>
            <a:r>
              <a:rPr lang="en-US" dirty="0"/>
              <a:t>responsibilities of each party, escalation procedures, and cost/service tradeoffs</a:t>
            </a:r>
          </a:p>
          <a:p>
            <a:pPr lvl="1"/>
            <a:r>
              <a:rPr lang="en-US" dirty="0"/>
              <a:t>Management</a:t>
            </a:r>
          </a:p>
          <a:p>
            <a:pPr lvl="2"/>
            <a:r>
              <a:rPr lang="en-US" dirty="0"/>
              <a:t>definitions of measurement standards and methods</a:t>
            </a:r>
          </a:p>
          <a:p>
            <a:pPr lvl="2"/>
            <a:r>
              <a:rPr lang="en-US" dirty="0"/>
              <a:t>a dispute resolution process</a:t>
            </a:r>
          </a:p>
          <a:p>
            <a:pPr lvl="2"/>
            <a:r>
              <a:rPr lang="en-US" dirty="0"/>
              <a:t>an indemnification clause protecting the customer from third-party litigation resulting from service level breaches (this should already be covered in the contract, however)</a:t>
            </a:r>
          </a:p>
          <a:p>
            <a:pPr lvl="2"/>
            <a:r>
              <a:rPr lang="en-US" dirty="0"/>
              <a:t>a mechanism for updating the agreement as required.</a:t>
            </a:r>
          </a:p>
          <a:p>
            <a:r>
              <a:rPr lang="en-US" dirty="0"/>
              <a:t>This last item is critical; service requirements and vendor capabilities change, so there must be a way to make sure the SLA is kept up-to-date.</a:t>
            </a:r>
          </a:p>
          <a:p>
            <a:endParaRPr lang="en-US" dirty="0"/>
          </a:p>
        </p:txBody>
      </p:sp>
    </p:spTree>
    <p:extLst>
      <p:ext uri="{BB962C8B-B14F-4D97-AF65-F5344CB8AC3E}">
        <p14:creationId xmlns:p14="http://schemas.microsoft.com/office/powerpoint/2010/main" val="73728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F74F-2D3C-4708-B489-7AB3D4D8D0F9}"/>
              </a:ext>
            </a:extLst>
          </p:cNvPr>
          <p:cNvSpPr>
            <a:spLocks noGrp="1"/>
          </p:cNvSpPr>
          <p:nvPr>
            <p:ph type="title"/>
          </p:nvPr>
        </p:nvSpPr>
        <p:spPr/>
        <p:txBody>
          <a:bodyPr/>
          <a:lstStyle/>
          <a:p>
            <a:r>
              <a:rPr lang="en-US" dirty="0"/>
              <a:t>In Practice</a:t>
            </a:r>
          </a:p>
        </p:txBody>
      </p:sp>
      <p:sp>
        <p:nvSpPr>
          <p:cNvPr id="3" name="Content Placeholder 2">
            <a:extLst>
              <a:ext uri="{FF2B5EF4-FFF2-40B4-BE49-F238E27FC236}">
                <a16:creationId xmlns:a16="http://schemas.microsoft.com/office/drawing/2014/main" id="{4C187FCF-969E-4636-B936-8020CBD9F25B}"/>
              </a:ext>
            </a:extLst>
          </p:cNvPr>
          <p:cNvSpPr>
            <a:spLocks noGrp="1"/>
          </p:cNvSpPr>
          <p:nvPr>
            <p:ph idx="1"/>
          </p:nvPr>
        </p:nvSpPr>
        <p:spPr/>
        <p:txBody>
          <a:bodyPr>
            <a:normAutofit lnSpcReduction="10000"/>
          </a:bodyPr>
          <a:lstStyle/>
          <a:p>
            <a:r>
              <a:rPr lang="en-US" dirty="0"/>
              <a:t>Need for CIOs to "negotiate, contract, and work with suppliers has grown significantly and will increase further.</a:t>
            </a:r>
          </a:p>
          <a:p>
            <a:r>
              <a:rPr lang="en-US" dirty="0"/>
              <a:t>Most transitions to a cloud computing solution entail a change from a technically managed solution ("I build it, I maintain it") to a contractually managed solution ("Someone else is doing this for me)</a:t>
            </a:r>
          </a:p>
          <a:p>
            <a:r>
              <a:rPr lang="en-US" dirty="0"/>
              <a:t>How does the CIO &amp; Cloud Manager ensure the vendor is doing what they're supposed to?</a:t>
            </a:r>
          </a:p>
          <a:p>
            <a:r>
              <a:rPr lang="en-US" dirty="0"/>
              <a:t>This change necessitates increased IT contract negotiation skills to establish the terms of the relationship ("What do I get?") and vendor management skills to maintain the relationship ("How do I ensure that I get it?").</a:t>
            </a:r>
          </a:p>
        </p:txBody>
      </p:sp>
    </p:spTree>
    <p:extLst>
      <p:ext uri="{BB962C8B-B14F-4D97-AF65-F5344CB8AC3E}">
        <p14:creationId xmlns:p14="http://schemas.microsoft.com/office/powerpoint/2010/main" val="335377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0550-7DE0-4989-935F-034B13C03270}"/>
              </a:ext>
            </a:extLst>
          </p:cNvPr>
          <p:cNvSpPr>
            <a:spLocks noGrp="1"/>
          </p:cNvSpPr>
          <p:nvPr>
            <p:ph type="title"/>
          </p:nvPr>
        </p:nvSpPr>
        <p:spPr/>
        <p:txBody>
          <a:bodyPr/>
          <a:lstStyle/>
          <a:p>
            <a:r>
              <a:rPr lang="en-US" dirty="0"/>
              <a:t>SLA Common Parts</a:t>
            </a:r>
          </a:p>
        </p:txBody>
      </p:sp>
      <p:sp>
        <p:nvSpPr>
          <p:cNvPr id="3" name="Content Placeholder 2">
            <a:extLst>
              <a:ext uri="{FF2B5EF4-FFF2-40B4-BE49-F238E27FC236}">
                <a16:creationId xmlns:a16="http://schemas.microsoft.com/office/drawing/2014/main" id="{99725619-C362-4EA5-BC7E-0652FC6583AD}"/>
              </a:ext>
            </a:extLst>
          </p:cNvPr>
          <p:cNvSpPr>
            <a:spLocks noGrp="1"/>
          </p:cNvSpPr>
          <p:nvPr>
            <p:ph idx="1"/>
          </p:nvPr>
        </p:nvSpPr>
        <p:spPr/>
        <p:txBody>
          <a:bodyPr>
            <a:normAutofit fontScale="70000" lnSpcReduction="20000"/>
          </a:bodyPr>
          <a:lstStyle/>
          <a:p>
            <a:r>
              <a:rPr lang="en-US" dirty="0"/>
              <a:t>Definitions</a:t>
            </a:r>
          </a:p>
          <a:p>
            <a:r>
              <a:rPr lang="en-US" dirty="0"/>
              <a:t>Remedies</a:t>
            </a:r>
          </a:p>
          <a:p>
            <a:r>
              <a:rPr lang="en-US" dirty="0"/>
              <a:t>Data issues</a:t>
            </a:r>
          </a:p>
          <a:p>
            <a:pPr lvl="1"/>
            <a:r>
              <a:rPr lang="en-US" dirty="0"/>
              <a:t>Ownership of Data</a:t>
            </a:r>
          </a:p>
          <a:p>
            <a:pPr lvl="1"/>
            <a:r>
              <a:rPr lang="en-US" dirty="0"/>
              <a:t>Disposition of Data</a:t>
            </a:r>
          </a:p>
          <a:p>
            <a:pPr lvl="1"/>
            <a:r>
              <a:rPr lang="en-US" dirty="0"/>
              <a:t>Destruction of Data</a:t>
            </a:r>
          </a:p>
          <a:p>
            <a:pPr lvl="1"/>
            <a:r>
              <a:rPr lang="en-US" dirty="0"/>
              <a:t>Data Breaches</a:t>
            </a:r>
          </a:p>
          <a:p>
            <a:pPr lvl="1"/>
            <a:r>
              <a:rPr lang="en-US" dirty="0"/>
              <a:t>Data Location</a:t>
            </a:r>
          </a:p>
          <a:p>
            <a:pPr lvl="1"/>
            <a:r>
              <a:rPr lang="en-US" dirty="0"/>
              <a:t>Requests for Data</a:t>
            </a:r>
          </a:p>
          <a:p>
            <a:r>
              <a:rPr lang="en-US" dirty="0"/>
              <a:t>Security of Infrastructure</a:t>
            </a:r>
          </a:p>
          <a:p>
            <a:pPr lvl="1"/>
            <a:r>
              <a:rPr lang="en-US" dirty="0"/>
              <a:t>Audits &amp; Inspections</a:t>
            </a:r>
          </a:p>
          <a:p>
            <a:r>
              <a:rPr lang="en-US" dirty="0"/>
              <a:t>DR and BC</a:t>
            </a:r>
          </a:p>
          <a:p>
            <a:r>
              <a:rPr lang="en-US" dirty="0"/>
              <a:t>Functionality</a:t>
            </a:r>
          </a:p>
          <a:p>
            <a:r>
              <a:rPr lang="en-US" dirty="0"/>
              <a:t>Pricing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6831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4C98-FC80-4E32-BF5A-3035ED22BB03}"/>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3180CF53-E68D-4E1D-B67D-9DDEEA1D2103}"/>
              </a:ext>
            </a:extLst>
          </p:cNvPr>
          <p:cNvSpPr>
            <a:spLocks noGrp="1"/>
          </p:cNvSpPr>
          <p:nvPr>
            <p:ph idx="1"/>
          </p:nvPr>
        </p:nvSpPr>
        <p:spPr/>
        <p:txBody>
          <a:bodyPr>
            <a:normAutofit fontScale="77500" lnSpcReduction="20000"/>
          </a:bodyPr>
          <a:lstStyle/>
          <a:p>
            <a:r>
              <a:rPr lang="en-US" b="1" dirty="0"/>
              <a:t>Examples from the Google Cloud SLA</a:t>
            </a:r>
          </a:p>
          <a:p>
            <a:r>
              <a:rPr lang="en-US" u="sng" dirty="0"/>
              <a:t>"Downtime"</a:t>
            </a:r>
            <a:r>
              <a:rPr lang="en-US" dirty="0"/>
              <a:t> means, for a domain, if there is more than a five percent user error rate. Downtime is measured based on server side error rate.</a:t>
            </a:r>
          </a:p>
          <a:p>
            <a:r>
              <a:rPr lang="en-US" u="sng" dirty="0"/>
              <a:t>"Downtime Period"</a:t>
            </a:r>
            <a:r>
              <a:rPr lang="en-US" dirty="0"/>
              <a:t> means, for a domain, a period of ten consecutive minutes of Downtime. Intermittent Downtime for a period of less than ten minutes will not be counted towards any Downtime Periods.</a:t>
            </a:r>
          </a:p>
          <a:p>
            <a:r>
              <a:rPr lang="en-US" u="sng" dirty="0"/>
              <a:t>"Monthly Uptime Percentage"</a:t>
            </a:r>
            <a:r>
              <a:rPr lang="en-US" dirty="0"/>
              <a:t> means total number of minutes in a calendar month minus the number of minutes of Downtime suffered from all Downtime Periods in a calendar month, divided by the total number of minutes in a calendar month.</a:t>
            </a:r>
          </a:p>
          <a:p>
            <a:r>
              <a:rPr lang="en-US" u="sng" dirty="0"/>
              <a:t>"Scheduled Downtime"</a:t>
            </a:r>
            <a:r>
              <a:rPr lang="en-US" dirty="0"/>
              <a:t> means those times where Google notified Customer of periods of Downtime at least five days prior to the commencement of such Downtime. There will be no more than twelve hours of Scheduled Downtime per calendar year. Scheduled Downtime is not considered Downtime for purposes of this Google Apps SLA, and will not be counted towards any Downtime Periods.</a:t>
            </a:r>
          </a:p>
          <a:p>
            <a:endParaRPr lang="en-US" dirty="0"/>
          </a:p>
        </p:txBody>
      </p:sp>
    </p:spTree>
    <p:extLst>
      <p:ext uri="{BB962C8B-B14F-4D97-AF65-F5344CB8AC3E}">
        <p14:creationId xmlns:p14="http://schemas.microsoft.com/office/powerpoint/2010/main" val="103927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F76F-C602-4A21-8840-BBDEA66101F6}"/>
              </a:ext>
            </a:extLst>
          </p:cNvPr>
          <p:cNvSpPr>
            <a:spLocks noGrp="1"/>
          </p:cNvSpPr>
          <p:nvPr>
            <p:ph type="title"/>
          </p:nvPr>
        </p:nvSpPr>
        <p:spPr/>
        <p:txBody>
          <a:bodyPr/>
          <a:lstStyle/>
          <a:p>
            <a:r>
              <a:rPr lang="en-US" dirty="0"/>
              <a:t>Remedies</a:t>
            </a:r>
          </a:p>
        </p:txBody>
      </p:sp>
      <p:sp>
        <p:nvSpPr>
          <p:cNvPr id="3" name="Content Placeholder 2">
            <a:extLst>
              <a:ext uri="{FF2B5EF4-FFF2-40B4-BE49-F238E27FC236}">
                <a16:creationId xmlns:a16="http://schemas.microsoft.com/office/drawing/2014/main" id="{EE3F9ABC-BD3E-4B37-BF24-CDF2F2D780B2}"/>
              </a:ext>
            </a:extLst>
          </p:cNvPr>
          <p:cNvSpPr>
            <a:spLocks noGrp="1"/>
          </p:cNvSpPr>
          <p:nvPr>
            <p:ph idx="1"/>
          </p:nvPr>
        </p:nvSpPr>
        <p:spPr/>
        <p:txBody>
          <a:bodyPr>
            <a:normAutofit fontScale="77500" lnSpcReduction="20000"/>
          </a:bodyPr>
          <a:lstStyle/>
          <a:p>
            <a:r>
              <a:rPr lang="en-US" dirty="0"/>
              <a:t>SLAs must be enforceable, and they should state specific remedies such as corrections or penalties, for when they are not met. </a:t>
            </a:r>
          </a:p>
          <a:p>
            <a:r>
              <a:rPr lang="en-US" dirty="0"/>
              <a:t>Corrections codify the actions the service provider must take to prevent a future failure to meet an SLA. Penalties often take the form of a financial credit.</a:t>
            </a:r>
          </a:p>
          <a:p>
            <a:r>
              <a:rPr lang="en-US" dirty="0"/>
              <a:t>For example: If Google does not meet the Google Apps SLA, and if Customer meets its obligations under this Google Apps SLA, Customer will be eligible to receive the Service Credits described below...</a:t>
            </a:r>
          </a:p>
          <a:p>
            <a:pPr lvl="1"/>
            <a:r>
              <a:rPr lang="en-US" dirty="0"/>
              <a:t>Service Credit shall be applied as liquidated damages against the following year of service cost. If service is discontinued for any reason, the Service Credit shall be in the form of a rebate at the end of service.</a:t>
            </a:r>
          </a:p>
          <a:p>
            <a:pPr lvl="1"/>
            <a:r>
              <a:rPr lang="en-US" dirty="0"/>
              <a:t>Service Credits shall be computed by dividing the number of Days of Service credited by the number 365 and multiplied by the Annual Service Fee.</a:t>
            </a:r>
          </a:p>
          <a:p>
            <a:pPr lvl="1"/>
            <a:r>
              <a:rPr lang="en-US" dirty="0"/>
              <a:t>Customer Must Request Service Credit. In order to receive any of the Service Credits described above, Customer must notify Reseller or Google, or Customer's Reseller must notify Google, within thirty days from the time Customer becomes eligible to receive a Service Credit. Failure to comply with this requirement will forfeit Customer's right to receive a Service Credit.</a:t>
            </a:r>
          </a:p>
        </p:txBody>
      </p:sp>
    </p:spTree>
    <p:extLst>
      <p:ext uri="{BB962C8B-B14F-4D97-AF65-F5344CB8AC3E}">
        <p14:creationId xmlns:p14="http://schemas.microsoft.com/office/powerpoint/2010/main" val="3804735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2290</Words>
  <Application>Microsoft Office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SLAs for the Cloud</vt:lpstr>
      <vt:lpstr>SLA – What is it?</vt:lpstr>
      <vt:lpstr>SLA – Why do we need one?</vt:lpstr>
      <vt:lpstr>SLA – Who creates it?</vt:lpstr>
      <vt:lpstr>SLA – What is included?</vt:lpstr>
      <vt:lpstr>In Practice</vt:lpstr>
      <vt:lpstr>SLA Common Parts</vt:lpstr>
      <vt:lpstr>Definitions</vt:lpstr>
      <vt:lpstr>Remedies</vt:lpstr>
      <vt:lpstr>Data issues</vt:lpstr>
      <vt:lpstr>Ownership of Data</vt:lpstr>
      <vt:lpstr>Disposition of Data</vt:lpstr>
      <vt:lpstr>Destruction of the Data by the Vendor</vt:lpstr>
      <vt:lpstr>Data Breaches</vt:lpstr>
      <vt:lpstr>Data Location</vt:lpstr>
      <vt:lpstr>Legal/Government Requests for Data</vt:lpstr>
      <vt:lpstr>Infrastructure/Security</vt:lpstr>
      <vt:lpstr>Data Center Inspections</vt:lpstr>
      <vt:lpstr>Disaster Recovery/Business Continuity</vt:lpstr>
      <vt:lpstr>Functionality</vt:lpstr>
      <vt:lpstr>Pricing</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SLAs for the Cloud</dc:title>
  <dc:creator>Ryan E Elstad</dc:creator>
  <cp:lastModifiedBy>Ryan Elstad</cp:lastModifiedBy>
  <cp:revision>1</cp:revision>
  <dcterms:created xsi:type="dcterms:W3CDTF">2020-04-14T02:18:51Z</dcterms:created>
  <dcterms:modified xsi:type="dcterms:W3CDTF">2021-11-17T01:23:46Z</dcterms:modified>
</cp:coreProperties>
</file>