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56e29f09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56e29f09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56e29f09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56e29f09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fd1cd56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fd1cd56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fd1cd56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fd1cd56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fd1cd56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fd1cd56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6e29f0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56e29f0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fd1cd56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fd1cd56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56e29f09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56e29f09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fd1cd56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fd1cd56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d1cd56d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fd1cd56d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" y="0"/>
            <a:ext cx="9144000" cy="5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50975" y="355300"/>
            <a:ext cx="71583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IST 621 - FINAL CASE STUDY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7 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!</a:t>
            </a:r>
            <a:endParaRPr sz="33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282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424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Soviet’s launch of Sputnik 1 pushed the 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establishment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NASA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space race began to put man on the moon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 DOD spurred the race for ELVs to carry payloads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United Launch Alliance became the monopoly for ELV production in the US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NASA launched the COTS Program to subsidize the development of private launch vehicles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250" y="0"/>
            <a:ext cx="2152750" cy="135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0825" y="2976550"/>
            <a:ext cx="3647150" cy="26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25798" l="21975" r="22906" t="29458"/>
          <a:stretch/>
        </p:blipFill>
        <p:spPr>
          <a:xfrm>
            <a:off x="62700" y="0"/>
            <a:ext cx="2038500" cy="9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Exploration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Technologies (SpaceX)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Founded by Elon Musk in 2002 along with 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Gwynne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Shotwell, President and COO of SpaceX.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Musk’s three key suggestions: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AutoNum type="arabicPeriod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Reusability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AutoNum type="arabicPeriod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 without over-engineering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AutoNum type="arabicPeriod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Vertical Integration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savings could be achieved!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050" y="2037800"/>
            <a:ext cx="4075626" cy="20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9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SpaceX’s Product Development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7669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Falcon 1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failed launches.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Merlin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1C engine.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Successfully launched in 2009, an actual payload in Lower Earth Orbit (LEO)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Falcon 9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9 Merlin 1C engines developed and tested for Falcon 1.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Delivered medium to heavy payloads.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iterations, Falcon 9 v1.0, Falcon 9 v1.1 (upgraded Merlin 1D engine) , Falcon 9 v1.2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 Capabilities: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22800 Kg to LEO and 5300 Kg to Geostationary Transfer Orbit (GTO)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Dragon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Dragon 1.0, designed to carry cargo upto 6,000 Kgs.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Dragon Crew,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accommodate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upto 7 astronauts.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Falcon Heavy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3 cores of Falcon 9’s first stage.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 capabilities: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63800 Kg to LEO and 8000 Kg to GTO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Starship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Mars Colonial Transporter/ Interplanetary Transport system.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5714"/>
              <a:buFont typeface="Times New Roman"/>
              <a:buChar char="○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Capable of carrying 100 metric tons to earth's orbit or 100 people to mars, fully reusable transport system.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 in development as of 2019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400" y="236000"/>
            <a:ext cx="6946250" cy="44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118175" y="4347325"/>
            <a:ext cx="75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Falcon 1 </a:t>
            </a:r>
            <a:endParaRPr sz="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877775" y="4354975"/>
            <a:ext cx="81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Falcon 9 V1.0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173613" y="4354975"/>
            <a:ext cx="106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Falcon 9 V1.1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845650" y="4354975"/>
            <a:ext cx="16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Falcon 9 V1.2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925250" y="4354975"/>
            <a:ext cx="81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Falcon Heavy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SpaceX's Success and Economies of Scale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Global Market share from 10% to 60%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Economies</a:t>
            </a: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Scale-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organisations which produced more had the leverage of selling the products for a lower market price which in turn increased the demand.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SpaceX could cut down cost mainly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: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Existing Technologies rather than implementing new one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Vertical Integration Approaches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Commonalty in work to reduce extra effort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Additional Factors :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Intense Work Environment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Organisational Simplicity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Lean Infrastructure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750"/>
            <a:ext cx="9144002" cy="508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Ultimate Goal and Plan of Action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7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16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5"/>
              <a:buFont typeface="Times New Roman"/>
              <a:buChar char="●"/>
            </a:pPr>
            <a:r>
              <a:rPr lang="en" sz="146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Starship to reach Mars → $2 - $3 Billion </a:t>
            </a:r>
            <a:endParaRPr sz="146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6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5"/>
              <a:buFont typeface="Times New Roman"/>
              <a:buChar char="●"/>
            </a:pPr>
            <a:r>
              <a:rPr lang="en" sz="146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other sources of revenue for Starship</a:t>
            </a:r>
            <a:endParaRPr sz="146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6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5"/>
              <a:buFont typeface="Times New Roman"/>
              <a:buChar char="●"/>
            </a:pPr>
            <a:r>
              <a:rPr lang="en" sz="146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of reaching Mars → $200 Billion</a:t>
            </a:r>
            <a:endParaRPr sz="146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6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5"/>
              <a:buFont typeface="Times New Roman"/>
              <a:buChar char="●"/>
            </a:pPr>
            <a:r>
              <a:rPr lang="en" sz="146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SpaceX’s revenue streams: </a:t>
            </a:r>
            <a:endParaRPr sz="146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627" lvl="0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5"/>
              <a:buFont typeface="Times New Roman"/>
              <a:buAutoNum type="arabicPeriod"/>
            </a:pPr>
            <a:r>
              <a:rPr lang="en" sz="146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Launching </a:t>
            </a:r>
            <a:r>
              <a:rPr lang="en" sz="146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satellite</a:t>
            </a:r>
            <a:endParaRPr sz="146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627" lvl="0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5"/>
              <a:buFont typeface="Times New Roman"/>
              <a:buAutoNum type="arabicPeriod"/>
            </a:pPr>
            <a:r>
              <a:rPr lang="en" sz="146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Starlink → global broadband internet</a:t>
            </a:r>
            <a:endParaRPr sz="146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627" lvl="0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5"/>
              <a:buFont typeface="Times New Roman"/>
              <a:buAutoNum type="arabicPeriod"/>
            </a:pPr>
            <a:r>
              <a:rPr lang="en" sz="146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transportation → space tourism </a:t>
            </a:r>
            <a:endParaRPr sz="146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800" y="1557100"/>
            <a:ext cx="3464274" cy="22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and Future Plans	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136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 Starship first flight in Jan 2022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Aims to launch dozen Starship flights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year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 cargo in Starship by 2023 to get economies of scale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NASA Artemis program to land humans on Moon by 2025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 million people to Mars by 2050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humans a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multiplanetary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species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375" y="52250"/>
            <a:ext cx="3807625" cy="21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