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D9278-64FA-7758-D495-B1EE490FF6D7}" v="1" dt="2022-10-23T21:52:27.614"/>
    <p1510:client id="{2BA22CE4-A8A6-53E8-BFBB-7FF9B1D2CF85}" v="13" dt="2022-10-24T12:40:44.382"/>
    <p1510:client id="{5397EDEF-E591-0ADE-66A7-9BFEA15A0B6E}" v="2" dt="2022-10-24T10:42:29.312"/>
    <p1510:client id="{540395A4-30D0-4E87-DFF9-E51BEE873548}" v="5" dt="2022-10-24T11:50:07.552"/>
    <p1510:client id="{545CB427-AB8F-D93D-E2E5-24862816DB87}" v="187" dt="2022-10-22T22:14:03.810"/>
    <p1510:client id="{BA006ED2-46FD-41EA-80F4-6E5E4F70786F}" v="707" dt="2022-10-22T20:53:15.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977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936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079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303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468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611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1573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327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83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15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389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9697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reate.kahoot.it/details/9c818631-fab2-42e0-9f29-e47cd02aa1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7" name="Picture 4" descr="101010 data lines to infinity">
            <a:extLst>
              <a:ext uri="{FF2B5EF4-FFF2-40B4-BE49-F238E27FC236}">
                <a16:creationId xmlns:a16="http://schemas.microsoft.com/office/drawing/2014/main" id="{F9DE1E6B-37B4-F127-4BC0-6B1509D1BFF8}"/>
              </a:ext>
            </a:extLst>
          </p:cNvPr>
          <p:cNvPicPr>
            <a:picLocks noChangeAspect="1"/>
          </p:cNvPicPr>
          <p:nvPr/>
        </p:nvPicPr>
        <p:blipFill rotWithShape="1">
          <a:blip r:embed="rId2">
            <a:alphaModFix amt="50000"/>
          </a:blip>
          <a:srcRect t="13127"/>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br>
              <a:rPr lang="en-US" sz="3800" b="1">
                <a:solidFill>
                  <a:srgbClr val="FFFFFF"/>
                </a:solidFill>
                <a:ea typeface="+mj-lt"/>
                <a:cs typeface="+mj-lt"/>
              </a:rPr>
            </a:br>
            <a:r>
              <a:rPr lang="en-US" sz="3800" b="1">
                <a:solidFill>
                  <a:srgbClr val="FFFFFF"/>
                </a:solidFill>
                <a:ea typeface="+mj-lt"/>
                <a:cs typeface="+mj-lt"/>
              </a:rPr>
              <a:t>Chapter 10</a:t>
            </a:r>
            <a:br>
              <a:rPr lang="en-US" sz="3800" b="1">
                <a:solidFill>
                  <a:srgbClr val="FFFFFF"/>
                </a:solidFill>
                <a:ea typeface="+mj-lt"/>
                <a:cs typeface="+mj-lt"/>
              </a:rPr>
            </a:br>
            <a:r>
              <a:rPr lang="en-US" sz="3800" b="1">
                <a:solidFill>
                  <a:srgbClr val="FFFFFF"/>
                </a:solidFill>
                <a:ea typeface="+mj-lt"/>
                <a:cs typeface="+mj-lt"/>
              </a:rPr>
              <a:t>Service Delivery: The Deployment Phase </a:t>
            </a:r>
            <a:endParaRPr lang="en-US" sz="3800">
              <a:solidFill>
                <a:srgbClr val="FFFFFF"/>
              </a:solidFill>
              <a:ea typeface="+mj-lt"/>
              <a:cs typeface="+mj-lt"/>
            </a:endParaRPr>
          </a:p>
          <a:p>
            <a:br>
              <a:rPr lang="en-US" sz="3800" b="1">
                <a:solidFill>
                  <a:srgbClr val="FFFFFF"/>
                </a:solidFill>
                <a:ea typeface="+mj-lt"/>
                <a:cs typeface="+mj-lt"/>
              </a:rPr>
            </a:br>
            <a:endParaRPr lang="en-US" sz="3800">
              <a:solidFill>
                <a:srgbClr val="FFFFFF"/>
              </a:solidFill>
              <a:cs typeface="Calibri Light"/>
            </a:endParaRPr>
          </a:p>
          <a:p>
            <a:endParaRPr lang="en-US" sz="3800">
              <a:solidFill>
                <a:srgbClr val="FFFFFF"/>
              </a:solidFill>
              <a:cs typeface="Calibri Light"/>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cs typeface="Calibri"/>
              </a:rPr>
              <a:t>Presenter</a:t>
            </a:r>
          </a:p>
          <a:p>
            <a:r>
              <a:rPr lang="en-US">
                <a:solidFill>
                  <a:srgbClr val="FFFFFF"/>
                </a:solidFill>
                <a:cs typeface="Calibri"/>
              </a:rPr>
              <a:t>Shubhajeet Kulkarni</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CF31-6BED-C0C2-01C3-C57B67B440D2}"/>
              </a:ext>
            </a:extLst>
          </p:cNvPr>
          <p:cNvSpPr>
            <a:spLocks noGrp="1"/>
          </p:cNvSpPr>
          <p:nvPr>
            <p:ph type="title"/>
          </p:nvPr>
        </p:nvSpPr>
        <p:spPr/>
        <p:txBody>
          <a:bodyPr/>
          <a:lstStyle/>
          <a:p>
            <a:r>
              <a:rPr lang="en-US">
                <a:cs typeface="Calibri Light"/>
              </a:rPr>
              <a:t>Step 2: Approval</a:t>
            </a:r>
            <a:endParaRPr lang="en-US"/>
          </a:p>
        </p:txBody>
      </p:sp>
      <p:sp>
        <p:nvSpPr>
          <p:cNvPr id="3" name="Content Placeholder 2">
            <a:extLst>
              <a:ext uri="{FF2B5EF4-FFF2-40B4-BE49-F238E27FC236}">
                <a16:creationId xmlns:a16="http://schemas.microsoft.com/office/drawing/2014/main" id="{333CD550-E50A-D77A-227B-C4903DD48267}"/>
              </a:ext>
            </a:extLst>
          </p:cNvPr>
          <p:cNvSpPr>
            <a:spLocks noGrp="1"/>
          </p:cNvSpPr>
          <p:nvPr>
            <p:ph idx="1"/>
          </p:nvPr>
        </p:nvSpPr>
        <p:spPr/>
        <p:txBody>
          <a:bodyPr vert="horz" lIns="91440" tIns="45720" rIns="91440" bIns="45720" rtlCol="0" anchor="t">
            <a:normAutofit lnSpcReduction="10000"/>
          </a:bodyPr>
          <a:lstStyle/>
          <a:p>
            <a:pPr>
              <a:lnSpc>
                <a:spcPct val="100000"/>
              </a:lnSpc>
              <a:spcBef>
                <a:spcPts val="0"/>
              </a:spcBef>
            </a:pPr>
            <a:r>
              <a:rPr lang="en-US">
                <a:ea typeface="+mn-lt"/>
                <a:cs typeface="+mn-lt"/>
              </a:rPr>
              <a:t>If all the tests pass, the release is called a production candidate. Candidates are put through an approval process. If they are approved, they are installed in production. </a:t>
            </a:r>
          </a:p>
          <a:p>
            <a:pPr>
              <a:lnSpc>
                <a:spcPct val="100000"/>
              </a:lnSpc>
              <a:spcBef>
                <a:spcPts val="0"/>
              </a:spcBef>
            </a:pPr>
            <a:r>
              <a:rPr lang="en-US">
                <a:ea typeface="+mn-lt"/>
                <a:cs typeface="+mn-lt"/>
              </a:rPr>
              <a:t>The production environment generally requires results of the preceding tests plus positive confirmation by the entire approval chain. </a:t>
            </a:r>
          </a:p>
          <a:p>
            <a:pPr>
              <a:lnSpc>
                <a:spcPct val="100000"/>
              </a:lnSpc>
              <a:spcBef>
                <a:spcPts val="0"/>
              </a:spcBef>
            </a:pPr>
            <a:r>
              <a:rPr lang="en-US">
                <a:ea typeface="+mn-lt"/>
                <a:cs typeface="+mn-lt"/>
              </a:rPr>
              <a:t>Members of the approval chain are asked to sign off on the production candidate. For example, product and/or project manager. Often departmental approval is required from the security, legal, and privacy compliance for audit purposes. </a:t>
            </a:r>
          </a:p>
          <a:p>
            <a:pPr>
              <a:lnSpc>
                <a:spcPct val="100000"/>
              </a:lnSpc>
              <a:spcBef>
                <a:spcPts val="0"/>
              </a:spcBef>
            </a:pPr>
            <a:endParaRPr lang="en-US">
              <a:cs typeface="Calibri"/>
            </a:endParaRPr>
          </a:p>
          <a:p>
            <a:endParaRPr lang="en-US">
              <a:cs typeface="Calibri"/>
            </a:endParaRPr>
          </a:p>
        </p:txBody>
      </p:sp>
    </p:spTree>
    <p:extLst>
      <p:ext uri="{BB962C8B-B14F-4D97-AF65-F5344CB8AC3E}">
        <p14:creationId xmlns:p14="http://schemas.microsoft.com/office/powerpoint/2010/main" val="238277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9B1E-A408-F84B-0FA6-A9409C62740D}"/>
              </a:ext>
            </a:extLst>
          </p:cNvPr>
          <p:cNvSpPr>
            <a:spLocks noGrp="1"/>
          </p:cNvSpPr>
          <p:nvPr>
            <p:ph type="title"/>
          </p:nvPr>
        </p:nvSpPr>
        <p:spPr/>
        <p:txBody>
          <a:bodyPr/>
          <a:lstStyle/>
          <a:p>
            <a:r>
              <a:rPr lang="en-US">
                <a:cs typeface="Calibri Light"/>
              </a:rPr>
              <a:t>Operations console</a:t>
            </a:r>
            <a:endParaRPr lang="en-US"/>
          </a:p>
        </p:txBody>
      </p:sp>
      <p:sp>
        <p:nvSpPr>
          <p:cNvPr id="3" name="Content Placeholder 2">
            <a:extLst>
              <a:ext uri="{FF2B5EF4-FFF2-40B4-BE49-F238E27FC236}">
                <a16:creationId xmlns:a16="http://schemas.microsoft.com/office/drawing/2014/main" id="{83A36A6D-222F-2148-CF5B-74DA085421C6}"/>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b="1">
                <a:ea typeface="+mn-lt"/>
                <a:cs typeface="+mn-lt"/>
              </a:rPr>
              <a:t>operations console </a:t>
            </a:r>
            <a:r>
              <a:rPr lang="en-US">
                <a:ea typeface="+mn-lt"/>
                <a:cs typeface="+mn-lt"/>
              </a:rPr>
              <a:t>is software that manages the operational processes, especially the deployment steps. </a:t>
            </a:r>
            <a:endParaRPr lang="en-US">
              <a:cs typeface="Calibri" panose="020F0502020204030204"/>
            </a:endParaRPr>
          </a:p>
          <a:p>
            <a:r>
              <a:rPr lang="en-US">
                <a:ea typeface="+mn-lt"/>
                <a:cs typeface="+mn-lt"/>
              </a:rPr>
              <a:t>A web-based system that makes it easy to view results, history and keeps statistics about success rates, process duration, and more. </a:t>
            </a:r>
            <a:endParaRPr lang="en-US">
              <a:cs typeface="Calibri"/>
            </a:endParaRPr>
          </a:p>
          <a:p>
            <a:r>
              <a:rPr lang="en-US">
                <a:ea typeface="+mn-lt"/>
                <a:cs typeface="+mn-lt"/>
              </a:rPr>
              <a:t>Security and authorization might be more important here than build phase because processes can affect live services. For example, tighter controls over who may initiate a launch for a new release into production. </a:t>
            </a:r>
            <a:endParaRPr lang="en-US">
              <a:cs typeface="Calibri"/>
            </a:endParaRPr>
          </a:p>
          <a:p>
            <a:endParaRPr lang="en-US">
              <a:cs typeface="Calibri"/>
            </a:endParaRPr>
          </a:p>
        </p:txBody>
      </p:sp>
    </p:spTree>
    <p:extLst>
      <p:ext uri="{BB962C8B-B14F-4D97-AF65-F5344CB8AC3E}">
        <p14:creationId xmlns:p14="http://schemas.microsoft.com/office/powerpoint/2010/main" val="119681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90B7-2D3C-D809-A697-8FFE18E74444}"/>
              </a:ext>
            </a:extLst>
          </p:cNvPr>
          <p:cNvSpPr>
            <a:spLocks noGrp="1"/>
          </p:cNvSpPr>
          <p:nvPr>
            <p:ph type="title"/>
          </p:nvPr>
        </p:nvSpPr>
        <p:spPr/>
        <p:txBody>
          <a:bodyPr/>
          <a:lstStyle/>
          <a:p>
            <a:r>
              <a:rPr lang="en-US">
                <a:cs typeface="Calibri Light"/>
              </a:rPr>
              <a:t>Infrastructure Automation Strategies</a:t>
            </a:r>
            <a:r>
              <a:rPr lang="en-US" b="1">
                <a:ea typeface="+mj-lt"/>
                <a:cs typeface="+mj-lt"/>
              </a:rPr>
              <a:t> </a:t>
            </a:r>
            <a:endParaRPr lang="en-US"/>
          </a:p>
          <a:p>
            <a:endParaRPr lang="en-US">
              <a:cs typeface="Calibri Light"/>
            </a:endParaRPr>
          </a:p>
        </p:txBody>
      </p:sp>
      <p:sp>
        <p:nvSpPr>
          <p:cNvPr id="3" name="Content Placeholder 2">
            <a:extLst>
              <a:ext uri="{FF2B5EF4-FFF2-40B4-BE49-F238E27FC236}">
                <a16:creationId xmlns:a16="http://schemas.microsoft.com/office/drawing/2014/main" id="{D581D970-1122-E606-0FEE-90DBE05AA78E}"/>
              </a:ext>
            </a:extLst>
          </p:cNvPr>
          <p:cNvSpPr>
            <a:spLocks noGrp="1"/>
          </p:cNvSpPr>
          <p:nvPr>
            <p:ph idx="1"/>
          </p:nvPr>
        </p:nvSpPr>
        <p:spPr/>
        <p:txBody>
          <a:bodyPr vert="horz" lIns="91440" tIns="45720" rIns="91440" bIns="45720" rtlCol="0" anchor="t">
            <a:normAutofit/>
          </a:bodyPr>
          <a:lstStyle/>
          <a:p>
            <a:r>
              <a:rPr lang="en-US">
                <a:ea typeface="+mn-lt"/>
                <a:cs typeface="+mn-lt"/>
              </a:rPr>
              <a:t>A few strategic tips will help you fully automate the deploy phase so that it can run unattended in the console </a:t>
            </a:r>
            <a:endParaRPr lang="en-US">
              <a:cs typeface="Calibri" panose="020F0502020204030204"/>
            </a:endParaRPr>
          </a:p>
          <a:p>
            <a:r>
              <a:rPr lang="en-US">
                <a:ea typeface="+mn-lt"/>
                <a:cs typeface="+mn-lt"/>
              </a:rPr>
              <a:t>Deploying the entire stack can be broken down even further: preparing and testing the physical or virtual machine, installing the operating system, installing and configuring the service. </a:t>
            </a:r>
            <a:endParaRPr lang="en-US">
              <a:cs typeface="Calibri"/>
            </a:endParaRPr>
          </a:p>
          <a:p>
            <a:r>
              <a:rPr lang="en-US">
                <a:ea typeface="+mn-lt"/>
                <a:cs typeface="+mn-lt"/>
              </a:rPr>
              <a:t>Each of these is a discrete step that can be automated separately. </a:t>
            </a:r>
            <a:endParaRPr lang="en-US">
              <a:cs typeface="Calibri"/>
            </a:endParaRPr>
          </a:p>
          <a:p>
            <a:endParaRPr lang="en-US">
              <a:cs typeface="Calibri"/>
            </a:endParaRPr>
          </a:p>
        </p:txBody>
      </p:sp>
    </p:spTree>
    <p:extLst>
      <p:ext uri="{BB962C8B-B14F-4D97-AF65-F5344CB8AC3E}">
        <p14:creationId xmlns:p14="http://schemas.microsoft.com/office/powerpoint/2010/main" val="41801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45B3-3F7E-19E6-1759-E39CC7EC2145}"/>
              </a:ext>
            </a:extLst>
          </p:cNvPr>
          <p:cNvSpPr>
            <a:spLocks noGrp="1"/>
          </p:cNvSpPr>
          <p:nvPr>
            <p:ph type="title"/>
          </p:nvPr>
        </p:nvSpPr>
        <p:spPr/>
        <p:txBody>
          <a:bodyPr/>
          <a:lstStyle/>
          <a:p>
            <a:r>
              <a:rPr lang="en-US">
                <a:cs typeface="Calibri Light"/>
              </a:rPr>
              <a:t>Preparing physical machines</a:t>
            </a:r>
            <a:endParaRPr lang="en-US"/>
          </a:p>
        </p:txBody>
      </p:sp>
      <p:sp>
        <p:nvSpPr>
          <p:cNvPr id="3" name="Content Placeholder 2">
            <a:extLst>
              <a:ext uri="{FF2B5EF4-FFF2-40B4-BE49-F238E27FC236}">
                <a16:creationId xmlns:a16="http://schemas.microsoft.com/office/drawing/2014/main" id="{423A32DE-17FB-BA11-1816-1CA025A274F7}"/>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Preparing a physical machine involves unboxing it, mounting it in a rack, cabling it, configuring BIOS settings, and testing. </a:t>
            </a:r>
            <a:endParaRPr lang="en-US">
              <a:cs typeface="Calibri" panose="020F0502020204030204"/>
            </a:endParaRPr>
          </a:p>
          <a:p>
            <a:r>
              <a:rPr lang="en-US">
                <a:ea typeface="+mn-lt"/>
                <a:cs typeface="+mn-lt"/>
              </a:rPr>
              <a:t>Blade servers are a technology made up of one chassis for many individual computers, each on a “blade,” which makes installation and maintenance easier. </a:t>
            </a:r>
            <a:endParaRPr lang="en-US">
              <a:cs typeface="Calibri"/>
            </a:endParaRPr>
          </a:p>
          <a:p>
            <a:r>
              <a:rPr lang="en-US">
                <a:ea typeface="+mn-lt"/>
                <a:cs typeface="+mn-lt"/>
              </a:rPr>
              <a:t>A quick-and-dirty solution is to manually install hardware and configure BIOS settings but automate the process of verifying that the settings are correct. </a:t>
            </a:r>
            <a:endParaRPr lang="en-US">
              <a:cs typeface="Calibri"/>
            </a:endParaRPr>
          </a:p>
          <a:p>
            <a:r>
              <a:rPr lang="en-US">
                <a:ea typeface="+mn-lt"/>
                <a:cs typeface="+mn-lt"/>
              </a:rPr>
              <a:t>Another strategy is to reduce complexity through standardization. Standardizing on a few hardware configurations makes machines interchangeable </a:t>
            </a:r>
            <a:endParaRPr lang="en-US">
              <a:cs typeface="Calibri"/>
            </a:endParaRPr>
          </a:p>
          <a:p>
            <a:endParaRPr lang="en-US">
              <a:cs typeface="Calibri"/>
            </a:endParaRPr>
          </a:p>
        </p:txBody>
      </p:sp>
    </p:spTree>
    <p:extLst>
      <p:ext uri="{BB962C8B-B14F-4D97-AF65-F5344CB8AC3E}">
        <p14:creationId xmlns:p14="http://schemas.microsoft.com/office/powerpoint/2010/main" val="17942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02BE-96FD-17A7-2A39-30E5D690F6EF}"/>
              </a:ext>
            </a:extLst>
          </p:cNvPr>
          <p:cNvSpPr>
            <a:spLocks noGrp="1"/>
          </p:cNvSpPr>
          <p:nvPr>
            <p:ph type="title"/>
          </p:nvPr>
        </p:nvSpPr>
        <p:spPr/>
        <p:txBody>
          <a:bodyPr/>
          <a:lstStyle/>
          <a:p>
            <a:r>
              <a:rPr lang="en-US">
                <a:cs typeface="Calibri Light"/>
              </a:rPr>
              <a:t>Preparing virtual machines</a:t>
            </a:r>
            <a:endParaRPr lang="en-US"/>
          </a:p>
        </p:txBody>
      </p:sp>
      <p:sp>
        <p:nvSpPr>
          <p:cNvPr id="3" name="Content Placeholder 2">
            <a:extLst>
              <a:ext uri="{FF2B5EF4-FFF2-40B4-BE49-F238E27FC236}">
                <a16:creationId xmlns:a16="http://schemas.microsoft.com/office/drawing/2014/main" id="{EC093F9D-BCEB-C22C-56A0-A83D8533DB89}"/>
              </a:ext>
            </a:extLst>
          </p:cNvPr>
          <p:cNvSpPr>
            <a:spLocks noGrp="1"/>
          </p:cNvSpPr>
          <p:nvPr>
            <p:ph idx="1"/>
          </p:nvPr>
        </p:nvSpPr>
        <p:spPr>
          <a:xfrm>
            <a:off x="838200" y="1825625"/>
            <a:ext cx="10515600" cy="4434035"/>
          </a:xfrm>
        </p:spPr>
        <p:txBody>
          <a:bodyPr vert="horz" lIns="91440" tIns="45720" rIns="91440" bIns="45720" rtlCol="0" anchor="t">
            <a:normAutofit/>
          </a:bodyPr>
          <a:lstStyle/>
          <a:p>
            <a:r>
              <a:rPr lang="en-US">
                <a:ea typeface="+mn-lt"/>
                <a:cs typeface="+mn-lt"/>
              </a:rPr>
              <a:t>Preparing virtual machines should be a matter of making an API call. </a:t>
            </a:r>
            <a:endParaRPr lang="en-US">
              <a:cs typeface="Calibri" panose="020F0502020204030204"/>
            </a:endParaRPr>
          </a:p>
          <a:p>
            <a:r>
              <a:rPr lang="en-US">
                <a:ea typeface="+mn-lt"/>
                <a:cs typeface="+mn-lt"/>
              </a:rPr>
              <a:t>For example, one might allocate VMs in sizes such that either four small, two medium, or one large VM perfectly fills the physical machine. Then there is less chance that a physical machine may have some space unused, but not enough to create a new VM. </a:t>
            </a:r>
            <a:endParaRPr lang="en-US">
              <a:cs typeface="Calibri"/>
            </a:endParaRPr>
          </a:p>
          <a:p>
            <a:r>
              <a:rPr lang="en-US">
                <a:ea typeface="+mn-lt"/>
                <a:cs typeface="+mn-lt"/>
              </a:rPr>
              <a:t>One can also use multiples of Fibonacci numbers. If a 5-unit machine is deallocated, for example, that leaves room for five 1-unit machines, a 2-unit plus a 3-unit machine, and so on. </a:t>
            </a:r>
            <a:endParaRPr lang="en-US">
              <a:cs typeface="Calibri"/>
            </a:endParaRPr>
          </a:p>
          <a:p>
            <a:r>
              <a:rPr lang="en-US">
                <a:ea typeface="+mn-lt"/>
                <a:cs typeface="+mn-lt"/>
              </a:rPr>
              <a:t>This not only helps fully utilize the physical machines but also makes reorganizing them easier. </a:t>
            </a:r>
            <a:endParaRPr lang="en-US">
              <a:cs typeface="Calibri"/>
            </a:endParaRPr>
          </a:p>
          <a:p>
            <a:endParaRPr lang="en-US">
              <a:cs typeface="Calibri"/>
            </a:endParaRPr>
          </a:p>
        </p:txBody>
      </p:sp>
    </p:spTree>
    <p:extLst>
      <p:ext uri="{BB962C8B-B14F-4D97-AF65-F5344CB8AC3E}">
        <p14:creationId xmlns:p14="http://schemas.microsoft.com/office/powerpoint/2010/main" val="76522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F2D4-DDD9-36D0-C63D-F4E76ED2AA9F}"/>
              </a:ext>
            </a:extLst>
          </p:cNvPr>
          <p:cNvSpPr>
            <a:spLocks noGrp="1"/>
          </p:cNvSpPr>
          <p:nvPr>
            <p:ph type="title"/>
          </p:nvPr>
        </p:nvSpPr>
        <p:spPr/>
        <p:txBody>
          <a:bodyPr/>
          <a:lstStyle/>
          <a:p>
            <a:r>
              <a:rPr lang="en-US">
                <a:cs typeface="Calibri Light"/>
              </a:rPr>
              <a:t>Installing OS &amp; services</a:t>
            </a:r>
            <a:endParaRPr lang="en-US" err="1"/>
          </a:p>
        </p:txBody>
      </p:sp>
      <p:sp>
        <p:nvSpPr>
          <p:cNvPr id="3" name="Content Placeholder 2">
            <a:extLst>
              <a:ext uri="{FF2B5EF4-FFF2-40B4-BE49-F238E27FC236}">
                <a16:creationId xmlns:a16="http://schemas.microsoft.com/office/drawing/2014/main" id="{943F3B9F-84E3-1CEE-AC72-D5296A5B58AD}"/>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b="1">
                <a:ea typeface="+mn-lt"/>
                <a:cs typeface="+mn-lt"/>
              </a:rPr>
              <a:t>image </a:t>
            </a:r>
            <a:r>
              <a:rPr lang="en-US">
                <a:ea typeface="+mn-lt"/>
                <a:cs typeface="+mn-lt"/>
              </a:rPr>
              <a:t>method </a:t>
            </a:r>
            <a:r>
              <a:rPr lang="en-US" b="1">
                <a:ea typeface="+mn-lt"/>
                <a:cs typeface="+mn-lt"/>
              </a:rPr>
              <a:t>(baked in)</a:t>
            </a:r>
            <a:r>
              <a:rPr lang="en-US">
                <a:ea typeface="+mn-lt"/>
                <a:cs typeface="+mn-lt"/>
              </a:rPr>
              <a:t> involves creating a disk image for each kind of service. This image is then copied onto the disks and, after a reboot, the machine comes up preconfigured. </a:t>
            </a:r>
            <a:endParaRPr lang="en-US">
              <a:cs typeface="Calibri" panose="020F0502020204030204"/>
            </a:endParaRPr>
          </a:p>
          <a:p>
            <a:r>
              <a:rPr lang="en-US">
                <a:ea typeface="+mn-lt"/>
                <a:cs typeface="+mn-lt"/>
              </a:rPr>
              <a:t>The </a:t>
            </a:r>
            <a:r>
              <a:rPr lang="en-US" b="1">
                <a:ea typeface="+mn-lt"/>
                <a:cs typeface="+mn-lt"/>
              </a:rPr>
              <a:t>configuration management (frying) </a:t>
            </a:r>
            <a:r>
              <a:rPr lang="en-US">
                <a:ea typeface="+mn-lt"/>
                <a:cs typeface="+mn-lt"/>
              </a:rPr>
              <a:t>strategy involves using an installer or other mechanism to get a minimal operating system running. </a:t>
            </a:r>
            <a:endParaRPr lang="en-US">
              <a:cs typeface="Calibri"/>
            </a:endParaRPr>
          </a:p>
          <a:p>
            <a:endParaRPr lang="en-US">
              <a:cs typeface="Calibri"/>
            </a:endParaRPr>
          </a:p>
        </p:txBody>
      </p:sp>
    </p:spTree>
    <p:extLst>
      <p:ext uri="{BB962C8B-B14F-4D97-AF65-F5344CB8AC3E}">
        <p14:creationId xmlns:p14="http://schemas.microsoft.com/office/powerpoint/2010/main" val="282377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05F5-B4E6-9CCE-1747-99A38F779EE0}"/>
              </a:ext>
            </a:extLst>
          </p:cNvPr>
          <p:cNvSpPr>
            <a:spLocks noGrp="1"/>
          </p:cNvSpPr>
          <p:nvPr>
            <p:ph type="title"/>
          </p:nvPr>
        </p:nvSpPr>
        <p:spPr/>
        <p:txBody>
          <a:bodyPr/>
          <a:lstStyle/>
          <a:p>
            <a:r>
              <a:rPr lang="en-US">
                <a:cs typeface="Calibri Light"/>
              </a:rPr>
              <a:t>Continuous delivery</a:t>
            </a:r>
            <a:endParaRPr lang="en-US"/>
          </a:p>
        </p:txBody>
      </p:sp>
      <p:sp>
        <p:nvSpPr>
          <p:cNvPr id="3" name="Content Placeholder 2">
            <a:extLst>
              <a:ext uri="{FF2B5EF4-FFF2-40B4-BE49-F238E27FC236}">
                <a16:creationId xmlns:a16="http://schemas.microsoft.com/office/drawing/2014/main" id="{9194DAD9-16FD-EF4F-DF60-0F5F90A4E59B}"/>
              </a:ext>
            </a:extLst>
          </p:cNvPr>
          <p:cNvSpPr>
            <a:spLocks noGrp="1"/>
          </p:cNvSpPr>
          <p:nvPr>
            <p:ph idx="1"/>
          </p:nvPr>
        </p:nvSpPr>
        <p:spPr>
          <a:xfrm>
            <a:off x="838200" y="1825625"/>
            <a:ext cx="10515600" cy="4457663"/>
          </a:xfrm>
        </p:spPr>
        <p:txBody>
          <a:bodyPr vert="horz" lIns="91440" tIns="45720" rIns="91440" bIns="45720" rtlCol="0" anchor="t">
            <a:normAutofit/>
          </a:bodyPr>
          <a:lstStyle/>
          <a:p>
            <a:r>
              <a:rPr lang="en-US">
                <a:ea typeface="+mn-lt"/>
                <a:cs typeface="+mn-lt"/>
              </a:rPr>
              <a:t>Continuous delivery (CD) is the technique in which testing is fully automated and triggered to run for each build. </a:t>
            </a:r>
            <a:endParaRPr lang="en-US">
              <a:cs typeface="Calibri" panose="020F0502020204030204"/>
            </a:endParaRPr>
          </a:p>
          <a:p>
            <a:r>
              <a:rPr lang="en-US">
                <a:ea typeface="+mn-lt"/>
                <a:cs typeface="+mn-lt"/>
              </a:rPr>
              <a:t>CD makes it economical and low risk to work in small batches, so that problems are found sooner and, therefore, are easier to fix. </a:t>
            </a:r>
            <a:endParaRPr lang="en-US">
              <a:cs typeface="Calibri"/>
            </a:endParaRPr>
          </a:p>
          <a:p>
            <a:r>
              <a:rPr lang="en-US">
                <a:ea typeface="+mn-lt"/>
                <a:cs typeface="+mn-lt"/>
              </a:rPr>
              <a:t>Continuous delivery is achieved when the deployment phase and all testing is automated. New release candidates are produced automatically, and confidence is improved as the testing becomes more and more extensive. </a:t>
            </a:r>
          </a:p>
          <a:p>
            <a:endParaRPr lang="en-US">
              <a:cs typeface="Calibri"/>
            </a:endParaRPr>
          </a:p>
          <a:p>
            <a:endParaRPr lang="en-US">
              <a:cs typeface="Calibri"/>
            </a:endParaRPr>
          </a:p>
        </p:txBody>
      </p:sp>
    </p:spTree>
    <p:extLst>
      <p:ext uri="{BB962C8B-B14F-4D97-AF65-F5344CB8AC3E}">
        <p14:creationId xmlns:p14="http://schemas.microsoft.com/office/powerpoint/2010/main" val="118165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5646-EC03-23BC-F123-BE0104D5EF34}"/>
              </a:ext>
            </a:extLst>
          </p:cNvPr>
          <p:cNvSpPr>
            <a:spLocks noGrp="1"/>
          </p:cNvSpPr>
          <p:nvPr>
            <p:ph type="title"/>
          </p:nvPr>
        </p:nvSpPr>
        <p:spPr/>
        <p:txBody>
          <a:bodyPr/>
          <a:lstStyle/>
          <a:p>
            <a:r>
              <a:rPr lang="en-US">
                <a:cs typeface="Calibri Light"/>
              </a:rPr>
              <a:t>Infrastructure as a code</a:t>
            </a:r>
            <a:endParaRPr lang="en-US"/>
          </a:p>
        </p:txBody>
      </p:sp>
      <p:sp>
        <p:nvSpPr>
          <p:cNvPr id="3" name="Content Placeholder 2">
            <a:extLst>
              <a:ext uri="{FF2B5EF4-FFF2-40B4-BE49-F238E27FC236}">
                <a16:creationId xmlns:a16="http://schemas.microsoft.com/office/drawing/2014/main" id="{AC6CC549-A0B2-9390-7C43-B2A0BC886E39}"/>
              </a:ext>
            </a:extLst>
          </p:cNvPr>
          <p:cNvSpPr>
            <a:spLocks noGrp="1"/>
          </p:cNvSpPr>
          <p:nvPr>
            <p:ph idx="1"/>
          </p:nvPr>
        </p:nvSpPr>
        <p:spPr/>
        <p:txBody>
          <a:bodyPr vert="horz" lIns="91440" tIns="45720" rIns="91440" bIns="45720" rtlCol="0" anchor="t">
            <a:normAutofit/>
          </a:bodyPr>
          <a:lstStyle/>
          <a:p>
            <a:r>
              <a:rPr lang="en-US">
                <a:ea typeface="+mn-lt"/>
                <a:cs typeface="+mn-lt"/>
              </a:rPr>
              <a:t>The infrastructure for all environments should be built through automation that is treated just like any other service delivered by the SDP. This approach is called </a:t>
            </a:r>
            <a:r>
              <a:rPr lang="en-US" b="1">
                <a:ea typeface="+mn-lt"/>
                <a:cs typeface="+mn-lt"/>
              </a:rPr>
              <a:t>infrastructure as code</a:t>
            </a:r>
            <a:r>
              <a:rPr lang="en-US">
                <a:ea typeface="+mn-lt"/>
                <a:cs typeface="+mn-lt"/>
              </a:rPr>
              <a:t>. </a:t>
            </a:r>
            <a:endParaRPr lang="en-US">
              <a:cs typeface="Calibri" panose="020F0502020204030204"/>
            </a:endParaRPr>
          </a:p>
          <a:p>
            <a:r>
              <a:rPr lang="en-US">
                <a:ea typeface="+mn-lt"/>
                <a:cs typeface="+mn-lt"/>
              </a:rPr>
              <a:t>When the infrastructure as code technique is done correctly, the same code can build development, testing, and production environments. </a:t>
            </a:r>
            <a:endParaRPr lang="en-US">
              <a:cs typeface="Calibri"/>
            </a:endParaRPr>
          </a:p>
          <a:p>
            <a:r>
              <a:rPr lang="en-US">
                <a:ea typeface="+mn-lt"/>
                <a:cs typeface="+mn-lt"/>
              </a:rPr>
              <a:t>This minimizes the difference between the testing and production environments and makes testing more accurate. </a:t>
            </a:r>
            <a:endParaRPr lang="en-US">
              <a:cs typeface="Calibri"/>
            </a:endParaRPr>
          </a:p>
          <a:p>
            <a:r>
              <a:rPr lang="en-US">
                <a:ea typeface="+mn-lt"/>
                <a:cs typeface="+mn-lt"/>
              </a:rPr>
              <a:t>Infrastructure as code becomes easier to implement as hardware becomes more and more virtual. </a:t>
            </a: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63482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6176-7EA7-D955-DF15-3A075BBA9FCC}"/>
              </a:ext>
            </a:extLst>
          </p:cNvPr>
          <p:cNvSpPr>
            <a:spLocks noGrp="1"/>
          </p:cNvSpPr>
          <p:nvPr>
            <p:ph type="title"/>
          </p:nvPr>
        </p:nvSpPr>
        <p:spPr/>
        <p:txBody>
          <a:bodyPr>
            <a:normAutofit/>
          </a:bodyPr>
          <a:lstStyle/>
          <a:p>
            <a:r>
              <a:rPr lang="en-US">
                <a:cs typeface="Calibri Light"/>
                <a:hlinkClick r:id="rId2"/>
              </a:rPr>
              <a:t>KAHOOT</a:t>
            </a:r>
            <a:r>
              <a:rPr lang="en-US">
                <a:cs typeface="Calibri Light"/>
              </a:rPr>
              <a:t> TIME :)</a:t>
            </a:r>
            <a:br>
              <a:rPr lang="en-US">
                <a:cs typeface="Calibri Light"/>
              </a:rPr>
            </a:br>
            <a:endParaRPr lang="en-US">
              <a:cs typeface="Calibri Light"/>
            </a:endParaRPr>
          </a:p>
        </p:txBody>
      </p:sp>
    </p:spTree>
    <p:extLst>
      <p:ext uri="{BB962C8B-B14F-4D97-AF65-F5344CB8AC3E}">
        <p14:creationId xmlns:p14="http://schemas.microsoft.com/office/powerpoint/2010/main" val="174993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06C1-00ED-A31E-55AD-6CA4DE1AFA0A}"/>
              </a:ext>
            </a:extLst>
          </p:cNvPr>
          <p:cNvSpPr>
            <a:spLocks noGrp="1"/>
          </p:cNvSpPr>
          <p:nvPr>
            <p:ph type="title"/>
          </p:nvPr>
        </p:nvSpPr>
        <p:spPr/>
        <p:txBody>
          <a:bodyPr/>
          <a:lstStyle/>
          <a:p>
            <a:r>
              <a:rPr lang="en-US">
                <a:cs typeface="Calibri Light"/>
              </a:rPr>
              <a:t>Topics to be covered</a:t>
            </a:r>
            <a:endParaRPr lang="en-US"/>
          </a:p>
        </p:txBody>
      </p:sp>
      <p:sp>
        <p:nvSpPr>
          <p:cNvPr id="3" name="Content Placeholder 2">
            <a:extLst>
              <a:ext uri="{FF2B5EF4-FFF2-40B4-BE49-F238E27FC236}">
                <a16:creationId xmlns:a16="http://schemas.microsoft.com/office/drawing/2014/main" id="{C481CFA6-E606-E0F4-8879-C05CA7D13927}"/>
              </a:ext>
            </a:extLst>
          </p:cNvPr>
          <p:cNvSpPr>
            <a:spLocks noGrp="1"/>
          </p:cNvSpPr>
          <p:nvPr>
            <p:ph idx="1"/>
          </p:nvPr>
        </p:nvSpPr>
        <p:spPr/>
        <p:txBody>
          <a:bodyPr vert="horz" lIns="91440" tIns="45720" rIns="91440" bIns="45720" rtlCol="0" anchor="t">
            <a:normAutofit/>
          </a:bodyPr>
          <a:lstStyle/>
          <a:p>
            <a:r>
              <a:rPr lang="en-US">
                <a:cs typeface="Calibri"/>
              </a:rPr>
              <a:t>Deployment phase &amp; steps</a:t>
            </a:r>
          </a:p>
          <a:p>
            <a:r>
              <a:rPr lang="en-US">
                <a:cs typeface="Calibri"/>
              </a:rPr>
              <a:t>Testing &amp; approval</a:t>
            </a:r>
          </a:p>
          <a:p>
            <a:r>
              <a:rPr lang="en-US">
                <a:cs typeface="Calibri"/>
              </a:rPr>
              <a:t>Operations console</a:t>
            </a:r>
          </a:p>
          <a:p>
            <a:r>
              <a:rPr lang="en-US">
                <a:cs typeface="Calibri"/>
              </a:rPr>
              <a:t>Continuous delivery</a:t>
            </a:r>
          </a:p>
          <a:p>
            <a:r>
              <a:rPr lang="en-US">
                <a:cs typeface="Calibri"/>
              </a:rPr>
              <a:t>Infrastructure as a Code</a:t>
            </a:r>
          </a:p>
          <a:p>
            <a:r>
              <a:rPr lang="en-US">
                <a:cs typeface="Calibri"/>
              </a:rPr>
              <a:t>Other platform services</a:t>
            </a:r>
          </a:p>
        </p:txBody>
      </p:sp>
    </p:spTree>
    <p:extLst>
      <p:ext uri="{BB962C8B-B14F-4D97-AF65-F5344CB8AC3E}">
        <p14:creationId xmlns:p14="http://schemas.microsoft.com/office/powerpoint/2010/main" val="396863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8452A-5B01-5B3B-2220-DB153B0E336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Let er' Roll!</a:t>
            </a:r>
            <a:endParaRPr lang="en-US"/>
          </a:p>
          <a:p>
            <a:pPr algn="r">
              <a:buNone/>
            </a:pPr>
            <a:endParaRPr lang="en-US">
              <a:ea typeface="+mn-lt"/>
              <a:cs typeface="+mn-lt"/>
            </a:endParaRPr>
          </a:p>
          <a:p>
            <a:pPr algn="r">
              <a:buNone/>
            </a:pPr>
            <a:r>
              <a:rPr lang="en-US">
                <a:ea typeface="+mn-lt"/>
                <a:cs typeface="+mn-lt"/>
              </a:rPr>
              <a:t>-Elvia Allman to Lucy and Ethel </a:t>
            </a:r>
            <a:endParaRPr lang="en-US">
              <a:cs typeface="Calibri"/>
            </a:endParaRPr>
          </a:p>
          <a:p>
            <a:pPr marL="0" indent="0" algn="ctr">
              <a:buNone/>
            </a:pPr>
            <a:endParaRPr lang="en-US">
              <a:cs typeface="Calibri"/>
            </a:endParaRPr>
          </a:p>
        </p:txBody>
      </p:sp>
    </p:spTree>
    <p:extLst>
      <p:ext uri="{BB962C8B-B14F-4D97-AF65-F5344CB8AC3E}">
        <p14:creationId xmlns:p14="http://schemas.microsoft.com/office/powerpoint/2010/main" val="347742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B9B8-E0E5-9994-E588-8757590C6B5B}"/>
              </a:ext>
            </a:extLst>
          </p:cNvPr>
          <p:cNvSpPr>
            <a:spLocks noGrp="1"/>
          </p:cNvSpPr>
          <p:nvPr>
            <p:ph type="title"/>
          </p:nvPr>
        </p:nvSpPr>
        <p:spPr/>
        <p:txBody>
          <a:bodyPr/>
          <a:lstStyle/>
          <a:p>
            <a:r>
              <a:rPr lang="en-US">
                <a:cs typeface="Calibri Light"/>
              </a:rPr>
              <a:t>Deployment phase</a:t>
            </a:r>
            <a:endParaRPr lang="en-US"/>
          </a:p>
        </p:txBody>
      </p:sp>
      <p:sp>
        <p:nvSpPr>
          <p:cNvPr id="3" name="Content Placeholder 2">
            <a:extLst>
              <a:ext uri="{FF2B5EF4-FFF2-40B4-BE49-F238E27FC236}">
                <a16:creationId xmlns:a16="http://schemas.microsoft.com/office/drawing/2014/main" id="{8BF18010-8923-EBB5-4E22-66D7AD1C7E85}"/>
              </a:ext>
            </a:extLst>
          </p:cNvPr>
          <p:cNvSpPr>
            <a:spLocks noGrp="1"/>
          </p:cNvSpPr>
          <p:nvPr>
            <p:ph idx="1"/>
          </p:nvPr>
        </p:nvSpPr>
        <p:spPr/>
        <p:txBody>
          <a:bodyPr vert="horz" lIns="91440" tIns="45720" rIns="91440" bIns="45720" rtlCol="0" anchor="t">
            <a:normAutofit/>
          </a:bodyPr>
          <a:lstStyle/>
          <a:p>
            <a:r>
              <a:rPr lang="en-US">
                <a:ea typeface="+mn-lt"/>
                <a:cs typeface="+mn-lt"/>
              </a:rPr>
              <a:t>The deployment phase creates the service in one or more testing and production environments. Deciding if a release used in the testing environment is ready to be used in the production environment requires approval. </a:t>
            </a:r>
            <a:endParaRPr lang="en-US">
              <a:cs typeface="Calibri" panose="020F0502020204030204"/>
            </a:endParaRPr>
          </a:p>
          <a:p>
            <a:r>
              <a:rPr lang="en-US">
                <a:ea typeface="+mn-lt"/>
                <a:cs typeface="+mn-lt"/>
              </a:rPr>
              <a:t>The goal of the deployment phase is to create a running environment. This environment is then used for testing or for live production services. </a:t>
            </a:r>
            <a:endParaRPr lang="en-US"/>
          </a:p>
          <a:p>
            <a:endParaRPr lang="en-US">
              <a:cs typeface="Calibri"/>
            </a:endParaRPr>
          </a:p>
        </p:txBody>
      </p:sp>
    </p:spTree>
    <p:extLst>
      <p:ext uri="{BB962C8B-B14F-4D97-AF65-F5344CB8AC3E}">
        <p14:creationId xmlns:p14="http://schemas.microsoft.com/office/powerpoint/2010/main" val="257008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3BB2-498C-EFC3-7C08-0374ED43FA93}"/>
              </a:ext>
            </a:extLst>
          </p:cNvPr>
          <p:cNvSpPr>
            <a:spLocks noGrp="1"/>
          </p:cNvSpPr>
          <p:nvPr>
            <p:ph type="title"/>
          </p:nvPr>
        </p:nvSpPr>
        <p:spPr>
          <a:xfrm>
            <a:off x="838200" y="365125"/>
            <a:ext cx="10515600" cy="780279"/>
          </a:xfrm>
        </p:spPr>
        <p:txBody>
          <a:bodyPr/>
          <a:lstStyle/>
          <a:p>
            <a:r>
              <a:rPr lang="en-US">
                <a:cs typeface="Calibri Light"/>
              </a:rPr>
              <a:t>Step 1 : Promotion</a:t>
            </a:r>
            <a:endParaRPr lang="en-US"/>
          </a:p>
        </p:txBody>
      </p:sp>
      <p:sp>
        <p:nvSpPr>
          <p:cNvPr id="3" name="Content Placeholder 2">
            <a:extLst>
              <a:ext uri="{FF2B5EF4-FFF2-40B4-BE49-F238E27FC236}">
                <a16:creationId xmlns:a16="http://schemas.microsoft.com/office/drawing/2014/main" id="{FC2E2B0F-C8F8-B76E-4E48-114F76154F94}"/>
              </a:ext>
            </a:extLst>
          </p:cNvPr>
          <p:cNvSpPr>
            <a:spLocks noGrp="1"/>
          </p:cNvSpPr>
          <p:nvPr>
            <p:ph idx="1"/>
          </p:nvPr>
        </p:nvSpPr>
        <p:spPr>
          <a:xfrm>
            <a:off x="838200" y="1154506"/>
            <a:ext cx="10515600" cy="5022457"/>
          </a:xfrm>
        </p:spPr>
        <p:txBody>
          <a:bodyPr vert="horz" lIns="91440" tIns="45720" rIns="91440" bIns="45720" rtlCol="0" anchor="t">
            <a:normAutofit fontScale="92500"/>
          </a:bodyPr>
          <a:lstStyle/>
          <a:p>
            <a:pPr marL="0" indent="0">
              <a:buNone/>
            </a:pPr>
            <a:endParaRPr lang="en-US">
              <a:cs typeface="Calibri"/>
            </a:endParaRPr>
          </a:p>
          <a:p>
            <a:r>
              <a:rPr lang="en-US">
                <a:ea typeface="+mn-lt"/>
                <a:cs typeface="+mn-lt"/>
              </a:rPr>
              <a:t>The </a:t>
            </a:r>
            <a:r>
              <a:rPr lang="en-US" b="1">
                <a:ea typeface="+mn-lt"/>
                <a:cs typeface="+mn-lt"/>
              </a:rPr>
              <a:t>promotion </a:t>
            </a:r>
            <a:r>
              <a:rPr lang="en-US">
                <a:ea typeface="+mn-lt"/>
                <a:cs typeface="+mn-lt"/>
              </a:rPr>
              <a:t>step is where a release is selected and promoted for use in the desired environment. </a:t>
            </a:r>
            <a:endParaRPr lang="en-US">
              <a:cs typeface="Calibri"/>
            </a:endParaRPr>
          </a:p>
          <a:p>
            <a:r>
              <a:rPr lang="en-US">
                <a:ea typeface="+mn-lt"/>
                <a:cs typeface="+mn-lt"/>
              </a:rPr>
              <a:t>The desired version is selected and marked as the right version for the environment being built. </a:t>
            </a:r>
          </a:p>
          <a:p>
            <a:r>
              <a:rPr lang="en-US">
                <a:cs typeface="Calibri"/>
              </a:rPr>
              <a:t>Package repository systems 'tags' at global level or 'pins' at  </a:t>
            </a:r>
            <a:r>
              <a:rPr lang="en-US">
                <a:ea typeface="+mn-lt"/>
                <a:cs typeface="+mn-lt"/>
              </a:rPr>
              <a:t>environment level </a:t>
            </a:r>
            <a:r>
              <a:rPr lang="en-US">
                <a:cs typeface="Calibri"/>
              </a:rPr>
              <a:t>the latest version.</a:t>
            </a:r>
          </a:p>
          <a:p>
            <a:r>
              <a:rPr lang="en-US">
                <a:ea typeface="+mn-lt"/>
                <a:cs typeface="+mn-lt"/>
              </a:rPr>
              <a:t>All new packages will be put in a repository called “development.” When the package is ready to be used in the testing environment, it is copied to a repository called “testing.” All machines in the testing environment point at this repository. If the package is approved for use in production, it is copied to a third repository called “production” </a:t>
            </a:r>
            <a:endParaRPr lang="en-US">
              <a:cs typeface="Calibri"/>
            </a:endParaRPr>
          </a:p>
        </p:txBody>
      </p:sp>
    </p:spTree>
    <p:extLst>
      <p:ext uri="{BB962C8B-B14F-4D97-AF65-F5344CB8AC3E}">
        <p14:creationId xmlns:p14="http://schemas.microsoft.com/office/powerpoint/2010/main" val="291864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42EB-3BB9-496F-1158-6246DE00187E}"/>
              </a:ext>
            </a:extLst>
          </p:cNvPr>
          <p:cNvSpPr>
            <a:spLocks noGrp="1"/>
          </p:cNvSpPr>
          <p:nvPr>
            <p:ph type="title"/>
          </p:nvPr>
        </p:nvSpPr>
        <p:spPr>
          <a:xfrm>
            <a:off x="838200" y="365125"/>
            <a:ext cx="10515600" cy="738334"/>
          </a:xfrm>
        </p:spPr>
        <p:txBody>
          <a:bodyPr/>
          <a:lstStyle/>
          <a:p>
            <a:r>
              <a:rPr lang="en-US">
                <a:cs typeface="Calibri Light"/>
              </a:rPr>
              <a:t>Step 2: Installation</a:t>
            </a:r>
            <a:endParaRPr lang="en-US"/>
          </a:p>
        </p:txBody>
      </p:sp>
      <p:sp>
        <p:nvSpPr>
          <p:cNvPr id="3" name="Content Placeholder 2">
            <a:extLst>
              <a:ext uri="{FF2B5EF4-FFF2-40B4-BE49-F238E27FC236}">
                <a16:creationId xmlns:a16="http://schemas.microsoft.com/office/drawing/2014/main" id="{1FBDBBC4-2E89-3C05-30C7-062029E41CE1}"/>
              </a:ext>
            </a:extLst>
          </p:cNvPr>
          <p:cNvSpPr>
            <a:spLocks noGrp="1"/>
          </p:cNvSpPr>
          <p:nvPr>
            <p:ph idx="1"/>
          </p:nvPr>
        </p:nvSpPr>
        <p:spPr>
          <a:xfrm>
            <a:off x="838200" y="1322286"/>
            <a:ext cx="10515600" cy="5413943"/>
          </a:xfrm>
        </p:spPr>
        <p:txBody>
          <a:bodyPr vert="horz" lIns="91440" tIns="45720" rIns="91440" bIns="45720" rtlCol="0" anchor="t">
            <a:normAutofit/>
          </a:bodyPr>
          <a:lstStyle/>
          <a:p>
            <a:r>
              <a:rPr lang="en-US">
                <a:ea typeface="+mn-lt"/>
                <a:cs typeface="+mn-lt"/>
              </a:rPr>
              <a:t>In the </a:t>
            </a:r>
            <a:r>
              <a:rPr lang="en-US" b="1">
                <a:ea typeface="+mn-lt"/>
                <a:cs typeface="+mn-lt"/>
              </a:rPr>
              <a:t>installation </a:t>
            </a:r>
            <a:r>
              <a:rPr lang="en-US">
                <a:ea typeface="+mn-lt"/>
                <a:cs typeface="+mn-lt"/>
              </a:rPr>
              <a:t>step, the packages are copied to machines and installed. This is done by an installer that understands the package format. Most operating systems have their own installer software, each generally tied to its native package repository system. </a:t>
            </a:r>
            <a:endParaRPr lang="en-US">
              <a:cs typeface="Calibri" panose="020F0502020204030204"/>
            </a:endParaRPr>
          </a:p>
          <a:p>
            <a:r>
              <a:rPr lang="en-US">
                <a:ea typeface="+mn-lt"/>
                <a:cs typeface="+mn-lt"/>
              </a:rPr>
              <a:t>Installation process involves running the pre-install script, copying files from the package to their destination, and then running the post-install script. </a:t>
            </a:r>
          </a:p>
          <a:p>
            <a:r>
              <a:rPr lang="en-US">
                <a:ea typeface="+mn-lt"/>
                <a:cs typeface="+mn-lt"/>
              </a:rPr>
              <a:t>Pre-install scripts do tasks like creating directories, setting permissions, verifying preconditions are met, and creating accounts and groups that will own the files to be installed. Post-install scripts do tasks like copying a default configuration, enabling services, and registering the installation with an asset manager. </a:t>
            </a:r>
            <a:endParaRPr lang="en-US">
              <a:cs typeface="Calibri"/>
            </a:endParaRPr>
          </a:p>
          <a:p>
            <a:endParaRPr lang="en-US">
              <a:cs typeface="Calibri"/>
            </a:endParaRPr>
          </a:p>
        </p:txBody>
      </p:sp>
    </p:spTree>
    <p:extLst>
      <p:ext uri="{BB962C8B-B14F-4D97-AF65-F5344CB8AC3E}">
        <p14:creationId xmlns:p14="http://schemas.microsoft.com/office/powerpoint/2010/main" val="348557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D20C-340A-66DE-727B-C33F377186F9}"/>
              </a:ext>
            </a:extLst>
          </p:cNvPr>
          <p:cNvSpPr>
            <a:spLocks noGrp="1"/>
          </p:cNvSpPr>
          <p:nvPr>
            <p:ph type="title"/>
          </p:nvPr>
        </p:nvSpPr>
        <p:spPr/>
        <p:txBody>
          <a:bodyPr/>
          <a:lstStyle/>
          <a:p>
            <a:r>
              <a:rPr lang="en-US">
                <a:cs typeface="Calibri Light"/>
              </a:rPr>
              <a:t>Step 3: Configuration</a:t>
            </a:r>
            <a:endParaRPr lang="en-US"/>
          </a:p>
        </p:txBody>
      </p:sp>
      <p:sp>
        <p:nvSpPr>
          <p:cNvPr id="3" name="Content Placeholder 2">
            <a:extLst>
              <a:ext uri="{FF2B5EF4-FFF2-40B4-BE49-F238E27FC236}">
                <a16:creationId xmlns:a16="http://schemas.microsoft.com/office/drawing/2014/main" id="{A2BE1659-333A-CEBD-2019-CFCD7973B8EE}"/>
              </a:ext>
            </a:extLst>
          </p:cNvPr>
          <p:cNvSpPr>
            <a:spLocks noGrp="1"/>
          </p:cNvSpPr>
          <p:nvPr>
            <p:ph idx="1"/>
          </p:nvPr>
        </p:nvSpPr>
        <p:spPr/>
        <p:txBody>
          <a:bodyPr vert="horz" lIns="91440" tIns="45720" rIns="91440" bIns="45720" rtlCol="0" anchor="t">
            <a:normAutofit/>
          </a:bodyPr>
          <a:lstStyle/>
          <a:p>
            <a:r>
              <a:rPr lang="en-US">
                <a:cs typeface="Calibri"/>
              </a:rPr>
              <a:t>I</a:t>
            </a:r>
            <a:r>
              <a:rPr lang="en-US">
                <a:ea typeface="+mn-lt"/>
                <a:cs typeface="+mn-lt"/>
              </a:rPr>
              <a:t>n the </a:t>
            </a:r>
            <a:r>
              <a:rPr lang="en-US" b="1">
                <a:ea typeface="+mn-lt"/>
                <a:cs typeface="+mn-lt"/>
              </a:rPr>
              <a:t>configuration </a:t>
            </a:r>
            <a:r>
              <a:rPr lang="en-US">
                <a:ea typeface="+mn-lt"/>
                <a:cs typeface="+mn-lt"/>
              </a:rPr>
              <a:t>step, local settings and data are put in place to turn the installed package into the running service.</a:t>
            </a:r>
            <a:endParaRPr lang="en-US">
              <a:cs typeface="Calibri"/>
            </a:endParaRPr>
          </a:p>
          <a:p>
            <a:r>
              <a:rPr lang="en-US">
                <a:ea typeface="+mn-lt"/>
                <a:cs typeface="+mn-lt"/>
              </a:rPr>
              <a:t>While packages often include installation scripts that do some generic configuration, this step does machine-specific work required to create a working service. </a:t>
            </a:r>
            <a:endParaRPr lang="en-US">
              <a:cs typeface="Calibri"/>
            </a:endParaRPr>
          </a:p>
          <a:p>
            <a:r>
              <a:rPr lang="en-US">
                <a:ea typeface="+mn-lt"/>
                <a:cs typeface="+mn-lt"/>
              </a:rPr>
              <a:t>Convergent orchestration can be described as getting the environment to a particular state and keeping it there. </a:t>
            </a:r>
            <a:endParaRPr lang="en-US">
              <a:cs typeface="Calibri"/>
            </a:endParaRPr>
          </a:p>
          <a:p>
            <a:r>
              <a:rPr lang="en-US">
                <a:ea typeface="+mn-lt"/>
                <a:cs typeface="+mn-lt"/>
              </a:rPr>
              <a:t>Direct orchestration can be described as a method to execute a multistep process during which certain invariants hold true. </a:t>
            </a:r>
            <a:r>
              <a:rPr lang="en-US" sz="1200">
                <a:ea typeface="+mn-lt"/>
                <a:cs typeface="+mn-lt"/>
              </a:rPr>
              <a:t>For example, moving a database from one machine to another requires many steps that must happen in a certain order, all while the </a:t>
            </a:r>
            <a:r>
              <a:rPr lang="en-US" sz="1200" err="1">
                <a:ea typeface="+mn-lt"/>
                <a:cs typeface="+mn-lt"/>
              </a:rPr>
              <a:t>the</a:t>
            </a:r>
            <a:r>
              <a:rPr lang="en-US" sz="1200">
                <a:ea typeface="+mn-lt"/>
                <a:cs typeface="+mn-lt"/>
              </a:rPr>
              <a:t> invariant of “clients always have access to the database” remains true. </a:t>
            </a:r>
            <a:endParaRPr lang="en-US">
              <a:ea typeface="+mn-lt"/>
              <a:cs typeface="+mn-lt"/>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42462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D072-3A93-4321-CB7B-7A76B3AF03A9}"/>
              </a:ext>
            </a:extLst>
          </p:cNvPr>
          <p:cNvSpPr>
            <a:spLocks noGrp="1"/>
          </p:cNvSpPr>
          <p:nvPr>
            <p:ph type="title"/>
          </p:nvPr>
        </p:nvSpPr>
        <p:spPr/>
        <p:txBody>
          <a:bodyPr/>
          <a:lstStyle/>
          <a:p>
            <a:r>
              <a:rPr lang="en-US">
                <a:cs typeface="Calibri Light"/>
              </a:rPr>
              <a:t>Testing &amp; Approval</a:t>
            </a:r>
            <a:endParaRPr lang="en-US"/>
          </a:p>
        </p:txBody>
      </p:sp>
      <p:sp>
        <p:nvSpPr>
          <p:cNvPr id="3" name="Content Placeholder 2">
            <a:extLst>
              <a:ext uri="{FF2B5EF4-FFF2-40B4-BE49-F238E27FC236}">
                <a16:creationId xmlns:a16="http://schemas.microsoft.com/office/drawing/2014/main" id="{C96DBAC7-AF17-742E-1525-3AC4C4DFF691}"/>
              </a:ext>
            </a:extLst>
          </p:cNvPr>
          <p:cNvSpPr>
            <a:spLocks noGrp="1"/>
          </p:cNvSpPr>
          <p:nvPr>
            <p:ph idx="1"/>
          </p:nvPr>
        </p:nvSpPr>
        <p:spPr/>
        <p:txBody>
          <a:bodyPr vert="horz" lIns="91440" tIns="45720" rIns="91440" bIns="45720" rtlCol="0" anchor="t">
            <a:normAutofit/>
          </a:bodyPr>
          <a:lstStyle/>
          <a:p>
            <a:r>
              <a:rPr lang="en-US">
                <a:ea typeface="+mn-lt"/>
                <a:cs typeface="+mn-lt"/>
              </a:rPr>
              <a:t>Before a release is used in production, it must be tested and approved. First, automated testing is done. Next, manual testing, if there is any, is performed. Lastly, management approves or signs off on the release. </a:t>
            </a:r>
          </a:p>
          <a:p>
            <a:r>
              <a:rPr lang="en-US">
                <a:ea typeface="+mn-lt"/>
                <a:cs typeface="+mn-lt"/>
              </a:rPr>
              <a:t>The list of people or departments that must sign off on a release is called the </a:t>
            </a:r>
            <a:r>
              <a:rPr lang="en-US" b="1">
                <a:ea typeface="+mn-lt"/>
                <a:cs typeface="+mn-lt"/>
              </a:rPr>
              <a:t>approval chain</a:t>
            </a:r>
            <a:r>
              <a:rPr lang="en-US">
                <a:ea typeface="+mn-lt"/>
                <a:cs typeface="+mn-lt"/>
              </a:rPr>
              <a:t>. After all this activity is complete, the release can be promoted and pushed into production. </a:t>
            </a:r>
          </a:p>
          <a:p>
            <a:pPr marL="0" indent="0">
              <a:buNone/>
            </a:pPr>
            <a:endParaRPr lang="en-US">
              <a:ea typeface="+mn-lt"/>
              <a:cs typeface="+mn-lt"/>
            </a:endParaRPr>
          </a:p>
        </p:txBody>
      </p:sp>
    </p:spTree>
    <p:extLst>
      <p:ext uri="{BB962C8B-B14F-4D97-AF65-F5344CB8AC3E}">
        <p14:creationId xmlns:p14="http://schemas.microsoft.com/office/powerpoint/2010/main" val="141876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9F8E-DD6A-55BC-EF05-511CCC072DFC}"/>
              </a:ext>
            </a:extLst>
          </p:cNvPr>
          <p:cNvSpPr>
            <a:spLocks noGrp="1"/>
          </p:cNvSpPr>
          <p:nvPr>
            <p:ph type="title"/>
          </p:nvPr>
        </p:nvSpPr>
        <p:spPr/>
        <p:txBody>
          <a:bodyPr/>
          <a:lstStyle/>
          <a:p>
            <a:r>
              <a:rPr lang="en-US">
                <a:cs typeface="Calibri Light"/>
              </a:rPr>
              <a:t>Step 1: Testing</a:t>
            </a:r>
            <a:endParaRPr lang="en-US"/>
          </a:p>
        </p:txBody>
      </p:sp>
      <p:sp>
        <p:nvSpPr>
          <p:cNvPr id="3" name="Content Placeholder 2">
            <a:extLst>
              <a:ext uri="{FF2B5EF4-FFF2-40B4-BE49-F238E27FC236}">
                <a16:creationId xmlns:a16="http://schemas.microsoft.com/office/drawing/2014/main" id="{241A4D81-0909-E83F-6675-977351718EAC}"/>
              </a:ext>
            </a:extLst>
          </p:cNvPr>
          <p:cNvSpPr>
            <a:spLocks noGrp="1"/>
          </p:cNvSpPr>
          <p:nvPr>
            <p:ph idx="1"/>
          </p:nvPr>
        </p:nvSpPr>
        <p:spPr/>
        <p:txBody>
          <a:bodyPr vert="horz" lIns="91440" tIns="45720" rIns="91440" bIns="45720" rtlCol="0" anchor="t">
            <a:normAutofit/>
          </a:bodyPr>
          <a:lstStyle/>
          <a:p>
            <a:pPr lvl="1"/>
            <a:r>
              <a:rPr lang="en-US" b="1">
                <a:ea typeface="+mn-lt"/>
                <a:cs typeface="+mn-lt"/>
              </a:rPr>
              <a:t>System Testing: </a:t>
            </a:r>
            <a:r>
              <a:rPr lang="en-US">
                <a:ea typeface="+mn-lt"/>
                <a:cs typeface="+mn-lt"/>
              </a:rPr>
              <a:t>This testing brings together all the various pieces of the service and tests the final product or system.</a:t>
            </a:r>
            <a:endParaRPr lang="en-US">
              <a:cs typeface="Calibri"/>
            </a:endParaRPr>
          </a:p>
          <a:p>
            <a:pPr lvl="1"/>
            <a:r>
              <a:rPr lang="en-US" b="1">
                <a:ea typeface="+mn-lt"/>
                <a:cs typeface="+mn-lt"/>
              </a:rPr>
              <a:t>Performance Testing: </a:t>
            </a:r>
            <a:r>
              <a:rPr lang="en-US">
                <a:ea typeface="+mn-lt"/>
                <a:cs typeface="+mn-lt"/>
              </a:rPr>
              <a:t>These tests determine the speed of the service under various conditions. </a:t>
            </a:r>
          </a:p>
          <a:p>
            <a:pPr lvl="1"/>
            <a:r>
              <a:rPr lang="en-US" b="1">
                <a:ea typeface="+mn-lt"/>
                <a:cs typeface="+mn-lt"/>
              </a:rPr>
              <a:t>Load Testing: </a:t>
            </a:r>
            <a:r>
              <a:rPr lang="en-US">
                <a:ea typeface="+mn-lt"/>
                <a:cs typeface="+mn-lt"/>
              </a:rPr>
              <a:t>This special kind of performance testing determines how much load the system can sustain. </a:t>
            </a:r>
          </a:p>
          <a:p>
            <a:pPr lvl="1"/>
            <a:r>
              <a:rPr lang="en-US" b="1">
                <a:ea typeface="+mn-lt"/>
                <a:cs typeface="+mn-lt"/>
              </a:rPr>
              <a:t>User Acceptance Testing (UAT): </a:t>
            </a:r>
            <a:r>
              <a:rPr lang="en-US">
                <a:ea typeface="+mn-lt"/>
                <a:cs typeface="+mn-lt"/>
              </a:rPr>
              <a:t>This testing is done by customers to verify that the system meets their needs and to verify claims by the producer. </a:t>
            </a:r>
            <a:endParaRPr lang="en-US">
              <a:cs typeface="Calibri"/>
            </a:endParaRPr>
          </a:p>
          <a:p>
            <a:pPr lvl="1"/>
            <a:endParaRPr lang="en-US">
              <a:cs typeface="Calibri"/>
            </a:endParaRPr>
          </a:p>
          <a:p>
            <a:pPr lvl="1"/>
            <a:endParaRPr lang="en-US">
              <a:cs typeface="Calibri"/>
            </a:endParaRPr>
          </a:p>
        </p:txBody>
      </p:sp>
    </p:spTree>
    <p:extLst>
      <p:ext uri="{BB962C8B-B14F-4D97-AF65-F5344CB8AC3E}">
        <p14:creationId xmlns:p14="http://schemas.microsoft.com/office/powerpoint/2010/main" val="4787478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Chapter 10 Service Delivery: The Deployment Phase    </vt:lpstr>
      <vt:lpstr>Topics to be covered</vt:lpstr>
      <vt:lpstr>PowerPoint Presentation</vt:lpstr>
      <vt:lpstr>Deployment phase</vt:lpstr>
      <vt:lpstr>Step 1 : Promotion</vt:lpstr>
      <vt:lpstr>Step 2: Installation</vt:lpstr>
      <vt:lpstr>Step 3: Configuration</vt:lpstr>
      <vt:lpstr>Testing &amp; Approval</vt:lpstr>
      <vt:lpstr>Step 1: Testing</vt:lpstr>
      <vt:lpstr>Step 2: Approval</vt:lpstr>
      <vt:lpstr>Operations console</vt:lpstr>
      <vt:lpstr>Infrastructure Automation Strategies  </vt:lpstr>
      <vt:lpstr>Preparing physical machines</vt:lpstr>
      <vt:lpstr>Preparing virtual machines</vt:lpstr>
      <vt:lpstr>Installing OS &amp; services</vt:lpstr>
      <vt:lpstr>Continuous delivery</vt:lpstr>
      <vt:lpstr>Infrastructure as a code</vt:lpstr>
      <vt:lpstr>KAHOOT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2022-10-22T18:43:51Z</dcterms:created>
  <dcterms:modified xsi:type="dcterms:W3CDTF">2022-10-24T15:46:32Z</dcterms:modified>
</cp:coreProperties>
</file>