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75" r:id="rId4"/>
    <p:sldId id="274" r:id="rId5"/>
    <p:sldId id="276" r:id="rId6"/>
    <p:sldId id="277" r:id="rId7"/>
    <p:sldId id="278" r:id="rId8"/>
    <p:sldId id="279" r:id="rId9"/>
    <p:sldId id="280" r:id="rId10"/>
    <p:sldId id="281" r:id="rId11"/>
    <p:sldId id="282" r:id="rId12"/>
    <p:sldId id="283" r:id="rId13"/>
    <p:sldId id="284" r:id="rId14"/>
    <p:sldId id="285" r:id="rId15"/>
    <p:sldId id="286"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F8FFF"/>
    <a:srgbClr val="0044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F0D3B-DF77-434B-9637-354C2358D38D}" v="4" dt="2022-10-30T16:50:57.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John Rieks" userId="1adc22e5-2231-460c-bb97-802bf256774c" providerId="ADAL" clId="{511F0D3B-DF77-434B-9637-354C2358D38D}"/>
    <pc:docChg chg="undo redo custSel addSld modSld sldOrd">
      <pc:chgData name="Stephen John Rieks" userId="1adc22e5-2231-460c-bb97-802bf256774c" providerId="ADAL" clId="{511F0D3B-DF77-434B-9637-354C2358D38D}" dt="2022-10-30T16:52:19.016" v="1529" actId="207"/>
      <pc:docMkLst>
        <pc:docMk/>
      </pc:docMkLst>
      <pc:sldChg chg="modSp mod">
        <pc:chgData name="Stephen John Rieks" userId="1adc22e5-2231-460c-bb97-802bf256774c" providerId="ADAL" clId="{511F0D3B-DF77-434B-9637-354C2358D38D}" dt="2022-10-30T16:52:09.966" v="1527" actId="6549"/>
        <pc:sldMkLst>
          <pc:docMk/>
          <pc:sldMk cId="1782186291" sldId="256"/>
        </pc:sldMkLst>
        <pc:spChg chg="mod">
          <ac:chgData name="Stephen John Rieks" userId="1adc22e5-2231-460c-bb97-802bf256774c" providerId="ADAL" clId="{511F0D3B-DF77-434B-9637-354C2358D38D}" dt="2022-10-30T16:52:09.966" v="1527" actId="6549"/>
          <ac:spMkLst>
            <pc:docMk/>
            <pc:sldMk cId="1782186291" sldId="256"/>
            <ac:spMk id="2" creationId="{30E15022-D866-42BB-B34E-FC2088C9DF1E}"/>
          </ac:spMkLst>
        </pc:spChg>
      </pc:sldChg>
      <pc:sldChg chg="modSp mod">
        <pc:chgData name="Stephen John Rieks" userId="1adc22e5-2231-460c-bb97-802bf256774c" providerId="ADAL" clId="{511F0D3B-DF77-434B-9637-354C2358D38D}" dt="2022-10-30T16:49:25.139" v="1485" actId="2711"/>
        <pc:sldMkLst>
          <pc:docMk/>
          <pc:sldMk cId="3013214588" sldId="272"/>
        </pc:sldMkLst>
        <pc:spChg chg="mod">
          <ac:chgData name="Stephen John Rieks" userId="1adc22e5-2231-460c-bb97-802bf256774c" providerId="ADAL" clId="{511F0D3B-DF77-434B-9637-354C2358D38D}" dt="2022-10-30T16:49:25.139" v="1485" actId="2711"/>
          <ac:spMkLst>
            <pc:docMk/>
            <pc:sldMk cId="3013214588" sldId="272"/>
            <ac:spMk id="2" creationId="{7CA43954-C18D-4371-AC89-B00438716112}"/>
          </ac:spMkLst>
        </pc:spChg>
      </pc:sldChg>
      <pc:sldChg chg="modSp new mod">
        <pc:chgData name="Stephen John Rieks" userId="1adc22e5-2231-460c-bb97-802bf256774c" providerId="ADAL" clId="{511F0D3B-DF77-434B-9637-354C2358D38D}" dt="2022-10-30T16:52:19.016" v="1529" actId="207"/>
        <pc:sldMkLst>
          <pc:docMk/>
          <pc:sldMk cId="534145478" sldId="273"/>
        </pc:sldMkLst>
        <pc:spChg chg="mod">
          <ac:chgData name="Stephen John Rieks" userId="1adc22e5-2231-460c-bb97-802bf256774c" providerId="ADAL" clId="{511F0D3B-DF77-434B-9637-354C2358D38D}" dt="2022-10-30T16:48:24.021" v="1471" actId="2711"/>
          <ac:spMkLst>
            <pc:docMk/>
            <pc:sldMk cId="534145478" sldId="273"/>
            <ac:spMk id="2" creationId="{2385C4CE-844C-48C1-74E4-946F700CED45}"/>
          </ac:spMkLst>
        </pc:spChg>
        <pc:spChg chg="mod">
          <ac:chgData name="Stephen John Rieks" userId="1adc22e5-2231-460c-bb97-802bf256774c" providerId="ADAL" clId="{511F0D3B-DF77-434B-9637-354C2358D38D}" dt="2022-10-30T16:52:19.016" v="1529" actId="207"/>
          <ac:spMkLst>
            <pc:docMk/>
            <pc:sldMk cId="534145478" sldId="273"/>
            <ac:spMk id="3" creationId="{E0F055FC-26C7-7973-CFAF-279377B668C8}"/>
          </ac:spMkLst>
        </pc:spChg>
      </pc:sldChg>
      <pc:sldChg chg="modSp new mod ord">
        <pc:chgData name="Stephen John Rieks" userId="1adc22e5-2231-460c-bb97-802bf256774c" providerId="ADAL" clId="{511F0D3B-DF77-434B-9637-354C2358D38D}" dt="2022-10-30T16:50:19.083" v="1490" actId="207"/>
        <pc:sldMkLst>
          <pc:docMk/>
          <pc:sldMk cId="3299293157" sldId="274"/>
        </pc:sldMkLst>
        <pc:spChg chg="mod">
          <ac:chgData name="Stephen John Rieks" userId="1adc22e5-2231-460c-bb97-802bf256774c" providerId="ADAL" clId="{511F0D3B-DF77-434B-9637-354C2358D38D}" dt="2022-10-30T16:48:31.418" v="1472" actId="2711"/>
          <ac:spMkLst>
            <pc:docMk/>
            <pc:sldMk cId="3299293157" sldId="274"/>
            <ac:spMk id="2" creationId="{81C72078-F5A0-43D4-9313-B9825AC9831E}"/>
          </ac:spMkLst>
        </pc:spChg>
        <pc:spChg chg="mod">
          <ac:chgData name="Stephen John Rieks" userId="1adc22e5-2231-460c-bb97-802bf256774c" providerId="ADAL" clId="{511F0D3B-DF77-434B-9637-354C2358D38D}" dt="2022-10-30T16:50:19.083" v="1490" actId="207"/>
          <ac:spMkLst>
            <pc:docMk/>
            <pc:sldMk cId="3299293157" sldId="274"/>
            <ac:spMk id="3" creationId="{AD834023-9FA3-C803-8D95-D0E02F45F0FD}"/>
          </ac:spMkLst>
        </pc:spChg>
      </pc:sldChg>
      <pc:sldChg chg="modSp new mod">
        <pc:chgData name="Stephen John Rieks" userId="1adc22e5-2231-460c-bb97-802bf256774c" providerId="ADAL" clId="{511F0D3B-DF77-434B-9637-354C2358D38D}" dt="2022-10-30T16:50:13.781" v="1489" actId="113"/>
        <pc:sldMkLst>
          <pc:docMk/>
          <pc:sldMk cId="210131866" sldId="275"/>
        </pc:sldMkLst>
        <pc:spChg chg="mod">
          <ac:chgData name="Stephen John Rieks" userId="1adc22e5-2231-460c-bb97-802bf256774c" providerId="ADAL" clId="{511F0D3B-DF77-434B-9637-354C2358D38D}" dt="2022-10-30T15:45:30.293" v="481" actId="2711"/>
          <ac:spMkLst>
            <pc:docMk/>
            <pc:sldMk cId="210131866" sldId="275"/>
            <ac:spMk id="2" creationId="{F3419C79-89F4-2347-4A00-CDB95D6704B8}"/>
          </ac:spMkLst>
        </pc:spChg>
        <pc:spChg chg="mod">
          <ac:chgData name="Stephen John Rieks" userId="1adc22e5-2231-460c-bb97-802bf256774c" providerId="ADAL" clId="{511F0D3B-DF77-434B-9637-354C2358D38D}" dt="2022-10-30T16:50:13.781" v="1489" actId="113"/>
          <ac:spMkLst>
            <pc:docMk/>
            <pc:sldMk cId="210131866" sldId="275"/>
            <ac:spMk id="3" creationId="{5DE556D5-F805-E291-7EE0-3C24E787103D}"/>
          </ac:spMkLst>
        </pc:spChg>
      </pc:sldChg>
      <pc:sldChg chg="modSp new mod">
        <pc:chgData name="Stephen John Rieks" userId="1adc22e5-2231-460c-bb97-802bf256774c" providerId="ADAL" clId="{511F0D3B-DF77-434B-9637-354C2358D38D}" dt="2022-10-30T16:48:35.940" v="1473" actId="113"/>
        <pc:sldMkLst>
          <pc:docMk/>
          <pc:sldMk cId="3891011517" sldId="276"/>
        </pc:sldMkLst>
        <pc:spChg chg="mod">
          <ac:chgData name="Stephen John Rieks" userId="1adc22e5-2231-460c-bb97-802bf256774c" providerId="ADAL" clId="{511F0D3B-DF77-434B-9637-354C2358D38D}" dt="2022-10-30T16:48:35.940" v="1473" actId="113"/>
          <ac:spMkLst>
            <pc:docMk/>
            <pc:sldMk cId="3891011517" sldId="276"/>
            <ac:spMk id="2" creationId="{1107AD59-1E32-2950-1999-E41087448C58}"/>
          </ac:spMkLst>
        </pc:spChg>
        <pc:spChg chg="mod">
          <ac:chgData name="Stephen John Rieks" userId="1adc22e5-2231-460c-bb97-802bf256774c" providerId="ADAL" clId="{511F0D3B-DF77-434B-9637-354C2358D38D}" dt="2022-10-30T15:54:06.853" v="584" actId="6549"/>
          <ac:spMkLst>
            <pc:docMk/>
            <pc:sldMk cId="3891011517" sldId="276"/>
            <ac:spMk id="3" creationId="{C27B10B6-2A89-83EC-6FD7-119F00BFC03B}"/>
          </ac:spMkLst>
        </pc:spChg>
      </pc:sldChg>
      <pc:sldChg chg="modSp new mod">
        <pc:chgData name="Stephen John Rieks" userId="1adc22e5-2231-460c-bb97-802bf256774c" providerId="ADAL" clId="{511F0D3B-DF77-434B-9637-354C2358D38D}" dt="2022-10-30T16:48:38.751" v="1474" actId="113"/>
        <pc:sldMkLst>
          <pc:docMk/>
          <pc:sldMk cId="3244840810" sldId="277"/>
        </pc:sldMkLst>
        <pc:spChg chg="mod">
          <ac:chgData name="Stephen John Rieks" userId="1adc22e5-2231-460c-bb97-802bf256774c" providerId="ADAL" clId="{511F0D3B-DF77-434B-9637-354C2358D38D}" dt="2022-10-30T16:48:38.751" v="1474" actId="113"/>
          <ac:spMkLst>
            <pc:docMk/>
            <pc:sldMk cId="3244840810" sldId="277"/>
            <ac:spMk id="2" creationId="{B226ED1B-C1FD-2104-1C08-2846401073C5}"/>
          </ac:spMkLst>
        </pc:spChg>
        <pc:spChg chg="mod">
          <ac:chgData name="Stephen John Rieks" userId="1adc22e5-2231-460c-bb97-802bf256774c" providerId="ADAL" clId="{511F0D3B-DF77-434B-9637-354C2358D38D}" dt="2022-10-30T15:55:45.900" v="613" actId="33524"/>
          <ac:spMkLst>
            <pc:docMk/>
            <pc:sldMk cId="3244840810" sldId="277"/>
            <ac:spMk id="3" creationId="{503B0138-FB2F-CF68-FAF2-5D72CCAABDF6}"/>
          </ac:spMkLst>
        </pc:spChg>
      </pc:sldChg>
      <pc:sldChg chg="modSp new mod">
        <pc:chgData name="Stephen John Rieks" userId="1adc22e5-2231-460c-bb97-802bf256774c" providerId="ADAL" clId="{511F0D3B-DF77-434B-9637-354C2358D38D}" dt="2022-10-30T16:48:40.903" v="1475" actId="113"/>
        <pc:sldMkLst>
          <pc:docMk/>
          <pc:sldMk cId="382622203" sldId="278"/>
        </pc:sldMkLst>
        <pc:spChg chg="mod">
          <ac:chgData name="Stephen John Rieks" userId="1adc22e5-2231-460c-bb97-802bf256774c" providerId="ADAL" clId="{511F0D3B-DF77-434B-9637-354C2358D38D}" dt="2022-10-30T16:48:40.903" v="1475" actId="113"/>
          <ac:spMkLst>
            <pc:docMk/>
            <pc:sldMk cId="382622203" sldId="278"/>
            <ac:spMk id="2" creationId="{B43986DE-C7AD-C0EB-E5E7-81EBA33A0469}"/>
          </ac:spMkLst>
        </pc:spChg>
        <pc:spChg chg="mod">
          <ac:chgData name="Stephen John Rieks" userId="1adc22e5-2231-460c-bb97-802bf256774c" providerId="ADAL" clId="{511F0D3B-DF77-434B-9637-354C2358D38D}" dt="2022-10-30T16:02:26.028" v="819" actId="313"/>
          <ac:spMkLst>
            <pc:docMk/>
            <pc:sldMk cId="382622203" sldId="278"/>
            <ac:spMk id="3" creationId="{B024A8B0-0AB5-AAAE-D605-1828487B8A43}"/>
          </ac:spMkLst>
        </pc:spChg>
      </pc:sldChg>
      <pc:sldChg chg="modSp new mod">
        <pc:chgData name="Stephen John Rieks" userId="1adc22e5-2231-460c-bb97-802bf256774c" providerId="ADAL" clId="{511F0D3B-DF77-434B-9637-354C2358D38D}" dt="2022-10-30T16:48:50.496" v="1478" actId="113"/>
        <pc:sldMkLst>
          <pc:docMk/>
          <pc:sldMk cId="3473621785" sldId="279"/>
        </pc:sldMkLst>
        <pc:spChg chg="mod">
          <ac:chgData name="Stephen John Rieks" userId="1adc22e5-2231-460c-bb97-802bf256774c" providerId="ADAL" clId="{511F0D3B-DF77-434B-9637-354C2358D38D}" dt="2022-10-30T16:48:47.631" v="1477" actId="2711"/>
          <ac:spMkLst>
            <pc:docMk/>
            <pc:sldMk cId="3473621785" sldId="279"/>
            <ac:spMk id="2" creationId="{5CD0FFDC-6451-FABE-622B-3C9493CC196F}"/>
          </ac:spMkLst>
        </pc:spChg>
        <pc:spChg chg="mod">
          <ac:chgData name="Stephen John Rieks" userId="1adc22e5-2231-460c-bb97-802bf256774c" providerId="ADAL" clId="{511F0D3B-DF77-434B-9637-354C2358D38D}" dt="2022-10-30T16:48:50.496" v="1478" actId="113"/>
          <ac:spMkLst>
            <pc:docMk/>
            <pc:sldMk cId="3473621785" sldId="279"/>
            <ac:spMk id="3" creationId="{F887ABE3-8937-8260-96DA-F2AA11374AF7}"/>
          </ac:spMkLst>
        </pc:spChg>
      </pc:sldChg>
      <pc:sldChg chg="modSp new mod">
        <pc:chgData name="Stephen John Rieks" userId="1adc22e5-2231-460c-bb97-802bf256774c" providerId="ADAL" clId="{511F0D3B-DF77-434B-9637-354C2358D38D}" dt="2022-10-30T16:23:05.756" v="881"/>
        <pc:sldMkLst>
          <pc:docMk/>
          <pc:sldMk cId="2079197976" sldId="280"/>
        </pc:sldMkLst>
        <pc:spChg chg="mod">
          <ac:chgData name="Stephen John Rieks" userId="1adc22e5-2231-460c-bb97-802bf256774c" providerId="ADAL" clId="{511F0D3B-DF77-434B-9637-354C2358D38D}" dt="2022-10-30T16:23:05.756" v="881"/>
          <ac:spMkLst>
            <pc:docMk/>
            <pc:sldMk cId="2079197976" sldId="280"/>
            <ac:spMk id="2" creationId="{BD6BE8A1-888C-EE39-D35D-36741F5C0A2F}"/>
          </ac:spMkLst>
        </pc:spChg>
        <pc:spChg chg="mod">
          <ac:chgData name="Stephen John Rieks" userId="1adc22e5-2231-460c-bb97-802bf256774c" providerId="ADAL" clId="{511F0D3B-DF77-434B-9637-354C2358D38D}" dt="2022-10-30T16:22:34.214" v="879" actId="20577"/>
          <ac:spMkLst>
            <pc:docMk/>
            <pc:sldMk cId="2079197976" sldId="280"/>
            <ac:spMk id="3" creationId="{8856C7CF-0CF3-3C0A-54E5-B8201003BBDA}"/>
          </ac:spMkLst>
        </pc:spChg>
      </pc:sldChg>
      <pc:sldChg chg="modSp new mod">
        <pc:chgData name="Stephen John Rieks" userId="1adc22e5-2231-460c-bb97-802bf256774c" providerId="ADAL" clId="{511F0D3B-DF77-434B-9637-354C2358D38D}" dt="2022-10-30T16:48:56.031" v="1479" actId="113"/>
        <pc:sldMkLst>
          <pc:docMk/>
          <pc:sldMk cId="2607160589" sldId="281"/>
        </pc:sldMkLst>
        <pc:spChg chg="mod">
          <ac:chgData name="Stephen John Rieks" userId="1adc22e5-2231-460c-bb97-802bf256774c" providerId="ADAL" clId="{511F0D3B-DF77-434B-9637-354C2358D38D}" dt="2022-10-30T16:48:56.031" v="1479" actId="113"/>
          <ac:spMkLst>
            <pc:docMk/>
            <pc:sldMk cId="2607160589" sldId="281"/>
            <ac:spMk id="2" creationId="{70C6623F-1438-C189-FE58-D4F2D55BF808}"/>
          </ac:spMkLst>
        </pc:spChg>
        <pc:spChg chg="mod">
          <ac:chgData name="Stephen John Rieks" userId="1adc22e5-2231-460c-bb97-802bf256774c" providerId="ADAL" clId="{511F0D3B-DF77-434B-9637-354C2358D38D}" dt="2022-10-30T16:33:04.827" v="1079" actId="15"/>
          <ac:spMkLst>
            <pc:docMk/>
            <pc:sldMk cId="2607160589" sldId="281"/>
            <ac:spMk id="3" creationId="{7E7F46A6-8600-5882-9599-B471CB6BA421}"/>
          </ac:spMkLst>
        </pc:spChg>
      </pc:sldChg>
      <pc:sldChg chg="modSp add mod">
        <pc:chgData name="Stephen John Rieks" userId="1adc22e5-2231-460c-bb97-802bf256774c" providerId="ADAL" clId="{511F0D3B-DF77-434B-9637-354C2358D38D}" dt="2022-10-30T16:49:01.998" v="1480"/>
        <pc:sldMkLst>
          <pc:docMk/>
          <pc:sldMk cId="644134684" sldId="282"/>
        </pc:sldMkLst>
        <pc:spChg chg="mod">
          <ac:chgData name="Stephen John Rieks" userId="1adc22e5-2231-460c-bb97-802bf256774c" providerId="ADAL" clId="{511F0D3B-DF77-434B-9637-354C2358D38D}" dt="2022-10-30T16:49:01.998" v="1480"/>
          <ac:spMkLst>
            <pc:docMk/>
            <pc:sldMk cId="644134684" sldId="282"/>
            <ac:spMk id="2" creationId="{70C6623F-1438-C189-FE58-D4F2D55BF808}"/>
          </ac:spMkLst>
        </pc:spChg>
        <pc:spChg chg="mod">
          <ac:chgData name="Stephen John Rieks" userId="1adc22e5-2231-460c-bb97-802bf256774c" providerId="ADAL" clId="{511F0D3B-DF77-434B-9637-354C2358D38D}" dt="2022-10-30T16:32:02.490" v="1074" actId="20577"/>
          <ac:spMkLst>
            <pc:docMk/>
            <pc:sldMk cId="644134684" sldId="282"/>
            <ac:spMk id="3" creationId="{7E7F46A6-8600-5882-9599-B471CB6BA421}"/>
          </ac:spMkLst>
        </pc:spChg>
      </pc:sldChg>
      <pc:sldChg chg="modSp new mod">
        <pc:chgData name="Stephen John Rieks" userId="1adc22e5-2231-460c-bb97-802bf256774c" providerId="ADAL" clId="{511F0D3B-DF77-434B-9637-354C2358D38D}" dt="2022-10-30T16:50:58.709" v="1492" actId="20577"/>
        <pc:sldMkLst>
          <pc:docMk/>
          <pc:sldMk cId="2947496172" sldId="283"/>
        </pc:sldMkLst>
        <pc:spChg chg="mod">
          <ac:chgData name="Stephen John Rieks" userId="1adc22e5-2231-460c-bb97-802bf256774c" providerId="ADAL" clId="{511F0D3B-DF77-434B-9637-354C2358D38D}" dt="2022-10-30T16:49:04.577" v="1481" actId="113"/>
          <ac:spMkLst>
            <pc:docMk/>
            <pc:sldMk cId="2947496172" sldId="283"/>
            <ac:spMk id="2" creationId="{5958E0D0-9149-2508-A125-E8CD4ECCBF74}"/>
          </ac:spMkLst>
        </pc:spChg>
        <pc:spChg chg="mod">
          <ac:chgData name="Stephen John Rieks" userId="1adc22e5-2231-460c-bb97-802bf256774c" providerId="ADAL" clId="{511F0D3B-DF77-434B-9637-354C2358D38D}" dt="2022-10-30T16:50:58.709" v="1492" actId="20577"/>
          <ac:spMkLst>
            <pc:docMk/>
            <pc:sldMk cId="2947496172" sldId="283"/>
            <ac:spMk id="3" creationId="{BB804257-61F0-CC00-C1E4-81E48B79D513}"/>
          </ac:spMkLst>
        </pc:spChg>
      </pc:sldChg>
      <pc:sldChg chg="modSp new mod">
        <pc:chgData name="Stephen John Rieks" userId="1adc22e5-2231-460c-bb97-802bf256774c" providerId="ADAL" clId="{511F0D3B-DF77-434B-9637-354C2358D38D}" dt="2022-10-30T16:49:11.189" v="1482" actId="2711"/>
        <pc:sldMkLst>
          <pc:docMk/>
          <pc:sldMk cId="2389287014" sldId="284"/>
        </pc:sldMkLst>
        <pc:spChg chg="mod">
          <ac:chgData name="Stephen John Rieks" userId="1adc22e5-2231-460c-bb97-802bf256774c" providerId="ADAL" clId="{511F0D3B-DF77-434B-9637-354C2358D38D}" dt="2022-10-30T16:49:11.189" v="1482" actId="2711"/>
          <ac:spMkLst>
            <pc:docMk/>
            <pc:sldMk cId="2389287014" sldId="284"/>
            <ac:spMk id="2" creationId="{D1074DF3-B96A-E5E8-69DD-DD4E8918DBA4}"/>
          </ac:spMkLst>
        </pc:spChg>
        <pc:spChg chg="mod">
          <ac:chgData name="Stephen John Rieks" userId="1adc22e5-2231-460c-bb97-802bf256774c" providerId="ADAL" clId="{511F0D3B-DF77-434B-9637-354C2358D38D}" dt="2022-10-30T16:42:47.265" v="1350" actId="5793"/>
          <ac:spMkLst>
            <pc:docMk/>
            <pc:sldMk cId="2389287014" sldId="284"/>
            <ac:spMk id="3" creationId="{CBFE9AD7-BE54-ABE4-C364-645131693AC7}"/>
          </ac:spMkLst>
        </pc:spChg>
      </pc:sldChg>
      <pc:sldChg chg="modSp new mod">
        <pc:chgData name="Stephen John Rieks" userId="1adc22e5-2231-460c-bb97-802bf256774c" providerId="ADAL" clId="{511F0D3B-DF77-434B-9637-354C2358D38D}" dt="2022-10-30T16:49:13.634" v="1483" actId="113"/>
        <pc:sldMkLst>
          <pc:docMk/>
          <pc:sldMk cId="127311508" sldId="285"/>
        </pc:sldMkLst>
        <pc:spChg chg="mod">
          <ac:chgData name="Stephen John Rieks" userId="1adc22e5-2231-460c-bb97-802bf256774c" providerId="ADAL" clId="{511F0D3B-DF77-434B-9637-354C2358D38D}" dt="2022-10-30T16:49:13.634" v="1483" actId="113"/>
          <ac:spMkLst>
            <pc:docMk/>
            <pc:sldMk cId="127311508" sldId="285"/>
            <ac:spMk id="2" creationId="{7373AF00-78C7-6F38-8D91-4C1B6E3E12C3}"/>
          </ac:spMkLst>
        </pc:spChg>
        <pc:spChg chg="mod">
          <ac:chgData name="Stephen John Rieks" userId="1adc22e5-2231-460c-bb97-802bf256774c" providerId="ADAL" clId="{511F0D3B-DF77-434B-9637-354C2358D38D}" dt="2022-10-30T16:44:12.446" v="1376" actId="27636"/>
          <ac:spMkLst>
            <pc:docMk/>
            <pc:sldMk cId="127311508" sldId="285"/>
            <ac:spMk id="3" creationId="{106FB2A4-37A5-535C-22F8-309962948C42}"/>
          </ac:spMkLst>
        </pc:spChg>
      </pc:sldChg>
      <pc:sldChg chg="modSp new mod">
        <pc:chgData name="Stephen John Rieks" userId="1adc22e5-2231-460c-bb97-802bf256774c" providerId="ADAL" clId="{511F0D3B-DF77-434B-9637-354C2358D38D}" dt="2022-10-30T16:49:16.451" v="1484" actId="113"/>
        <pc:sldMkLst>
          <pc:docMk/>
          <pc:sldMk cId="3661619049" sldId="286"/>
        </pc:sldMkLst>
        <pc:spChg chg="mod">
          <ac:chgData name="Stephen John Rieks" userId="1adc22e5-2231-460c-bb97-802bf256774c" providerId="ADAL" clId="{511F0D3B-DF77-434B-9637-354C2358D38D}" dt="2022-10-30T16:49:16.451" v="1484" actId="113"/>
          <ac:spMkLst>
            <pc:docMk/>
            <pc:sldMk cId="3661619049" sldId="286"/>
            <ac:spMk id="2" creationId="{49D8BB90-2371-933D-34EF-F88EBC79478E}"/>
          </ac:spMkLst>
        </pc:spChg>
        <pc:spChg chg="mod">
          <ac:chgData name="Stephen John Rieks" userId="1adc22e5-2231-460c-bb97-802bf256774c" providerId="ADAL" clId="{511F0D3B-DF77-434B-9637-354C2358D38D}" dt="2022-10-30T16:47:45.639" v="1462" actId="12"/>
          <ac:spMkLst>
            <pc:docMk/>
            <pc:sldMk cId="3661619049" sldId="286"/>
            <ac:spMk id="3" creationId="{EF35443C-2E0E-60EC-2866-1FEDDDB93F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D7753-0320-4206-A332-E747E5E74EA0}" type="datetimeFigureOut">
              <a:rPr lang="en-US" smtClean="0"/>
              <a:t>10/30/2022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7CE62-E8B7-48E3-B940-34F6E6240995}" type="slidenum">
              <a:rPr lang="en-US" smtClean="0"/>
              <a:t>‹#›</a:t>
            </a:fld>
            <a:endParaRPr lang="en-US"/>
          </a:p>
        </p:txBody>
      </p:sp>
    </p:spTree>
    <p:extLst>
      <p:ext uri="{BB962C8B-B14F-4D97-AF65-F5344CB8AC3E}">
        <p14:creationId xmlns:p14="http://schemas.microsoft.com/office/powerpoint/2010/main" val="3112940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E569F0-A60D-4936-A619-6DF581789B52}"/>
              </a:ext>
            </a:extLst>
          </p:cNvPr>
          <p:cNvSpPr/>
          <p:nvPr userDrawn="1"/>
        </p:nvSpPr>
        <p:spPr>
          <a:xfrm>
            <a:off x="0" y="6419851"/>
            <a:ext cx="12191999" cy="438150"/>
          </a:xfrm>
          <a:prstGeom prst="rect">
            <a:avLst/>
          </a:prstGeom>
          <a:solidFill>
            <a:srgbClr val="85B843"/>
          </a:solidFill>
          <a:ln>
            <a:solidFill>
              <a:srgbClr val="F6C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D05D829-E9F6-4069-85A0-A91B6393FA9B}"/>
              </a:ext>
            </a:extLst>
          </p:cNvPr>
          <p:cNvSpPr txBox="1"/>
          <p:nvPr userDrawn="1"/>
        </p:nvSpPr>
        <p:spPr>
          <a:xfrm>
            <a:off x="10996753" y="6508121"/>
            <a:ext cx="1195247" cy="261610"/>
          </a:xfrm>
          <a:prstGeom prst="rect">
            <a:avLst/>
          </a:prstGeom>
          <a:noFill/>
        </p:spPr>
        <p:txBody>
          <a:bodyPr wrap="square" rtlCol="0">
            <a:spAutoFit/>
          </a:bodyPr>
          <a:lstStyle/>
          <a:p>
            <a:r>
              <a:rPr lang="en-US" sz="1050" i="0" dirty="0"/>
              <a:t>Professor Rieks </a:t>
            </a:r>
          </a:p>
        </p:txBody>
      </p:sp>
    </p:spTree>
    <p:extLst>
      <p:ext uri="{BB962C8B-B14F-4D97-AF65-F5344CB8AC3E}">
        <p14:creationId xmlns:p14="http://schemas.microsoft.com/office/powerpoint/2010/main" val="92852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FE6-A360-418A-B435-BD113E1534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48627-78A5-4771-80E7-C60D1EBD8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7770F-8075-46BA-9ABC-2EDF55A9FCB4}"/>
              </a:ext>
            </a:extLst>
          </p:cNvPr>
          <p:cNvSpPr>
            <a:spLocks noGrp="1"/>
          </p:cNvSpPr>
          <p:nvPr>
            <p:ph type="dt" sz="half" idx="10"/>
          </p:nvPr>
        </p:nvSpPr>
        <p:spPr/>
        <p:txBody>
          <a:bodyPr/>
          <a:lstStyle/>
          <a:p>
            <a:fld id="{1D8395B8-3941-4127-BA0E-0169CCE240E4}" type="datetimeFigureOut">
              <a:rPr lang="en-US" smtClean="0"/>
              <a:t>10/30/2022</a:t>
            </a:fld>
            <a:endParaRPr lang="en-US"/>
          </a:p>
        </p:txBody>
      </p:sp>
      <p:sp>
        <p:nvSpPr>
          <p:cNvPr id="5" name="Footer Placeholder 4">
            <a:extLst>
              <a:ext uri="{FF2B5EF4-FFF2-40B4-BE49-F238E27FC236}">
                <a16:creationId xmlns:a16="http://schemas.microsoft.com/office/drawing/2014/main" id="{F5CCE153-EB6D-455C-868F-F64D18F02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AB66A-9135-4733-8CA0-8980AE1C8619}"/>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185133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C11B9-7682-43CD-9034-C1D98F0E2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FF9DB6-F5FC-487B-A890-22EE1BBBD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F5373-B0C8-4D10-AD11-98375D8FD641}"/>
              </a:ext>
            </a:extLst>
          </p:cNvPr>
          <p:cNvSpPr>
            <a:spLocks noGrp="1"/>
          </p:cNvSpPr>
          <p:nvPr>
            <p:ph type="dt" sz="half" idx="10"/>
          </p:nvPr>
        </p:nvSpPr>
        <p:spPr/>
        <p:txBody>
          <a:bodyPr/>
          <a:lstStyle/>
          <a:p>
            <a:fld id="{1D8395B8-3941-4127-BA0E-0169CCE240E4}" type="datetimeFigureOut">
              <a:rPr lang="en-US" smtClean="0"/>
              <a:t>10/30/2022</a:t>
            </a:fld>
            <a:endParaRPr lang="en-US"/>
          </a:p>
        </p:txBody>
      </p:sp>
      <p:sp>
        <p:nvSpPr>
          <p:cNvPr id="5" name="Footer Placeholder 4">
            <a:extLst>
              <a:ext uri="{FF2B5EF4-FFF2-40B4-BE49-F238E27FC236}">
                <a16:creationId xmlns:a16="http://schemas.microsoft.com/office/drawing/2014/main" id="{07677F67-A9B3-4511-B15B-CEFF5567B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18A61-9D26-4474-8422-D97D3D454EA1}"/>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46967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E00A-B8DC-46DD-9CFA-81F99BC995A0}"/>
              </a:ext>
            </a:extLst>
          </p:cNvPr>
          <p:cNvSpPr>
            <a:spLocks noGrp="1"/>
          </p:cNvSpPr>
          <p:nvPr>
            <p:ph type="title"/>
          </p:nvPr>
        </p:nvSpPr>
        <p:spPr>
          <a:xfrm>
            <a:off x="0" y="0"/>
            <a:ext cx="12191999" cy="1123406"/>
          </a:xfrm>
          <a:gradFill>
            <a:gsLst>
              <a:gs pos="0">
                <a:schemeClr val="bg1"/>
              </a:gs>
              <a:gs pos="8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8D772DE-7D92-4923-A875-9D209265AEFA}"/>
              </a:ext>
            </a:extLst>
          </p:cNvPr>
          <p:cNvSpPr>
            <a:spLocks noGrp="1"/>
          </p:cNvSpPr>
          <p:nvPr>
            <p:ph idx="1"/>
          </p:nvPr>
        </p:nvSpPr>
        <p:spPr>
          <a:xfrm>
            <a:off x="89043" y="1123406"/>
            <a:ext cx="7729592" cy="52964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FC7D63E4-5B83-48FB-9AAF-2C0553B51ECB}"/>
              </a:ext>
            </a:extLst>
          </p:cNvPr>
          <p:cNvSpPr/>
          <p:nvPr userDrawn="1"/>
        </p:nvSpPr>
        <p:spPr>
          <a:xfrm>
            <a:off x="0" y="6419851"/>
            <a:ext cx="12191999" cy="438150"/>
          </a:xfrm>
          <a:prstGeom prst="rect">
            <a:avLst/>
          </a:prstGeom>
          <a:solidFill>
            <a:srgbClr val="85B843"/>
          </a:solidFill>
          <a:ln>
            <a:solidFill>
              <a:srgbClr val="F6C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6C32FD-430F-4417-9524-8E48C9A0CE01}"/>
              </a:ext>
            </a:extLst>
          </p:cNvPr>
          <p:cNvSpPr txBox="1"/>
          <p:nvPr userDrawn="1"/>
        </p:nvSpPr>
        <p:spPr>
          <a:xfrm>
            <a:off x="10942813" y="6508121"/>
            <a:ext cx="1195247" cy="261610"/>
          </a:xfrm>
          <a:prstGeom prst="rect">
            <a:avLst/>
          </a:prstGeom>
          <a:noFill/>
        </p:spPr>
        <p:txBody>
          <a:bodyPr wrap="square" rtlCol="0">
            <a:spAutoFit/>
          </a:bodyPr>
          <a:lstStyle/>
          <a:p>
            <a:r>
              <a:rPr lang="en-US" sz="1050" i="0" dirty="0"/>
              <a:t>Professor Rieks </a:t>
            </a:r>
          </a:p>
        </p:txBody>
      </p:sp>
    </p:spTree>
    <p:extLst>
      <p:ext uri="{BB962C8B-B14F-4D97-AF65-F5344CB8AC3E}">
        <p14:creationId xmlns:p14="http://schemas.microsoft.com/office/powerpoint/2010/main" val="378397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5864-6995-4AAC-B787-4C0BFB30F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3F9495-0A39-4594-BBCE-C5B6C3BDF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643EF-703C-4C6B-AF53-8E165E1C973E}"/>
              </a:ext>
            </a:extLst>
          </p:cNvPr>
          <p:cNvSpPr>
            <a:spLocks noGrp="1"/>
          </p:cNvSpPr>
          <p:nvPr>
            <p:ph type="dt" sz="half" idx="10"/>
          </p:nvPr>
        </p:nvSpPr>
        <p:spPr/>
        <p:txBody>
          <a:bodyPr/>
          <a:lstStyle/>
          <a:p>
            <a:fld id="{1D8395B8-3941-4127-BA0E-0169CCE240E4}" type="datetimeFigureOut">
              <a:rPr lang="en-US" smtClean="0"/>
              <a:t>10/30/2022</a:t>
            </a:fld>
            <a:endParaRPr lang="en-US"/>
          </a:p>
        </p:txBody>
      </p:sp>
      <p:sp>
        <p:nvSpPr>
          <p:cNvPr id="5" name="Footer Placeholder 4">
            <a:extLst>
              <a:ext uri="{FF2B5EF4-FFF2-40B4-BE49-F238E27FC236}">
                <a16:creationId xmlns:a16="http://schemas.microsoft.com/office/drawing/2014/main" id="{44A95A15-5981-42CA-A15D-CF5AA16E8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76C53-F936-4AC1-80A4-92D3ECF5CB3C}"/>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156239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3531-896D-43F2-BD9E-6509CAFC7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2B4AA-E39A-4F68-9297-712C839EC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AC2277-66B4-4B19-829F-2DAD67188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7E9835-0600-4DE3-8BD0-B6F34B9F4226}"/>
              </a:ext>
            </a:extLst>
          </p:cNvPr>
          <p:cNvSpPr>
            <a:spLocks noGrp="1"/>
          </p:cNvSpPr>
          <p:nvPr>
            <p:ph type="dt" sz="half" idx="10"/>
          </p:nvPr>
        </p:nvSpPr>
        <p:spPr/>
        <p:txBody>
          <a:bodyPr/>
          <a:lstStyle/>
          <a:p>
            <a:fld id="{1D8395B8-3941-4127-BA0E-0169CCE240E4}" type="datetimeFigureOut">
              <a:rPr lang="en-US" smtClean="0"/>
              <a:t>10/30/2022</a:t>
            </a:fld>
            <a:endParaRPr lang="en-US"/>
          </a:p>
        </p:txBody>
      </p:sp>
      <p:sp>
        <p:nvSpPr>
          <p:cNvPr id="6" name="Footer Placeholder 5">
            <a:extLst>
              <a:ext uri="{FF2B5EF4-FFF2-40B4-BE49-F238E27FC236}">
                <a16:creationId xmlns:a16="http://schemas.microsoft.com/office/drawing/2014/main" id="{3930627E-CAA9-4999-8C01-D1847642C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A35D0-147A-4330-84CC-126167738B3A}"/>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229519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3BDD-EE55-41BF-AFF1-97ED2B93E0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342462-DD90-4F64-AE4F-4366BF5AF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9E644-E652-4EF4-A929-265E84D53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1EF32-D494-4A41-A161-FCB53390D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6C86E8-DFB4-4899-B569-1A65D09BE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D27FF-D84D-4AAA-ADC5-6D513682588E}"/>
              </a:ext>
            </a:extLst>
          </p:cNvPr>
          <p:cNvSpPr>
            <a:spLocks noGrp="1"/>
          </p:cNvSpPr>
          <p:nvPr>
            <p:ph type="dt" sz="half" idx="10"/>
          </p:nvPr>
        </p:nvSpPr>
        <p:spPr/>
        <p:txBody>
          <a:bodyPr/>
          <a:lstStyle/>
          <a:p>
            <a:fld id="{1D8395B8-3941-4127-BA0E-0169CCE240E4}" type="datetimeFigureOut">
              <a:rPr lang="en-US" smtClean="0"/>
              <a:t>10/30/2022</a:t>
            </a:fld>
            <a:endParaRPr lang="en-US"/>
          </a:p>
        </p:txBody>
      </p:sp>
      <p:sp>
        <p:nvSpPr>
          <p:cNvPr id="8" name="Footer Placeholder 7">
            <a:extLst>
              <a:ext uri="{FF2B5EF4-FFF2-40B4-BE49-F238E27FC236}">
                <a16:creationId xmlns:a16="http://schemas.microsoft.com/office/drawing/2014/main" id="{776FFC26-5ADD-46C0-8A5A-EEB7270CF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EAE00B-F1FC-4CE0-BEDD-1D3AFC6FBCCA}"/>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268840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003D-ACB5-4B7D-8083-D8484BC75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62CEE7-0421-4116-A12E-17FFE4601811}"/>
              </a:ext>
            </a:extLst>
          </p:cNvPr>
          <p:cNvSpPr>
            <a:spLocks noGrp="1"/>
          </p:cNvSpPr>
          <p:nvPr>
            <p:ph type="dt" sz="half" idx="10"/>
          </p:nvPr>
        </p:nvSpPr>
        <p:spPr/>
        <p:txBody>
          <a:bodyPr/>
          <a:lstStyle/>
          <a:p>
            <a:fld id="{1D8395B8-3941-4127-BA0E-0169CCE240E4}" type="datetimeFigureOut">
              <a:rPr lang="en-US" smtClean="0"/>
              <a:t>10/30/2022</a:t>
            </a:fld>
            <a:endParaRPr lang="en-US"/>
          </a:p>
        </p:txBody>
      </p:sp>
      <p:sp>
        <p:nvSpPr>
          <p:cNvPr id="4" name="Footer Placeholder 3">
            <a:extLst>
              <a:ext uri="{FF2B5EF4-FFF2-40B4-BE49-F238E27FC236}">
                <a16:creationId xmlns:a16="http://schemas.microsoft.com/office/drawing/2014/main" id="{4E85EBB1-2EBA-47B8-ABA3-78DBA3925C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1F871-0251-4A31-AD1B-BBE5CAE8F981}"/>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235783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132FC-B45E-4F82-90AE-664FFEECD84B}"/>
              </a:ext>
            </a:extLst>
          </p:cNvPr>
          <p:cNvSpPr>
            <a:spLocks noGrp="1"/>
          </p:cNvSpPr>
          <p:nvPr>
            <p:ph type="dt" sz="half" idx="10"/>
          </p:nvPr>
        </p:nvSpPr>
        <p:spPr/>
        <p:txBody>
          <a:bodyPr/>
          <a:lstStyle/>
          <a:p>
            <a:fld id="{1D8395B8-3941-4127-BA0E-0169CCE240E4}" type="datetimeFigureOut">
              <a:rPr lang="en-US" smtClean="0"/>
              <a:t>10/30/2022</a:t>
            </a:fld>
            <a:endParaRPr lang="en-US"/>
          </a:p>
        </p:txBody>
      </p:sp>
      <p:sp>
        <p:nvSpPr>
          <p:cNvPr id="3" name="Footer Placeholder 2">
            <a:extLst>
              <a:ext uri="{FF2B5EF4-FFF2-40B4-BE49-F238E27FC236}">
                <a16:creationId xmlns:a16="http://schemas.microsoft.com/office/drawing/2014/main" id="{551CD6DE-4FA7-4D5D-9820-947280361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CB852-EC97-44B0-A061-FEE081DAE757}"/>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345271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A50A-E0B0-42C4-9B5E-20524F146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0B6F2-DDCA-4144-8669-ADC585304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56005-8D7E-40D9-9B72-6E9D4870B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0BBB2-47D3-4C94-9869-AF52DCE82877}"/>
              </a:ext>
            </a:extLst>
          </p:cNvPr>
          <p:cNvSpPr>
            <a:spLocks noGrp="1"/>
          </p:cNvSpPr>
          <p:nvPr>
            <p:ph type="dt" sz="half" idx="10"/>
          </p:nvPr>
        </p:nvSpPr>
        <p:spPr/>
        <p:txBody>
          <a:bodyPr/>
          <a:lstStyle/>
          <a:p>
            <a:fld id="{1D8395B8-3941-4127-BA0E-0169CCE240E4}" type="datetimeFigureOut">
              <a:rPr lang="en-US" smtClean="0"/>
              <a:t>10/30/2022</a:t>
            </a:fld>
            <a:endParaRPr lang="en-US"/>
          </a:p>
        </p:txBody>
      </p:sp>
      <p:sp>
        <p:nvSpPr>
          <p:cNvPr id="6" name="Footer Placeholder 5">
            <a:extLst>
              <a:ext uri="{FF2B5EF4-FFF2-40B4-BE49-F238E27FC236}">
                <a16:creationId xmlns:a16="http://schemas.microsoft.com/office/drawing/2014/main" id="{7FBF9918-FF14-47FA-8792-EFE2E46EF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F7072-33E6-4BAE-AB26-2CF29A1EE1FA}"/>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85039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19EE-8EE0-4F12-B4FC-8A604A325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0765AC-697B-420E-8979-3CE0D4786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9E3028-8363-4668-9EF6-AEADE0022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73F8E-F03E-4F8B-9354-09C76C40C3C3}"/>
              </a:ext>
            </a:extLst>
          </p:cNvPr>
          <p:cNvSpPr>
            <a:spLocks noGrp="1"/>
          </p:cNvSpPr>
          <p:nvPr>
            <p:ph type="dt" sz="half" idx="10"/>
          </p:nvPr>
        </p:nvSpPr>
        <p:spPr/>
        <p:txBody>
          <a:bodyPr/>
          <a:lstStyle/>
          <a:p>
            <a:fld id="{1D8395B8-3941-4127-BA0E-0169CCE240E4}" type="datetimeFigureOut">
              <a:rPr lang="en-US" smtClean="0"/>
              <a:t>10/30/2022</a:t>
            </a:fld>
            <a:endParaRPr lang="en-US"/>
          </a:p>
        </p:txBody>
      </p:sp>
      <p:sp>
        <p:nvSpPr>
          <p:cNvPr id="6" name="Footer Placeholder 5">
            <a:extLst>
              <a:ext uri="{FF2B5EF4-FFF2-40B4-BE49-F238E27FC236}">
                <a16:creationId xmlns:a16="http://schemas.microsoft.com/office/drawing/2014/main" id="{7A721513-D1FC-42B6-883B-01F034F0A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55531-4821-44DE-AAB1-E997B60695C5}"/>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403147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25F1B-BA1A-452C-A939-A85E54749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43184-434B-4784-BD01-2651472A9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088FF-F0DF-4A3C-8ADD-B0A51F38B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395B8-3941-4127-BA0E-0169CCE240E4}" type="datetimeFigureOut">
              <a:rPr lang="en-US" smtClean="0"/>
              <a:t>10/30/2022</a:t>
            </a:fld>
            <a:endParaRPr lang="en-US"/>
          </a:p>
        </p:txBody>
      </p:sp>
      <p:sp>
        <p:nvSpPr>
          <p:cNvPr id="5" name="Footer Placeholder 4">
            <a:extLst>
              <a:ext uri="{FF2B5EF4-FFF2-40B4-BE49-F238E27FC236}">
                <a16:creationId xmlns:a16="http://schemas.microsoft.com/office/drawing/2014/main" id="{A0696431-C8F4-4B0D-A5A6-E167B5EEA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24FC20-7F9B-4C3D-9B68-239E29B36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1D355-6E87-4C6C-8ABA-8DEBF4CD4259}" type="slidenum">
              <a:rPr lang="en-US" smtClean="0"/>
              <a:t>‹#›</a:t>
            </a:fld>
            <a:endParaRPr lang="en-US"/>
          </a:p>
        </p:txBody>
      </p:sp>
    </p:spTree>
    <p:extLst>
      <p:ext uri="{BB962C8B-B14F-4D97-AF65-F5344CB8AC3E}">
        <p14:creationId xmlns:p14="http://schemas.microsoft.com/office/powerpoint/2010/main" val="50754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5022-D866-42BB-B34E-FC2088C9DF1E}"/>
              </a:ext>
            </a:extLst>
          </p:cNvPr>
          <p:cNvSpPr>
            <a:spLocks noGrp="1"/>
          </p:cNvSpPr>
          <p:nvPr>
            <p:ph type="ctrTitle" idx="4294967295"/>
          </p:nvPr>
        </p:nvSpPr>
        <p:spPr>
          <a:xfrm>
            <a:off x="673100" y="507999"/>
            <a:ext cx="10553700" cy="4904510"/>
          </a:xfrm>
        </p:spPr>
        <p:txBody>
          <a:bodyPr>
            <a:normAutofit fontScale="90000"/>
          </a:bodyPr>
          <a:lstStyle/>
          <a:p>
            <a:pPr algn="ctr"/>
            <a:br>
              <a:rPr lang="en-US" sz="3600" dirty="0"/>
            </a:br>
            <a:br>
              <a:rPr lang="en-US" sz="3600" dirty="0"/>
            </a:br>
            <a:r>
              <a:rPr lang="en-US" sz="2700" dirty="0"/>
              <a:t>Chapter 7</a:t>
            </a:r>
            <a:br>
              <a:rPr lang="en-US" sz="2700" dirty="0"/>
            </a:br>
            <a:br>
              <a:rPr lang="en-US" sz="2700" dirty="0"/>
            </a:br>
            <a:br>
              <a:rPr lang="en-US" sz="3600" dirty="0"/>
            </a:br>
            <a:r>
              <a:rPr lang="en-US" sz="4900" dirty="0"/>
              <a:t>Operations in a </a:t>
            </a:r>
            <a:br>
              <a:rPr lang="en-US" sz="4900" dirty="0"/>
            </a:br>
            <a:r>
              <a:rPr lang="en-US" sz="4900" dirty="0"/>
              <a:t>Distributed World </a:t>
            </a:r>
            <a:br>
              <a:rPr lang="en-US" sz="4900" dirty="0"/>
            </a:br>
            <a:br>
              <a:rPr lang="en-US" dirty="0"/>
            </a:br>
            <a:br>
              <a:rPr lang="en-US" dirty="0"/>
            </a:br>
            <a:r>
              <a:rPr lang="en-US" sz="2400" dirty="0"/>
              <a:t>Professor Rieks</a:t>
            </a:r>
            <a:br>
              <a:rPr lang="en-US" sz="2400" dirty="0"/>
            </a:br>
            <a:r>
              <a:rPr lang="en-US" sz="2000" dirty="0"/>
              <a:t>Fall 2022</a:t>
            </a:r>
            <a:br>
              <a:rPr lang="en-US" sz="2000" dirty="0"/>
            </a:br>
            <a:r>
              <a:rPr lang="en-US" sz="2000" dirty="0"/>
              <a:t>IST 643</a:t>
            </a:r>
            <a:br>
              <a:rPr lang="en-US" sz="2400" dirty="0"/>
            </a:br>
            <a:r>
              <a:rPr lang="en-US" sz="2400" dirty="0"/>
              <a:t> </a:t>
            </a:r>
            <a:endParaRPr lang="en-US" dirty="0"/>
          </a:p>
        </p:txBody>
      </p:sp>
    </p:spTree>
    <p:extLst>
      <p:ext uri="{BB962C8B-B14F-4D97-AF65-F5344CB8AC3E}">
        <p14:creationId xmlns:p14="http://schemas.microsoft.com/office/powerpoint/2010/main" val="178218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623F-1438-C189-FE58-D4F2D55BF808}"/>
              </a:ext>
            </a:extLst>
          </p:cNvPr>
          <p:cNvSpPr>
            <a:spLocks noGrp="1"/>
          </p:cNvSpPr>
          <p:nvPr>
            <p:ph type="title"/>
          </p:nvPr>
        </p:nvSpPr>
        <p:spPr/>
        <p:txBody>
          <a:bodyPr>
            <a:normAutofit/>
          </a:bodyPr>
          <a:lstStyle/>
          <a:p>
            <a:r>
              <a:rPr lang="en-US" i="0" dirty="0">
                <a:solidFill>
                  <a:srgbClr val="3D3B49"/>
                </a:solidFill>
                <a:effectLst/>
                <a:latin typeface="Calibri" panose="020F0502020204030204" pitchFamily="34" charset="0"/>
                <a:cs typeface="Calibri" panose="020F0502020204030204" pitchFamily="34" charset="0"/>
              </a:rPr>
              <a:t>Service Life Cycle</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E7F46A6-8600-5882-9599-B471CB6BA421}"/>
              </a:ext>
            </a:extLst>
          </p:cNvPr>
          <p:cNvSpPr>
            <a:spLocks noGrp="1"/>
          </p:cNvSpPr>
          <p:nvPr>
            <p:ph idx="1"/>
          </p:nvPr>
        </p:nvSpPr>
        <p:spPr>
          <a:xfrm>
            <a:off x="89042" y="1123406"/>
            <a:ext cx="11890521" cy="5296445"/>
          </a:xfrm>
        </p:spPr>
        <p:txBody>
          <a:bodyPr>
            <a:normAutofit fontScale="85000" lnSpcReduction="10000"/>
          </a:bodyPr>
          <a:lstStyle/>
          <a:p>
            <a:r>
              <a:rPr lang="en-US" b="0" i="0" dirty="0">
                <a:solidFill>
                  <a:srgbClr val="3D3B49"/>
                </a:solidFill>
                <a:effectLst/>
                <a:latin typeface="Calibri" panose="020F0502020204030204" pitchFamily="34" charset="0"/>
                <a:cs typeface="Calibri" panose="020F0502020204030204" pitchFamily="34" charset="0"/>
              </a:rPr>
              <a:t>Operations is responsible for the entire </a:t>
            </a:r>
            <a:r>
              <a:rPr lang="en-US" b="1" i="0" dirty="0">
                <a:solidFill>
                  <a:srgbClr val="3D3B49"/>
                </a:solidFill>
                <a:effectLst/>
                <a:latin typeface="Calibri" panose="020F0502020204030204" pitchFamily="34" charset="0"/>
                <a:cs typeface="Calibri" panose="020F0502020204030204" pitchFamily="34" charset="0"/>
              </a:rPr>
              <a:t>Service Life Cycle</a:t>
            </a:r>
            <a:r>
              <a:rPr lang="en-US" b="0" i="0" dirty="0">
                <a:solidFill>
                  <a:srgbClr val="3D3B49"/>
                </a:solidFill>
                <a:effectLst/>
                <a:latin typeface="Calibri" panose="020F0502020204030204" pitchFamily="34" charset="0"/>
                <a:cs typeface="Calibri" panose="020F0502020204030204" pitchFamily="34" charset="0"/>
              </a:rPr>
              <a:t>: </a:t>
            </a:r>
          </a:p>
          <a:p>
            <a:pPr lvl="1"/>
            <a:r>
              <a:rPr lang="en-US" b="0" i="0" dirty="0">
                <a:solidFill>
                  <a:srgbClr val="3D3B49"/>
                </a:solidFill>
                <a:effectLst/>
                <a:latin typeface="Calibri" panose="020F0502020204030204" pitchFamily="34" charset="0"/>
                <a:cs typeface="Calibri" panose="020F0502020204030204" pitchFamily="34" charset="0"/>
              </a:rPr>
              <a:t>Launch, maintenance (both regular and emergency), upgrades, and decommissioning. </a:t>
            </a:r>
          </a:p>
          <a:p>
            <a:pPr lvl="1"/>
            <a:r>
              <a:rPr lang="en-US" b="0" i="0" dirty="0">
                <a:solidFill>
                  <a:srgbClr val="3D3B49"/>
                </a:solidFill>
                <a:effectLst/>
                <a:latin typeface="Calibri" panose="020F0502020204030204" pitchFamily="34" charset="0"/>
                <a:cs typeface="Calibri" panose="020F0502020204030204" pitchFamily="34" charset="0"/>
              </a:rPr>
              <a:t>Each phase has unique requirements, so you’ll need a strategy for managing each phase differently.</a:t>
            </a:r>
          </a:p>
          <a:p>
            <a:r>
              <a:rPr lang="en-US" b="0" i="0" dirty="0">
                <a:solidFill>
                  <a:srgbClr val="3D3B49"/>
                </a:solidFill>
                <a:effectLst/>
                <a:latin typeface="Calibri" panose="020F0502020204030204" pitchFamily="34" charset="0"/>
                <a:cs typeface="Calibri" panose="020F0502020204030204" pitchFamily="34" charset="0"/>
              </a:rPr>
              <a:t>The stages of the life cycle are:</a:t>
            </a:r>
            <a:endParaRPr lang="en-US" dirty="0">
              <a:solidFill>
                <a:srgbClr val="3D3B49"/>
              </a:solidFill>
              <a:latin typeface="Calibri" panose="020F0502020204030204" pitchFamily="34" charset="0"/>
              <a:cs typeface="Calibri" panose="020F0502020204030204" pitchFamily="34" charset="0"/>
            </a:endParaRPr>
          </a:p>
          <a:p>
            <a:pPr lvl="1"/>
            <a:r>
              <a:rPr lang="en-US" b="1" i="0" dirty="0">
                <a:solidFill>
                  <a:srgbClr val="3D3B49"/>
                </a:solidFill>
                <a:effectLst/>
                <a:latin typeface="Calibri" panose="020F0502020204030204" pitchFamily="34" charset="0"/>
                <a:cs typeface="Calibri" panose="020F0502020204030204" pitchFamily="34" charset="0"/>
              </a:rPr>
              <a:t>Service Launch:</a:t>
            </a:r>
            <a:r>
              <a:rPr lang="en-US" b="0" i="0" dirty="0">
                <a:solidFill>
                  <a:srgbClr val="3D3B49"/>
                </a:solidFill>
                <a:effectLst/>
                <a:latin typeface="Calibri" panose="020F0502020204030204" pitchFamily="34" charset="0"/>
                <a:cs typeface="Calibri" panose="020F0502020204030204" pitchFamily="34" charset="0"/>
              </a:rPr>
              <a:t> Launching a service the first time. The service is brought to life, initial customers use it, and problems that were not discovered prior to the launch are discovered and remedied. </a:t>
            </a:r>
          </a:p>
          <a:p>
            <a:pPr lvl="2"/>
            <a:r>
              <a:rPr lang="en-US" b="0" i="0" dirty="0">
                <a:solidFill>
                  <a:srgbClr val="3D3B49"/>
                </a:solidFill>
                <a:effectLst/>
                <a:latin typeface="Calibri" panose="020F0502020204030204" pitchFamily="34" charset="0"/>
                <a:cs typeface="Calibri" panose="020F0502020204030204" pitchFamily="34" charset="0"/>
              </a:rPr>
              <a:t>If we launch new services frequently, then there are probably many people doing the launches. Some will be less experienced than others. </a:t>
            </a:r>
          </a:p>
          <a:p>
            <a:pPr lvl="2"/>
            <a:r>
              <a:rPr lang="en-US" b="0" i="0" dirty="0">
                <a:solidFill>
                  <a:srgbClr val="3D3B49"/>
                </a:solidFill>
                <a:effectLst/>
                <a:latin typeface="Calibri" panose="020F0502020204030204" pitchFamily="34" charset="0"/>
                <a:cs typeface="Calibri" panose="020F0502020204030204" pitchFamily="34" charset="0"/>
              </a:rPr>
              <a:t>In this case we should maintain a checklist to share our experience. </a:t>
            </a:r>
          </a:p>
          <a:p>
            <a:pPr lvl="2"/>
            <a:r>
              <a:rPr lang="en-US" b="0" i="0" dirty="0">
                <a:solidFill>
                  <a:srgbClr val="3D3B49"/>
                </a:solidFill>
                <a:effectLst/>
                <a:latin typeface="Calibri" panose="020F0502020204030204" pitchFamily="34" charset="0"/>
                <a:cs typeface="Calibri" panose="020F0502020204030204" pitchFamily="34" charset="0"/>
              </a:rPr>
              <a:t>Every addition increases our </a:t>
            </a:r>
            <a:r>
              <a:rPr lang="en-US" b="1" i="0" dirty="0">
                <a:solidFill>
                  <a:srgbClr val="3D3B49"/>
                </a:solidFill>
                <a:effectLst/>
                <a:latin typeface="Calibri" panose="020F0502020204030204" pitchFamily="34" charset="0"/>
                <a:cs typeface="Calibri" panose="020F0502020204030204" pitchFamily="34" charset="0"/>
              </a:rPr>
              <a:t>organizational memory</a:t>
            </a:r>
            <a:r>
              <a:rPr lang="en-US" b="0" i="0" dirty="0">
                <a:solidFill>
                  <a:srgbClr val="3D3B49"/>
                </a:solidFill>
                <a:effectLst/>
                <a:latin typeface="Calibri" panose="020F0502020204030204" pitchFamily="34" charset="0"/>
                <a:cs typeface="Calibri" panose="020F0502020204030204" pitchFamily="34" charset="0"/>
              </a:rPr>
              <a:t>, the collection of knowledge within our organization, thereby making the organization smarter.</a:t>
            </a:r>
          </a:p>
          <a:p>
            <a:pPr lvl="1"/>
            <a:r>
              <a:rPr lang="en-US" b="1" i="0" dirty="0">
                <a:solidFill>
                  <a:srgbClr val="3D3B49"/>
                </a:solidFill>
                <a:effectLst/>
                <a:latin typeface="Calibri" panose="020F0502020204030204" pitchFamily="34" charset="0"/>
                <a:cs typeface="Calibri" panose="020F0502020204030204" pitchFamily="34" charset="0"/>
              </a:rPr>
              <a:t>Emergency Tasks:</a:t>
            </a:r>
            <a:r>
              <a:rPr lang="en-US" b="0" i="0" dirty="0">
                <a:solidFill>
                  <a:srgbClr val="3D3B49"/>
                </a:solidFill>
                <a:effectLst/>
                <a:latin typeface="Calibri" panose="020F0502020204030204" pitchFamily="34" charset="0"/>
                <a:cs typeface="Calibri" panose="020F0502020204030204" pitchFamily="34" charset="0"/>
              </a:rPr>
              <a:t> Handling exceptional or unexpected events. </a:t>
            </a:r>
          </a:p>
          <a:p>
            <a:pPr lvl="2"/>
            <a:r>
              <a:rPr lang="en-US" b="0" i="0" dirty="0">
                <a:solidFill>
                  <a:srgbClr val="3D3B49"/>
                </a:solidFill>
                <a:effectLst/>
                <a:latin typeface="Calibri" panose="020F0502020204030204" pitchFamily="34" charset="0"/>
                <a:cs typeface="Calibri" panose="020F0502020204030204" pitchFamily="34" charset="0"/>
              </a:rPr>
              <a:t>This includes handling outages and, more importantly, detecting and fixing conditions that precipitate outages. </a:t>
            </a:r>
          </a:p>
          <a:p>
            <a:pPr lvl="1"/>
            <a:r>
              <a:rPr lang="en-US" b="1" i="0" dirty="0">
                <a:solidFill>
                  <a:srgbClr val="3D3B49"/>
                </a:solidFill>
                <a:effectLst/>
                <a:latin typeface="Calibri" panose="020F0502020204030204" pitchFamily="34" charset="0"/>
                <a:cs typeface="Calibri" panose="020F0502020204030204" pitchFamily="34" charset="0"/>
              </a:rPr>
              <a:t>Nonemergency Tasks:</a:t>
            </a:r>
            <a:r>
              <a:rPr lang="en-US" b="0" i="0" dirty="0">
                <a:solidFill>
                  <a:srgbClr val="3D3B49"/>
                </a:solidFill>
                <a:effectLst/>
                <a:latin typeface="Calibri" panose="020F0502020204030204" pitchFamily="34" charset="0"/>
                <a:cs typeface="Calibri" panose="020F0502020204030204" pitchFamily="34" charset="0"/>
              </a:rPr>
              <a:t> Performing all manual work required as part of the normally functioning system. </a:t>
            </a:r>
          </a:p>
          <a:p>
            <a:pPr lvl="2"/>
            <a:r>
              <a:rPr lang="en-US" b="0" i="0" dirty="0">
                <a:solidFill>
                  <a:srgbClr val="3D3B49"/>
                </a:solidFill>
                <a:effectLst/>
                <a:latin typeface="Calibri" panose="020F0502020204030204" pitchFamily="34" charset="0"/>
                <a:cs typeface="Calibri" panose="020F0502020204030204" pitchFamily="34" charset="0"/>
              </a:rPr>
              <a:t>This may include periodic (weekly or monthly) maintenance tasks (for example, preparation for monthly billing events) as well as processing requests from users (for example, requests to enable the service for use by another internal service or team)</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7160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623F-1438-C189-FE58-D4F2D55BF808}"/>
              </a:ext>
            </a:extLst>
          </p:cNvPr>
          <p:cNvSpPr>
            <a:spLocks noGrp="1"/>
          </p:cNvSpPr>
          <p:nvPr>
            <p:ph type="title"/>
          </p:nvPr>
        </p:nvSpPr>
        <p:spPr/>
        <p:txBody>
          <a:bodyPr>
            <a:normAutofit/>
          </a:bodyPr>
          <a:lstStyle/>
          <a:p>
            <a:r>
              <a:rPr lang="en-US" b="0" i="0" dirty="0">
                <a:solidFill>
                  <a:srgbClr val="3D3B49"/>
                </a:solidFill>
                <a:effectLst/>
                <a:latin typeface="Calibri" panose="020F0502020204030204" pitchFamily="34" charset="0"/>
                <a:cs typeface="Calibri" panose="020F0502020204030204" pitchFamily="34" charset="0"/>
              </a:rPr>
              <a:t>The Stages Of The Life Cycle</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E7F46A6-8600-5882-9599-B471CB6BA421}"/>
              </a:ext>
            </a:extLst>
          </p:cNvPr>
          <p:cNvSpPr>
            <a:spLocks noGrp="1"/>
          </p:cNvSpPr>
          <p:nvPr>
            <p:ph idx="1"/>
          </p:nvPr>
        </p:nvSpPr>
        <p:spPr>
          <a:xfrm>
            <a:off x="89042" y="1123406"/>
            <a:ext cx="11890521" cy="5296445"/>
          </a:xfrm>
        </p:spPr>
        <p:txBody>
          <a:bodyPr>
            <a:normAutofit fontScale="77500" lnSpcReduction="20000"/>
          </a:bodyPr>
          <a:lstStyle/>
          <a:p>
            <a:pPr marL="590550" indent="-457200"/>
            <a:r>
              <a:rPr lang="en-US" b="1" i="0" dirty="0">
                <a:solidFill>
                  <a:srgbClr val="3D3B49"/>
                </a:solidFill>
                <a:effectLst/>
                <a:latin typeface="Calibri" panose="020F0502020204030204" pitchFamily="34" charset="0"/>
                <a:cs typeface="Calibri" panose="020F0502020204030204" pitchFamily="34" charset="0"/>
              </a:rPr>
              <a:t>Upgrades:</a:t>
            </a:r>
            <a:r>
              <a:rPr lang="en-US" b="0" i="0" dirty="0">
                <a:solidFill>
                  <a:srgbClr val="3D3B49"/>
                </a:solidFill>
                <a:effectLst/>
                <a:latin typeface="Calibri" panose="020F0502020204030204" pitchFamily="34" charset="0"/>
                <a:cs typeface="Calibri" panose="020F0502020204030204" pitchFamily="34" charset="0"/>
              </a:rPr>
              <a:t> Deploying new software releases and hardware platforms. </a:t>
            </a:r>
          </a:p>
          <a:p>
            <a:pPr marL="1047750" lvl="1" indent="-457200"/>
            <a:r>
              <a:rPr lang="en-US" b="0" i="0" dirty="0">
                <a:solidFill>
                  <a:srgbClr val="3D3B49"/>
                </a:solidFill>
                <a:effectLst/>
                <a:latin typeface="Calibri" panose="020F0502020204030204" pitchFamily="34" charset="0"/>
                <a:cs typeface="Calibri" panose="020F0502020204030204" pitchFamily="34" charset="0"/>
              </a:rPr>
              <a:t>The better we can do this, the more aggressively the company can try new things and innovate. </a:t>
            </a:r>
          </a:p>
          <a:p>
            <a:pPr marL="1047750" lvl="1" indent="-457200"/>
            <a:r>
              <a:rPr lang="en-US" b="0" i="0" dirty="0">
                <a:solidFill>
                  <a:srgbClr val="3D3B49"/>
                </a:solidFill>
                <a:effectLst/>
                <a:latin typeface="Calibri" panose="020F0502020204030204" pitchFamily="34" charset="0"/>
                <a:cs typeface="Calibri" panose="020F0502020204030204" pitchFamily="34" charset="0"/>
              </a:rPr>
              <a:t>Each new software release is built and tested before deployment. </a:t>
            </a:r>
          </a:p>
          <a:p>
            <a:pPr marL="1504950" lvl="2" indent="-457200"/>
            <a:r>
              <a:rPr lang="en-US" b="0" i="0" dirty="0">
                <a:solidFill>
                  <a:srgbClr val="3D3B49"/>
                </a:solidFill>
                <a:effectLst/>
                <a:latin typeface="Calibri" panose="020F0502020204030204" pitchFamily="34" charset="0"/>
                <a:cs typeface="Calibri" panose="020F0502020204030204" pitchFamily="34" charset="0"/>
              </a:rPr>
              <a:t>Tests include system tests, done by developers, as well as user acceptance tests (UAT), done by operations. </a:t>
            </a:r>
          </a:p>
          <a:p>
            <a:pPr marL="1504950" lvl="2" indent="-457200"/>
            <a:r>
              <a:rPr lang="en-US" b="0" i="0" dirty="0">
                <a:solidFill>
                  <a:srgbClr val="3D3B49"/>
                </a:solidFill>
                <a:effectLst/>
                <a:latin typeface="Calibri" panose="020F0502020204030204" pitchFamily="34" charset="0"/>
                <a:cs typeface="Calibri" panose="020F0502020204030204" pitchFamily="34" charset="0"/>
              </a:rPr>
              <a:t>UAT might include tests to verify there are no </a:t>
            </a:r>
            <a:r>
              <a:rPr lang="en-US" b="1" i="0" dirty="0">
                <a:solidFill>
                  <a:srgbClr val="3D3B49"/>
                </a:solidFill>
                <a:effectLst/>
                <a:latin typeface="Calibri" panose="020F0502020204030204" pitchFamily="34" charset="0"/>
                <a:cs typeface="Calibri" panose="020F0502020204030204" pitchFamily="34" charset="0"/>
              </a:rPr>
              <a:t>performance regressions</a:t>
            </a:r>
            <a:r>
              <a:rPr lang="en-US" b="0" i="0" dirty="0">
                <a:solidFill>
                  <a:srgbClr val="3D3B49"/>
                </a:solidFill>
                <a:effectLst/>
                <a:latin typeface="Calibri" panose="020F0502020204030204" pitchFamily="34" charset="0"/>
                <a:cs typeface="Calibri" panose="020F0502020204030204" pitchFamily="34" charset="0"/>
              </a:rPr>
              <a:t> (unexpected declines in performance). </a:t>
            </a:r>
          </a:p>
          <a:p>
            <a:pPr marL="1047750" lvl="1" indent="-457200"/>
            <a:r>
              <a:rPr lang="en-US" b="0" i="0" dirty="0">
                <a:solidFill>
                  <a:srgbClr val="3D3B49"/>
                </a:solidFill>
                <a:effectLst/>
                <a:latin typeface="Calibri" panose="020F0502020204030204" pitchFamily="34" charset="0"/>
                <a:cs typeface="Calibri" panose="020F0502020204030204" pitchFamily="34" charset="0"/>
              </a:rPr>
              <a:t>Vulnerability assessments are done to detect security issues. </a:t>
            </a:r>
          </a:p>
          <a:p>
            <a:pPr marL="1047750" lvl="1" indent="-457200"/>
            <a:r>
              <a:rPr lang="en-US" b="0" i="0" dirty="0">
                <a:solidFill>
                  <a:srgbClr val="3D3B49"/>
                </a:solidFill>
                <a:effectLst/>
                <a:latin typeface="Calibri" panose="020F0502020204030204" pitchFamily="34" charset="0"/>
                <a:cs typeface="Calibri" panose="020F0502020204030204" pitchFamily="34" charset="0"/>
              </a:rPr>
              <a:t>New hardware must go through a </a:t>
            </a:r>
            <a:r>
              <a:rPr lang="en-US" b="1" i="0" dirty="0">
                <a:solidFill>
                  <a:srgbClr val="3D3B49"/>
                </a:solidFill>
                <a:effectLst/>
                <a:latin typeface="Calibri" panose="020F0502020204030204" pitchFamily="34" charset="0"/>
                <a:cs typeface="Calibri" panose="020F0502020204030204" pitchFamily="34" charset="0"/>
              </a:rPr>
              <a:t>hardware qualification</a:t>
            </a:r>
            <a:r>
              <a:rPr lang="en-US" b="0" i="0" dirty="0">
                <a:solidFill>
                  <a:srgbClr val="3D3B49"/>
                </a:solidFill>
                <a:effectLst/>
                <a:latin typeface="Calibri" panose="020F0502020204030204" pitchFamily="34" charset="0"/>
                <a:cs typeface="Calibri" panose="020F0502020204030204" pitchFamily="34" charset="0"/>
              </a:rPr>
              <a:t> to test for compatibility, performance regressions, and any changes in operational processes. </a:t>
            </a:r>
          </a:p>
          <a:p>
            <a:pPr marL="590550" indent="-457200"/>
            <a:r>
              <a:rPr lang="en-US" b="1" i="0" dirty="0">
                <a:solidFill>
                  <a:srgbClr val="3D3B49"/>
                </a:solidFill>
                <a:effectLst/>
                <a:latin typeface="Calibri" panose="020F0502020204030204" pitchFamily="34" charset="0"/>
                <a:cs typeface="Calibri" panose="020F0502020204030204" pitchFamily="34" charset="0"/>
              </a:rPr>
              <a:t>Decommissioning:</a:t>
            </a:r>
            <a:r>
              <a:rPr lang="en-US" b="0" i="0" dirty="0">
                <a:solidFill>
                  <a:srgbClr val="3D3B49"/>
                </a:solidFill>
                <a:effectLst/>
                <a:latin typeface="Calibri" panose="020F0502020204030204" pitchFamily="34" charset="0"/>
                <a:cs typeface="Calibri" panose="020F0502020204030204" pitchFamily="34" charset="0"/>
              </a:rPr>
              <a:t> Turning off a service. It is the opposite of a service launch</a:t>
            </a:r>
          </a:p>
          <a:p>
            <a:pPr marL="1047750" lvl="1" indent="-457200"/>
            <a:r>
              <a:rPr lang="en-US" b="0" i="0" dirty="0">
                <a:solidFill>
                  <a:srgbClr val="3D3B49"/>
                </a:solidFill>
                <a:effectLst/>
                <a:latin typeface="Calibri" panose="020F0502020204030204" pitchFamily="34" charset="0"/>
                <a:cs typeface="Calibri" panose="020F0502020204030204" pitchFamily="34" charset="0"/>
              </a:rPr>
              <a:t>Removing the remaining users, </a:t>
            </a:r>
          </a:p>
          <a:p>
            <a:pPr marL="1047750" lvl="1" indent="-457200"/>
            <a:r>
              <a:rPr lang="en-US" b="0" i="0" dirty="0">
                <a:solidFill>
                  <a:srgbClr val="3D3B49"/>
                </a:solidFill>
                <a:effectLst/>
                <a:latin typeface="Calibri" panose="020F0502020204030204" pitchFamily="34" charset="0"/>
                <a:cs typeface="Calibri" panose="020F0502020204030204" pitchFamily="34" charset="0"/>
              </a:rPr>
              <a:t>Turning off the service, </a:t>
            </a:r>
          </a:p>
          <a:p>
            <a:pPr marL="1047750" lvl="1" indent="-457200"/>
            <a:r>
              <a:rPr lang="en-US" b="0" i="0" dirty="0">
                <a:solidFill>
                  <a:srgbClr val="3D3B49"/>
                </a:solidFill>
                <a:effectLst/>
                <a:latin typeface="Calibri" panose="020F0502020204030204" pitchFamily="34" charset="0"/>
                <a:cs typeface="Calibri" panose="020F0502020204030204" pitchFamily="34" charset="0"/>
              </a:rPr>
              <a:t>Removing references to the service from any related service configurations, </a:t>
            </a:r>
          </a:p>
          <a:p>
            <a:pPr marL="1047750" lvl="1" indent="-457200"/>
            <a:r>
              <a:rPr lang="en-US" b="0" i="0" dirty="0">
                <a:solidFill>
                  <a:srgbClr val="3D3B49"/>
                </a:solidFill>
                <a:effectLst/>
                <a:latin typeface="Calibri" panose="020F0502020204030204" pitchFamily="34" charset="0"/>
                <a:cs typeface="Calibri" panose="020F0502020204030204" pitchFamily="34" charset="0"/>
              </a:rPr>
              <a:t>Giving back any resources, archiving old data, </a:t>
            </a:r>
          </a:p>
          <a:p>
            <a:pPr marL="1047750" lvl="1" indent="-457200"/>
            <a:r>
              <a:rPr lang="en-US" b="0" i="0" dirty="0">
                <a:solidFill>
                  <a:srgbClr val="3D3B49"/>
                </a:solidFill>
                <a:effectLst/>
                <a:latin typeface="Calibri" panose="020F0502020204030204" pitchFamily="34" charset="0"/>
                <a:cs typeface="Calibri" panose="020F0502020204030204" pitchFamily="34" charset="0"/>
              </a:rPr>
              <a:t>Erasing or scrubbing data from any hardware before it is repurposed, sold, or disposed. </a:t>
            </a:r>
          </a:p>
          <a:p>
            <a:pPr marL="590550" indent="-457200"/>
            <a:r>
              <a:rPr lang="en-US" b="1" i="0" dirty="0">
                <a:solidFill>
                  <a:srgbClr val="3D3B49"/>
                </a:solidFill>
                <a:effectLst/>
                <a:latin typeface="Calibri" panose="020F0502020204030204" pitchFamily="34" charset="0"/>
                <a:cs typeface="Calibri" panose="020F0502020204030204" pitchFamily="34" charset="0"/>
              </a:rPr>
              <a:t>Project Work:</a:t>
            </a:r>
            <a:r>
              <a:rPr lang="en-US" b="0" i="0" dirty="0">
                <a:solidFill>
                  <a:srgbClr val="3D3B49"/>
                </a:solidFill>
                <a:effectLst/>
                <a:latin typeface="Calibri" panose="020F0502020204030204" pitchFamily="34" charset="0"/>
                <a:cs typeface="Calibri" panose="020F0502020204030204" pitchFamily="34" charset="0"/>
              </a:rPr>
              <a:t> Performing tasks large enough to require the allocation of dedicated resources and planning. </a:t>
            </a:r>
          </a:p>
          <a:p>
            <a:pPr marL="1047750" lvl="1" indent="-457200"/>
            <a:r>
              <a:rPr lang="en-US" b="0" i="0" dirty="0">
                <a:solidFill>
                  <a:srgbClr val="3D3B49"/>
                </a:solidFill>
                <a:effectLst/>
                <a:latin typeface="Calibri" panose="020F0502020204030204" pitchFamily="34" charset="0"/>
                <a:cs typeface="Calibri" panose="020F0502020204030204" pitchFamily="34" charset="0"/>
              </a:rPr>
              <a:t>While not directly part of the service life cycle, along the way tasks will arise that are larger than others.</a:t>
            </a:r>
          </a:p>
          <a:p>
            <a:pPr marL="1047750" lvl="1" indent="-457200"/>
            <a:r>
              <a:rPr lang="en-US" b="0" i="0" dirty="0">
                <a:solidFill>
                  <a:srgbClr val="3D3B49"/>
                </a:solidFill>
                <a:effectLst/>
                <a:latin typeface="Calibri" panose="020F0502020204030204" pitchFamily="34" charset="0"/>
                <a:cs typeface="Calibri" panose="020F0502020204030204" pitchFamily="34" charset="0"/>
              </a:rPr>
              <a:t>Examples include fixing a repeating but intermittent failure, working with stakeholders on roadmaps and plans for the product’s future, moving the service to a new datacenter, and scaling the service in new ways. </a:t>
            </a:r>
          </a:p>
        </p:txBody>
      </p:sp>
    </p:spTree>
    <p:extLst>
      <p:ext uri="{BB962C8B-B14F-4D97-AF65-F5344CB8AC3E}">
        <p14:creationId xmlns:p14="http://schemas.microsoft.com/office/powerpoint/2010/main" val="64413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E0D0-9149-2508-A125-E8CD4ECCBF74}"/>
              </a:ext>
            </a:extLst>
          </p:cNvPr>
          <p:cNvSpPr>
            <a:spLocks noGrp="1"/>
          </p:cNvSpPr>
          <p:nvPr>
            <p:ph type="title"/>
          </p:nvPr>
        </p:nvSpPr>
        <p:spPr/>
        <p:txBody>
          <a:bodyPr>
            <a:normAutofit/>
          </a:bodyPr>
          <a:lstStyle/>
          <a:p>
            <a:r>
              <a:rPr lang="en-US" i="0" dirty="0">
                <a:solidFill>
                  <a:srgbClr val="3D3B49"/>
                </a:solidFill>
                <a:effectLst/>
                <a:latin typeface="Calibri" panose="020F0502020204030204" pitchFamily="34" charset="0"/>
                <a:cs typeface="Calibri" panose="020F0502020204030204" pitchFamily="34" charset="0"/>
              </a:rPr>
              <a:t>Operational Teams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B804257-61F0-CC00-C1E4-81E48B79D513}"/>
              </a:ext>
            </a:extLst>
          </p:cNvPr>
          <p:cNvSpPr>
            <a:spLocks noGrp="1"/>
          </p:cNvSpPr>
          <p:nvPr>
            <p:ph idx="1"/>
          </p:nvPr>
        </p:nvSpPr>
        <p:spPr>
          <a:xfrm>
            <a:off x="89042" y="1123406"/>
            <a:ext cx="11705793" cy="5545249"/>
          </a:xfrm>
        </p:spPr>
        <p:txBody>
          <a:bodyPr>
            <a:normAutofit fontScale="85000" lnSpcReduction="20000"/>
          </a:bodyPr>
          <a:lstStyle/>
          <a:p>
            <a:r>
              <a:rPr lang="en-US" sz="2600" b="0" i="0" dirty="0">
                <a:solidFill>
                  <a:srgbClr val="3D3B49"/>
                </a:solidFill>
                <a:effectLst/>
                <a:latin typeface="Calibri" panose="020F0502020204030204" pitchFamily="34" charset="0"/>
                <a:cs typeface="Calibri" panose="020F0502020204030204" pitchFamily="34" charset="0"/>
              </a:rPr>
              <a:t>An operational team needs to get work done.  Teams need a strategy that assures that all incoming work is received, scheduled, and completed. Rotations can occur for different staff on a day, week, or month rotational basis.</a:t>
            </a:r>
          </a:p>
          <a:p>
            <a:pPr lvl="1"/>
            <a:r>
              <a:rPr lang="en-US" b="1" i="0" dirty="0">
                <a:solidFill>
                  <a:srgbClr val="3D3B49"/>
                </a:solidFill>
                <a:effectLst/>
                <a:latin typeface="Calibri" panose="020F0502020204030204" pitchFamily="34" charset="0"/>
                <a:cs typeface="Calibri" panose="020F0502020204030204" pitchFamily="34" charset="0"/>
              </a:rPr>
              <a:t>Emergency Issues:</a:t>
            </a:r>
            <a:r>
              <a:rPr lang="en-US" b="0" i="0" dirty="0">
                <a:solidFill>
                  <a:srgbClr val="3D3B49"/>
                </a:solidFill>
                <a:effectLst/>
                <a:latin typeface="Calibri" panose="020F0502020204030204" pitchFamily="34" charset="0"/>
                <a:cs typeface="Calibri" panose="020F0502020204030204" pitchFamily="34" charset="0"/>
              </a:rPr>
              <a:t> Outages, and issues that indicate a pending outage that can be prevented, and emergency requests from other teams. Usually initiated by an alert sent by the monitoring system via SMS or pager.</a:t>
            </a:r>
          </a:p>
          <a:p>
            <a:pPr lvl="1"/>
            <a:r>
              <a:rPr lang="en-US" b="1" i="0" dirty="0">
                <a:solidFill>
                  <a:srgbClr val="3D3B49"/>
                </a:solidFill>
                <a:effectLst/>
                <a:latin typeface="Calibri" panose="020F0502020204030204" pitchFamily="34" charset="0"/>
                <a:cs typeface="Calibri" panose="020F0502020204030204" pitchFamily="34" charset="0"/>
              </a:rPr>
              <a:t>Normal Requests:</a:t>
            </a:r>
            <a:r>
              <a:rPr lang="en-US" b="0" i="0" dirty="0">
                <a:solidFill>
                  <a:srgbClr val="3D3B49"/>
                </a:solidFill>
                <a:effectLst/>
                <a:latin typeface="Calibri" panose="020F0502020204030204" pitchFamily="34" charset="0"/>
                <a:cs typeface="Calibri" panose="020F0502020204030204" pitchFamily="34" charset="0"/>
              </a:rPr>
              <a:t> Process work (repeatable processes that have not yet been automated), non-urgent trouble reports, informational questions, and initial consulting that results in larger projects. Usually initiated by a request ticket system. </a:t>
            </a:r>
          </a:p>
          <a:p>
            <a:pPr lvl="1"/>
            <a:r>
              <a:rPr lang="en-US" b="1" i="0" dirty="0">
                <a:solidFill>
                  <a:srgbClr val="3D3B49"/>
                </a:solidFill>
                <a:effectLst/>
                <a:latin typeface="Calibri" panose="020F0502020204030204" pitchFamily="34" charset="0"/>
                <a:cs typeface="Calibri" panose="020F0502020204030204" pitchFamily="34" charset="0"/>
              </a:rPr>
              <a:t>Project Work:</a:t>
            </a:r>
            <a:r>
              <a:rPr lang="en-US" b="0" i="0" dirty="0">
                <a:solidFill>
                  <a:srgbClr val="3D3B49"/>
                </a:solidFill>
                <a:effectLst/>
                <a:latin typeface="Calibri" panose="020F0502020204030204" pitchFamily="34" charset="0"/>
                <a:cs typeface="Calibri" panose="020F0502020204030204" pitchFamily="34" charset="0"/>
              </a:rPr>
              <a:t> Small and large projects that evolve the system. Managed with whatever project management style the team selects. </a:t>
            </a:r>
          </a:p>
          <a:p>
            <a:pPr marL="590550" indent="-457200"/>
            <a:r>
              <a:rPr lang="en-US" sz="2600" b="0" i="0" dirty="0">
                <a:solidFill>
                  <a:srgbClr val="3D3B49"/>
                </a:solidFill>
                <a:effectLst/>
                <a:latin typeface="Calibri" panose="020F0502020204030204" pitchFamily="34" charset="0"/>
                <a:cs typeface="Calibri" panose="020F0502020204030204" pitchFamily="34" charset="0"/>
              </a:rPr>
              <a:t>To implement our recommended strategy, all members of the team focus on project work as their main priority. </a:t>
            </a:r>
          </a:p>
          <a:p>
            <a:pPr marL="1047750" lvl="1" indent="-457200"/>
            <a:r>
              <a:rPr lang="en-US" sz="2200" b="0" i="0" dirty="0">
                <a:solidFill>
                  <a:srgbClr val="3D3B49"/>
                </a:solidFill>
                <a:effectLst/>
                <a:latin typeface="Calibri" panose="020F0502020204030204" pitchFamily="34" charset="0"/>
                <a:cs typeface="Calibri" panose="020F0502020204030204" pitchFamily="34" charset="0"/>
              </a:rPr>
              <a:t>Project work is best done in small teams. Solo projects can damage a team by making members feel disconnected or by permitting individuals to work without constructive feedback. </a:t>
            </a:r>
          </a:p>
          <a:p>
            <a:pPr marL="590550" indent="-457200"/>
            <a:r>
              <a:rPr lang="en-US" sz="2600" b="0" i="0" dirty="0">
                <a:solidFill>
                  <a:srgbClr val="3D3B49"/>
                </a:solidFill>
                <a:effectLst/>
                <a:latin typeface="Calibri" panose="020F0502020204030204" pitchFamily="34" charset="0"/>
                <a:cs typeface="Calibri" panose="020F0502020204030204" pitchFamily="34" charset="0"/>
              </a:rPr>
              <a:t>However, team members take turns being responsible for emergency issues as they arise. </a:t>
            </a:r>
          </a:p>
          <a:p>
            <a:pPr marL="1047750" lvl="1" indent="-457200"/>
            <a:r>
              <a:rPr lang="en-US" b="0" i="0" dirty="0">
                <a:solidFill>
                  <a:srgbClr val="3D3B49"/>
                </a:solidFill>
                <a:effectLst/>
                <a:latin typeface="Calibri" panose="020F0502020204030204" pitchFamily="34" charset="0"/>
                <a:cs typeface="Calibri" panose="020F0502020204030204" pitchFamily="34" charset="0"/>
              </a:rPr>
              <a:t>This responsibility is called </a:t>
            </a:r>
            <a:r>
              <a:rPr lang="en-US" b="1" i="0" dirty="0">
                <a:solidFill>
                  <a:srgbClr val="3D3B49"/>
                </a:solidFill>
                <a:effectLst/>
                <a:latin typeface="Calibri" panose="020F0502020204030204" pitchFamily="34" charset="0"/>
                <a:cs typeface="Calibri" panose="020F0502020204030204" pitchFamily="34" charset="0"/>
              </a:rPr>
              <a:t>on-call</a:t>
            </a:r>
            <a:r>
              <a:rPr lang="en-US" b="0" i="0" dirty="0">
                <a:solidFill>
                  <a:srgbClr val="3D3B49"/>
                </a:solidFill>
                <a:effectLst/>
                <a:latin typeface="Calibri" panose="020F0502020204030204" pitchFamily="34" charset="0"/>
                <a:cs typeface="Calibri" panose="020F0502020204030204" pitchFamily="34" charset="0"/>
              </a:rPr>
              <a:t>. It is common that on-call duty and ticket duty are scheduled in a rotation</a:t>
            </a:r>
          </a:p>
          <a:p>
            <a:pPr marL="590550" indent="-457200"/>
            <a:r>
              <a:rPr lang="en-US" sz="2600" b="0" i="0" dirty="0">
                <a:solidFill>
                  <a:srgbClr val="3D3B49"/>
                </a:solidFill>
                <a:effectLst/>
                <a:latin typeface="Calibri" panose="020F0502020204030204" pitchFamily="34" charset="0"/>
                <a:cs typeface="Calibri" panose="020F0502020204030204" pitchFamily="34" charset="0"/>
              </a:rPr>
              <a:t>Likewise, team members take turns being responsible for normal requests from other teams. This responsibility is called </a:t>
            </a:r>
            <a:r>
              <a:rPr lang="en-US" sz="2600" b="1" i="0" dirty="0">
                <a:solidFill>
                  <a:srgbClr val="3D3B49"/>
                </a:solidFill>
                <a:effectLst/>
                <a:latin typeface="Calibri" panose="020F0502020204030204" pitchFamily="34" charset="0"/>
                <a:cs typeface="Calibri" panose="020F0502020204030204" pitchFamily="34" charset="0"/>
              </a:rPr>
              <a:t>ticket duty</a:t>
            </a:r>
            <a:r>
              <a:rPr lang="en-US" sz="2600" b="0" i="0" dirty="0">
                <a:solidFill>
                  <a:srgbClr val="3D3B49"/>
                </a:solidFill>
                <a:effectLst/>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294749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4DF3-B96A-E5E8-69DD-DD4E8918DBA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Toil and Fix-it Days</a:t>
            </a:r>
          </a:p>
        </p:txBody>
      </p:sp>
      <p:sp>
        <p:nvSpPr>
          <p:cNvPr id="3" name="Content Placeholder 2">
            <a:extLst>
              <a:ext uri="{FF2B5EF4-FFF2-40B4-BE49-F238E27FC236}">
                <a16:creationId xmlns:a16="http://schemas.microsoft.com/office/drawing/2014/main" id="{CBFE9AD7-BE54-ABE4-C364-645131693AC7}"/>
              </a:ext>
            </a:extLst>
          </p:cNvPr>
          <p:cNvSpPr>
            <a:spLocks noGrp="1"/>
          </p:cNvSpPr>
          <p:nvPr>
            <p:ph idx="1"/>
          </p:nvPr>
        </p:nvSpPr>
        <p:spPr>
          <a:xfrm>
            <a:off x="89042" y="1123406"/>
            <a:ext cx="11890521" cy="5296445"/>
          </a:xfrm>
        </p:spPr>
        <p:txBody>
          <a:bodyPr>
            <a:normAutofit fontScale="92500" lnSpcReduction="20000"/>
          </a:bodyPr>
          <a:lstStyle/>
          <a:p>
            <a:pPr marL="0" indent="0" algn="l">
              <a:buNone/>
            </a:pPr>
            <a:r>
              <a:rPr lang="en-US" b="1" i="0" dirty="0">
                <a:solidFill>
                  <a:srgbClr val="3D3B49"/>
                </a:solidFill>
                <a:effectLst/>
                <a:latin typeface="Calibri" panose="020F0502020204030204" pitchFamily="34" charset="0"/>
                <a:cs typeface="Calibri" panose="020F0502020204030204" pitchFamily="34" charset="0"/>
              </a:rPr>
              <a:t>Toil Reduction</a:t>
            </a:r>
          </a:p>
          <a:p>
            <a:pPr indent="25" algn="l"/>
            <a:r>
              <a:rPr lang="en-US" b="0" i="0" dirty="0">
                <a:solidFill>
                  <a:srgbClr val="3D3B49"/>
                </a:solidFill>
                <a:effectLst/>
                <a:latin typeface="Calibri" panose="020F0502020204030204" pitchFamily="34" charset="0"/>
                <a:cs typeface="Calibri" panose="020F0502020204030204" pitchFamily="34" charset="0"/>
              </a:rPr>
              <a:t> Toil is manual work that is particularly exhausting. </a:t>
            </a:r>
          </a:p>
          <a:p>
            <a:pPr indent="25" algn="l"/>
            <a:r>
              <a:rPr lang="en-US" b="0" i="0" dirty="0">
                <a:solidFill>
                  <a:srgbClr val="3D3B49"/>
                </a:solidFill>
                <a:effectLst/>
                <a:latin typeface="Calibri" panose="020F0502020204030204" pitchFamily="34" charset="0"/>
                <a:cs typeface="Calibri" panose="020F0502020204030204" pitchFamily="34" charset="0"/>
              </a:rPr>
              <a:t> If a team calculates the number of hours spent on toil versus normal project work, that ratio should be as low as possible. </a:t>
            </a:r>
          </a:p>
          <a:p>
            <a:pPr indent="25" algn="l"/>
            <a:r>
              <a:rPr lang="en-US" b="0" i="0" dirty="0">
                <a:solidFill>
                  <a:srgbClr val="3D3B49"/>
                </a:solidFill>
                <a:effectLst/>
                <a:latin typeface="Calibri" panose="020F0502020204030204" pitchFamily="34" charset="0"/>
                <a:cs typeface="Calibri" panose="020F0502020204030204" pitchFamily="34" charset="0"/>
              </a:rPr>
              <a:t>Management may set a threshold such that if it goes above 50 percent, the team pauses all new features and works to solve the big problems that are the source of so much toil.</a:t>
            </a:r>
          </a:p>
          <a:p>
            <a:pPr marL="0" indent="0" algn="l">
              <a:buNone/>
            </a:pPr>
            <a:r>
              <a:rPr lang="en-US" b="1" i="0" dirty="0">
                <a:solidFill>
                  <a:srgbClr val="3D3B49"/>
                </a:solidFill>
                <a:effectLst/>
                <a:latin typeface="Calibri" panose="020F0502020204030204" pitchFamily="34" charset="0"/>
                <a:cs typeface="Calibri" panose="020F0502020204030204" pitchFamily="34" charset="0"/>
              </a:rPr>
              <a:t>Fix-It Days</a:t>
            </a:r>
          </a:p>
          <a:p>
            <a:pPr indent="25" algn="l"/>
            <a:r>
              <a:rPr lang="en-US" b="0" i="0" dirty="0">
                <a:solidFill>
                  <a:srgbClr val="3D3B49"/>
                </a:solidFill>
                <a:effectLst/>
                <a:latin typeface="Calibri" panose="020F0502020204030204" pitchFamily="34" charset="0"/>
                <a:cs typeface="Calibri" panose="020F0502020204030204" pitchFamily="34" charset="0"/>
              </a:rPr>
              <a:t>A day (or series of days) can be set aside to reduce technical debt. </a:t>
            </a:r>
          </a:p>
          <a:p>
            <a:pPr indent="25" algn="l"/>
            <a:r>
              <a:rPr lang="en-US" b="1" i="0" dirty="0">
                <a:solidFill>
                  <a:srgbClr val="3D3B49"/>
                </a:solidFill>
                <a:effectLst/>
                <a:latin typeface="Calibri" panose="020F0502020204030204" pitchFamily="34" charset="0"/>
                <a:cs typeface="Calibri" panose="020F0502020204030204" pitchFamily="34" charset="0"/>
              </a:rPr>
              <a:t>Technical debt</a:t>
            </a:r>
            <a:r>
              <a:rPr lang="en-US" b="0" i="0" dirty="0">
                <a:solidFill>
                  <a:srgbClr val="3D3B49"/>
                </a:solidFill>
                <a:effectLst/>
                <a:latin typeface="Calibri" panose="020F0502020204030204" pitchFamily="34" charset="0"/>
                <a:cs typeface="Calibri" panose="020F0502020204030204" pitchFamily="34" charset="0"/>
              </a:rPr>
              <a:t> is the accumulation of small unfinished amounts of work. </a:t>
            </a:r>
          </a:p>
          <a:p>
            <a:pPr lvl="1" indent="25"/>
            <a:r>
              <a:rPr lang="en-US" b="0" i="0" dirty="0">
                <a:solidFill>
                  <a:srgbClr val="3D3B49"/>
                </a:solidFill>
                <a:effectLst/>
                <a:latin typeface="Calibri" panose="020F0502020204030204" pitchFamily="34" charset="0"/>
                <a:cs typeface="Calibri" panose="020F0502020204030204" pitchFamily="34" charset="0"/>
              </a:rPr>
              <a:t>By themselves, these bits and pieces are not urgent, but the accumulation of them starts to become a problem. </a:t>
            </a:r>
          </a:p>
          <a:p>
            <a:pPr lvl="1" indent="25"/>
            <a:r>
              <a:rPr lang="en-US" b="0" i="0" dirty="0">
                <a:solidFill>
                  <a:srgbClr val="3D3B49"/>
                </a:solidFill>
                <a:effectLst/>
                <a:latin typeface="Calibri" panose="020F0502020204030204" pitchFamily="34" charset="0"/>
                <a:cs typeface="Calibri" panose="020F0502020204030204" pitchFamily="34" charset="0"/>
              </a:rPr>
              <a:t>For example, a Documentation Fix-It Day would involve everyone stopping all other work to focus on bugs related to documentation that needs to be improved. </a:t>
            </a:r>
          </a:p>
          <a:p>
            <a:pPr lvl="1" indent="25"/>
            <a:r>
              <a:rPr lang="en-US" b="0" i="0" dirty="0">
                <a:solidFill>
                  <a:srgbClr val="3D3B49"/>
                </a:solidFill>
                <a:effectLst/>
                <a:latin typeface="Calibri" panose="020F0502020204030204" pitchFamily="34" charset="0"/>
                <a:cs typeface="Calibri" panose="020F0502020204030204" pitchFamily="34" charset="0"/>
              </a:rPr>
              <a:t>Alternatively, a Fix-It Week might be declared to focus on bringing all monitoring configurations up to a particular standard.</a:t>
            </a:r>
          </a:p>
          <a:p>
            <a:pPr indent="0" algn="l">
              <a:buNone/>
            </a:pPr>
            <a:endParaRPr lang="en-US" b="0" i="0" dirty="0">
              <a:solidFill>
                <a:srgbClr val="3D3B49"/>
              </a:solidFill>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38928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AF00-78C7-6F38-8D91-4C1B6E3E12C3}"/>
              </a:ext>
            </a:extLst>
          </p:cNvPr>
          <p:cNvSpPr>
            <a:spLocks noGrp="1"/>
          </p:cNvSpPr>
          <p:nvPr>
            <p:ph type="title"/>
          </p:nvPr>
        </p:nvSpPr>
        <p:spPr/>
        <p:txBody>
          <a:bodyPr>
            <a:normAutofit/>
          </a:bodyPr>
          <a:lstStyle/>
          <a:p>
            <a:r>
              <a:rPr lang="en-US" i="0" dirty="0">
                <a:solidFill>
                  <a:srgbClr val="3D3B49"/>
                </a:solidFill>
                <a:effectLst/>
                <a:latin typeface="Calibri" panose="020F0502020204030204" pitchFamily="34" charset="0"/>
                <a:cs typeface="Calibri" panose="020F0502020204030204" pitchFamily="34" charset="0"/>
              </a:rPr>
              <a:t>Virtual Office</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06FB2A4-37A5-535C-22F8-309962948C42}"/>
              </a:ext>
            </a:extLst>
          </p:cNvPr>
          <p:cNvSpPr>
            <a:spLocks noGrp="1"/>
          </p:cNvSpPr>
          <p:nvPr>
            <p:ph idx="1"/>
          </p:nvPr>
        </p:nvSpPr>
        <p:spPr>
          <a:xfrm>
            <a:off x="89042" y="1123406"/>
            <a:ext cx="11899757" cy="5296445"/>
          </a:xfrm>
        </p:spPr>
        <p:txBody>
          <a:bodyPr>
            <a:normAutofit fontScale="92500" lnSpcReduction="10000"/>
          </a:bodyPr>
          <a:lstStyle/>
          <a:p>
            <a:pPr marL="685800" indent="-457200"/>
            <a:r>
              <a:rPr lang="en-US" b="0" i="0" dirty="0">
                <a:solidFill>
                  <a:srgbClr val="3D3B49"/>
                </a:solidFill>
                <a:effectLst/>
                <a:latin typeface="Calibri" panose="020F0502020204030204" pitchFamily="34" charset="0"/>
                <a:cs typeface="Calibri" panose="020F0502020204030204" pitchFamily="34" charset="0"/>
              </a:rPr>
              <a:t>Many operations teams work from home rather than an office. </a:t>
            </a:r>
          </a:p>
          <a:p>
            <a:pPr marL="685800" indent="-457200"/>
            <a:r>
              <a:rPr lang="en-US" b="0" i="0" dirty="0">
                <a:solidFill>
                  <a:srgbClr val="3D3B49"/>
                </a:solidFill>
                <a:effectLst/>
                <a:latin typeface="Calibri" panose="020F0502020204030204" pitchFamily="34" charset="0"/>
                <a:cs typeface="Calibri" panose="020F0502020204030204" pitchFamily="34" charset="0"/>
              </a:rPr>
              <a:t>Since work is virtual, with remote hands touching hardware when needed, we can work from anywhere.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Therefore, it is common to work from anywhere.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When necessary, the team meets in chat rooms or other virtual meeting spaces rather than physical meeting rooms.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When teams work this way, communication must be more intentional because you don’t just happen to see each other in the office.</a:t>
            </a:r>
          </a:p>
          <a:p>
            <a:pPr marL="685800" indent="-457200"/>
            <a:r>
              <a:rPr lang="en-US" b="0" i="0" dirty="0">
                <a:solidFill>
                  <a:srgbClr val="3D3B49"/>
                </a:solidFill>
                <a:effectLst/>
                <a:latin typeface="Calibri" panose="020F0502020204030204" pitchFamily="34" charset="0"/>
                <a:cs typeface="Calibri" panose="020F0502020204030204" pitchFamily="34" charset="0"/>
              </a:rPr>
              <a:t>It is good to have a policy that anyone who is not working from the office takes responsibility for staying in touch with the team.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They should clearly and periodically communicate their status.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In turn, the entire team should take responsibility for making sure remote workers do not feel isolated.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Everyone should know what their team members are working on and take the time to include everyone in discussions. There are many tools that can help achieve this.</a:t>
            </a:r>
          </a:p>
          <a:p>
            <a:endParaRPr lang="en-US" dirty="0"/>
          </a:p>
        </p:txBody>
      </p:sp>
    </p:spTree>
    <p:extLst>
      <p:ext uri="{BB962C8B-B14F-4D97-AF65-F5344CB8AC3E}">
        <p14:creationId xmlns:p14="http://schemas.microsoft.com/office/powerpoint/2010/main" val="12731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BB90-2371-933D-34EF-F88EBC79478E}"/>
              </a:ext>
            </a:extLst>
          </p:cNvPr>
          <p:cNvSpPr>
            <a:spLocks noGrp="1"/>
          </p:cNvSpPr>
          <p:nvPr>
            <p:ph type="title"/>
          </p:nvPr>
        </p:nvSpPr>
        <p:spPr/>
        <p:txBody>
          <a:bodyPr>
            <a:normAutofit/>
          </a:bodyPr>
          <a:lstStyle/>
          <a:p>
            <a:r>
              <a:rPr lang="en-US" i="0" dirty="0">
                <a:solidFill>
                  <a:srgbClr val="3D3B49"/>
                </a:solidFill>
                <a:effectLst/>
                <a:latin typeface="Calibri" panose="020F0502020204030204" pitchFamily="34" charset="0"/>
                <a:cs typeface="Calibri" panose="020F0502020204030204" pitchFamily="34" charset="0"/>
              </a:rPr>
              <a:t>Communication Mechanisms and Policies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F35443C-2E0E-60EC-2866-1FEDDDB93FA7}"/>
              </a:ext>
            </a:extLst>
          </p:cNvPr>
          <p:cNvSpPr>
            <a:spLocks noGrp="1"/>
          </p:cNvSpPr>
          <p:nvPr>
            <p:ph idx="1"/>
          </p:nvPr>
        </p:nvSpPr>
        <p:spPr>
          <a:xfrm>
            <a:off x="89042" y="1123406"/>
            <a:ext cx="11955175" cy="5517539"/>
          </a:xfrm>
        </p:spPr>
        <p:txBody>
          <a:bodyPr>
            <a:normAutofit fontScale="70000" lnSpcReduction="20000"/>
          </a:bodyPr>
          <a:lstStyle/>
          <a:p>
            <a:pPr marL="685800" indent="-457200"/>
            <a:r>
              <a:rPr lang="en-US" b="0" i="0" dirty="0">
                <a:solidFill>
                  <a:srgbClr val="3D3B49"/>
                </a:solidFill>
                <a:effectLst/>
                <a:latin typeface="Calibri" panose="020F0502020204030204" pitchFamily="34" charset="0"/>
                <a:cs typeface="Calibri" panose="020F0502020204030204" pitchFamily="34" charset="0"/>
              </a:rPr>
              <a:t>Chat rooms are commonly used for staying in touch throughout the day. </a:t>
            </a:r>
          </a:p>
          <a:p>
            <a:pPr marL="685800" indent="-457200"/>
            <a:r>
              <a:rPr lang="en-US" b="0" i="0" dirty="0">
                <a:solidFill>
                  <a:srgbClr val="3D3B49"/>
                </a:solidFill>
                <a:effectLst/>
                <a:latin typeface="Calibri" panose="020F0502020204030204" pitchFamily="34" charset="0"/>
                <a:cs typeface="Calibri" panose="020F0502020204030204" pitchFamily="34" charset="0"/>
              </a:rPr>
              <a:t>Chat room transcripts should be stored and accessible so people can read what they may have missed. </a:t>
            </a:r>
          </a:p>
          <a:p>
            <a:pPr marL="685800" indent="-457200"/>
            <a:r>
              <a:rPr lang="en-US" b="0" i="0" dirty="0">
                <a:solidFill>
                  <a:srgbClr val="3D3B49"/>
                </a:solidFill>
                <a:effectLst/>
                <a:latin typeface="Calibri" panose="020F0502020204030204" pitchFamily="34" charset="0"/>
                <a:cs typeface="Calibri" panose="020F0502020204030204" pitchFamily="34" charset="0"/>
              </a:rPr>
              <a:t>Higher-bandwidth communication systems (zoom, etc.) include voice and video systems as well as screen sharing applications. </a:t>
            </a:r>
          </a:p>
          <a:p>
            <a:pPr marL="685800" indent="-457200"/>
            <a:r>
              <a:rPr lang="en-US" b="0" i="0" dirty="0">
                <a:solidFill>
                  <a:srgbClr val="3D3B49"/>
                </a:solidFill>
                <a:effectLst/>
                <a:latin typeface="Calibri" panose="020F0502020204030204" pitchFamily="34" charset="0"/>
                <a:cs typeface="Calibri" panose="020F0502020204030204" pitchFamily="34" charset="0"/>
              </a:rPr>
              <a:t>The higher the bandwidth, the better the fidelity of communication that can be achieved. </a:t>
            </a:r>
          </a:p>
          <a:p>
            <a:pPr marL="685800" indent="-457200"/>
            <a:r>
              <a:rPr lang="en-US" b="0" i="0" dirty="0">
                <a:solidFill>
                  <a:srgbClr val="3D3B49"/>
                </a:solidFill>
                <a:effectLst/>
                <a:latin typeface="Calibri" panose="020F0502020204030204" pitchFamily="34" charset="0"/>
                <a:cs typeface="Calibri" panose="020F0502020204030204" pitchFamily="34" charset="0"/>
              </a:rPr>
              <a:t>The communication medium with the highest fidelity is the in-person meeting. </a:t>
            </a:r>
          </a:p>
          <a:p>
            <a:pPr marL="685800" indent="-457200"/>
            <a:r>
              <a:rPr lang="en-US" b="0" i="0" dirty="0">
                <a:solidFill>
                  <a:srgbClr val="3D3B49"/>
                </a:solidFill>
                <a:effectLst/>
                <a:latin typeface="Calibri" panose="020F0502020204030204" pitchFamily="34" charset="0"/>
                <a:cs typeface="Calibri" panose="020F0502020204030204" pitchFamily="34" charset="0"/>
              </a:rPr>
              <a:t>Virtual teams greatly benefit from periodic in-person meetings. </a:t>
            </a:r>
          </a:p>
          <a:p>
            <a:pPr marL="685800" indent="-457200"/>
            <a:r>
              <a:rPr lang="en-US" b="0" i="0" dirty="0">
                <a:solidFill>
                  <a:srgbClr val="3D3B49"/>
                </a:solidFill>
                <a:effectLst/>
                <a:latin typeface="Calibri" panose="020F0502020204030204" pitchFamily="34" charset="0"/>
                <a:cs typeface="Calibri" panose="020F0502020204030204" pitchFamily="34" charset="0"/>
              </a:rPr>
              <a:t>Everyone travels to the same place for a few days of meetings that focus on long-term planning, team building, and other issues that cannot be solved online.</a:t>
            </a:r>
          </a:p>
          <a:p>
            <a:pPr marL="685800" indent="-457200"/>
            <a:r>
              <a:rPr lang="en-US" b="0" i="0" dirty="0">
                <a:solidFill>
                  <a:srgbClr val="3D3B49"/>
                </a:solidFill>
                <a:effectLst/>
                <a:latin typeface="Calibri" panose="020F0502020204030204" pitchFamily="34" charset="0"/>
                <a:cs typeface="Calibri" panose="020F0502020204030204" pitchFamily="34" charset="0"/>
              </a:rPr>
              <a:t>Many teams establish a communication agreement that clarifies which methods will be used in which situations.</a:t>
            </a:r>
          </a:p>
          <a:p>
            <a:pPr marL="1028700" lvl="1" indent="-342900"/>
            <a:r>
              <a:rPr lang="en-US" b="0" i="0" dirty="0">
                <a:solidFill>
                  <a:srgbClr val="3D3B49"/>
                </a:solidFill>
                <a:effectLst/>
                <a:latin typeface="Calibri" panose="020F0502020204030204" pitchFamily="34" charset="0"/>
                <a:cs typeface="Calibri" panose="020F0502020204030204" pitchFamily="34" charset="0"/>
              </a:rPr>
              <a:t>For example, a common agreement is that chat rooms will be the primary communication channel but only for ephemeral discussions. </a:t>
            </a:r>
          </a:p>
          <a:p>
            <a:pPr marL="1028700" lvl="1" indent="-342900"/>
            <a:r>
              <a:rPr lang="en-US" b="0" i="0" dirty="0">
                <a:solidFill>
                  <a:srgbClr val="3D3B49"/>
                </a:solidFill>
                <a:effectLst/>
                <a:latin typeface="Calibri" panose="020F0502020204030204" pitchFamily="34" charset="0"/>
                <a:cs typeface="Calibri" panose="020F0502020204030204" pitchFamily="34" charset="0"/>
              </a:rPr>
              <a:t>If a decision is made in the chat room or an announcement needs to be made, it will be broadcast via email. </a:t>
            </a:r>
          </a:p>
          <a:p>
            <a:pPr marL="1028700" lvl="1" indent="-342900"/>
            <a:r>
              <a:rPr lang="en-US" b="0" i="0" dirty="0">
                <a:solidFill>
                  <a:srgbClr val="3D3B49"/>
                </a:solidFill>
                <a:effectLst/>
                <a:latin typeface="Calibri" panose="020F0502020204030204" pitchFamily="34" charset="0"/>
                <a:cs typeface="Calibri" panose="020F0502020204030204" pitchFamily="34" charset="0"/>
              </a:rPr>
              <a:t>Email is for information that needs to carry across oncall shifts or day boundaries. </a:t>
            </a:r>
          </a:p>
          <a:p>
            <a:pPr marL="1028700" lvl="1" indent="-342900"/>
            <a:r>
              <a:rPr lang="en-US" b="0" i="0" dirty="0">
                <a:solidFill>
                  <a:srgbClr val="3D3B49"/>
                </a:solidFill>
                <a:effectLst/>
                <a:latin typeface="Calibri" panose="020F0502020204030204" pitchFamily="34" charset="0"/>
                <a:cs typeface="Calibri" panose="020F0502020204030204" pitchFamily="34" charset="0"/>
              </a:rPr>
              <a:t>Announcements with lasting effects, such as major policies or design decisions, need to be recorded in the team wiki / website or other document system (and the creation of said document needs to be announced via email). </a:t>
            </a:r>
          </a:p>
          <a:p>
            <a:pPr marL="1028700" lvl="1" indent="-342900"/>
            <a:r>
              <a:rPr lang="en-US" b="0" i="0" dirty="0">
                <a:solidFill>
                  <a:srgbClr val="3D3B49"/>
                </a:solidFill>
                <a:effectLst/>
                <a:latin typeface="Calibri" panose="020F0502020204030204" pitchFamily="34" charset="0"/>
                <a:cs typeface="Calibri" panose="020F0502020204030204" pitchFamily="34" charset="0"/>
              </a:rPr>
              <a:t>Establishing this chat–email–document paradigm can go a long way in reducing communication problems.</a:t>
            </a:r>
          </a:p>
          <a:p>
            <a:endParaRPr lang="en-US" dirty="0"/>
          </a:p>
        </p:txBody>
      </p:sp>
    </p:spTree>
    <p:extLst>
      <p:ext uri="{BB962C8B-B14F-4D97-AF65-F5344CB8AC3E}">
        <p14:creationId xmlns:p14="http://schemas.microsoft.com/office/powerpoint/2010/main" val="3661619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3954-C18D-4371-AC89-B0043871611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Questions</a:t>
            </a:r>
          </a:p>
        </p:txBody>
      </p:sp>
      <p:pic>
        <p:nvPicPr>
          <p:cNvPr id="1026" name="Picture 2">
            <a:extLst>
              <a:ext uri="{FF2B5EF4-FFF2-40B4-BE49-F238E27FC236}">
                <a16:creationId xmlns:a16="http://schemas.microsoft.com/office/drawing/2014/main" id="{A298275F-A2F8-4068-BE94-2D6287EA4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041" y="1375155"/>
            <a:ext cx="4826000"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21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C4CE-844C-48C1-74E4-946F700CED4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Operations Defined</a:t>
            </a:r>
          </a:p>
        </p:txBody>
      </p:sp>
      <p:sp>
        <p:nvSpPr>
          <p:cNvPr id="3" name="Content Placeholder 2">
            <a:extLst>
              <a:ext uri="{FF2B5EF4-FFF2-40B4-BE49-F238E27FC236}">
                <a16:creationId xmlns:a16="http://schemas.microsoft.com/office/drawing/2014/main" id="{E0F055FC-26C7-7973-CFAF-279377B668C8}"/>
              </a:ext>
            </a:extLst>
          </p:cNvPr>
          <p:cNvSpPr>
            <a:spLocks noGrp="1"/>
          </p:cNvSpPr>
          <p:nvPr>
            <p:ph idx="1"/>
          </p:nvPr>
        </p:nvSpPr>
        <p:spPr>
          <a:xfrm>
            <a:off x="89042" y="1123406"/>
            <a:ext cx="11945939" cy="5296445"/>
          </a:xfrm>
        </p:spPr>
        <p:txBody>
          <a:bodyPr/>
          <a:lstStyle/>
          <a:p>
            <a:r>
              <a:rPr lang="en-US" b="1" dirty="0"/>
              <a:t>Operations</a:t>
            </a:r>
            <a:r>
              <a:rPr lang="en-US" dirty="0"/>
              <a:t>: the work done to keep distributed systems running.</a:t>
            </a:r>
          </a:p>
          <a:p>
            <a:r>
              <a:rPr lang="en-US" dirty="0"/>
              <a:t>Must be done that meet or exceed the Service Level Agreements (SLA’s)</a:t>
            </a:r>
          </a:p>
          <a:p>
            <a:r>
              <a:rPr lang="en-US" dirty="0"/>
              <a:t>Focuses on</a:t>
            </a:r>
          </a:p>
          <a:p>
            <a:pPr lvl="1"/>
            <a:r>
              <a:rPr lang="en-US" dirty="0"/>
              <a:t>Availability</a:t>
            </a:r>
          </a:p>
          <a:p>
            <a:pPr lvl="1"/>
            <a:r>
              <a:rPr lang="en-US" dirty="0"/>
              <a:t>Speed / Performance</a:t>
            </a:r>
          </a:p>
          <a:p>
            <a:pPr lvl="1"/>
            <a:r>
              <a:rPr lang="en-US" dirty="0"/>
              <a:t>Security</a:t>
            </a:r>
          </a:p>
          <a:p>
            <a:pPr lvl="1"/>
            <a:r>
              <a:rPr lang="en-US" dirty="0"/>
              <a:t>Capacity Planning</a:t>
            </a:r>
          </a:p>
          <a:p>
            <a:pPr lvl="1"/>
            <a:r>
              <a:rPr lang="en-US" dirty="0"/>
              <a:t>Software / Hardware Upgrades</a:t>
            </a:r>
          </a:p>
          <a:p>
            <a:r>
              <a:rPr lang="en-US" dirty="0"/>
              <a:t>Google / others call this the </a:t>
            </a:r>
            <a:r>
              <a:rPr lang="en-US" b="1" dirty="0">
                <a:solidFill>
                  <a:srgbClr val="0070C0"/>
                </a:solidFill>
              </a:rPr>
              <a:t>Site Reliability Engineering (SRE)</a:t>
            </a:r>
          </a:p>
        </p:txBody>
      </p:sp>
    </p:spTree>
    <p:extLst>
      <p:ext uri="{BB962C8B-B14F-4D97-AF65-F5344CB8AC3E}">
        <p14:creationId xmlns:p14="http://schemas.microsoft.com/office/powerpoint/2010/main" val="53414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9C79-89F4-2347-4A00-CDB95D6704B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Terms to Know</a:t>
            </a:r>
          </a:p>
        </p:txBody>
      </p:sp>
      <p:sp>
        <p:nvSpPr>
          <p:cNvPr id="3" name="Content Placeholder 2">
            <a:extLst>
              <a:ext uri="{FF2B5EF4-FFF2-40B4-BE49-F238E27FC236}">
                <a16:creationId xmlns:a16="http://schemas.microsoft.com/office/drawing/2014/main" id="{5DE556D5-F805-E291-7EE0-3C24E787103D}"/>
              </a:ext>
            </a:extLst>
          </p:cNvPr>
          <p:cNvSpPr>
            <a:spLocks noGrp="1"/>
          </p:cNvSpPr>
          <p:nvPr>
            <p:ph idx="1"/>
          </p:nvPr>
        </p:nvSpPr>
        <p:spPr>
          <a:xfrm>
            <a:off x="89043" y="1123406"/>
            <a:ext cx="11982884" cy="5296445"/>
          </a:xfrm>
        </p:spPr>
        <p:txBody>
          <a:bodyPr>
            <a:normAutofit fontScale="92500"/>
          </a:bodyPr>
          <a:lstStyle/>
          <a:p>
            <a:pPr algn="l"/>
            <a:r>
              <a:rPr lang="en-US" b="1" i="0" dirty="0">
                <a:solidFill>
                  <a:srgbClr val="0070C0"/>
                </a:solidFill>
                <a:effectLst/>
                <a:latin typeface="Calibri" panose="020F0502020204030204" pitchFamily="34" charset="0"/>
                <a:cs typeface="Calibri" panose="020F0502020204030204" pitchFamily="34" charset="0"/>
              </a:rPr>
              <a:t>Innovate</a:t>
            </a:r>
            <a:r>
              <a:rPr lang="en-US" b="1" i="0" dirty="0">
                <a:solidFill>
                  <a:srgbClr val="3D3B49"/>
                </a:solidFill>
                <a:effectLst/>
                <a:latin typeface="Calibri" panose="020F0502020204030204" pitchFamily="34" charset="0"/>
                <a:cs typeface="Calibri" panose="020F0502020204030204" pitchFamily="34" charset="0"/>
              </a:rPr>
              <a:t>:</a:t>
            </a:r>
            <a:r>
              <a:rPr lang="en-US" b="0" i="0" dirty="0">
                <a:solidFill>
                  <a:srgbClr val="3D3B49"/>
                </a:solidFill>
                <a:effectLst/>
                <a:latin typeface="Calibri" panose="020F0502020204030204" pitchFamily="34" charset="0"/>
                <a:cs typeface="Calibri" panose="020F0502020204030204" pitchFamily="34" charset="0"/>
              </a:rPr>
              <a:t> Doing (good) things we haven’t done before.</a:t>
            </a:r>
          </a:p>
          <a:p>
            <a:pPr algn="l"/>
            <a:r>
              <a:rPr lang="en-US" b="1" i="0" dirty="0">
                <a:solidFill>
                  <a:srgbClr val="0070C0"/>
                </a:solidFill>
                <a:effectLst/>
                <a:latin typeface="Calibri" panose="020F0502020204030204" pitchFamily="34" charset="0"/>
                <a:cs typeface="Calibri" panose="020F0502020204030204" pitchFamily="34" charset="0"/>
              </a:rPr>
              <a:t>Machine</a:t>
            </a:r>
            <a:r>
              <a:rPr lang="en-US" b="1" i="0" dirty="0">
                <a:solidFill>
                  <a:srgbClr val="3D3B49"/>
                </a:solidFill>
                <a:effectLst/>
                <a:latin typeface="Calibri" panose="020F0502020204030204" pitchFamily="34" charset="0"/>
                <a:cs typeface="Calibri" panose="020F0502020204030204" pitchFamily="34" charset="0"/>
              </a:rPr>
              <a:t>:</a:t>
            </a:r>
            <a:r>
              <a:rPr lang="en-US" b="0" i="0" dirty="0">
                <a:solidFill>
                  <a:srgbClr val="3D3B49"/>
                </a:solidFill>
                <a:effectLst/>
                <a:latin typeface="Calibri" panose="020F0502020204030204" pitchFamily="34" charset="0"/>
                <a:cs typeface="Calibri" panose="020F0502020204030204" pitchFamily="34" charset="0"/>
              </a:rPr>
              <a:t> A virtual or physical machine.</a:t>
            </a:r>
          </a:p>
          <a:p>
            <a:pPr algn="l"/>
            <a:r>
              <a:rPr lang="en-US" b="1" i="0" dirty="0">
                <a:solidFill>
                  <a:srgbClr val="0070C0"/>
                </a:solidFill>
                <a:effectLst/>
                <a:latin typeface="Calibri" panose="020F0502020204030204" pitchFamily="34" charset="0"/>
                <a:cs typeface="Calibri" panose="020F0502020204030204" pitchFamily="34" charset="0"/>
              </a:rPr>
              <a:t>On-call:</a:t>
            </a:r>
            <a:r>
              <a:rPr lang="en-US" b="0" i="0" dirty="0">
                <a:solidFill>
                  <a:srgbClr val="3D3B49"/>
                </a:solidFill>
                <a:effectLst/>
                <a:latin typeface="Calibri" panose="020F0502020204030204" pitchFamily="34" charset="0"/>
                <a:cs typeface="Calibri" panose="020F0502020204030204" pitchFamily="34" charset="0"/>
              </a:rPr>
              <a:t> Being available as first responder to an outage or alert.</a:t>
            </a:r>
          </a:p>
          <a:p>
            <a:pPr algn="l"/>
            <a:r>
              <a:rPr lang="en-US" b="1" i="0" dirty="0">
                <a:solidFill>
                  <a:srgbClr val="0070C0"/>
                </a:solidFill>
                <a:effectLst/>
                <a:latin typeface="Calibri" panose="020F0502020204030204" pitchFamily="34" charset="0"/>
                <a:cs typeface="Calibri" panose="020F0502020204030204" pitchFamily="34" charset="0"/>
              </a:rPr>
              <a:t>Server</a:t>
            </a:r>
            <a:r>
              <a:rPr lang="en-US" b="1" i="0" dirty="0">
                <a:solidFill>
                  <a:srgbClr val="3D3B49"/>
                </a:solidFill>
                <a:effectLst/>
                <a:latin typeface="Calibri" panose="020F0502020204030204" pitchFamily="34" charset="0"/>
                <a:cs typeface="Calibri" panose="020F0502020204030204" pitchFamily="34" charset="0"/>
              </a:rPr>
              <a:t>:</a:t>
            </a:r>
            <a:r>
              <a:rPr lang="en-US" b="0" i="0" dirty="0">
                <a:solidFill>
                  <a:srgbClr val="3D3B49"/>
                </a:solidFill>
                <a:effectLst/>
                <a:latin typeface="Calibri" panose="020F0502020204030204" pitchFamily="34" charset="0"/>
                <a:cs typeface="Calibri" panose="020F0502020204030204" pitchFamily="34" charset="0"/>
              </a:rPr>
              <a:t> Software that provides a function or API. (Not a piece of hardware.)</a:t>
            </a:r>
          </a:p>
          <a:p>
            <a:pPr algn="l"/>
            <a:r>
              <a:rPr lang="en-US" b="1" i="0" dirty="0">
                <a:solidFill>
                  <a:srgbClr val="0070C0"/>
                </a:solidFill>
                <a:effectLst/>
                <a:latin typeface="Calibri" panose="020F0502020204030204" pitchFamily="34" charset="0"/>
                <a:cs typeface="Calibri" panose="020F0502020204030204" pitchFamily="34" charset="0"/>
              </a:rPr>
              <a:t>Service</a:t>
            </a:r>
            <a:r>
              <a:rPr lang="en-US" b="1" i="0" dirty="0">
                <a:solidFill>
                  <a:srgbClr val="3D3B49"/>
                </a:solidFill>
                <a:effectLst/>
                <a:latin typeface="Calibri" panose="020F0502020204030204" pitchFamily="34" charset="0"/>
                <a:cs typeface="Calibri" panose="020F0502020204030204" pitchFamily="34" charset="0"/>
              </a:rPr>
              <a:t>:</a:t>
            </a:r>
            <a:r>
              <a:rPr lang="en-US" b="0" i="0" dirty="0">
                <a:solidFill>
                  <a:srgbClr val="3D3B49"/>
                </a:solidFill>
                <a:effectLst/>
                <a:latin typeface="Calibri" panose="020F0502020204030204" pitchFamily="34" charset="0"/>
                <a:cs typeface="Calibri" panose="020F0502020204030204" pitchFamily="34" charset="0"/>
              </a:rPr>
              <a:t> A user-visible system or product composed of one or more servers.</a:t>
            </a:r>
          </a:p>
          <a:p>
            <a:pPr algn="l"/>
            <a:r>
              <a:rPr lang="en-US" b="1" i="0" dirty="0">
                <a:solidFill>
                  <a:srgbClr val="0070C0"/>
                </a:solidFill>
                <a:effectLst/>
                <a:latin typeface="Calibri" panose="020F0502020204030204" pitchFamily="34" charset="0"/>
                <a:cs typeface="Calibri" panose="020F0502020204030204" pitchFamily="34" charset="0"/>
              </a:rPr>
              <a:t>Soft launch</a:t>
            </a:r>
            <a:r>
              <a:rPr lang="en-US" b="1" i="0" dirty="0">
                <a:solidFill>
                  <a:srgbClr val="3D3B49"/>
                </a:solidFill>
                <a:effectLst/>
                <a:latin typeface="Calibri" panose="020F0502020204030204" pitchFamily="34" charset="0"/>
                <a:cs typeface="Calibri" panose="020F0502020204030204" pitchFamily="34" charset="0"/>
              </a:rPr>
              <a:t>:</a:t>
            </a:r>
            <a:r>
              <a:rPr lang="en-US" b="0" i="0" dirty="0">
                <a:solidFill>
                  <a:srgbClr val="3D3B49"/>
                </a:solidFill>
                <a:effectLst/>
                <a:latin typeface="Calibri" panose="020F0502020204030204" pitchFamily="34" charset="0"/>
                <a:cs typeface="Calibri" panose="020F0502020204030204" pitchFamily="34" charset="0"/>
              </a:rPr>
              <a:t> Launching a new service without publicly announcing it. This way traffic grows slowly as word-of-mouth spreads, which gives operations some cushion to fix problems or scale the system before too many people have seen it.</a:t>
            </a:r>
          </a:p>
          <a:p>
            <a:pPr algn="l"/>
            <a:r>
              <a:rPr lang="en-US" b="1" i="0" dirty="0">
                <a:solidFill>
                  <a:srgbClr val="0070C0"/>
                </a:solidFill>
                <a:effectLst/>
                <a:latin typeface="Calibri" panose="020F0502020204030204" pitchFamily="34" charset="0"/>
                <a:cs typeface="Calibri" panose="020F0502020204030204" pitchFamily="34" charset="0"/>
              </a:rPr>
              <a:t>SRE</a:t>
            </a:r>
            <a:r>
              <a:rPr lang="en-US" b="1" i="0" dirty="0">
                <a:solidFill>
                  <a:srgbClr val="3D3B49"/>
                </a:solidFill>
                <a:effectLst/>
                <a:latin typeface="Calibri" panose="020F0502020204030204" pitchFamily="34" charset="0"/>
                <a:cs typeface="Calibri" panose="020F0502020204030204" pitchFamily="34" charset="0"/>
              </a:rPr>
              <a:t>:</a:t>
            </a:r>
            <a:r>
              <a:rPr lang="en-US" b="0" i="0" dirty="0">
                <a:solidFill>
                  <a:srgbClr val="3D3B49"/>
                </a:solidFill>
                <a:effectLst/>
                <a:latin typeface="Calibri" panose="020F0502020204030204" pitchFamily="34" charset="0"/>
                <a:cs typeface="Calibri" panose="020F0502020204030204" pitchFamily="34" charset="0"/>
              </a:rPr>
              <a:t> Site Reliability Engineer, the Google term for systems administrators who maintain live services.</a:t>
            </a:r>
          </a:p>
          <a:p>
            <a:pPr algn="l"/>
            <a:r>
              <a:rPr lang="en-US" b="1" i="0" dirty="0">
                <a:solidFill>
                  <a:srgbClr val="0070C0"/>
                </a:solidFill>
                <a:effectLst/>
                <a:latin typeface="Calibri" panose="020F0502020204030204" pitchFamily="34" charset="0"/>
                <a:cs typeface="Calibri" panose="020F0502020204030204" pitchFamily="34" charset="0"/>
              </a:rPr>
              <a:t>Stakeholders</a:t>
            </a:r>
            <a:r>
              <a:rPr lang="en-US" b="1" i="0" dirty="0">
                <a:solidFill>
                  <a:srgbClr val="3D3B49"/>
                </a:solidFill>
                <a:effectLst/>
                <a:latin typeface="Calibri" panose="020F0502020204030204" pitchFamily="34" charset="0"/>
                <a:cs typeface="Calibri" panose="020F0502020204030204" pitchFamily="34" charset="0"/>
              </a:rPr>
              <a:t>:</a:t>
            </a:r>
            <a:r>
              <a:rPr lang="en-US" b="0" i="0" dirty="0">
                <a:solidFill>
                  <a:srgbClr val="3D3B49"/>
                </a:solidFill>
                <a:effectLst/>
                <a:latin typeface="Calibri" panose="020F0502020204030204" pitchFamily="34" charset="0"/>
                <a:cs typeface="Calibri" panose="020F0502020204030204" pitchFamily="34" charset="0"/>
              </a:rPr>
              <a:t> People and organizations that are seen as having an interest in a project’s success.</a:t>
            </a:r>
          </a:p>
          <a:p>
            <a:endParaRPr lang="en-US" dirty="0"/>
          </a:p>
        </p:txBody>
      </p:sp>
    </p:spTree>
    <p:extLst>
      <p:ext uri="{BB962C8B-B14F-4D97-AF65-F5344CB8AC3E}">
        <p14:creationId xmlns:p14="http://schemas.microsoft.com/office/powerpoint/2010/main" val="21013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2078-F5A0-43D4-9313-B9825AC9831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Operations</a:t>
            </a:r>
          </a:p>
        </p:txBody>
      </p:sp>
      <p:sp>
        <p:nvSpPr>
          <p:cNvPr id="3" name="Content Placeholder 2">
            <a:extLst>
              <a:ext uri="{FF2B5EF4-FFF2-40B4-BE49-F238E27FC236}">
                <a16:creationId xmlns:a16="http://schemas.microsoft.com/office/drawing/2014/main" id="{AD834023-9FA3-C803-8D95-D0E02F45F0FD}"/>
              </a:ext>
            </a:extLst>
          </p:cNvPr>
          <p:cNvSpPr>
            <a:spLocks noGrp="1"/>
          </p:cNvSpPr>
          <p:nvPr>
            <p:ph idx="1"/>
          </p:nvPr>
        </p:nvSpPr>
        <p:spPr>
          <a:xfrm>
            <a:off x="89043" y="1123406"/>
            <a:ext cx="11816630" cy="5296445"/>
          </a:xfrm>
        </p:spPr>
        <p:txBody>
          <a:bodyPr/>
          <a:lstStyle/>
          <a:p>
            <a:r>
              <a:rPr lang="en-US" b="0" i="0" dirty="0">
                <a:solidFill>
                  <a:srgbClr val="3D3B49"/>
                </a:solidFill>
                <a:effectLst/>
                <a:latin typeface="Calibri" panose="020F0502020204030204" pitchFamily="34" charset="0"/>
                <a:cs typeface="Calibri" panose="020F0502020204030204" pitchFamily="34" charset="0"/>
              </a:rPr>
              <a:t>To understand distributed systems operations, one must first understand how it is different from typical enterprise IT. One must also understand the source of tension between operations and developers, and basic techniques for scaling operations.</a:t>
            </a:r>
          </a:p>
          <a:p>
            <a:r>
              <a:rPr lang="en-US" b="1" i="0" dirty="0">
                <a:solidFill>
                  <a:srgbClr val="0070C0"/>
                </a:solidFill>
                <a:effectLst/>
                <a:latin typeface="Calibri" panose="020F0502020204030204" pitchFamily="34" charset="0"/>
                <a:cs typeface="Calibri" panose="020F0502020204030204" pitchFamily="34" charset="0"/>
              </a:rPr>
              <a:t>SRE versus Traditional Enterprise IT</a:t>
            </a:r>
          </a:p>
          <a:p>
            <a:pPr lvl="1"/>
            <a:r>
              <a:rPr lang="en-US" b="0" i="0" dirty="0">
                <a:solidFill>
                  <a:srgbClr val="3D3B49"/>
                </a:solidFill>
                <a:effectLst/>
                <a:latin typeface="Calibri" panose="020F0502020204030204" pitchFamily="34" charset="0"/>
                <a:cs typeface="Calibri" panose="020F0502020204030204" pitchFamily="34" charset="0"/>
              </a:rPr>
              <a:t>SRE is different from an enterprise IT department because SREs tend to be focused on providing a single service or a well-defined set of services. A traditional enterprise IT department tends to have broad responsibility for desktop services, back-office services, and everything in between (“everything with a power plug”).</a:t>
            </a:r>
          </a:p>
          <a:p>
            <a:pPr lvl="1"/>
            <a:r>
              <a:rPr lang="en-US" b="0" i="0" dirty="0">
                <a:solidFill>
                  <a:srgbClr val="3D3B49"/>
                </a:solidFill>
                <a:effectLst/>
                <a:latin typeface="Calibri" panose="020F0502020204030204" pitchFamily="34" charset="0"/>
                <a:cs typeface="Calibri" panose="020F0502020204030204" pitchFamily="34" charset="0"/>
              </a:rPr>
              <a:t>SRE’s customers tend to be the product management of the service while IT customers are the end users themselves.</a:t>
            </a:r>
          </a:p>
          <a:p>
            <a:pPr lvl="1"/>
            <a:r>
              <a:rPr lang="en-US" b="0" i="0" dirty="0">
                <a:solidFill>
                  <a:srgbClr val="3D3B49"/>
                </a:solidFill>
                <a:effectLst/>
                <a:latin typeface="Calibri" panose="020F0502020204030204" pitchFamily="34" charset="0"/>
                <a:cs typeface="Calibri" panose="020F0502020204030204" pitchFamily="34" charset="0"/>
              </a:rPr>
              <a:t>SREs tend to manage services that are constantly changing due to new software releases and additions to capacity. IT tends to run services that are upgraded annually (if that).</a:t>
            </a:r>
            <a:endParaRPr lang="en-US"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929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AD59-1E32-2950-1999-E41087448C58}"/>
              </a:ext>
            </a:extLst>
          </p:cNvPr>
          <p:cNvSpPr>
            <a:spLocks noGrp="1"/>
          </p:cNvSpPr>
          <p:nvPr>
            <p:ph type="title"/>
          </p:nvPr>
        </p:nvSpPr>
        <p:spPr/>
        <p:txBody>
          <a:bodyPr>
            <a:normAutofit/>
          </a:bodyPr>
          <a:lstStyle/>
          <a:p>
            <a:r>
              <a:rPr lang="en-US" i="0" dirty="0">
                <a:solidFill>
                  <a:srgbClr val="3D3B49"/>
                </a:solidFill>
                <a:effectLst/>
                <a:latin typeface="Calibri" panose="020F0502020204030204" pitchFamily="34" charset="0"/>
                <a:cs typeface="Calibri" panose="020F0502020204030204" pitchFamily="34" charset="0"/>
              </a:rPr>
              <a:t>Change vs Stability</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27B10B6-2A89-83EC-6FD7-119F00BFC03B}"/>
              </a:ext>
            </a:extLst>
          </p:cNvPr>
          <p:cNvSpPr>
            <a:spLocks noGrp="1"/>
          </p:cNvSpPr>
          <p:nvPr>
            <p:ph idx="1"/>
          </p:nvPr>
        </p:nvSpPr>
        <p:spPr>
          <a:xfrm>
            <a:off x="89043" y="1123406"/>
            <a:ext cx="11973648" cy="5296445"/>
          </a:xfrm>
        </p:spPr>
        <p:txBody>
          <a:bodyPr>
            <a:normAutofit lnSpcReduction="10000"/>
          </a:bodyPr>
          <a:lstStyle/>
          <a:p>
            <a:r>
              <a:rPr lang="en-US" b="0" i="0" dirty="0">
                <a:solidFill>
                  <a:srgbClr val="3D3B49"/>
                </a:solidFill>
                <a:effectLst/>
                <a:latin typeface="Calibri" panose="020F0502020204030204" pitchFamily="34" charset="0"/>
                <a:cs typeface="Calibri" panose="020F0502020204030204" pitchFamily="34" charset="0"/>
              </a:rPr>
              <a:t>There is a tension between the desire for stability and the desire for change. Operations teams tend to favor stability; developers desire change.</a:t>
            </a:r>
          </a:p>
          <a:p>
            <a:r>
              <a:rPr lang="en-US" b="0" i="0" dirty="0">
                <a:solidFill>
                  <a:srgbClr val="3D3B49"/>
                </a:solidFill>
                <a:effectLst/>
                <a:latin typeface="Calibri" panose="020F0502020204030204" pitchFamily="34" charset="0"/>
                <a:cs typeface="Calibri" panose="020F0502020204030204" pitchFamily="34" charset="0"/>
              </a:rPr>
              <a:t>A developer is praised for writing code that makes it into production. </a:t>
            </a:r>
          </a:p>
          <a:p>
            <a:pPr lvl="1"/>
            <a:r>
              <a:rPr lang="en-US" b="0" i="0" dirty="0">
                <a:solidFill>
                  <a:srgbClr val="3D3B49"/>
                </a:solidFill>
                <a:effectLst/>
                <a:latin typeface="Calibri" panose="020F0502020204030204" pitchFamily="34" charset="0"/>
                <a:cs typeface="Calibri" panose="020F0502020204030204" pitchFamily="34" charset="0"/>
              </a:rPr>
              <a:t>Changes that result in a tangible difference to the service are rewarded above any other accomplishment. </a:t>
            </a:r>
          </a:p>
          <a:p>
            <a:pPr lvl="1"/>
            <a:r>
              <a:rPr lang="en-US" b="0" i="0" dirty="0">
                <a:solidFill>
                  <a:srgbClr val="3D3B49"/>
                </a:solidFill>
                <a:effectLst/>
                <a:latin typeface="Calibri" panose="020F0502020204030204" pitchFamily="34" charset="0"/>
                <a:cs typeface="Calibri" panose="020F0502020204030204" pitchFamily="34" charset="0"/>
              </a:rPr>
              <a:t>Therefore, </a:t>
            </a:r>
            <a:r>
              <a:rPr lang="en-US" b="1" i="0" dirty="0">
                <a:solidFill>
                  <a:srgbClr val="3D3B49"/>
                </a:solidFill>
                <a:effectLst/>
                <a:latin typeface="Calibri" panose="020F0502020204030204" pitchFamily="34" charset="0"/>
                <a:cs typeface="Calibri" panose="020F0502020204030204" pitchFamily="34" charset="0"/>
              </a:rPr>
              <a:t>developers want new releases </a:t>
            </a:r>
            <a:r>
              <a:rPr lang="en-US" b="0" i="0" dirty="0">
                <a:solidFill>
                  <a:srgbClr val="3D3B49"/>
                </a:solidFill>
                <a:effectLst/>
                <a:latin typeface="Calibri" panose="020F0502020204030204" pitchFamily="34" charset="0"/>
                <a:cs typeface="Calibri" panose="020F0502020204030204" pitchFamily="34" charset="0"/>
              </a:rPr>
              <a:t>pushed into production often. </a:t>
            </a:r>
          </a:p>
          <a:p>
            <a:r>
              <a:rPr lang="en-US" b="0" i="0" dirty="0">
                <a:solidFill>
                  <a:srgbClr val="3D3B49"/>
                </a:solidFill>
                <a:effectLst/>
                <a:latin typeface="Calibri" panose="020F0502020204030204" pitchFamily="34" charset="0"/>
                <a:cs typeface="Calibri" panose="020F0502020204030204" pitchFamily="34" charset="0"/>
              </a:rPr>
              <a:t>Operations, in contrast, is rewarded for achieving compliance with SLAs, most of which relate to uptime. </a:t>
            </a:r>
          </a:p>
          <a:p>
            <a:pPr lvl="1"/>
            <a:r>
              <a:rPr lang="en-US" b="0" i="0" dirty="0">
                <a:solidFill>
                  <a:srgbClr val="3D3B49"/>
                </a:solidFill>
                <a:effectLst/>
                <a:latin typeface="Calibri" panose="020F0502020204030204" pitchFamily="34" charset="0"/>
                <a:cs typeface="Calibri" panose="020F0502020204030204" pitchFamily="34" charset="0"/>
              </a:rPr>
              <a:t>Therefore, </a:t>
            </a:r>
            <a:r>
              <a:rPr lang="en-US" b="1" i="0" dirty="0">
                <a:solidFill>
                  <a:srgbClr val="3D3B49"/>
                </a:solidFill>
                <a:effectLst/>
                <a:latin typeface="Calibri" panose="020F0502020204030204" pitchFamily="34" charset="0"/>
                <a:cs typeface="Calibri" panose="020F0502020204030204" pitchFamily="34" charset="0"/>
              </a:rPr>
              <a:t>stability</a:t>
            </a:r>
            <a:r>
              <a:rPr lang="en-US" b="0" i="0" dirty="0">
                <a:solidFill>
                  <a:srgbClr val="3D3B49"/>
                </a:solidFill>
                <a:effectLst/>
                <a:latin typeface="Calibri" panose="020F0502020204030204" pitchFamily="34" charset="0"/>
                <a:cs typeface="Calibri" panose="020F0502020204030204" pitchFamily="34" charset="0"/>
              </a:rPr>
              <a:t> is the priority.</a:t>
            </a:r>
          </a:p>
          <a:p>
            <a:r>
              <a:rPr lang="en-US" b="0" i="0" dirty="0">
                <a:solidFill>
                  <a:srgbClr val="3D3B49"/>
                </a:solidFill>
                <a:effectLst/>
                <a:latin typeface="Calibri" panose="020F0502020204030204" pitchFamily="34" charset="0"/>
                <a:cs typeface="Calibri" panose="020F0502020204030204" pitchFamily="34" charset="0"/>
              </a:rPr>
              <a:t>A system starts at a baseline of stability. A change is then made. </a:t>
            </a:r>
          </a:p>
          <a:p>
            <a:pPr lvl="1"/>
            <a:r>
              <a:rPr lang="en-US" b="0" i="0" dirty="0">
                <a:solidFill>
                  <a:srgbClr val="3D3B49"/>
                </a:solidFill>
                <a:effectLst/>
                <a:latin typeface="Calibri" panose="020F0502020204030204" pitchFamily="34" charset="0"/>
                <a:cs typeface="Calibri" panose="020F0502020204030204" pitchFamily="34" charset="0"/>
              </a:rPr>
              <a:t>All changes have some kind of a destabilizing effect. </a:t>
            </a:r>
          </a:p>
          <a:p>
            <a:pPr lvl="1"/>
            <a:r>
              <a:rPr lang="en-US" b="0" i="0" dirty="0">
                <a:solidFill>
                  <a:srgbClr val="3D3B49"/>
                </a:solidFill>
                <a:effectLst/>
                <a:latin typeface="Calibri" panose="020F0502020204030204" pitchFamily="34" charset="0"/>
                <a:cs typeface="Calibri" panose="020F0502020204030204" pitchFamily="34" charset="0"/>
              </a:rPr>
              <a:t>Eventually the system becomes stable again, usually through some kind of intervention. This is called the </a:t>
            </a:r>
            <a:r>
              <a:rPr lang="en-US" b="1" i="0" dirty="0">
                <a:solidFill>
                  <a:srgbClr val="3D3B49"/>
                </a:solidFill>
                <a:effectLst/>
                <a:latin typeface="Calibri" panose="020F0502020204030204" pitchFamily="34" charset="0"/>
                <a:cs typeface="Calibri" panose="020F0502020204030204" pitchFamily="34" charset="0"/>
              </a:rPr>
              <a:t>change-instability cycle</a:t>
            </a:r>
            <a:r>
              <a:rPr lang="en-US" b="0" i="0" dirty="0">
                <a:solidFill>
                  <a:srgbClr val="3D3B49"/>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89101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ED1B-C1FD-2104-1C08-2846401073C5}"/>
              </a:ext>
            </a:extLst>
          </p:cNvPr>
          <p:cNvSpPr>
            <a:spLocks noGrp="1"/>
          </p:cNvSpPr>
          <p:nvPr>
            <p:ph type="title"/>
          </p:nvPr>
        </p:nvSpPr>
        <p:spPr/>
        <p:txBody>
          <a:bodyPr/>
          <a:lstStyle/>
          <a:p>
            <a:r>
              <a:rPr lang="en-US" i="0" dirty="0">
                <a:solidFill>
                  <a:srgbClr val="3D3B49"/>
                </a:solidFill>
                <a:effectLst/>
                <a:latin typeface="Calibri" panose="020F0502020204030204" pitchFamily="34" charset="0"/>
                <a:cs typeface="Calibri" panose="020F0502020204030204" pitchFamily="34" charset="0"/>
              </a:rPr>
              <a:t>Change vs Stability</a:t>
            </a:r>
            <a:endParaRPr lang="en-US" dirty="0"/>
          </a:p>
        </p:txBody>
      </p:sp>
      <p:sp>
        <p:nvSpPr>
          <p:cNvPr id="3" name="Content Placeholder 2">
            <a:extLst>
              <a:ext uri="{FF2B5EF4-FFF2-40B4-BE49-F238E27FC236}">
                <a16:creationId xmlns:a16="http://schemas.microsoft.com/office/drawing/2014/main" id="{503B0138-FB2F-CF68-FAF2-5D72CCAABDF6}"/>
              </a:ext>
            </a:extLst>
          </p:cNvPr>
          <p:cNvSpPr>
            <a:spLocks noGrp="1"/>
          </p:cNvSpPr>
          <p:nvPr>
            <p:ph idx="1"/>
          </p:nvPr>
        </p:nvSpPr>
        <p:spPr>
          <a:xfrm>
            <a:off x="89043" y="1123406"/>
            <a:ext cx="12102956" cy="5296445"/>
          </a:xfrm>
        </p:spPr>
        <p:txBody>
          <a:bodyPr>
            <a:normAutofit lnSpcReduction="10000"/>
          </a:bodyPr>
          <a:lstStyle/>
          <a:p>
            <a:pPr marL="685800" indent="-457200"/>
            <a:r>
              <a:rPr lang="en-US" b="0" i="0" dirty="0">
                <a:solidFill>
                  <a:srgbClr val="3D3B49"/>
                </a:solidFill>
                <a:effectLst/>
                <a:latin typeface="Calibri" panose="020F0502020204030204" pitchFamily="34" charset="0"/>
                <a:cs typeface="Calibri" panose="020F0502020204030204" pitchFamily="34" charset="0"/>
              </a:rPr>
              <a:t>Because of the tension between the operational desire for stability and the developer desire for change, there must be mechanisms to reach a balance.</a:t>
            </a:r>
          </a:p>
          <a:p>
            <a:pPr marL="685800" indent="-457200"/>
            <a:r>
              <a:rPr lang="en-US" b="0" i="0" dirty="0">
                <a:solidFill>
                  <a:srgbClr val="3D3B49"/>
                </a:solidFill>
                <a:effectLst/>
                <a:latin typeface="Calibri" panose="020F0502020204030204" pitchFamily="34" charset="0"/>
                <a:cs typeface="Calibri" panose="020F0502020204030204" pitchFamily="34" charset="0"/>
              </a:rPr>
              <a:t>One strategy is to prioritize work that improves stability over work that adds new features.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For example, bug fixes would have a higher priority than feature requests.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With this approach, a major release introduces many new features, the next few releases focus on fixing bugs, and then a new major release starts the cycle over again.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If engineering management is pressured to focus on new features and neglect bug fixes, the result is a system that slowly destabilizes until it spins out of control.</a:t>
            </a:r>
          </a:p>
          <a:p>
            <a:pPr marL="685800" indent="-457200"/>
            <a:r>
              <a:rPr lang="en-US" b="0" i="0" dirty="0">
                <a:solidFill>
                  <a:srgbClr val="3D3B49"/>
                </a:solidFill>
                <a:effectLst/>
                <a:latin typeface="Calibri" panose="020F0502020204030204" pitchFamily="34" charset="0"/>
                <a:cs typeface="Calibri" panose="020F0502020204030204" pitchFamily="34" charset="0"/>
              </a:rPr>
              <a:t>Another strategy is to align the goals of developers and operational staff.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Both parties become responsible for SLA compliance as well as the velocity (rate of change) of the system. </a:t>
            </a:r>
          </a:p>
          <a:p>
            <a:pPr marL="1143000" lvl="1" indent="-457200"/>
            <a:r>
              <a:rPr lang="en-US" b="0" i="0" dirty="0">
                <a:solidFill>
                  <a:srgbClr val="3D3B49"/>
                </a:solidFill>
                <a:effectLst/>
                <a:latin typeface="Calibri" panose="020F0502020204030204" pitchFamily="34" charset="0"/>
                <a:cs typeface="Calibri" panose="020F0502020204030204" pitchFamily="34" charset="0"/>
              </a:rPr>
              <a:t>Both have a component of their annual review that is tied to SLA compliance, and both have a portion tied to the on-time delivery of new features.</a:t>
            </a:r>
          </a:p>
          <a:p>
            <a:endParaRPr lang="en-US" dirty="0"/>
          </a:p>
        </p:txBody>
      </p:sp>
    </p:spTree>
    <p:extLst>
      <p:ext uri="{BB962C8B-B14F-4D97-AF65-F5344CB8AC3E}">
        <p14:creationId xmlns:p14="http://schemas.microsoft.com/office/powerpoint/2010/main" val="324484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86DE-C7AD-C0EB-E5E7-81EBA33A0469}"/>
              </a:ext>
            </a:extLst>
          </p:cNvPr>
          <p:cNvSpPr>
            <a:spLocks noGrp="1"/>
          </p:cNvSpPr>
          <p:nvPr>
            <p:ph type="title"/>
          </p:nvPr>
        </p:nvSpPr>
        <p:spPr/>
        <p:txBody>
          <a:bodyPr>
            <a:normAutofit/>
          </a:bodyPr>
          <a:lstStyle/>
          <a:p>
            <a:r>
              <a:rPr lang="en-US" i="0" dirty="0">
                <a:solidFill>
                  <a:srgbClr val="3D3B49"/>
                </a:solidFill>
                <a:effectLst/>
                <a:latin typeface="Calibri" panose="020F0502020204030204" pitchFamily="34" charset="0"/>
                <a:cs typeface="Calibri" panose="020F0502020204030204" pitchFamily="34" charset="0"/>
              </a:rPr>
              <a:t>Site Reliability Practices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024A8B0-0AB5-AAAE-D605-1828487B8A43}"/>
              </a:ext>
            </a:extLst>
          </p:cNvPr>
          <p:cNvSpPr>
            <a:spLocks noGrp="1"/>
          </p:cNvSpPr>
          <p:nvPr>
            <p:ph idx="1"/>
          </p:nvPr>
        </p:nvSpPr>
        <p:spPr>
          <a:xfrm>
            <a:off x="89042" y="1123406"/>
            <a:ext cx="12001357" cy="5296445"/>
          </a:xfrm>
        </p:spPr>
        <p:txBody>
          <a:bodyPr>
            <a:normAutofit fontScale="70000" lnSpcReduction="20000"/>
          </a:bodyPr>
          <a:lstStyle/>
          <a:p>
            <a:pPr marL="5905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Hire only coders:  </a:t>
            </a:r>
          </a:p>
          <a:p>
            <a:pPr marL="990600" lvl="1" indent="-457200"/>
            <a:r>
              <a:rPr lang="en-US" sz="1900" b="0" i="0" dirty="0">
                <a:solidFill>
                  <a:srgbClr val="3D3B49"/>
                </a:solidFill>
                <a:effectLst/>
                <a:latin typeface="Calibri" panose="020F0502020204030204" pitchFamily="34" charset="0"/>
                <a:cs typeface="Calibri" panose="020F0502020204030204" pitchFamily="34" charset="0"/>
              </a:rPr>
              <a:t>SRE might not be a full-time software developer, but he or she should be able to solve nontrivial problems by writing code</a:t>
            </a:r>
          </a:p>
          <a:p>
            <a:pPr marL="5905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Have an SLA for your service.</a:t>
            </a:r>
          </a:p>
          <a:p>
            <a:pPr marL="990600" lvl="1" indent="-457200"/>
            <a:r>
              <a:rPr lang="en-US" dirty="0">
                <a:solidFill>
                  <a:srgbClr val="3D3B49"/>
                </a:solidFill>
                <a:latin typeface="Calibri" panose="020F0502020204030204" pitchFamily="34" charset="0"/>
                <a:cs typeface="Calibri" panose="020F0502020204030204" pitchFamily="34" charset="0"/>
              </a:rPr>
              <a:t>Without a SLA, you don’t know how you’re doing and can’t improve</a:t>
            </a:r>
            <a:endParaRPr lang="en-US" b="0" i="0" dirty="0">
              <a:solidFill>
                <a:srgbClr val="3D3B49"/>
              </a:solidFill>
              <a:effectLst/>
              <a:latin typeface="Calibri" panose="020F0502020204030204" pitchFamily="34" charset="0"/>
              <a:cs typeface="Calibri" panose="020F0502020204030204" pitchFamily="34" charset="0"/>
            </a:endParaRPr>
          </a:p>
          <a:p>
            <a:pPr marL="5905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Measure and report performance against the SLA.</a:t>
            </a:r>
          </a:p>
          <a:p>
            <a:pPr marL="990600" lvl="1" indent="-457200"/>
            <a:r>
              <a:rPr lang="en-US" b="0" i="0" dirty="0">
                <a:solidFill>
                  <a:srgbClr val="3D3B49"/>
                </a:solidFill>
                <a:effectLst/>
                <a:latin typeface="Calibri" panose="020F0502020204030204" pitchFamily="34" charset="0"/>
                <a:cs typeface="Calibri" panose="020F0502020204030204" pitchFamily="34" charset="0"/>
              </a:rPr>
              <a:t>Per the above</a:t>
            </a:r>
          </a:p>
          <a:p>
            <a:pPr marL="5905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Use Error Budgets and gate launches on them.</a:t>
            </a:r>
          </a:p>
          <a:p>
            <a:pPr marL="990600" lvl="1" indent="-457200"/>
            <a:r>
              <a:rPr lang="en-US" i="0" dirty="0">
                <a:solidFill>
                  <a:srgbClr val="202124"/>
                </a:solidFill>
                <a:effectLst/>
                <a:latin typeface="Calibri" panose="020F0502020204030204" pitchFamily="34" charset="0"/>
                <a:cs typeface="Calibri" panose="020F0502020204030204" pitchFamily="34" charset="0"/>
              </a:rPr>
              <a:t>An error budget is the maximum amount of time that a technical system can fail without contractual consequences.</a:t>
            </a:r>
            <a:endParaRPr lang="en-US" i="0" dirty="0">
              <a:solidFill>
                <a:srgbClr val="3D3B49"/>
              </a:solidFill>
              <a:effectLst/>
              <a:latin typeface="Calibri" panose="020F0502020204030204" pitchFamily="34" charset="0"/>
              <a:cs typeface="Calibri" panose="020F0502020204030204" pitchFamily="34" charset="0"/>
            </a:endParaRPr>
          </a:p>
          <a:p>
            <a:pPr marL="5905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Have a common staffing pool for SRE and Developers.</a:t>
            </a:r>
          </a:p>
          <a:p>
            <a:pPr marL="5905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Have excess Ops work overflow to the Dev team.</a:t>
            </a:r>
          </a:p>
          <a:p>
            <a:pPr marL="5905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Cap SRE operational load at 50 percent.</a:t>
            </a:r>
          </a:p>
          <a:p>
            <a:pPr marL="5905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Share 5 percent of Ops work with the Dev team.</a:t>
            </a:r>
          </a:p>
          <a:p>
            <a:pPr marL="5905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On call teams should have at least eight people at one location, or six people at each of multiple locations.</a:t>
            </a:r>
          </a:p>
          <a:p>
            <a:pPr marL="5143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Aim for a maximum of two events per on call shift.</a:t>
            </a:r>
          </a:p>
          <a:p>
            <a:pPr marL="5143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Do a postmortem for every event.</a:t>
            </a:r>
          </a:p>
          <a:p>
            <a:pPr marL="514350" indent="-514350">
              <a:buFont typeface="+mj-lt"/>
              <a:buAutoNum type="arabicPeriod"/>
            </a:pPr>
            <a:r>
              <a:rPr lang="en-US" b="0" i="0" dirty="0">
                <a:solidFill>
                  <a:srgbClr val="3D3B49"/>
                </a:solidFill>
                <a:effectLst/>
                <a:latin typeface="Calibri" panose="020F0502020204030204" pitchFamily="34" charset="0"/>
                <a:cs typeface="Calibri" panose="020F0502020204030204" pitchFamily="34" charset="0"/>
              </a:rPr>
              <a:t>Postmortems are blameless and focus on process and technology, not people.</a:t>
            </a:r>
          </a:p>
          <a:p>
            <a:endParaRPr lang="en-US" dirty="0"/>
          </a:p>
        </p:txBody>
      </p:sp>
    </p:spTree>
    <p:extLst>
      <p:ext uri="{BB962C8B-B14F-4D97-AF65-F5344CB8AC3E}">
        <p14:creationId xmlns:p14="http://schemas.microsoft.com/office/powerpoint/2010/main" val="3826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FFDC-6451-FABE-622B-3C9493CC196F}"/>
              </a:ext>
            </a:extLst>
          </p:cNvPr>
          <p:cNvSpPr>
            <a:spLocks noGrp="1"/>
          </p:cNvSpPr>
          <p:nvPr>
            <p:ph type="title"/>
          </p:nvPr>
        </p:nvSpPr>
        <p:spPr/>
        <p:txBody>
          <a:bodyPr>
            <a:normAutofit/>
          </a:bodyPr>
          <a:lstStyle/>
          <a:p>
            <a:r>
              <a:rPr lang="en-US" i="0" dirty="0">
                <a:solidFill>
                  <a:srgbClr val="3D3B49"/>
                </a:solidFill>
                <a:effectLst/>
                <a:latin typeface="Calibri" panose="020F0502020204030204" pitchFamily="34" charset="0"/>
                <a:cs typeface="Calibri" panose="020F0502020204030204" pitchFamily="34" charset="0"/>
              </a:rPr>
              <a:t>Operations at Scale</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87ABE3-8937-8260-96DA-F2AA11374AF7}"/>
              </a:ext>
            </a:extLst>
          </p:cNvPr>
          <p:cNvSpPr>
            <a:spLocks noGrp="1"/>
          </p:cNvSpPr>
          <p:nvPr>
            <p:ph idx="1"/>
          </p:nvPr>
        </p:nvSpPr>
        <p:spPr>
          <a:xfrm>
            <a:off x="89042" y="1123406"/>
            <a:ext cx="11788921" cy="5296445"/>
          </a:xfrm>
        </p:spPr>
        <p:txBody>
          <a:bodyPr>
            <a:normAutofit/>
          </a:bodyPr>
          <a:lstStyle/>
          <a:p>
            <a:r>
              <a:rPr lang="en-US" b="1" i="0" dirty="0">
                <a:solidFill>
                  <a:srgbClr val="3D3B49"/>
                </a:solidFill>
                <a:effectLst/>
                <a:latin typeface="Calibri" panose="020F0502020204030204" pitchFamily="34" charset="0"/>
                <a:cs typeface="Calibri" panose="020F0502020204030204" pitchFamily="34" charset="0"/>
              </a:rPr>
              <a:t>Operations</a:t>
            </a:r>
            <a:r>
              <a:rPr lang="en-US" b="0" i="0" dirty="0">
                <a:solidFill>
                  <a:srgbClr val="3D3B49"/>
                </a:solidFill>
                <a:effectLst/>
                <a:latin typeface="Calibri" panose="020F0502020204030204" pitchFamily="34" charset="0"/>
                <a:cs typeface="Calibri" panose="020F0502020204030204" pitchFamily="34" charset="0"/>
              </a:rPr>
              <a:t> in distributed computing is operations at a large scale. Distributed computing involves hundreds and often thousands of computers working together. As a result, operations is different than traditional computing administration.</a:t>
            </a:r>
          </a:p>
          <a:p>
            <a:r>
              <a:rPr lang="en-US" b="0" i="0" dirty="0">
                <a:solidFill>
                  <a:srgbClr val="3D3B49"/>
                </a:solidFill>
                <a:effectLst/>
                <a:latin typeface="Calibri" panose="020F0502020204030204" pitchFamily="34" charset="0"/>
                <a:cs typeface="Calibri" panose="020F0502020204030204" pitchFamily="34" charset="0"/>
              </a:rPr>
              <a:t>Manual processes do not scale. </a:t>
            </a:r>
          </a:p>
          <a:p>
            <a:pPr lvl="1"/>
            <a:r>
              <a:rPr lang="en-US" b="0" i="0" dirty="0">
                <a:solidFill>
                  <a:srgbClr val="3D3B49"/>
                </a:solidFill>
                <a:effectLst/>
                <a:latin typeface="Calibri" panose="020F0502020204030204" pitchFamily="34" charset="0"/>
                <a:cs typeface="Calibri" panose="020F0502020204030204" pitchFamily="34" charset="0"/>
              </a:rPr>
              <a:t>When tasks are manual, if there are twice as many tasks, there is twice as much human effort required. </a:t>
            </a:r>
          </a:p>
          <a:p>
            <a:pPr lvl="1"/>
            <a:r>
              <a:rPr lang="en-US" b="0" i="0" dirty="0">
                <a:solidFill>
                  <a:srgbClr val="3D3B49"/>
                </a:solidFill>
                <a:effectLst/>
                <a:latin typeface="Calibri" panose="020F0502020204030204" pitchFamily="34" charset="0"/>
                <a:cs typeface="Calibri" panose="020F0502020204030204" pitchFamily="34" charset="0"/>
              </a:rPr>
              <a:t>A system that is scaling to thousands of machines, servers, or processes, therefore, becomes untenable if a process involves manually manipulating things. </a:t>
            </a:r>
          </a:p>
          <a:p>
            <a:pPr lvl="1"/>
            <a:r>
              <a:rPr lang="en-US" b="0" i="0" dirty="0">
                <a:solidFill>
                  <a:srgbClr val="3D3B49"/>
                </a:solidFill>
                <a:effectLst/>
                <a:latin typeface="Calibri" panose="020F0502020204030204" pitchFamily="34" charset="0"/>
                <a:cs typeface="Calibri" panose="020F0502020204030204" pitchFamily="34" charset="0"/>
              </a:rPr>
              <a:t>In contrast, automation does scale. Code written once can be used thousands of times. </a:t>
            </a:r>
          </a:p>
          <a:p>
            <a:pPr lvl="2"/>
            <a:r>
              <a:rPr lang="en-US" b="0" i="0" dirty="0">
                <a:solidFill>
                  <a:srgbClr val="3D3B49"/>
                </a:solidFill>
                <a:effectLst/>
                <a:latin typeface="Calibri" panose="020F0502020204030204" pitchFamily="34" charset="0"/>
                <a:cs typeface="Calibri" panose="020F0502020204030204" pitchFamily="34" charset="0"/>
              </a:rPr>
              <a:t>Processes that involve many machines, processes, servers, or services should be automated. This idea applies to allocating machines, configuring operating systems, installing software, and watching for trouble. Automation is not a “nice to have” but a “must have.” </a:t>
            </a:r>
          </a:p>
          <a:p>
            <a:pPr lvl="2"/>
            <a:r>
              <a:rPr lang="en-US" b="0" i="0" dirty="0">
                <a:solidFill>
                  <a:srgbClr val="3D3B49"/>
                </a:solidFill>
                <a:effectLst/>
                <a:latin typeface="Calibri" panose="020F0502020204030204" pitchFamily="34" charset="0"/>
                <a:cs typeface="Calibri" panose="020F0502020204030204" pitchFamily="34" charset="0"/>
              </a:rPr>
              <a:t>Automation is the </a:t>
            </a:r>
            <a:r>
              <a:rPr lang="en-US" b="0" i="0" dirty="0">
                <a:effectLst/>
                <a:latin typeface="Calibri" panose="020F0502020204030204" pitchFamily="34" charset="0"/>
                <a:cs typeface="Calibri" panose="020F0502020204030204" pitchFamily="34" charset="0"/>
              </a:rPr>
              <a:t>subject of Chapter 12</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362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E8A1-888C-EE39-D35D-36741F5C0A2F}"/>
              </a:ext>
            </a:extLst>
          </p:cNvPr>
          <p:cNvSpPr>
            <a:spLocks noGrp="1"/>
          </p:cNvSpPr>
          <p:nvPr>
            <p:ph type="title"/>
          </p:nvPr>
        </p:nvSpPr>
        <p:spPr/>
        <p:txBody>
          <a:bodyPr/>
          <a:lstStyle/>
          <a:p>
            <a:r>
              <a:rPr lang="en-US" b="0" i="0" dirty="0">
                <a:solidFill>
                  <a:srgbClr val="3D3B49"/>
                </a:solidFill>
                <a:effectLst/>
                <a:latin typeface="Calibri" panose="020F0502020204030204" pitchFamily="34" charset="0"/>
                <a:cs typeface="Calibri" panose="020F0502020204030204" pitchFamily="34" charset="0"/>
              </a:rPr>
              <a:t>Three Categories Of Things Are Not Automated</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856C7CF-0CF3-3C0A-54E5-B8201003BBDA}"/>
              </a:ext>
            </a:extLst>
          </p:cNvPr>
          <p:cNvSpPr>
            <a:spLocks noGrp="1"/>
          </p:cNvSpPr>
          <p:nvPr>
            <p:ph idx="1"/>
          </p:nvPr>
        </p:nvSpPr>
        <p:spPr>
          <a:xfrm>
            <a:off x="89043" y="1123406"/>
            <a:ext cx="11964412" cy="5296445"/>
          </a:xfrm>
        </p:spPr>
        <p:txBody>
          <a:bodyPr>
            <a:normAutofit/>
          </a:bodyPr>
          <a:lstStyle/>
          <a:p>
            <a:r>
              <a:rPr lang="en-US" dirty="0">
                <a:solidFill>
                  <a:srgbClr val="3D3B49"/>
                </a:solidFill>
                <a:latin typeface="Calibri" panose="020F0502020204030204" pitchFamily="34" charset="0"/>
                <a:cs typeface="Calibri" panose="020F0502020204030204" pitchFamily="34" charset="0"/>
              </a:rPr>
              <a:t>T</a:t>
            </a:r>
            <a:r>
              <a:rPr lang="en-US" b="0" i="0" dirty="0">
                <a:solidFill>
                  <a:srgbClr val="3D3B49"/>
                </a:solidFill>
                <a:effectLst/>
                <a:latin typeface="Calibri" panose="020F0502020204030204" pitchFamily="34" charset="0"/>
                <a:cs typeface="Calibri" panose="020F0502020204030204" pitchFamily="34" charset="0"/>
              </a:rPr>
              <a:t>hings that should be automated but have not been yet, </a:t>
            </a:r>
          </a:p>
          <a:p>
            <a:pPr lvl="1"/>
            <a:r>
              <a:rPr lang="en-US" b="0" i="0" dirty="0">
                <a:solidFill>
                  <a:srgbClr val="3D3B49"/>
                </a:solidFill>
                <a:effectLst/>
                <a:latin typeface="Calibri" panose="020F0502020204030204" pitchFamily="34" charset="0"/>
                <a:cs typeface="Calibri" panose="020F0502020204030204" pitchFamily="34" charset="0"/>
              </a:rPr>
              <a:t>It takes time to create, test, and deploy automation, so there will always be things that are waiting to be automated. There is never enough time to automate everything, so we must prioritize and choose our methods wisely.</a:t>
            </a:r>
          </a:p>
          <a:p>
            <a:r>
              <a:rPr lang="en-US" b="0" i="0" dirty="0">
                <a:solidFill>
                  <a:srgbClr val="3D3B49"/>
                </a:solidFill>
                <a:effectLst/>
                <a:latin typeface="Calibri" panose="020F0502020204030204" pitchFamily="34" charset="0"/>
                <a:cs typeface="Calibri" panose="020F0502020204030204" pitchFamily="34" charset="0"/>
              </a:rPr>
              <a:t>Things that are not worth automating </a:t>
            </a:r>
          </a:p>
          <a:p>
            <a:pPr lvl="1"/>
            <a:r>
              <a:rPr lang="en-US" b="0" i="0" dirty="0">
                <a:solidFill>
                  <a:srgbClr val="3D3B49"/>
                </a:solidFill>
                <a:effectLst/>
                <a:latin typeface="Calibri" panose="020F0502020204030204" pitchFamily="34" charset="0"/>
                <a:cs typeface="Calibri" panose="020F0502020204030204" pitchFamily="34" charset="0"/>
              </a:rPr>
              <a:t>Some things are not worth automating because they happen infrequently, they are too difficult to automate, or the process changes so often that automation is not possible. Automation is an investment in time and effort and the return on investment (ROI) does not always make automation viable.</a:t>
            </a:r>
          </a:p>
          <a:p>
            <a:r>
              <a:rPr lang="en-US" b="0" i="0" dirty="0">
                <a:solidFill>
                  <a:srgbClr val="3D3B49"/>
                </a:solidFill>
                <a:effectLst/>
                <a:latin typeface="Calibri" panose="020F0502020204030204" pitchFamily="34" charset="0"/>
                <a:cs typeface="Calibri" panose="020F0502020204030204" pitchFamily="34" charset="0"/>
              </a:rPr>
              <a:t>Human processes that can’t be automated.</a:t>
            </a:r>
          </a:p>
          <a:p>
            <a:pPr lvl="1"/>
            <a:r>
              <a:rPr lang="en-US" b="0" i="0" dirty="0">
                <a:solidFill>
                  <a:srgbClr val="3D3B49"/>
                </a:solidFill>
                <a:effectLst/>
                <a:latin typeface="Calibri" panose="020F0502020204030204" pitchFamily="34" charset="0"/>
                <a:cs typeface="Calibri" panose="020F0502020204030204" pitchFamily="34" charset="0"/>
              </a:rPr>
              <a:t>Some tasks cannot be automated because they are human processes: maintaining your relationship with a stakeholder, managing the bidding process to make a large purchase, evaluating new technology, or negotiating within a team to assemble an oncall schedule.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9197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2572</Words>
  <Application>Microsoft Office PowerPoint</Application>
  <PresentationFormat>Widescreen</PresentationFormat>
  <Paragraphs>153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  Chapter 7   Operations in a  Distributed World    Professor Rieks Fall 2022 IST 643  </vt:lpstr>
      <vt:lpstr>Operations Defined</vt:lpstr>
      <vt:lpstr>Terms to Know</vt:lpstr>
      <vt:lpstr>Operations</vt:lpstr>
      <vt:lpstr>Change vs Stability</vt:lpstr>
      <vt:lpstr>Change vs Stability</vt:lpstr>
      <vt:lpstr>Site Reliability Practices</vt:lpstr>
      <vt:lpstr>Operations at Scale</vt:lpstr>
      <vt:lpstr>Three Categories Of Things Are Not Automated</vt:lpstr>
      <vt:lpstr>Service Life Cycle</vt:lpstr>
      <vt:lpstr>The Stages Of The Life Cycle</vt:lpstr>
      <vt:lpstr>Operational Teams</vt:lpstr>
      <vt:lpstr>Toil and Fix-it Days</vt:lpstr>
      <vt:lpstr>Virtual Office</vt:lpstr>
      <vt:lpstr>Communication Mechanisms and Policies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John Rieks</dc:creator>
  <cp:lastModifiedBy>Stephen John Rieks</cp:lastModifiedBy>
  <cp:revision>4</cp:revision>
  <dcterms:created xsi:type="dcterms:W3CDTF">2021-01-19T19:08:18Z</dcterms:created>
  <dcterms:modified xsi:type="dcterms:W3CDTF">2022-10-30T16:52:25Z</dcterms:modified>
</cp:coreProperties>
</file>