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7"/>
  </p:notesMasterIdLst>
  <p:handoutMasterIdLst>
    <p:handoutMasterId r:id="rId18"/>
  </p:handoutMasterIdLst>
  <p:sldIdLst>
    <p:sldId id="258" r:id="rId2"/>
    <p:sldId id="288" r:id="rId3"/>
    <p:sldId id="289" r:id="rId4"/>
    <p:sldId id="290" r:id="rId5"/>
    <p:sldId id="291" r:id="rId6"/>
    <p:sldId id="294" r:id="rId7"/>
    <p:sldId id="293" r:id="rId8"/>
    <p:sldId id="295" r:id="rId9"/>
    <p:sldId id="292" r:id="rId10"/>
    <p:sldId id="297" r:id="rId11"/>
    <p:sldId id="296" r:id="rId12"/>
    <p:sldId id="298" r:id="rId13"/>
    <p:sldId id="299" r:id="rId14"/>
    <p:sldId id="300"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a:srgbClr val="E44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0C7A7-5624-4783-A046-D50653E136A0}" v="27" dt="2022-10-30T15:25:57.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94660"/>
  </p:normalViewPr>
  <p:slideViewPr>
    <p:cSldViewPr snapToGrid="0">
      <p:cViewPr varScale="1">
        <p:scale>
          <a:sx n="100" d="100"/>
          <a:sy n="100" d="100"/>
        </p:scale>
        <p:origin x="84" y="180"/>
      </p:cViewPr>
      <p:guideLst>
        <p:guide orient="horz" pos="2160"/>
        <p:guide pos="384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B097B-7CF7-4695-BF18-FE721E9564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346C46-B0DD-4527-8656-B3DE30FDFAE7}">
      <dgm:prSet/>
      <dgm:spPr>
        <a:solidFill>
          <a:srgbClr val="EE5612"/>
        </a:solidFill>
      </dgm:spPr>
      <dgm:t>
        <a:bodyPr/>
        <a:lstStyle/>
        <a:p>
          <a:r>
            <a:rPr lang="en-US" i="1" baseline="0" dirty="0"/>
            <a:t>Cloud Migrations Case Study</a:t>
          </a:r>
        </a:p>
        <a:p>
          <a:r>
            <a:rPr lang="en-US" i="1" baseline="0" dirty="0"/>
            <a:t>SUNY - ITEC</a:t>
          </a:r>
          <a:endParaRPr lang="en-US" dirty="0"/>
        </a:p>
      </dgm:t>
    </dgm:pt>
    <dgm:pt modelId="{109E9694-5228-44AD-83CB-2B000A2A4A21}" type="parTrans" cxnId="{EC863A07-68B4-40DB-9678-B253E32DEC09}">
      <dgm:prSet/>
      <dgm:spPr/>
      <dgm:t>
        <a:bodyPr/>
        <a:lstStyle/>
        <a:p>
          <a:endParaRPr lang="en-US"/>
        </a:p>
      </dgm:t>
    </dgm:pt>
    <dgm:pt modelId="{3DB945B2-1B8D-46D9-85B9-9A6E88002A44}" type="sibTrans" cxnId="{EC863A07-68B4-40DB-9678-B253E32DEC09}">
      <dgm:prSet/>
      <dgm:spPr/>
      <dgm:t>
        <a:bodyPr/>
        <a:lstStyle/>
        <a:p>
          <a:endParaRPr lang="en-US"/>
        </a:p>
      </dgm:t>
    </dgm:pt>
    <dgm:pt modelId="{7591B0BA-C014-4532-94AF-16590D485E83}" type="pres">
      <dgm:prSet presAssocID="{71CB097B-7CF7-4695-BF18-FE721E9564AF}" presName="linear" presStyleCnt="0">
        <dgm:presLayoutVars>
          <dgm:animLvl val="lvl"/>
          <dgm:resizeHandles val="exact"/>
        </dgm:presLayoutVars>
      </dgm:prSet>
      <dgm:spPr/>
    </dgm:pt>
    <dgm:pt modelId="{D2D07C4A-051F-4C52-8B2C-4E718A2831E6}" type="pres">
      <dgm:prSet presAssocID="{41346C46-B0DD-4527-8656-B3DE30FDFAE7}" presName="parentText" presStyleLbl="node1" presStyleIdx="0" presStyleCnt="1" custLinFactNeighborX="123" custLinFactNeighborY="-3479">
        <dgm:presLayoutVars>
          <dgm:chMax val="0"/>
          <dgm:bulletEnabled val="1"/>
        </dgm:presLayoutVars>
      </dgm:prSet>
      <dgm:spPr/>
    </dgm:pt>
  </dgm:ptLst>
  <dgm:cxnLst>
    <dgm:cxn modelId="{70826805-56F5-405F-8687-5AA209A6EF11}" type="presOf" srcId="{41346C46-B0DD-4527-8656-B3DE30FDFAE7}" destId="{D2D07C4A-051F-4C52-8B2C-4E718A2831E6}" srcOrd="0" destOrd="0" presId="urn:microsoft.com/office/officeart/2005/8/layout/vList2"/>
    <dgm:cxn modelId="{EC863A07-68B4-40DB-9678-B253E32DEC09}" srcId="{71CB097B-7CF7-4695-BF18-FE721E9564AF}" destId="{41346C46-B0DD-4527-8656-B3DE30FDFAE7}" srcOrd="0" destOrd="0" parTransId="{109E9694-5228-44AD-83CB-2B000A2A4A21}" sibTransId="{3DB945B2-1B8D-46D9-85B9-9A6E88002A44}"/>
    <dgm:cxn modelId="{0BBD210F-4F08-45A9-BBC2-D41999F89E31}" type="presOf" srcId="{71CB097B-7CF7-4695-BF18-FE721E9564AF}" destId="{7591B0BA-C014-4532-94AF-16590D485E83}" srcOrd="0" destOrd="0" presId="urn:microsoft.com/office/officeart/2005/8/layout/vList2"/>
    <dgm:cxn modelId="{3D17E7E4-5212-403D-B83E-50ECF2002DE8}" type="presParOf" srcId="{7591B0BA-C014-4532-94AF-16590D485E83}" destId="{D2D07C4A-051F-4C52-8B2C-4E718A2831E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92EF82-7C4C-43C5-BADB-3FE171F344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5197DB-AAA3-4672-8A9A-5E25AAB4C32B}">
      <dgm:prSet/>
      <dgm:spPr>
        <a:solidFill>
          <a:srgbClr val="EE5612"/>
        </a:solidFill>
      </dgm:spPr>
      <dgm:t>
        <a:bodyPr/>
        <a:lstStyle/>
        <a:p>
          <a:r>
            <a:rPr lang="en-US" baseline="0" dirty="0"/>
            <a:t>Some Concerns / Technologies to Work Through</a:t>
          </a:r>
          <a:endParaRPr lang="en-US" dirty="0"/>
        </a:p>
      </dgm:t>
    </dgm:pt>
    <dgm:pt modelId="{CDEC73F0-1AAD-4284-AC64-3C07F70A3CE2}" type="parTrans" cxnId="{4BB87130-257E-4BD3-B139-9745A79CE2AB}">
      <dgm:prSet/>
      <dgm:spPr/>
      <dgm:t>
        <a:bodyPr/>
        <a:lstStyle/>
        <a:p>
          <a:endParaRPr lang="en-US"/>
        </a:p>
      </dgm:t>
    </dgm:pt>
    <dgm:pt modelId="{4EB69E52-B03D-4596-B4E6-D9AAAAB2C9C6}" type="sibTrans" cxnId="{4BB87130-257E-4BD3-B139-9745A79CE2AB}">
      <dgm:prSet/>
      <dgm:spPr/>
      <dgm:t>
        <a:bodyPr/>
        <a:lstStyle/>
        <a:p>
          <a:endParaRPr lang="en-US"/>
        </a:p>
      </dgm:t>
    </dgm:pt>
    <dgm:pt modelId="{693F6F82-79B4-483A-BEAA-C6077DA69090}" type="pres">
      <dgm:prSet presAssocID="{7692EF82-7C4C-43C5-BADB-3FE171F344BC}" presName="linear" presStyleCnt="0">
        <dgm:presLayoutVars>
          <dgm:animLvl val="lvl"/>
          <dgm:resizeHandles val="exact"/>
        </dgm:presLayoutVars>
      </dgm:prSet>
      <dgm:spPr/>
    </dgm:pt>
    <dgm:pt modelId="{E8AF866A-ACB1-41A4-80B2-6DAFD7728E88}" type="pres">
      <dgm:prSet presAssocID="{1E5197DB-AAA3-4672-8A9A-5E25AAB4C32B}" presName="parentText" presStyleLbl="node1" presStyleIdx="0" presStyleCnt="1" custLinFactNeighborX="0" custLinFactNeighborY="1856">
        <dgm:presLayoutVars>
          <dgm:chMax val="0"/>
          <dgm:bulletEnabled val="1"/>
        </dgm:presLayoutVars>
      </dgm:prSet>
      <dgm:spPr/>
    </dgm:pt>
  </dgm:ptLst>
  <dgm:cxnLst>
    <dgm:cxn modelId="{4BB87130-257E-4BD3-B139-9745A79CE2AB}" srcId="{7692EF82-7C4C-43C5-BADB-3FE171F344BC}" destId="{1E5197DB-AAA3-4672-8A9A-5E25AAB4C32B}" srcOrd="0" destOrd="0" parTransId="{CDEC73F0-1AAD-4284-AC64-3C07F70A3CE2}" sibTransId="{4EB69E52-B03D-4596-B4E6-D9AAAAB2C9C6}"/>
    <dgm:cxn modelId="{8775EE57-05A3-48E4-B4FF-B8B288837C09}" type="presOf" srcId="{1E5197DB-AAA3-4672-8A9A-5E25AAB4C32B}" destId="{E8AF866A-ACB1-41A4-80B2-6DAFD7728E88}" srcOrd="0" destOrd="0" presId="urn:microsoft.com/office/officeart/2005/8/layout/vList2"/>
    <dgm:cxn modelId="{29B3E1FA-0F8D-4F8A-BC9B-8096D35B3F63}" type="presOf" srcId="{7692EF82-7C4C-43C5-BADB-3FE171F344BC}" destId="{693F6F82-79B4-483A-BEAA-C6077DA69090}" srcOrd="0" destOrd="0" presId="urn:microsoft.com/office/officeart/2005/8/layout/vList2"/>
    <dgm:cxn modelId="{D943E81D-32F4-4FE7-8DE0-592F19F6BDAB}" type="presParOf" srcId="{693F6F82-79B4-483A-BEAA-C6077DA69090}" destId="{E8AF866A-ACB1-41A4-80B2-6DAFD7728E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E28518-DC4B-4060-8C67-B3264DD346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2E29E4-4B7A-4126-BB79-B5003FDA2EAB}">
      <dgm:prSet custT="1"/>
      <dgm:spPr>
        <a:solidFill>
          <a:srgbClr val="EE5612"/>
        </a:solidFill>
      </dgm:spPr>
      <dgm:t>
        <a:bodyPr/>
        <a:lstStyle/>
        <a:p>
          <a:r>
            <a:rPr lang="en-US" sz="5400" baseline="0" dirty="0"/>
            <a:t>Initial Candidates For Migration</a:t>
          </a:r>
          <a:endParaRPr lang="en-US" sz="5400" dirty="0"/>
        </a:p>
      </dgm:t>
    </dgm:pt>
    <dgm:pt modelId="{614B8E88-545C-4396-85CB-1C1EABF1162C}" type="parTrans" cxnId="{1B4E42B2-A46A-47D7-9FA7-63DACA58E4FC}">
      <dgm:prSet/>
      <dgm:spPr/>
      <dgm:t>
        <a:bodyPr/>
        <a:lstStyle/>
        <a:p>
          <a:endParaRPr lang="en-US"/>
        </a:p>
      </dgm:t>
    </dgm:pt>
    <dgm:pt modelId="{B419EF54-AB05-45E0-AE95-049E771FF1F9}" type="sibTrans" cxnId="{1B4E42B2-A46A-47D7-9FA7-63DACA58E4FC}">
      <dgm:prSet/>
      <dgm:spPr/>
      <dgm:t>
        <a:bodyPr/>
        <a:lstStyle/>
        <a:p>
          <a:endParaRPr lang="en-US"/>
        </a:p>
      </dgm:t>
    </dgm:pt>
    <dgm:pt modelId="{0F103A35-578B-4E06-BF99-FEED51F3B1D6}" type="pres">
      <dgm:prSet presAssocID="{64E28518-DC4B-4060-8C67-B3264DD346F1}" presName="linear" presStyleCnt="0">
        <dgm:presLayoutVars>
          <dgm:animLvl val="lvl"/>
          <dgm:resizeHandles val="exact"/>
        </dgm:presLayoutVars>
      </dgm:prSet>
      <dgm:spPr/>
    </dgm:pt>
    <dgm:pt modelId="{7DA998F9-1EFE-4BD9-8D5E-172F28156AEE}" type="pres">
      <dgm:prSet presAssocID="{F92E29E4-4B7A-4126-BB79-B5003FDA2EAB}" presName="parentText" presStyleLbl="node1" presStyleIdx="0" presStyleCnt="1" custLinFactNeighborX="-1439" custLinFactNeighborY="-10619">
        <dgm:presLayoutVars>
          <dgm:chMax val="0"/>
          <dgm:bulletEnabled val="1"/>
        </dgm:presLayoutVars>
      </dgm:prSet>
      <dgm:spPr/>
    </dgm:pt>
  </dgm:ptLst>
  <dgm:cxnLst>
    <dgm:cxn modelId="{1B4E42B2-A46A-47D7-9FA7-63DACA58E4FC}" srcId="{64E28518-DC4B-4060-8C67-B3264DD346F1}" destId="{F92E29E4-4B7A-4126-BB79-B5003FDA2EAB}" srcOrd="0" destOrd="0" parTransId="{614B8E88-545C-4396-85CB-1C1EABF1162C}" sibTransId="{B419EF54-AB05-45E0-AE95-049E771FF1F9}"/>
    <dgm:cxn modelId="{996032C8-A7ED-4B30-870E-E7B644CA6272}" type="presOf" srcId="{64E28518-DC4B-4060-8C67-B3264DD346F1}" destId="{0F103A35-578B-4E06-BF99-FEED51F3B1D6}" srcOrd="0" destOrd="0" presId="urn:microsoft.com/office/officeart/2005/8/layout/vList2"/>
    <dgm:cxn modelId="{DEA6DCFF-302F-4E1D-97A1-C489F5E36F71}" type="presOf" srcId="{F92E29E4-4B7A-4126-BB79-B5003FDA2EAB}" destId="{7DA998F9-1EFE-4BD9-8D5E-172F28156AEE}" srcOrd="0" destOrd="0" presId="urn:microsoft.com/office/officeart/2005/8/layout/vList2"/>
    <dgm:cxn modelId="{D077CFE2-15F6-4101-97F5-BCE9B8F4AB4C}" type="presParOf" srcId="{0F103A35-578B-4E06-BF99-FEED51F3B1D6}" destId="{7DA998F9-1EFE-4BD9-8D5E-172F28156A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3FF7CE-4E8A-4EC5-89A9-985FAA1EDD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163E4-29F7-4637-AF59-73D1EFE9CAB4}">
      <dgm:prSet/>
      <dgm:spPr>
        <a:solidFill>
          <a:srgbClr val="EE5612"/>
        </a:solidFill>
      </dgm:spPr>
      <dgm:t>
        <a:bodyPr/>
        <a:lstStyle/>
        <a:p>
          <a:r>
            <a:rPr lang="en-US" baseline="0" dirty="0"/>
            <a:t>Not All Services Could Be Hosted at ITEC</a:t>
          </a:r>
          <a:endParaRPr lang="en-US" dirty="0"/>
        </a:p>
      </dgm:t>
    </dgm:pt>
    <dgm:pt modelId="{B70B43B6-DC7A-4277-BAE5-F1C944D4B6DF}" type="parTrans" cxnId="{DC3BA634-B755-45CF-903E-465A33A763BE}">
      <dgm:prSet/>
      <dgm:spPr/>
      <dgm:t>
        <a:bodyPr/>
        <a:lstStyle/>
        <a:p>
          <a:endParaRPr lang="en-US"/>
        </a:p>
      </dgm:t>
    </dgm:pt>
    <dgm:pt modelId="{7149676D-8BA3-4D3D-ACB9-5DC956DCC241}" type="sibTrans" cxnId="{DC3BA634-B755-45CF-903E-465A33A763BE}">
      <dgm:prSet/>
      <dgm:spPr/>
      <dgm:t>
        <a:bodyPr/>
        <a:lstStyle/>
        <a:p>
          <a:endParaRPr lang="en-US"/>
        </a:p>
      </dgm:t>
    </dgm:pt>
    <dgm:pt modelId="{B0CADBF6-6E9F-402E-ABBD-4225A870466F}" type="pres">
      <dgm:prSet presAssocID="{0E3FF7CE-4E8A-4EC5-89A9-985FAA1EDD98}" presName="linear" presStyleCnt="0">
        <dgm:presLayoutVars>
          <dgm:animLvl val="lvl"/>
          <dgm:resizeHandles val="exact"/>
        </dgm:presLayoutVars>
      </dgm:prSet>
      <dgm:spPr/>
    </dgm:pt>
    <dgm:pt modelId="{FE23299E-A6F0-4BD6-AD53-F95D895CD3CD}" type="pres">
      <dgm:prSet presAssocID="{91B163E4-29F7-4637-AF59-73D1EFE9CAB4}" presName="parentText" presStyleLbl="node1" presStyleIdx="0" presStyleCnt="1" custLinFactNeighborX="-1109" custLinFactNeighborY="-4093">
        <dgm:presLayoutVars>
          <dgm:chMax val="0"/>
          <dgm:bulletEnabled val="1"/>
        </dgm:presLayoutVars>
      </dgm:prSet>
      <dgm:spPr/>
    </dgm:pt>
  </dgm:ptLst>
  <dgm:cxnLst>
    <dgm:cxn modelId="{DC3BA634-B755-45CF-903E-465A33A763BE}" srcId="{0E3FF7CE-4E8A-4EC5-89A9-985FAA1EDD98}" destId="{91B163E4-29F7-4637-AF59-73D1EFE9CAB4}" srcOrd="0" destOrd="0" parTransId="{B70B43B6-DC7A-4277-BAE5-F1C944D4B6DF}" sibTransId="{7149676D-8BA3-4D3D-ACB9-5DC956DCC241}"/>
    <dgm:cxn modelId="{F69F0154-CBF6-46DE-82F6-71CCF634AE9A}" type="presOf" srcId="{0E3FF7CE-4E8A-4EC5-89A9-985FAA1EDD98}" destId="{B0CADBF6-6E9F-402E-ABBD-4225A870466F}" srcOrd="0" destOrd="0" presId="urn:microsoft.com/office/officeart/2005/8/layout/vList2"/>
    <dgm:cxn modelId="{4A04EFF8-374C-427B-9FEE-594197BADA9E}" type="presOf" srcId="{91B163E4-29F7-4637-AF59-73D1EFE9CAB4}" destId="{FE23299E-A6F0-4BD6-AD53-F95D895CD3CD}" srcOrd="0" destOrd="0" presId="urn:microsoft.com/office/officeart/2005/8/layout/vList2"/>
    <dgm:cxn modelId="{9F1080FB-E938-45B9-B8A4-B4F24BFB6CA7}" type="presParOf" srcId="{B0CADBF6-6E9F-402E-ABBD-4225A870466F}" destId="{FE23299E-A6F0-4BD6-AD53-F95D895CD3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7813EA7-624C-46C9-9741-42995F0A89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143C14-4C7B-4EBE-9119-73085D7343D2}">
      <dgm:prSet/>
      <dgm:spPr>
        <a:solidFill>
          <a:srgbClr val="EE5612"/>
        </a:solidFill>
      </dgm:spPr>
      <dgm:t>
        <a:bodyPr/>
        <a:lstStyle/>
        <a:p>
          <a:r>
            <a:rPr lang="en-US" baseline="0" dirty="0"/>
            <a:t>Lessons Learned or Key Metrics to Be Aware Of</a:t>
          </a:r>
          <a:endParaRPr lang="en-US" dirty="0"/>
        </a:p>
      </dgm:t>
    </dgm:pt>
    <dgm:pt modelId="{8C278EC2-2531-4CE8-A32C-AC8B64417B00}" type="parTrans" cxnId="{5FA16CEF-28FE-47BA-9B64-D3755BE218BA}">
      <dgm:prSet/>
      <dgm:spPr/>
      <dgm:t>
        <a:bodyPr/>
        <a:lstStyle/>
        <a:p>
          <a:endParaRPr lang="en-US"/>
        </a:p>
      </dgm:t>
    </dgm:pt>
    <dgm:pt modelId="{66BEFB03-2B3D-4591-AD8D-BF2C3FB6B36F}" type="sibTrans" cxnId="{5FA16CEF-28FE-47BA-9B64-D3755BE218BA}">
      <dgm:prSet/>
      <dgm:spPr/>
      <dgm:t>
        <a:bodyPr/>
        <a:lstStyle/>
        <a:p>
          <a:endParaRPr lang="en-US"/>
        </a:p>
      </dgm:t>
    </dgm:pt>
    <dgm:pt modelId="{F2B0C661-5FBB-4517-8B9B-6E7B6FFB947B}" type="pres">
      <dgm:prSet presAssocID="{27813EA7-624C-46C9-9741-42995F0A892B}" presName="linear" presStyleCnt="0">
        <dgm:presLayoutVars>
          <dgm:animLvl val="lvl"/>
          <dgm:resizeHandles val="exact"/>
        </dgm:presLayoutVars>
      </dgm:prSet>
      <dgm:spPr/>
    </dgm:pt>
    <dgm:pt modelId="{8DAADB6D-A1EC-4633-B331-B50BC7BE387B}" type="pres">
      <dgm:prSet presAssocID="{72143C14-4C7B-4EBE-9119-73085D7343D2}" presName="parentText" presStyleLbl="node1" presStyleIdx="0" presStyleCnt="1">
        <dgm:presLayoutVars>
          <dgm:chMax val="0"/>
          <dgm:bulletEnabled val="1"/>
        </dgm:presLayoutVars>
      </dgm:prSet>
      <dgm:spPr/>
    </dgm:pt>
  </dgm:ptLst>
  <dgm:cxnLst>
    <dgm:cxn modelId="{34146832-D155-484A-8F79-985363625B23}" type="presOf" srcId="{27813EA7-624C-46C9-9741-42995F0A892B}" destId="{F2B0C661-5FBB-4517-8B9B-6E7B6FFB947B}" srcOrd="0" destOrd="0" presId="urn:microsoft.com/office/officeart/2005/8/layout/vList2"/>
    <dgm:cxn modelId="{F862F062-ECF9-477A-A949-F08F3709E7B3}" type="presOf" srcId="{72143C14-4C7B-4EBE-9119-73085D7343D2}" destId="{8DAADB6D-A1EC-4633-B331-B50BC7BE387B}" srcOrd="0" destOrd="0" presId="urn:microsoft.com/office/officeart/2005/8/layout/vList2"/>
    <dgm:cxn modelId="{5FA16CEF-28FE-47BA-9B64-D3755BE218BA}" srcId="{27813EA7-624C-46C9-9741-42995F0A892B}" destId="{72143C14-4C7B-4EBE-9119-73085D7343D2}" srcOrd="0" destOrd="0" parTransId="{8C278EC2-2531-4CE8-A32C-AC8B64417B00}" sibTransId="{66BEFB03-2B3D-4591-AD8D-BF2C3FB6B36F}"/>
    <dgm:cxn modelId="{EC61A42B-2AFF-4593-89FD-AE7D88FCEFAC}" type="presParOf" srcId="{F2B0C661-5FBB-4517-8B9B-6E7B6FFB947B}" destId="{8DAADB6D-A1EC-4633-B331-B50BC7BE38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4541129-06D5-40C0-9651-BAEDA891CA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FFE7C1-7FE3-4978-ACB7-4A61B0312F21}">
      <dgm:prSet/>
      <dgm:spPr>
        <a:solidFill>
          <a:srgbClr val="EE5612"/>
        </a:solidFill>
      </dgm:spPr>
      <dgm:t>
        <a:bodyPr/>
        <a:lstStyle/>
        <a:p>
          <a:r>
            <a:rPr lang="en-US" baseline="0" dirty="0"/>
            <a:t>Lessons Learned or Key Metrics to Be Aware Of</a:t>
          </a:r>
          <a:endParaRPr lang="en-US" dirty="0"/>
        </a:p>
      </dgm:t>
    </dgm:pt>
    <dgm:pt modelId="{3F51F0E9-BAF2-49DA-92AF-4BDD37BD2843}" type="parTrans" cxnId="{FDC75EE7-6AAB-4C47-9B0E-FC9EA5CFE7DF}">
      <dgm:prSet/>
      <dgm:spPr/>
      <dgm:t>
        <a:bodyPr/>
        <a:lstStyle/>
        <a:p>
          <a:endParaRPr lang="en-US"/>
        </a:p>
      </dgm:t>
    </dgm:pt>
    <dgm:pt modelId="{1CA82BA8-DAB6-42C0-9048-61D43FAA411A}" type="sibTrans" cxnId="{FDC75EE7-6AAB-4C47-9B0E-FC9EA5CFE7DF}">
      <dgm:prSet/>
      <dgm:spPr/>
      <dgm:t>
        <a:bodyPr/>
        <a:lstStyle/>
        <a:p>
          <a:endParaRPr lang="en-US"/>
        </a:p>
      </dgm:t>
    </dgm:pt>
    <dgm:pt modelId="{AA429CA6-9EB2-458B-81D1-2518F588AB93}" type="pres">
      <dgm:prSet presAssocID="{24541129-06D5-40C0-9651-BAEDA891CA0D}" presName="linear" presStyleCnt="0">
        <dgm:presLayoutVars>
          <dgm:animLvl val="lvl"/>
          <dgm:resizeHandles val="exact"/>
        </dgm:presLayoutVars>
      </dgm:prSet>
      <dgm:spPr/>
    </dgm:pt>
    <dgm:pt modelId="{ED03E201-859B-4E54-8AD2-646DEF8BCA33}" type="pres">
      <dgm:prSet presAssocID="{F0FFE7C1-7FE3-4978-ACB7-4A61B0312F21}" presName="parentText" presStyleLbl="node1" presStyleIdx="0" presStyleCnt="1">
        <dgm:presLayoutVars>
          <dgm:chMax val="0"/>
          <dgm:bulletEnabled val="1"/>
        </dgm:presLayoutVars>
      </dgm:prSet>
      <dgm:spPr/>
    </dgm:pt>
  </dgm:ptLst>
  <dgm:cxnLst>
    <dgm:cxn modelId="{31F17302-3643-4CC5-90BC-D9DF568D3CC2}" type="presOf" srcId="{F0FFE7C1-7FE3-4978-ACB7-4A61B0312F21}" destId="{ED03E201-859B-4E54-8AD2-646DEF8BCA33}" srcOrd="0" destOrd="0" presId="urn:microsoft.com/office/officeart/2005/8/layout/vList2"/>
    <dgm:cxn modelId="{128FBA79-6874-41B0-A443-14C532B548BD}" type="presOf" srcId="{24541129-06D5-40C0-9651-BAEDA891CA0D}" destId="{AA429CA6-9EB2-458B-81D1-2518F588AB93}" srcOrd="0" destOrd="0" presId="urn:microsoft.com/office/officeart/2005/8/layout/vList2"/>
    <dgm:cxn modelId="{FDC75EE7-6AAB-4C47-9B0E-FC9EA5CFE7DF}" srcId="{24541129-06D5-40C0-9651-BAEDA891CA0D}" destId="{F0FFE7C1-7FE3-4978-ACB7-4A61B0312F21}" srcOrd="0" destOrd="0" parTransId="{3F51F0E9-BAF2-49DA-92AF-4BDD37BD2843}" sibTransId="{1CA82BA8-DAB6-42C0-9048-61D43FAA411A}"/>
    <dgm:cxn modelId="{C2DE3C73-08A2-4E93-89B5-CAFE2BCC1D6C}" type="presParOf" srcId="{AA429CA6-9EB2-458B-81D1-2518F588AB93}" destId="{ED03E201-859B-4E54-8AD2-646DEF8BCA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DD97ACB-3917-4542-9AE6-FB8ECFD036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027664-747F-445B-96BD-BF8E2F2B905C}">
      <dgm:prSet custT="1"/>
      <dgm:spPr>
        <a:solidFill>
          <a:srgbClr val="EE5612"/>
        </a:solidFill>
      </dgm:spPr>
      <dgm:t>
        <a:bodyPr/>
        <a:lstStyle/>
        <a:p>
          <a:r>
            <a:rPr lang="en-US" sz="5400" baseline="0" dirty="0"/>
            <a:t>Questions</a:t>
          </a:r>
          <a:endParaRPr lang="en-US" sz="5400" dirty="0"/>
        </a:p>
      </dgm:t>
    </dgm:pt>
    <dgm:pt modelId="{DACFA782-7168-4149-9669-17A73A8F7D96}" type="parTrans" cxnId="{467DD807-80F2-451D-8521-3D5CF25ABE0E}">
      <dgm:prSet/>
      <dgm:spPr/>
      <dgm:t>
        <a:bodyPr/>
        <a:lstStyle/>
        <a:p>
          <a:endParaRPr lang="en-US"/>
        </a:p>
      </dgm:t>
    </dgm:pt>
    <dgm:pt modelId="{183C9826-9049-4B81-ABCE-0825DDCC5E13}" type="sibTrans" cxnId="{467DD807-80F2-451D-8521-3D5CF25ABE0E}">
      <dgm:prSet/>
      <dgm:spPr/>
      <dgm:t>
        <a:bodyPr/>
        <a:lstStyle/>
        <a:p>
          <a:endParaRPr lang="en-US"/>
        </a:p>
      </dgm:t>
    </dgm:pt>
    <dgm:pt modelId="{58DCB622-2294-4A8F-83A9-BB93633F6412}" type="pres">
      <dgm:prSet presAssocID="{EDD97ACB-3917-4542-9AE6-FB8ECFD036DE}" presName="linear" presStyleCnt="0">
        <dgm:presLayoutVars>
          <dgm:animLvl val="lvl"/>
          <dgm:resizeHandles val="exact"/>
        </dgm:presLayoutVars>
      </dgm:prSet>
      <dgm:spPr/>
    </dgm:pt>
    <dgm:pt modelId="{29C28C35-F18D-4640-B027-D102B8CB4DA6}" type="pres">
      <dgm:prSet presAssocID="{DB027664-747F-445B-96BD-BF8E2F2B905C}" presName="parentText" presStyleLbl="node1" presStyleIdx="0" presStyleCnt="1">
        <dgm:presLayoutVars>
          <dgm:chMax val="0"/>
          <dgm:bulletEnabled val="1"/>
        </dgm:presLayoutVars>
      </dgm:prSet>
      <dgm:spPr/>
    </dgm:pt>
  </dgm:ptLst>
  <dgm:cxnLst>
    <dgm:cxn modelId="{467DD807-80F2-451D-8521-3D5CF25ABE0E}" srcId="{EDD97ACB-3917-4542-9AE6-FB8ECFD036DE}" destId="{DB027664-747F-445B-96BD-BF8E2F2B905C}" srcOrd="0" destOrd="0" parTransId="{DACFA782-7168-4149-9669-17A73A8F7D96}" sibTransId="{183C9826-9049-4B81-ABCE-0825DDCC5E13}"/>
    <dgm:cxn modelId="{DC70D80F-9402-4E7C-8D7E-6EB9F3DCC8FB}" type="presOf" srcId="{DB027664-747F-445B-96BD-BF8E2F2B905C}" destId="{29C28C35-F18D-4640-B027-D102B8CB4DA6}" srcOrd="0" destOrd="0" presId="urn:microsoft.com/office/officeart/2005/8/layout/vList2"/>
    <dgm:cxn modelId="{A9EB1447-3AC4-4496-912E-29B63C311A31}" type="presOf" srcId="{EDD97ACB-3917-4542-9AE6-FB8ECFD036DE}" destId="{58DCB622-2294-4A8F-83A9-BB93633F6412}" srcOrd="0" destOrd="0" presId="urn:microsoft.com/office/officeart/2005/8/layout/vList2"/>
    <dgm:cxn modelId="{FDAF2371-F29F-47AE-9105-41D442323EB6}" type="presParOf" srcId="{58DCB622-2294-4A8F-83A9-BB93633F6412}" destId="{29C28C35-F18D-4640-B027-D102B8CB4D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9F44E-0CB5-448A-9751-40AFD1224D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DA67856-FE97-4171-AA50-E02233CE944E}">
      <dgm:prSet custT="1"/>
      <dgm:spPr>
        <a:solidFill>
          <a:srgbClr val="EE5612"/>
        </a:solidFill>
      </dgm:spPr>
      <dgm:t>
        <a:bodyPr/>
        <a:lstStyle/>
        <a:p>
          <a:r>
            <a:rPr lang="en-US" sz="5400" baseline="0" dirty="0"/>
            <a:t>Experiences Migrating </a:t>
          </a:r>
          <a:r>
            <a:rPr lang="en-US" sz="5400" i="0" baseline="0" dirty="0"/>
            <a:t>To The Cloud</a:t>
          </a:r>
          <a:endParaRPr lang="en-US" sz="5400" i="0" dirty="0"/>
        </a:p>
      </dgm:t>
    </dgm:pt>
    <dgm:pt modelId="{0FEBB5D4-16A2-4AC8-BA65-5450375DA2BC}" type="parTrans" cxnId="{E228BCE9-6D52-4AFD-9E38-907AE42A1B4E}">
      <dgm:prSet/>
      <dgm:spPr/>
      <dgm:t>
        <a:bodyPr/>
        <a:lstStyle/>
        <a:p>
          <a:endParaRPr lang="en-US"/>
        </a:p>
      </dgm:t>
    </dgm:pt>
    <dgm:pt modelId="{FBBF74F3-EB4C-4B87-B6C0-B74F9BE9F83D}" type="sibTrans" cxnId="{E228BCE9-6D52-4AFD-9E38-907AE42A1B4E}">
      <dgm:prSet/>
      <dgm:spPr/>
      <dgm:t>
        <a:bodyPr/>
        <a:lstStyle/>
        <a:p>
          <a:endParaRPr lang="en-US"/>
        </a:p>
      </dgm:t>
    </dgm:pt>
    <dgm:pt modelId="{329B59C0-6710-4DE3-8455-D6A2CAD7D1BD}" type="pres">
      <dgm:prSet presAssocID="{4B49F44E-0CB5-448A-9751-40AFD1224D14}" presName="linear" presStyleCnt="0">
        <dgm:presLayoutVars>
          <dgm:animLvl val="lvl"/>
          <dgm:resizeHandles val="exact"/>
        </dgm:presLayoutVars>
      </dgm:prSet>
      <dgm:spPr/>
    </dgm:pt>
    <dgm:pt modelId="{AD946E1B-2F35-403A-9C54-A5A9E682D2A0}" type="pres">
      <dgm:prSet presAssocID="{BDA67856-FE97-4171-AA50-E02233CE944E}" presName="parentText" presStyleLbl="node1" presStyleIdx="0" presStyleCnt="1" custLinFactNeighborX="-115" custLinFactNeighborY="-783">
        <dgm:presLayoutVars>
          <dgm:chMax val="0"/>
          <dgm:bulletEnabled val="1"/>
        </dgm:presLayoutVars>
      </dgm:prSet>
      <dgm:spPr/>
    </dgm:pt>
  </dgm:ptLst>
  <dgm:cxnLst>
    <dgm:cxn modelId="{A6D19947-7EB7-4805-BEC2-BF9C3F6723E2}" type="presOf" srcId="{4B49F44E-0CB5-448A-9751-40AFD1224D14}" destId="{329B59C0-6710-4DE3-8455-D6A2CAD7D1BD}" srcOrd="0" destOrd="0" presId="urn:microsoft.com/office/officeart/2005/8/layout/vList2"/>
    <dgm:cxn modelId="{E968AB99-AE3C-40EE-AE27-B25017F896E8}" type="presOf" srcId="{BDA67856-FE97-4171-AA50-E02233CE944E}" destId="{AD946E1B-2F35-403A-9C54-A5A9E682D2A0}" srcOrd="0" destOrd="0" presId="urn:microsoft.com/office/officeart/2005/8/layout/vList2"/>
    <dgm:cxn modelId="{E228BCE9-6D52-4AFD-9E38-907AE42A1B4E}" srcId="{4B49F44E-0CB5-448A-9751-40AFD1224D14}" destId="{BDA67856-FE97-4171-AA50-E02233CE944E}" srcOrd="0" destOrd="0" parTransId="{0FEBB5D4-16A2-4AC8-BA65-5450375DA2BC}" sibTransId="{FBBF74F3-EB4C-4B87-B6C0-B74F9BE9F83D}"/>
    <dgm:cxn modelId="{BA82E0D5-07F3-4CA0-8775-EAB280723E6A}" type="presParOf" srcId="{329B59C0-6710-4DE3-8455-D6A2CAD7D1BD}" destId="{AD946E1B-2F35-403A-9C54-A5A9E682D2A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D0545E-12D5-4542-AF84-E7F972443E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EA51F0-F5BF-4D94-B312-6FA4B633BE94}">
      <dgm:prSet custT="1"/>
      <dgm:spPr>
        <a:solidFill>
          <a:srgbClr val="EE5612"/>
        </a:solidFill>
      </dgm:spPr>
      <dgm:t>
        <a:bodyPr/>
        <a:lstStyle/>
        <a:p>
          <a:r>
            <a:rPr lang="en-US" sz="4400" baseline="0" dirty="0"/>
            <a:t>SUNY ITEC </a:t>
          </a:r>
        </a:p>
        <a:p>
          <a:r>
            <a:rPr lang="en-US" sz="4400" baseline="0" dirty="0"/>
            <a:t>Information Technology Exchange Center</a:t>
          </a:r>
          <a:endParaRPr lang="en-US" sz="4400" dirty="0"/>
        </a:p>
      </dgm:t>
    </dgm:pt>
    <dgm:pt modelId="{145F2F07-064F-4EED-AAE1-02198E9FEFB8}" type="parTrans" cxnId="{17810C06-0567-4553-884E-1D3B63604CA0}">
      <dgm:prSet/>
      <dgm:spPr/>
      <dgm:t>
        <a:bodyPr/>
        <a:lstStyle/>
        <a:p>
          <a:endParaRPr lang="en-US"/>
        </a:p>
      </dgm:t>
    </dgm:pt>
    <dgm:pt modelId="{722683FA-EAC2-47B4-882A-35026C74E433}" type="sibTrans" cxnId="{17810C06-0567-4553-884E-1D3B63604CA0}">
      <dgm:prSet/>
      <dgm:spPr/>
      <dgm:t>
        <a:bodyPr/>
        <a:lstStyle/>
        <a:p>
          <a:endParaRPr lang="en-US"/>
        </a:p>
      </dgm:t>
    </dgm:pt>
    <dgm:pt modelId="{8691B05F-80CD-455C-934E-950EDCFE591E}" type="pres">
      <dgm:prSet presAssocID="{5CD0545E-12D5-4542-AF84-E7F972443E24}" presName="linear" presStyleCnt="0">
        <dgm:presLayoutVars>
          <dgm:animLvl val="lvl"/>
          <dgm:resizeHandles val="exact"/>
        </dgm:presLayoutVars>
      </dgm:prSet>
      <dgm:spPr/>
    </dgm:pt>
    <dgm:pt modelId="{64DA9842-2921-4152-A114-3551D19BFE8D}" type="pres">
      <dgm:prSet presAssocID="{87EA51F0-F5BF-4D94-B312-6FA4B633BE94}" presName="parentText" presStyleLbl="node1" presStyleIdx="0" presStyleCnt="1" custLinFactNeighborX="-1365" custLinFactNeighborY="-4860">
        <dgm:presLayoutVars>
          <dgm:chMax val="0"/>
          <dgm:bulletEnabled val="1"/>
        </dgm:presLayoutVars>
      </dgm:prSet>
      <dgm:spPr/>
    </dgm:pt>
  </dgm:ptLst>
  <dgm:cxnLst>
    <dgm:cxn modelId="{17810C06-0567-4553-884E-1D3B63604CA0}" srcId="{5CD0545E-12D5-4542-AF84-E7F972443E24}" destId="{87EA51F0-F5BF-4D94-B312-6FA4B633BE94}" srcOrd="0" destOrd="0" parTransId="{145F2F07-064F-4EED-AAE1-02198E9FEFB8}" sibTransId="{722683FA-EAC2-47B4-882A-35026C74E433}"/>
    <dgm:cxn modelId="{40453010-BAC5-47ED-94B3-B76D66D14919}" type="presOf" srcId="{87EA51F0-F5BF-4D94-B312-6FA4B633BE94}" destId="{64DA9842-2921-4152-A114-3551D19BFE8D}" srcOrd="0" destOrd="0" presId="urn:microsoft.com/office/officeart/2005/8/layout/vList2"/>
    <dgm:cxn modelId="{7C40EAB3-9E8E-4EF8-81EC-50AB448A647F}" type="presOf" srcId="{5CD0545E-12D5-4542-AF84-E7F972443E24}" destId="{8691B05F-80CD-455C-934E-950EDCFE591E}" srcOrd="0" destOrd="0" presId="urn:microsoft.com/office/officeart/2005/8/layout/vList2"/>
    <dgm:cxn modelId="{13106648-50BA-4153-A5BD-95CDA70F2714}" type="presParOf" srcId="{8691B05F-80CD-455C-934E-950EDCFE591E}" destId="{64DA9842-2921-4152-A114-3551D19BFE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6587C1-C382-459C-B98E-E01B7BF006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B5069D-985F-442E-985F-39F104808B00}">
      <dgm:prSet/>
      <dgm:spPr>
        <a:solidFill>
          <a:srgbClr val="EE5612"/>
        </a:solidFill>
      </dgm:spPr>
      <dgm:t>
        <a:bodyPr/>
        <a:lstStyle/>
        <a:p>
          <a:r>
            <a:rPr lang="en-US" baseline="0" dirty="0"/>
            <a:t>Infrastructure and Security Improvements</a:t>
          </a:r>
          <a:endParaRPr lang="en-US" dirty="0"/>
        </a:p>
      </dgm:t>
    </dgm:pt>
    <dgm:pt modelId="{D2C5B291-31E8-47DF-854C-F67AACD0D37B}" type="parTrans" cxnId="{0B44ABA0-66E4-4E1C-8131-1AFB54A28201}">
      <dgm:prSet/>
      <dgm:spPr/>
      <dgm:t>
        <a:bodyPr/>
        <a:lstStyle/>
        <a:p>
          <a:endParaRPr lang="en-US"/>
        </a:p>
      </dgm:t>
    </dgm:pt>
    <dgm:pt modelId="{E08E1ECB-30DC-4C8A-B49B-A8446B93934E}" type="sibTrans" cxnId="{0B44ABA0-66E4-4E1C-8131-1AFB54A28201}">
      <dgm:prSet/>
      <dgm:spPr/>
      <dgm:t>
        <a:bodyPr/>
        <a:lstStyle/>
        <a:p>
          <a:endParaRPr lang="en-US"/>
        </a:p>
      </dgm:t>
    </dgm:pt>
    <dgm:pt modelId="{48F876FB-E8DE-4DB7-8647-79E4A2840D42}" type="pres">
      <dgm:prSet presAssocID="{B96587C1-C382-459C-B98E-E01B7BF00692}" presName="linear" presStyleCnt="0">
        <dgm:presLayoutVars>
          <dgm:animLvl val="lvl"/>
          <dgm:resizeHandles val="exact"/>
        </dgm:presLayoutVars>
      </dgm:prSet>
      <dgm:spPr/>
    </dgm:pt>
    <dgm:pt modelId="{B5164F5C-7476-4388-8FA3-02C870416692}" type="pres">
      <dgm:prSet presAssocID="{13B5069D-985F-442E-985F-39F104808B00}" presName="parentText" presStyleLbl="node1" presStyleIdx="0" presStyleCnt="1">
        <dgm:presLayoutVars>
          <dgm:chMax val="0"/>
          <dgm:bulletEnabled val="1"/>
        </dgm:presLayoutVars>
      </dgm:prSet>
      <dgm:spPr/>
    </dgm:pt>
  </dgm:ptLst>
  <dgm:cxnLst>
    <dgm:cxn modelId="{8D71AA9D-8F44-4485-9DDF-71B452E41498}" type="presOf" srcId="{B96587C1-C382-459C-B98E-E01B7BF00692}" destId="{48F876FB-E8DE-4DB7-8647-79E4A2840D42}" srcOrd="0" destOrd="0" presId="urn:microsoft.com/office/officeart/2005/8/layout/vList2"/>
    <dgm:cxn modelId="{0B44ABA0-66E4-4E1C-8131-1AFB54A28201}" srcId="{B96587C1-C382-459C-B98E-E01B7BF00692}" destId="{13B5069D-985F-442E-985F-39F104808B00}" srcOrd="0" destOrd="0" parTransId="{D2C5B291-31E8-47DF-854C-F67AACD0D37B}" sibTransId="{E08E1ECB-30DC-4C8A-B49B-A8446B93934E}"/>
    <dgm:cxn modelId="{C5C67DC5-0B22-4D63-8EB6-C896E5A2B84A}" type="presOf" srcId="{13B5069D-985F-442E-985F-39F104808B00}" destId="{B5164F5C-7476-4388-8FA3-02C870416692}" srcOrd="0" destOrd="0" presId="urn:microsoft.com/office/officeart/2005/8/layout/vList2"/>
    <dgm:cxn modelId="{C7D65500-2D2B-44A0-A4C8-826C2EE5463C}" type="presParOf" srcId="{48F876FB-E8DE-4DB7-8647-79E4A2840D42}" destId="{B5164F5C-7476-4388-8FA3-02C8704166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6F834-C4E8-418D-8EE3-26FBEFBF1E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641316-8B5F-449A-A886-66436A1BE2E1}">
      <dgm:prSet/>
      <dgm:spPr>
        <a:solidFill>
          <a:srgbClr val="EE5612"/>
        </a:solidFill>
      </dgm:spPr>
      <dgm:t>
        <a:bodyPr/>
        <a:lstStyle/>
        <a:p>
          <a:r>
            <a:rPr lang="en-US" baseline="0"/>
            <a:t>Infrastructure and Security Improvements</a:t>
          </a:r>
          <a:endParaRPr lang="en-US"/>
        </a:p>
      </dgm:t>
    </dgm:pt>
    <dgm:pt modelId="{F5D358A3-66A9-45F5-9867-BE13F83D4BA0}" type="parTrans" cxnId="{21AAA4C6-66B1-43F0-B045-9430AA192666}">
      <dgm:prSet/>
      <dgm:spPr/>
      <dgm:t>
        <a:bodyPr/>
        <a:lstStyle/>
        <a:p>
          <a:endParaRPr lang="en-US"/>
        </a:p>
      </dgm:t>
    </dgm:pt>
    <dgm:pt modelId="{89CA49CB-446E-4FC2-846F-912BF6ABC950}" type="sibTrans" cxnId="{21AAA4C6-66B1-43F0-B045-9430AA192666}">
      <dgm:prSet/>
      <dgm:spPr/>
      <dgm:t>
        <a:bodyPr/>
        <a:lstStyle/>
        <a:p>
          <a:endParaRPr lang="en-US"/>
        </a:p>
      </dgm:t>
    </dgm:pt>
    <dgm:pt modelId="{AF916435-B636-4663-99B3-54E821609724}" type="pres">
      <dgm:prSet presAssocID="{7766F834-C4E8-418D-8EE3-26FBEFBF1ED2}" presName="linear" presStyleCnt="0">
        <dgm:presLayoutVars>
          <dgm:animLvl val="lvl"/>
          <dgm:resizeHandles val="exact"/>
        </dgm:presLayoutVars>
      </dgm:prSet>
      <dgm:spPr/>
    </dgm:pt>
    <dgm:pt modelId="{31B07A6D-B4A2-4641-BD8E-06714FAB1E3A}" type="pres">
      <dgm:prSet presAssocID="{BC641316-8B5F-449A-A886-66436A1BE2E1}" presName="parentText" presStyleLbl="node1" presStyleIdx="0" presStyleCnt="1">
        <dgm:presLayoutVars>
          <dgm:chMax val="0"/>
          <dgm:bulletEnabled val="1"/>
        </dgm:presLayoutVars>
      </dgm:prSet>
      <dgm:spPr/>
    </dgm:pt>
  </dgm:ptLst>
  <dgm:cxnLst>
    <dgm:cxn modelId="{B2C75A2E-5AAE-4D58-9926-2C6757A1607C}" type="presOf" srcId="{BC641316-8B5F-449A-A886-66436A1BE2E1}" destId="{31B07A6D-B4A2-4641-BD8E-06714FAB1E3A}" srcOrd="0" destOrd="0" presId="urn:microsoft.com/office/officeart/2005/8/layout/vList2"/>
    <dgm:cxn modelId="{C8EF3EBD-1719-4476-A4F9-80744CD6CFDA}" type="presOf" srcId="{7766F834-C4E8-418D-8EE3-26FBEFBF1ED2}" destId="{AF916435-B636-4663-99B3-54E821609724}" srcOrd="0" destOrd="0" presId="urn:microsoft.com/office/officeart/2005/8/layout/vList2"/>
    <dgm:cxn modelId="{21AAA4C6-66B1-43F0-B045-9430AA192666}" srcId="{7766F834-C4E8-418D-8EE3-26FBEFBF1ED2}" destId="{BC641316-8B5F-449A-A886-66436A1BE2E1}" srcOrd="0" destOrd="0" parTransId="{F5D358A3-66A9-45F5-9867-BE13F83D4BA0}" sibTransId="{89CA49CB-446E-4FC2-846F-912BF6ABC950}"/>
    <dgm:cxn modelId="{EBC9D226-8136-4936-B381-D14989AC7989}" type="presParOf" srcId="{AF916435-B636-4663-99B3-54E821609724}" destId="{31B07A6D-B4A2-4641-BD8E-06714FAB1E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6D8818-D4CB-4B52-94E6-730A274962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670EE5-83CD-470D-BAF0-0558ECC77C18}">
      <dgm:prSet custT="1"/>
      <dgm:spPr>
        <a:solidFill>
          <a:srgbClr val="EE5612"/>
        </a:solidFill>
      </dgm:spPr>
      <dgm:t>
        <a:bodyPr/>
        <a:lstStyle/>
        <a:p>
          <a:r>
            <a:rPr lang="en-US" sz="5400" baseline="0" dirty="0"/>
            <a:t>Acquire Data Breach Insurance</a:t>
          </a:r>
          <a:endParaRPr lang="en-US" sz="5400" dirty="0"/>
        </a:p>
      </dgm:t>
    </dgm:pt>
    <dgm:pt modelId="{9AB08C78-28EE-4429-A601-0745D6CDCD7A}" type="parTrans" cxnId="{B699AD99-AD54-4ECF-A9C5-C898E30800E1}">
      <dgm:prSet/>
      <dgm:spPr/>
      <dgm:t>
        <a:bodyPr/>
        <a:lstStyle/>
        <a:p>
          <a:endParaRPr lang="en-US"/>
        </a:p>
      </dgm:t>
    </dgm:pt>
    <dgm:pt modelId="{AFDF12B5-1791-4FFC-AAB2-264BF7812AB1}" type="sibTrans" cxnId="{B699AD99-AD54-4ECF-A9C5-C898E30800E1}">
      <dgm:prSet/>
      <dgm:spPr/>
      <dgm:t>
        <a:bodyPr/>
        <a:lstStyle/>
        <a:p>
          <a:endParaRPr lang="en-US"/>
        </a:p>
      </dgm:t>
    </dgm:pt>
    <dgm:pt modelId="{168D66C5-7D91-498B-B71A-88C851A3DD0B}" type="pres">
      <dgm:prSet presAssocID="{0C6D8818-D4CB-4B52-94E6-730A27496269}" presName="linear" presStyleCnt="0">
        <dgm:presLayoutVars>
          <dgm:animLvl val="lvl"/>
          <dgm:resizeHandles val="exact"/>
        </dgm:presLayoutVars>
      </dgm:prSet>
      <dgm:spPr/>
    </dgm:pt>
    <dgm:pt modelId="{FA0F97DF-E184-41B8-AB9E-C82B3AEDAC19}" type="pres">
      <dgm:prSet presAssocID="{82670EE5-83CD-470D-BAF0-0558ECC77C18}" presName="parentText" presStyleLbl="node1" presStyleIdx="0" presStyleCnt="1">
        <dgm:presLayoutVars>
          <dgm:chMax val="0"/>
          <dgm:bulletEnabled val="1"/>
        </dgm:presLayoutVars>
      </dgm:prSet>
      <dgm:spPr/>
    </dgm:pt>
  </dgm:ptLst>
  <dgm:cxnLst>
    <dgm:cxn modelId="{05B8C72E-ED2A-4DC8-B0E7-DC041991994F}" type="presOf" srcId="{0C6D8818-D4CB-4B52-94E6-730A27496269}" destId="{168D66C5-7D91-498B-B71A-88C851A3DD0B}" srcOrd="0" destOrd="0" presId="urn:microsoft.com/office/officeart/2005/8/layout/vList2"/>
    <dgm:cxn modelId="{E1EDB67D-E76B-4183-88EA-CABAAF6F2BD9}" type="presOf" srcId="{82670EE5-83CD-470D-BAF0-0558ECC77C18}" destId="{FA0F97DF-E184-41B8-AB9E-C82B3AEDAC19}" srcOrd="0" destOrd="0" presId="urn:microsoft.com/office/officeart/2005/8/layout/vList2"/>
    <dgm:cxn modelId="{B699AD99-AD54-4ECF-A9C5-C898E30800E1}" srcId="{0C6D8818-D4CB-4B52-94E6-730A27496269}" destId="{82670EE5-83CD-470D-BAF0-0558ECC77C18}" srcOrd="0" destOrd="0" parTransId="{9AB08C78-28EE-4429-A601-0745D6CDCD7A}" sibTransId="{AFDF12B5-1791-4FFC-AAB2-264BF7812AB1}"/>
    <dgm:cxn modelId="{275AF31D-4D6C-472B-931E-439B7BB0F1B5}" type="presParOf" srcId="{168D66C5-7D91-498B-B71A-88C851A3DD0B}" destId="{FA0F97DF-E184-41B8-AB9E-C82B3AEDAC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E430AF-0825-42BB-A691-F5C65C87BF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592670-05CB-4075-B3DC-8CE51F287B11}">
      <dgm:prSet custT="1"/>
      <dgm:spPr>
        <a:solidFill>
          <a:srgbClr val="EE5612"/>
        </a:solidFill>
      </dgm:spPr>
      <dgm:t>
        <a:bodyPr/>
        <a:lstStyle/>
        <a:p>
          <a:r>
            <a:rPr lang="en-US" sz="5400" baseline="0" dirty="0"/>
            <a:t>Costs Analysis On-Premise vs. ITEC</a:t>
          </a:r>
          <a:endParaRPr lang="en-US" sz="5400" dirty="0"/>
        </a:p>
      </dgm:t>
    </dgm:pt>
    <dgm:pt modelId="{11E59587-F6ED-4539-840B-0BF6A96ED915}" type="parTrans" cxnId="{4CB3449F-C7B6-41A0-A6DF-FF464E640836}">
      <dgm:prSet/>
      <dgm:spPr/>
      <dgm:t>
        <a:bodyPr/>
        <a:lstStyle/>
        <a:p>
          <a:endParaRPr lang="en-US"/>
        </a:p>
      </dgm:t>
    </dgm:pt>
    <dgm:pt modelId="{6B83BE61-D1C6-4E1A-ABD8-2D4EACBD3CA4}" type="sibTrans" cxnId="{4CB3449F-C7B6-41A0-A6DF-FF464E640836}">
      <dgm:prSet/>
      <dgm:spPr/>
      <dgm:t>
        <a:bodyPr/>
        <a:lstStyle/>
        <a:p>
          <a:endParaRPr lang="en-US"/>
        </a:p>
      </dgm:t>
    </dgm:pt>
    <dgm:pt modelId="{7C8DCE06-FC6D-46EC-BD0F-5334D13EDA68}" type="pres">
      <dgm:prSet presAssocID="{5AE430AF-0825-42BB-A691-F5C65C87BFC5}" presName="linear" presStyleCnt="0">
        <dgm:presLayoutVars>
          <dgm:animLvl val="lvl"/>
          <dgm:resizeHandles val="exact"/>
        </dgm:presLayoutVars>
      </dgm:prSet>
      <dgm:spPr/>
    </dgm:pt>
    <dgm:pt modelId="{6628F534-6DC9-4389-B025-1FF895060634}" type="pres">
      <dgm:prSet presAssocID="{0C592670-05CB-4075-B3DC-8CE51F287B11}" presName="parentText" presStyleLbl="node1" presStyleIdx="0" presStyleCnt="1">
        <dgm:presLayoutVars>
          <dgm:chMax val="0"/>
          <dgm:bulletEnabled val="1"/>
        </dgm:presLayoutVars>
      </dgm:prSet>
      <dgm:spPr/>
    </dgm:pt>
  </dgm:ptLst>
  <dgm:cxnLst>
    <dgm:cxn modelId="{57E28C10-4CA5-4152-B16B-5E506BDD151E}" type="presOf" srcId="{0C592670-05CB-4075-B3DC-8CE51F287B11}" destId="{6628F534-6DC9-4389-B025-1FF895060634}" srcOrd="0" destOrd="0" presId="urn:microsoft.com/office/officeart/2005/8/layout/vList2"/>
    <dgm:cxn modelId="{FCB68A60-0552-40E4-AF0B-D1A4495F15A7}" type="presOf" srcId="{5AE430AF-0825-42BB-A691-F5C65C87BFC5}" destId="{7C8DCE06-FC6D-46EC-BD0F-5334D13EDA68}" srcOrd="0" destOrd="0" presId="urn:microsoft.com/office/officeart/2005/8/layout/vList2"/>
    <dgm:cxn modelId="{4CB3449F-C7B6-41A0-A6DF-FF464E640836}" srcId="{5AE430AF-0825-42BB-A691-F5C65C87BFC5}" destId="{0C592670-05CB-4075-B3DC-8CE51F287B11}" srcOrd="0" destOrd="0" parTransId="{11E59587-F6ED-4539-840B-0BF6A96ED915}" sibTransId="{6B83BE61-D1C6-4E1A-ABD8-2D4EACBD3CA4}"/>
    <dgm:cxn modelId="{D8BDAFAD-3B14-4610-A3AB-8490D1ED9DEC}" type="presParOf" srcId="{7C8DCE06-FC6D-46EC-BD0F-5334D13EDA68}" destId="{6628F534-6DC9-4389-B025-1FF8950606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62BA19-9AD8-4C6A-BDFD-BBA878503A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FA6098-B94F-44BE-BE4B-079A111ADAF9}">
      <dgm:prSet custT="1"/>
      <dgm:spPr>
        <a:solidFill>
          <a:srgbClr val="EE5612"/>
        </a:solidFill>
      </dgm:spPr>
      <dgm:t>
        <a:bodyPr/>
        <a:lstStyle/>
        <a:p>
          <a:r>
            <a:rPr lang="en-US" sz="5400" baseline="0" dirty="0"/>
            <a:t>Costs Analysis On-Premise vs. ITEC</a:t>
          </a:r>
          <a:endParaRPr lang="en-US" sz="5400" dirty="0"/>
        </a:p>
      </dgm:t>
    </dgm:pt>
    <dgm:pt modelId="{CB1C8F06-D9F5-43B9-AC13-DC2875A5C6CB}" type="parTrans" cxnId="{4EC1FC09-4D41-4CC2-A1D3-EFBECB2B7994}">
      <dgm:prSet/>
      <dgm:spPr/>
      <dgm:t>
        <a:bodyPr/>
        <a:lstStyle/>
        <a:p>
          <a:endParaRPr lang="en-US"/>
        </a:p>
      </dgm:t>
    </dgm:pt>
    <dgm:pt modelId="{68ACC8CB-3FA4-4A67-8C87-66F05E1E3C70}" type="sibTrans" cxnId="{4EC1FC09-4D41-4CC2-A1D3-EFBECB2B7994}">
      <dgm:prSet/>
      <dgm:spPr/>
      <dgm:t>
        <a:bodyPr/>
        <a:lstStyle/>
        <a:p>
          <a:endParaRPr lang="en-US"/>
        </a:p>
      </dgm:t>
    </dgm:pt>
    <dgm:pt modelId="{79FCCAB0-4E1D-4C99-90CB-1664A133C33D}" type="pres">
      <dgm:prSet presAssocID="{6562BA19-9AD8-4C6A-BDFD-BBA878503A71}" presName="linear" presStyleCnt="0">
        <dgm:presLayoutVars>
          <dgm:animLvl val="lvl"/>
          <dgm:resizeHandles val="exact"/>
        </dgm:presLayoutVars>
      </dgm:prSet>
      <dgm:spPr/>
    </dgm:pt>
    <dgm:pt modelId="{1A323F87-67E2-46A6-8503-8DC0F65DE661}" type="pres">
      <dgm:prSet presAssocID="{64FA6098-B94F-44BE-BE4B-079A111ADAF9}" presName="parentText" presStyleLbl="node1" presStyleIdx="0" presStyleCnt="1">
        <dgm:presLayoutVars>
          <dgm:chMax val="0"/>
          <dgm:bulletEnabled val="1"/>
        </dgm:presLayoutVars>
      </dgm:prSet>
      <dgm:spPr/>
    </dgm:pt>
  </dgm:ptLst>
  <dgm:cxnLst>
    <dgm:cxn modelId="{4EC1FC09-4D41-4CC2-A1D3-EFBECB2B7994}" srcId="{6562BA19-9AD8-4C6A-BDFD-BBA878503A71}" destId="{64FA6098-B94F-44BE-BE4B-079A111ADAF9}" srcOrd="0" destOrd="0" parTransId="{CB1C8F06-D9F5-43B9-AC13-DC2875A5C6CB}" sibTransId="{68ACC8CB-3FA4-4A67-8C87-66F05E1E3C70}"/>
    <dgm:cxn modelId="{6F623684-D3DE-41DF-A98C-9CA6B2FABB64}" type="presOf" srcId="{6562BA19-9AD8-4C6A-BDFD-BBA878503A71}" destId="{79FCCAB0-4E1D-4C99-90CB-1664A133C33D}" srcOrd="0" destOrd="0" presId="urn:microsoft.com/office/officeart/2005/8/layout/vList2"/>
    <dgm:cxn modelId="{D2B642A8-BF24-4C2A-B451-36961958740A}" type="presOf" srcId="{64FA6098-B94F-44BE-BE4B-079A111ADAF9}" destId="{1A323F87-67E2-46A6-8503-8DC0F65DE661}" srcOrd="0" destOrd="0" presId="urn:microsoft.com/office/officeart/2005/8/layout/vList2"/>
    <dgm:cxn modelId="{9D392EBD-ECC7-42B2-AFAC-1D69EEA86422}" type="presParOf" srcId="{79FCCAB0-4E1D-4C99-90CB-1664A133C33D}" destId="{1A323F87-67E2-46A6-8503-8DC0F65DE6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92EF82-7C4C-43C5-BADB-3FE171F344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5197DB-AAA3-4672-8A9A-5E25AAB4C32B}">
      <dgm:prSet/>
      <dgm:spPr>
        <a:solidFill>
          <a:srgbClr val="EE5612"/>
        </a:solidFill>
      </dgm:spPr>
      <dgm:t>
        <a:bodyPr/>
        <a:lstStyle/>
        <a:p>
          <a:r>
            <a:rPr lang="en-US" baseline="0" dirty="0"/>
            <a:t>Some Concerns / Technologies to Work Through</a:t>
          </a:r>
          <a:endParaRPr lang="en-US" dirty="0"/>
        </a:p>
      </dgm:t>
    </dgm:pt>
    <dgm:pt modelId="{CDEC73F0-1AAD-4284-AC64-3C07F70A3CE2}" type="parTrans" cxnId="{4BB87130-257E-4BD3-B139-9745A79CE2AB}">
      <dgm:prSet/>
      <dgm:spPr/>
      <dgm:t>
        <a:bodyPr/>
        <a:lstStyle/>
        <a:p>
          <a:endParaRPr lang="en-US"/>
        </a:p>
      </dgm:t>
    </dgm:pt>
    <dgm:pt modelId="{4EB69E52-B03D-4596-B4E6-D9AAAAB2C9C6}" type="sibTrans" cxnId="{4BB87130-257E-4BD3-B139-9745A79CE2AB}">
      <dgm:prSet/>
      <dgm:spPr/>
      <dgm:t>
        <a:bodyPr/>
        <a:lstStyle/>
        <a:p>
          <a:endParaRPr lang="en-US"/>
        </a:p>
      </dgm:t>
    </dgm:pt>
    <dgm:pt modelId="{693F6F82-79B4-483A-BEAA-C6077DA69090}" type="pres">
      <dgm:prSet presAssocID="{7692EF82-7C4C-43C5-BADB-3FE171F344BC}" presName="linear" presStyleCnt="0">
        <dgm:presLayoutVars>
          <dgm:animLvl val="lvl"/>
          <dgm:resizeHandles val="exact"/>
        </dgm:presLayoutVars>
      </dgm:prSet>
      <dgm:spPr/>
    </dgm:pt>
    <dgm:pt modelId="{E8AF866A-ACB1-41A4-80B2-6DAFD7728E88}" type="pres">
      <dgm:prSet presAssocID="{1E5197DB-AAA3-4672-8A9A-5E25AAB4C32B}" presName="parentText" presStyleLbl="node1" presStyleIdx="0" presStyleCnt="1" custLinFactNeighborX="0" custLinFactNeighborY="1856">
        <dgm:presLayoutVars>
          <dgm:chMax val="0"/>
          <dgm:bulletEnabled val="1"/>
        </dgm:presLayoutVars>
      </dgm:prSet>
      <dgm:spPr/>
    </dgm:pt>
  </dgm:ptLst>
  <dgm:cxnLst>
    <dgm:cxn modelId="{4BB87130-257E-4BD3-B139-9745A79CE2AB}" srcId="{7692EF82-7C4C-43C5-BADB-3FE171F344BC}" destId="{1E5197DB-AAA3-4672-8A9A-5E25AAB4C32B}" srcOrd="0" destOrd="0" parTransId="{CDEC73F0-1AAD-4284-AC64-3C07F70A3CE2}" sibTransId="{4EB69E52-B03D-4596-B4E6-D9AAAAB2C9C6}"/>
    <dgm:cxn modelId="{8775EE57-05A3-48E4-B4FF-B8B288837C09}" type="presOf" srcId="{1E5197DB-AAA3-4672-8A9A-5E25AAB4C32B}" destId="{E8AF866A-ACB1-41A4-80B2-6DAFD7728E88}" srcOrd="0" destOrd="0" presId="urn:microsoft.com/office/officeart/2005/8/layout/vList2"/>
    <dgm:cxn modelId="{29B3E1FA-0F8D-4F8A-BC9B-8096D35B3F63}" type="presOf" srcId="{7692EF82-7C4C-43C5-BADB-3FE171F344BC}" destId="{693F6F82-79B4-483A-BEAA-C6077DA69090}" srcOrd="0" destOrd="0" presId="urn:microsoft.com/office/officeart/2005/8/layout/vList2"/>
    <dgm:cxn modelId="{D943E81D-32F4-4FE7-8DE0-592F19F6BDAB}" type="presParOf" srcId="{693F6F82-79B4-483A-BEAA-C6077DA69090}" destId="{E8AF866A-ACB1-41A4-80B2-6DAFD7728E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07C4A-051F-4C52-8B2C-4E718A2831E6}">
      <dsp:nvSpPr>
        <dsp:cNvPr id="0" name=""/>
        <dsp:cNvSpPr/>
      </dsp:nvSpPr>
      <dsp:spPr>
        <a:xfrm>
          <a:off x="0" y="0"/>
          <a:ext cx="7772400" cy="109512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kern="1200" baseline="0" dirty="0"/>
            <a:t>Cloud Migrations Case Study</a:t>
          </a:r>
        </a:p>
        <a:p>
          <a:pPr marL="0" lvl="0" indent="0" algn="l" defTabSz="1155700">
            <a:lnSpc>
              <a:spcPct val="90000"/>
            </a:lnSpc>
            <a:spcBef>
              <a:spcPct val="0"/>
            </a:spcBef>
            <a:spcAft>
              <a:spcPct val="35000"/>
            </a:spcAft>
            <a:buNone/>
          </a:pPr>
          <a:r>
            <a:rPr lang="en-US" sz="2600" i="1" kern="1200" baseline="0" dirty="0"/>
            <a:t>SUNY - ITEC</a:t>
          </a:r>
          <a:endParaRPr lang="en-US" sz="2600" kern="1200" dirty="0"/>
        </a:p>
      </dsp:txBody>
      <dsp:txXfrm>
        <a:off x="53459" y="53459"/>
        <a:ext cx="7665482" cy="9882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F866A-ACB1-41A4-80B2-6DAFD7728E88}">
      <dsp:nvSpPr>
        <dsp:cNvPr id="0" name=""/>
        <dsp:cNvSpPr/>
      </dsp:nvSpPr>
      <dsp:spPr>
        <a:xfrm>
          <a:off x="0" y="255525"/>
          <a:ext cx="11375517" cy="1026674"/>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baseline="0" dirty="0"/>
            <a:t>Some Concerns / Technologies to Work Through</a:t>
          </a:r>
          <a:endParaRPr lang="en-US" sz="4500" kern="1200" dirty="0"/>
        </a:p>
      </dsp:txBody>
      <dsp:txXfrm>
        <a:off x="50118" y="305643"/>
        <a:ext cx="11275281" cy="9264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998F9-1EFE-4BD9-8D5E-172F28156AEE}">
      <dsp:nvSpPr>
        <dsp:cNvPr id="0" name=""/>
        <dsp:cNvSpPr/>
      </dsp:nvSpPr>
      <dsp:spPr>
        <a:xfrm>
          <a:off x="0" y="0"/>
          <a:ext cx="11167872"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Initial Candidates For Migration</a:t>
          </a:r>
          <a:endParaRPr lang="en-US" sz="5400" kern="1200" dirty="0"/>
        </a:p>
      </dsp:txBody>
      <dsp:txXfrm>
        <a:off x="59399" y="59399"/>
        <a:ext cx="11049074"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3299E-A6F0-4BD6-AD53-F95D895CD3CD}">
      <dsp:nvSpPr>
        <dsp:cNvPr id="0" name=""/>
        <dsp:cNvSpPr/>
      </dsp:nvSpPr>
      <dsp:spPr>
        <a:xfrm>
          <a:off x="0" y="120400"/>
          <a:ext cx="11167872" cy="1163565"/>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baseline="0" dirty="0"/>
            <a:t>Not All Services Could Be Hosted at ITEC</a:t>
          </a:r>
          <a:endParaRPr lang="en-US" sz="5100" kern="1200" dirty="0"/>
        </a:p>
      </dsp:txBody>
      <dsp:txXfrm>
        <a:off x="56801" y="177201"/>
        <a:ext cx="11054270" cy="10499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ADB6D-A1EC-4633-B331-B50BC7BE387B}">
      <dsp:nvSpPr>
        <dsp:cNvPr id="0" name=""/>
        <dsp:cNvSpPr/>
      </dsp:nvSpPr>
      <dsp:spPr>
        <a:xfrm>
          <a:off x="0" y="247877"/>
          <a:ext cx="11167873" cy="100386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baseline="0" dirty="0"/>
            <a:t>Lessons Learned or Key Metrics to Be Aware Of</a:t>
          </a:r>
          <a:endParaRPr lang="en-US" sz="4400" kern="1200" dirty="0"/>
        </a:p>
      </dsp:txBody>
      <dsp:txXfrm>
        <a:off x="49004" y="296881"/>
        <a:ext cx="11069865" cy="9058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3E201-859B-4E54-8AD2-646DEF8BCA33}">
      <dsp:nvSpPr>
        <dsp:cNvPr id="0" name=""/>
        <dsp:cNvSpPr/>
      </dsp:nvSpPr>
      <dsp:spPr>
        <a:xfrm>
          <a:off x="0" y="247877"/>
          <a:ext cx="11167873" cy="100386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baseline="0" dirty="0"/>
            <a:t>Lessons Learned or Key Metrics to Be Aware Of</a:t>
          </a:r>
          <a:endParaRPr lang="en-US" sz="4400" kern="1200" dirty="0"/>
        </a:p>
      </dsp:txBody>
      <dsp:txXfrm>
        <a:off x="49004" y="296881"/>
        <a:ext cx="11069865" cy="90585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28C35-F18D-4640-B027-D102B8CB4DA6}">
      <dsp:nvSpPr>
        <dsp:cNvPr id="0" name=""/>
        <dsp:cNvSpPr/>
      </dsp:nvSpPr>
      <dsp:spPr>
        <a:xfrm>
          <a:off x="0" y="141407"/>
          <a:ext cx="11091671"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Questions</a:t>
          </a:r>
          <a:endParaRPr lang="en-US" sz="5400" kern="1200" dirty="0"/>
        </a:p>
      </dsp:txBody>
      <dsp:txXfrm>
        <a:off x="59399" y="200806"/>
        <a:ext cx="10972873"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46E1B-2F35-403A-9C54-A5A9E682D2A0}">
      <dsp:nvSpPr>
        <dsp:cNvPr id="0" name=""/>
        <dsp:cNvSpPr/>
      </dsp:nvSpPr>
      <dsp:spPr>
        <a:xfrm>
          <a:off x="0" y="131880"/>
          <a:ext cx="11167872"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Experiences Migrating </a:t>
          </a:r>
          <a:r>
            <a:rPr lang="en-US" sz="5400" i="0" kern="1200" baseline="0" dirty="0"/>
            <a:t>To The Cloud</a:t>
          </a:r>
          <a:endParaRPr lang="en-US" sz="5400" i="0" kern="1200" dirty="0"/>
        </a:p>
      </dsp:txBody>
      <dsp:txXfrm>
        <a:off x="59399" y="191279"/>
        <a:ext cx="11049074"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A9842-2921-4152-A114-3551D19BFE8D}">
      <dsp:nvSpPr>
        <dsp:cNvPr id="0" name=""/>
        <dsp:cNvSpPr/>
      </dsp:nvSpPr>
      <dsp:spPr>
        <a:xfrm>
          <a:off x="0" y="0"/>
          <a:ext cx="11167872" cy="1499016"/>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baseline="0" dirty="0"/>
            <a:t>SUNY ITEC </a:t>
          </a:r>
        </a:p>
        <a:p>
          <a:pPr marL="0" lvl="0" indent="0" algn="l" defTabSz="1955800">
            <a:lnSpc>
              <a:spcPct val="90000"/>
            </a:lnSpc>
            <a:spcBef>
              <a:spcPct val="0"/>
            </a:spcBef>
            <a:spcAft>
              <a:spcPct val="35000"/>
            </a:spcAft>
            <a:buNone/>
          </a:pPr>
          <a:r>
            <a:rPr lang="en-US" sz="4400" kern="1200" baseline="0" dirty="0"/>
            <a:t>Information Technology Exchange Center</a:t>
          </a:r>
          <a:endParaRPr lang="en-US" sz="4400" kern="1200" dirty="0"/>
        </a:p>
      </dsp:txBody>
      <dsp:txXfrm>
        <a:off x="73176" y="73176"/>
        <a:ext cx="11021520" cy="1352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64F5C-7476-4388-8FA3-02C870416692}">
      <dsp:nvSpPr>
        <dsp:cNvPr id="0" name=""/>
        <dsp:cNvSpPr/>
      </dsp:nvSpPr>
      <dsp:spPr>
        <a:xfrm>
          <a:off x="0" y="156617"/>
          <a:ext cx="11167872" cy="118638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baseline="0" dirty="0"/>
            <a:t>Infrastructure and Security Improvements</a:t>
          </a:r>
          <a:endParaRPr lang="en-US" sz="5200" kern="1200" dirty="0"/>
        </a:p>
      </dsp:txBody>
      <dsp:txXfrm>
        <a:off x="57914" y="214531"/>
        <a:ext cx="11052044" cy="1070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07A6D-B4A2-4641-BD8E-06714FAB1E3A}">
      <dsp:nvSpPr>
        <dsp:cNvPr id="0" name=""/>
        <dsp:cNvSpPr/>
      </dsp:nvSpPr>
      <dsp:spPr>
        <a:xfrm>
          <a:off x="0" y="156617"/>
          <a:ext cx="11167872" cy="118638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baseline="0"/>
            <a:t>Infrastructure and Security Improvements</a:t>
          </a:r>
          <a:endParaRPr lang="en-US" sz="5200" kern="1200"/>
        </a:p>
      </dsp:txBody>
      <dsp:txXfrm>
        <a:off x="57914" y="214531"/>
        <a:ext cx="11052044" cy="10705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F97DF-E184-41B8-AB9E-C82B3AEDAC19}">
      <dsp:nvSpPr>
        <dsp:cNvPr id="0" name=""/>
        <dsp:cNvSpPr/>
      </dsp:nvSpPr>
      <dsp:spPr>
        <a:xfrm>
          <a:off x="0" y="91115"/>
          <a:ext cx="11167872"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Acquire Data Breach Insurance</a:t>
          </a:r>
          <a:endParaRPr lang="en-US" sz="5400" kern="1200" dirty="0"/>
        </a:p>
      </dsp:txBody>
      <dsp:txXfrm>
        <a:off x="59399" y="150514"/>
        <a:ext cx="11049074"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F534-6DC9-4389-B025-1FF895060634}">
      <dsp:nvSpPr>
        <dsp:cNvPr id="0" name=""/>
        <dsp:cNvSpPr/>
      </dsp:nvSpPr>
      <dsp:spPr>
        <a:xfrm>
          <a:off x="0" y="141407"/>
          <a:ext cx="11167872"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Costs Analysis On-Premise vs. ITEC</a:t>
          </a:r>
          <a:endParaRPr lang="en-US" sz="5400" kern="1200" dirty="0"/>
        </a:p>
      </dsp:txBody>
      <dsp:txXfrm>
        <a:off x="59399" y="200806"/>
        <a:ext cx="11049074"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23F87-67E2-46A6-8503-8DC0F65DE661}">
      <dsp:nvSpPr>
        <dsp:cNvPr id="0" name=""/>
        <dsp:cNvSpPr/>
      </dsp:nvSpPr>
      <dsp:spPr>
        <a:xfrm>
          <a:off x="0" y="141407"/>
          <a:ext cx="11167872" cy="1216800"/>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Costs Analysis On-Premise vs. ITEC</a:t>
          </a:r>
          <a:endParaRPr lang="en-US" sz="5400" kern="1200" dirty="0"/>
        </a:p>
      </dsp:txBody>
      <dsp:txXfrm>
        <a:off x="59399" y="200806"/>
        <a:ext cx="11049074"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F866A-ACB1-41A4-80B2-6DAFD7728E88}">
      <dsp:nvSpPr>
        <dsp:cNvPr id="0" name=""/>
        <dsp:cNvSpPr/>
      </dsp:nvSpPr>
      <dsp:spPr>
        <a:xfrm>
          <a:off x="0" y="255525"/>
          <a:ext cx="11375517" cy="1026674"/>
        </a:xfrm>
        <a:prstGeom prst="roundRect">
          <a:avLst/>
        </a:prstGeom>
        <a:solidFill>
          <a:srgbClr val="EE561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baseline="0" dirty="0"/>
            <a:t>Some Concerns / Technologies to Work Through</a:t>
          </a:r>
          <a:endParaRPr lang="en-US" sz="4500" kern="1200" dirty="0"/>
        </a:p>
      </dsp:txBody>
      <dsp:txXfrm>
        <a:off x="50118" y="305643"/>
        <a:ext cx="11275281" cy="9264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10/30/2022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solidFill>
                  <a:srgbClr val="EE5612"/>
                </a:solidFill>
              </a:defRPr>
            </a:lvl1pPr>
          </a:lstStyle>
          <a:p>
            <a:r>
              <a:rPr lang="en-US" dirty="0"/>
              <a:t>Click to Edit Master Title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10/30/2022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3048" y="1"/>
            <a:ext cx="12188952"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10/30/2022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762000"/>
            <a:ext cx="2628900" cy="5410200"/>
          </a:xfrm>
        </p:spPr>
        <p:txBody>
          <a:bodyPr vert="eaVert" lIns="45720" tIns="91440" rIns="45720" bIns="91440"/>
          <a:lstStyle>
            <a:lvl1pPr>
              <a:defRPr>
                <a:solidFill>
                  <a:srgbClr val="EE5612"/>
                </a:solidFill>
              </a:defRPr>
            </a:lvl1pPr>
          </a:lstStyle>
          <a:p>
            <a:r>
              <a:rPr lang="en-US" dirty="0"/>
              <a:t>Click to Edit Master Title</a:t>
            </a:r>
          </a:p>
        </p:txBody>
      </p:sp>
      <p:sp>
        <p:nvSpPr>
          <p:cNvPr id="3" name="Vertical Text Placeholder 2"/>
          <p:cNvSpPr>
            <a:spLocks noGrp="1"/>
          </p:cNvSpPr>
          <p:nvPr>
            <p:ph type="body" orient="vert" idx="1"/>
          </p:nvPr>
        </p:nvSpPr>
        <p:spPr>
          <a:xfrm>
            <a:off x="990601" y="762000"/>
            <a:ext cx="7581900"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10/30/2022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561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10/30/2022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4960137"/>
            <a:ext cx="7772400" cy="1463040"/>
          </a:xfrm>
        </p:spPr>
        <p:txBody>
          <a:bodyPr anchor="ctr">
            <a:normAutofit/>
          </a:bodyPr>
          <a:lstStyle>
            <a:lvl1pPr algn="r">
              <a:defRPr sz="5000" b="0" spc="200" baseline="0">
                <a:solidFill>
                  <a:srgbClr val="EE5612"/>
                </a:solidFill>
              </a:defRPr>
            </a:lvl1pPr>
          </a:lstStyle>
          <a:p>
            <a:r>
              <a:rPr lang="en-US" dirty="0"/>
              <a:t>Click to Edit Master Title</a:t>
            </a:r>
          </a:p>
        </p:txBody>
      </p:sp>
      <p:sp>
        <p:nvSpPr>
          <p:cNvPr id="4" name="Date Placeholder 3"/>
          <p:cNvSpPr>
            <a:spLocks noGrp="1"/>
          </p:cNvSpPr>
          <p:nvPr>
            <p:ph type="dt" sz="half" idx="10"/>
          </p:nvPr>
        </p:nvSpPr>
        <p:spPr/>
        <p:txBody>
          <a:bodyPr/>
          <a:lstStyle/>
          <a:p>
            <a:fld id="{83E0799B-66BC-4953-AA2F-F8A09182B3C6}" type="datetime1">
              <a:rPr lang="en-US" smtClean="0"/>
              <a:t>10/30/2022</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idx="13"/>
          </p:nvPr>
        </p:nvSpPr>
        <p:spPr>
          <a:xfrm>
            <a:off x="3048" y="0"/>
            <a:ext cx="12188952"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585216"/>
            <a:ext cx="9720072" cy="1499616"/>
          </a:xfrm>
        </p:spPr>
        <p:txBody>
          <a:bodyPr/>
          <a:lstStyle>
            <a:lvl1pPr>
              <a:defRPr>
                <a:solidFill>
                  <a:srgbClr val="EE5612"/>
                </a:solidFill>
              </a:defRPr>
            </a:lvl1pPr>
          </a:lstStyle>
          <a:p>
            <a:r>
              <a:rPr lang="en-US" dirty="0"/>
              <a:t>Click to Edit Master Title</a:t>
            </a:r>
          </a:p>
        </p:txBody>
      </p:sp>
      <p:sp>
        <p:nvSpPr>
          <p:cNvPr id="3" name="Content Placeholder 2"/>
          <p:cNvSpPr>
            <a:spLocks noGrp="1"/>
          </p:cNvSpPr>
          <p:nvPr>
            <p:ph sz="half" idx="1"/>
          </p:nvPr>
        </p:nvSpPr>
        <p:spPr>
          <a:xfrm>
            <a:off x="1024127" y="2286000"/>
            <a:ext cx="475488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10/30/2022</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lvl1pPr>
              <a:defRPr>
                <a:solidFill>
                  <a:srgbClr val="EE5612"/>
                </a:solidFill>
              </a:defRPr>
            </a:lvl1pPr>
          </a:lstStyle>
          <a:p>
            <a:r>
              <a:rPr lang="en-US" dirty="0"/>
              <a:t>Click to Edit Master Title</a:t>
            </a:r>
          </a:p>
        </p:txBody>
      </p:sp>
      <p:sp>
        <p:nvSpPr>
          <p:cNvPr id="3" name="Text Placeholder 2"/>
          <p:cNvSpPr>
            <a:spLocks noGrp="1"/>
          </p:cNvSpPr>
          <p:nvPr>
            <p:ph type="body" idx="1"/>
          </p:nvPr>
        </p:nvSpPr>
        <p:spPr>
          <a:xfrm>
            <a:off x="1024128" y="2144828"/>
            <a:ext cx="4754880" cy="822960"/>
          </a:xfrm>
        </p:spPr>
        <p:txBody>
          <a:bodyPr lIns="137160" rIns="137160" anchor="ctr">
            <a:normAutofit/>
          </a:bodyPr>
          <a:lstStyle>
            <a:lvl1pPr marL="0" indent="0">
              <a:spcBef>
                <a:spcPts val="0"/>
              </a:spcBef>
              <a:spcAft>
                <a:spcPts val="0"/>
              </a:spcAft>
              <a:buNone/>
              <a:defRPr sz="23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888" y="2144828"/>
            <a:ext cx="4754880" cy="822960"/>
          </a:xfrm>
        </p:spPr>
        <p:txBody>
          <a:bodyPr lIns="137160" rIns="137160" anchor="ctr">
            <a:normAutofit/>
          </a:bodyPr>
          <a:lstStyle>
            <a:lvl1pPr marL="0" indent="0">
              <a:spcBef>
                <a:spcPts val="0"/>
              </a:spcBef>
              <a:spcAft>
                <a:spcPts val="0"/>
              </a:spcAft>
              <a:buNone/>
              <a:defRPr lang="en-US" sz="23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10/30/2022</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E5612"/>
                </a:solidFill>
              </a:defRPr>
            </a:lvl1pPr>
          </a:lstStyle>
          <a:p>
            <a:r>
              <a:rPr lang="en-US" dirty="0"/>
              <a:t>Click to edit Master Title</a:t>
            </a:r>
          </a:p>
        </p:txBody>
      </p:sp>
      <p:sp>
        <p:nvSpPr>
          <p:cNvPr id="3" name="Date Placeholder 2"/>
          <p:cNvSpPr>
            <a:spLocks noGrp="1"/>
          </p:cNvSpPr>
          <p:nvPr>
            <p:ph type="dt" sz="half" idx="10"/>
          </p:nvPr>
        </p:nvSpPr>
        <p:spPr/>
        <p:txBody>
          <a:bodyPr/>
          <a:lstStyle/>
          <a:p>
            <a:fld id="{85485D31-BBD7-40AE-9312-CE893F084601}" type="datetime1">
              <a:rPr lang="en-US" smtClean="0"/>
              <a:t>10/30/2022</a:t>
            </a:fld>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D4B99-8306-46E3-B452-EA51B90BF1AB}" type="datetime1">
              <a:rPr lang="en-US" smtClean="0"/>
              <a:t>10/30/2022</a:t>
            </a:fld>
            <a:endParaRPr lang="en-US" dirty="0"/>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24128" y="471509"/>
            <a:ext cx="4389120" cy="1737360"/>
          </a:xfrm>
        </p:spPr>
        <p:txBody>
          <a:bodyPr>
            <a:noAutofit/>
          </a:bodyPr>
          <a:lstStyle>
            <a:lvl1pPr>
              <a:lnSpc>
                <a:spcPct val="80000"/>
              </a:lnSpc>
              <a:defRPr sz="4000">
                <a:solidFill>
                  <a:srgbClr val="EE5612"/>
                </a:solidFill>
              </a:defRPr>
            </a:lvl1pPr>
          </a:lstStyle>
          <a:p>
            <a:r>
              <a:rPr lang="en-US" dirty="0"/>
              <a:t>Click to Edit Master Title</a:t>
            </a:r>
          </a:p>
        </p:txBody>
      </p:sp>
      <p:sp>
        <p:nvSpPr>
          <p:cNvPr id="3" name="Content Placeholder 2"/>
          <p:cNvSpPr>
            <a:spLocks noGrp="1"/>
          </p:cNvSpPr>
          <p:nvPr>
            <p:ph idx="1"/>
          </p:nvPr>
        </p:nvSpPr>
        <p:spPr>
          <a:xfrm>
            <a:off x="5715000" y="822960"/>
            <a:ext cx="5678424"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10/30/2022</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960138"/>
            <a:ext cx="7772400" cy="1463040"/>
          </a:xfrm>
        </p:spPr>
        <p:txBody>
          <a:bodyPr anchor="ctr">
            <a:normAutofit/>
          </a:bodyPr>
          <a:lstStyle>
            <a:lvl1pPr algn="r">
              <a:defRPr sz="5000" spc="200" baseline="0">
                <a:solidFill>
                  <a:srgbClr val="EE5612"/>
                </a:solidFill>
              </a:defRPr>
            </a:lvl1pPr>
          </a:lstStyle>
          <a:p>
            <a:r>
              <a:rPr lang="en-US" dirty="0"/>
              <a:t>Click to Edit Master Title</a:t>
            </a:r>
          </a:p>
        </p:txBody>
      </p:sp>
      <p:sp>
        <p:nvSpPr>
          <p:cNvPr id="3" name="Picture Placeholder 2"/>
          <p:cNvSpPr>
            <a:spLocks noGrp="1" noChangeAspect="1"/>
          </p:cNvSpPr>
          <p:nvPr>
            <p:ph type="pic" idx="1"/>
          </p:nvPr>
        </p:nvSpPr>
        <p:spPr>
          <a:xfrm>
            <a:off x="0" y="-1"/>
            <a:ext cx="12188952"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10/30/2022</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4404" y="5502801"/>
            <a:ext cx="3203701" cy="4870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a:t>Click to Edit Master Title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900" b="0" i="0">
                <a:solidFill>
                  <a:schemeClr val="bg1">
                    <a:lumMod val="75000"/>
                  </a:schemeClr>
                </a:solidFill>
                <a:latin typeface="Sherman Sans Book" charset="0"/>
                <a:ea typeface="Sherman Sans Book" charset="0"/>
                <a:cs typeface="Sherman Sans Book" charset="0"/>
              </a:defRPr>
            </a:lvl1pPr>
          </a:lstStyle>
          <a:p>
            <a:fld id="{B434B538-B6B1-4227-B73C-618CAEFD6AFC}" type="datetime1">
              <a:rPr lang="en-US" smtClean="0"/>
              <a:pPr/>
              <a:t>10/30/2022</a:t>
            </a:fld>
            <a:endParaRPr lang="en-US" dirty="0"/>
          </a:p>
        </p:txBody>
      </p:sp>
      <p:sp>
        <p:nvSpPr>
          <p:cNvPr id="5" name="Footer Placeholder 4"/>
          <p:cNvSpPr>
            <a:spLocks noGrp="1"/>
          </p:cNvSpPr>
          <p:nvPr>
            <p:ph type="ftr" sz="quarter" idx="3"/>
          </p:nvPr>
        </p:nvSpPr>
        <p:spPr>
          <a:xfrm>
            <a:off x="3562772" y="6470704"/>
            <a:ext cx="4512449" cy="274320"/>
          </a:xfrm>
          <a:prstGeom prst="rect">
            <a:avLst/>
          </a:prstGeom>
        </p:spPr>
        <p:txBody>
          <a:bodyPr vert="horz" lIns="91440" tIns="45720" rIns="91440" bIns="45720" rtlCol="0" anchor="ctr"/>
          <a:lstStyle>
            <a:lvl1pPr algn="r">
              <a:defRPr sz="900" b="0" i="0" cap="all" baseline="0">
                <a:solidFill>
                  <a:schemeClr val="bg1">
                    <a:lumMod val="75000"/>
                  </a:schemeClr>
                </a:solidFill>
                <a:latin typeface="Sherman Sans Book" charset="0"/>
                <a:ea typeface="Sherman Sans Book" charset="0"/>
                <a:cs typeface="Sherman Sans Book" charset="0"/>
              </a:defRPr>
            </a:lvl1pPr>
          </a:lstStyle>
          <a:p>
            <a:r>
              <a:rPr lang="en-US"/>
              <a:t>School of Information Studies | Syracuse University</a:t>
            </a:r>
            <a:endParaRPr lang="en-US" dirty="0"/>
          </a:p>
        </p:txBody>
      </p:sp>
      <p:sp>
        <p:nvSpPr>
          <p:cNvPr id="6" name="Slide Number Placeholder 5"/>
          <p:cNvSpPr>
            <a:spLocks noGrp="1"/>
          </p:cNvSpPr>
          <p:nvPr>
            <p:ph type="sldNum" sz="quarter" idx="4"/>
          </p:nvPr>
        </p:nvSpPr>
        <p:spPr>
          <a:xfrm>
            <a:off x="8235792" y="6475294"/>
            <a:ext cx="1246514" cy="274320"/>
          </a:xfrm>
          <a:prstGeom prst="rect">
            <a:avLst/>
          </a:prstGeom>
        </p:spPr>
        <p:txBody>
          <a:bodyPr vert="horz" lIns="91440" tIns="45720" rIns="91440" bIns="45720" rtlCol="0" anchor="ctr"/>
          <a:lstStyle>
            <a:lvl1pPr algn="l">
              <a:defRPr sz="900" b="0" i="0">
                <a:solidFill>
                  <a:schemeClr val="bg1">
                    <a:lumMod val="75000"/>
                  </a:schemeClr>
                </a:solidFill>
                <a:latin typeface="Sherman Sans Book" charset="0"/>
                <a:ea typeface="Sherman Sans Book" charset="0"/>
                <a:cs typeface="Sherman Sans Book" charset="0"/>
              </a:defRPr>
            </a:lvl1pPr>
          </a:lstStyle>
          <a:p>
            <a:fld id="{4FAB73BC-B049-4115-A692-8D63A059BFB8}" type="slidenum">
              <a:rPr lang="en-US" smtClean="0"/>
              <a:pPr/>
              <a:t>‹#›</a:t>
            </a:fld>
            <a:endParaRPr lang="en-US" dirty="0"/>
          </a:p>
        </p:txBody>
      </p:sp>
      <p:cxnSp>
        <p:nvCxnSpPr>
          <p:cNvPr id="7" name="Straight Connector 6"/>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88670" y="6423175"/>
            <a:ext cx="2406987" cy="365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dt="0"/>
  <p:txStyles>
    <p:titleStyle>
      <a:lvl1pPr algn="l" defTabSz="914400" rtl="0" eaLnBrk="1" latinLnBrk="0" hangingPunct="1">
        <a:lnSpc>
          <a:spcPct val="80000"/>
        </a:lnSpc>
        <a:spcBef>
          <a:spcPct val="0"/>
        </a:spcBef>
        <a:buNone/>
        <a:defRPr sz="4400" kern="1200" cap="none" spc="100" baseline="0">
          <a:solidFill>
            <a:srgbClr val="EE5612"/>
          </a:solidFill>
          <a:latin typeface="Sherman Serif Book" charset="0"/>
          <a:ea typeface="Sherman Serif Book" charset="0"/>
          <a:cs typeface="Sherman Serif Book"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5.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A51BBAC-5C32-4D68-AF97-45AF62D213CA}"/>
              </a:ext>
            </a:extLst>
          </p:cNvPr>
          <p:cNvGraphicFramePr/>
          <p:nvPr>
            <p:extLst>
              <p:ext uri="{D42A27DB-BD31-4B8C-83A1-F6EECF244321}">
                <p14:modId xmlns:p14="http://schemas.microsoft.com/office/powerpoint/2010/main" val="1175022130"/>
              </p:ext>
            </p:extLst>
          </p:nvPr>
        </p:nvGraphicFramePr>
        <p:xfrm>
          <a:off x="476250" y="5172075"/>
          <a:ext cx="7772400" cy="1117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59465" y="0"/>
            <a:ext cx="6870022" cy="4572000"/>
          </a:xfrm>
          <a:prstGeom prst="rect">
            <a:avLst/>
          </a:prstGeom>
          <a:solidFill>
            <a:schemeClr val="bg1">
              <a:lumMod val="75000"/>
            </a:schemeClr>
          </a:solidFill>
        </p:spPr>
      </p:pic>
      <p:pic>
        <p:nvPicPr>
          <p:cNvPr id="6" name="Picture Placeholder 5"/>
          <p:cNvPicPr>
            <a:picLocks noGrp="1" noChangeAspect="1"/>
          </p:cNvPicPr>
          <p:nvPr>
            <p:ph type="pic" idx="13"/>
          </p:nvPr>
        </p:nvPicPr>
        <p:blipFill rotWithShape="1">
          <a:blip r:embed="rId9">
            <a:extLst>
              <a:ext uri="{28A0092B-C50C-407E-A947-70E740481C1C}">
                <a14:useLocalDpi xmlns:a14="http://schemas.microsoft.com/office/drawing/2010/main" val="0"/>
              </a:ext>
            </a:extLst>
          </a:blip>
          <a:srcRect/>
          <a:stretch/>
        </p:blipFill>
        <p:spPr>
          <a:xfrm>
            <a:off x="3048" y="0"/>
            <a:ext cx="12188952" cy="4572000"/>
          </a:xfrm>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A3920-4A92-4D90-8356-3CB42587A288}"/>
              </a:ext>
            </a:extLst>
          </p:cNvPr>
          <p:cNvSpPr>
            <a:spLocks noGrp="1"/>
          </p:cNvSpPr>
          <p:nvPr>
            <p:ph idx="1"/>
          </p:nvPr>
        </p:nvSpPr>
        <p:spPr>
          <a:xfrm>
            <a:off x="1024128" y="1933575"/>
            <a:ext cx="11053572" cy="4023360"/>
          </a:xfrm>
        </p:spPr>
        <p:txBody>
          <a:bodyPr>
            <a:noAutofit/>
          </a:bodyPr>
          <a:lstStyle/>
          <a:p>
            <a:pPr>
              <a:buFont typeface="Wingdings" panose="05000000000000000000" pitchFamily="2" charset="2"/>
              <a:buChar char="Ø"/>
            </a:pPr>
            <a:r>
              <a:rPr lang="en-US" sz="2400" dirty="0">
                <a:solidFill>
                  <a:schemeClr val="tx1"/>
                </a:solidFill>
              </a:rPr>
              <a:t>How are backups done?</a:t>
            </a:r>
          </a:p>
          <a:p>
            <a:pPr lvl="1">
              <a:buFont typeface="Wingdings" panose="05000000000000000000" pitchFamily="2" charset="2"/>
              <a:buChar char="Ø"/>
            </a:pPr>
            <a:r>
              <a:rPr lang="en-US" sz="2000" dirty="0">
                <a:solidFill>
                  <a:schemeClr val="tx1"/>
                </a:solidFill>
              </a:rPr>
              <a:t>Additional costs of DR/BC/DA. Do we need to change backup vendors, currently VEEAM. Do we care?  Are we doing to backups or ITEC?</a:t>
            </a:r>
          </a:p>
          <a:p>
            <a:pPr lvl="1">
              <a:buFont typeface="Wingdings" panose="05000000000000000000" pitchFamily="2" charset="2"/>
              <a:buChar char="Ø"/>
            </a:pPr>
            <a:r>
              <a:rPr lang="en-US" sz="2000" dirty="0">
                <a:solidFill>
                  <a:schemeClr val="tx1"/>
                </a:solidFill>
              </a:rPr>
              <a:t>Frequency of backups (hourly, daily, weekly, etc.) and short and long-term storage costs</a:t>
            </a:r>
          </a:p>
          <a:p>
            <a:pPr lvl="1">
              <a:buFont typeface="Wingdings" panose="05000000000000000000" pitchFamily="2" charset="2"/>
              <a:buChar char="Ø"/>
            </a:pPr>
            <a:r>
              <a:rPr lang="en-US" sz="2000" dirty="0">
                <a:solidFill>
                  <a:schemeClr val="tx1"/>
                </a:solidFill>
              </a:rPr>
              <a:t>Technologies supported (entire host, application level, continuous, replicated)</a:t>
            </a:r>
          </a:p>
          <a:p>
            <a:pPr>
              <a:buFont typeface="Wingdings" panose="05000000000000000000" pitchFamily="2" charset="2"/>
              <a:buChar char="Ø"/>
            </a:pPr>
            <a:r>
              <a:rPr lang="en-US" sz="2400" dirty="0">
                <a:solidFill>
                  <a:schemeClr val="tx1"/>
                </a:solidFill>
              </a:rPr>
              <a:t>Distributed Administration for </a:t>
            </a:r>
            <a:r>
              <a:rPr lang="en-US" sz="2400" dirty="0" err="1">
                <a:solidFill>
                  <a:schemeClr val="tx1"/>
                </a:solidFill>
              </a:rPr>
              <a:t>VSphere</a:t>
            </a:r>
            <a:endParaRPr lang="en-US" sz="2400" dirty="0">
              <a:solidFill>
                <a:schemeClr val="tx1"/>
              </a:solidFill>
            </a:endParaRPr>
          </a:p>
          <a:p>
            <a:pPr>
              <a:buFont typeface="Wingdings" panose="05000000000000000000" pitchFamily="2" charset="2"/>
              <a:buChar char="Ø"/>
            </a:pPr>
            <a:r>
              <a:rPr lang="en-US" sz="2400" dirty="0">
                <a:solidFill>
                  <a:schemeClr val="tx1"/>
                </a:solidFill>
              </a:rPr>
              <a:t>VM Fault Tolerance for critical VM’s (two running concurrently, one at ITEC and one on-premise.  One fails, other assumes all traffic with real-time instant failover</a:t>
            </a:r>
          </a:p>
          <a:p>
            <a:pPr>
              <a:buFont typeface="Wingdings" panose="05000000000000000000" pitchFamily="2" charset="2"/>
              <a:buChar char="Ø"/>
            </a:pPr>
            <a:r>
              <a:rPr lang="en-US" sz="2400" dirty="0">
                <a:solidFill>
                  <a:schemeClr val="tx1"/>
                </a:solidFill>
              </a:rPr>
              <a:t>Performance Monitoring and how to reach remote support weekdays, weeknights, weekends, holidays?</a:t>
            </a:r>
          </a:p>
          <a:p>
            <a:pPr>
              <a:buFont typeface="Wingdings" panose="05000000000000000000" pitchFamily="2" charset="2"/>
              <a:buChar char="Ø"/>
            </a:pPr>
            <a:r>
              <a:rPr lang="en-US" sz="2400" dirty="0">
                <a:solidFill>
                  <a:schemeClr val="tx1"/>
                </a:solidFill>
              </a:rPr>
              <a:t>Service Level Agreements with penalties for unscheduled service disruption</a:t>
            </a:r>
          </a:p>
          <a:p>
            <a:pPr>
              <a:buFont typeface="Wingdings" panose="05000000000000000000" pitchFamily="2" charset="2"/>
              <a:buChar char="Ø"/>
            </a:pPr>
            <a:r>
              <a:rPr lang="en-US" sz="2400" dirty="0">
                <a:solidFill>
                  <a:schemeClr val="tx1"/>
                </a:solidFill>
              </a:rPr>
              <a:t>Problem Resolution </a:t>
            </a:r>
          </a:p>
        </p:txBody>
      </p:sp>
      <p:sp>
        <p:nvSpPr>
          <p:cNvPr id="4" name="Footer Placeholder 3">
            <a:extLst>
              <a:ext uri="{FF2B5EF4-FFF2-40B4-BE49-F238E27FC236}">
                <a16:creationId xmlns:a16="http://schemas.microsoft.com/office/drawing/2014/main" id="{D3628209-8917-4235-B324-93330156CB8A}"/>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3B060A93-F0DC-4ACD-B8A0-7273F5D3DC40}"/>
              </a:ext>
            </a:extLst>
          </p:cNvPr>
          <p:cNvSpPr>
            <a:spLocks noGrp="1"/>
          </p:cNvSpPr>
          <p:nvPr>
            <p:ph type="sldNum" sz="quarter" idx="12"/>
          </p:nvPr>
        </p:nvSpPr>
        <p:spPr/>
        <p:txBody>
          <a:bodyPr/>
          <a:lstStyle/>
          <a:p>
            <a:fld id="{4FAB73BC-B049-4115-A692-8D63A059BFB8}" type="slidenum">
              <a:rPr lang="en-US" smtClean="0"/>
              <a:t>10</a:t>
            </a:fld>
            <a:endParaRPr lang="en-US" dirty="0"/>
          </a:p>
        </p:txBody>
      </p:sp>
      <p:graphicFrame>
        <p:nvGraphicFramePr>
          <p:cNvPr id="7" name="Diagram 6">
            <a:extLst>
              <a:ext uri="{FF2B5EF4-FFF2-40B4-BE49-F238E27FC236}">
                <a16:creationId xmlns:a16="http://schemas.microsoft.com/office/drawing/2014/main" id="{B9AE1832-B8C7-4312-963D-DEA112E29F8F}"/>
              </a:ext>
            </a:extLst>
          </p:cNvPr>
          <p:cNvGraphicFramePr/>
          <p:nvPr>
            <p:extLst>
              <p:ext uri="{D42A27DB-BD31-4B8C-83A1-F6EECF244321}">
                <p14:modId xmlns:p14="http://schemas.microsoft.com/office/powerpoint/2010/main" val="3708082108"/>
              </p:ext>
            </p:extLst>
          </p:nvPr>
        </p:nvGraphicFramePr>
        <p:xfrm>
          <a:off x="816482" y="493537"/>
          <a:ext cx="11375517"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40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09DCDAF8-A15F-4157-A165-6507C911EB6F}"/>
              </a:ext>
            </a:extLst>
          </p:cNvPr>
          <p:cNvGraphicFramePr/>
          <p:nvPr>
            <p:extLst>
              <p:ext uri="{D42A27DB-BD31-4B8C-83A1-F6EECF244321}">
                <p14:modId xmlns:p14="http://schemas.microsoft.com/office/powerpoint/2010/main" val="44538854"/>
              </p:ext>
            </p:extLst>
          </p:nvPr>
        </p:nvGraphicFramePr>
        <p:xfrm>
          <a:off x="891362" y="704850"/>
          <a:ext cx="11167872" cy="1379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69FBDB9-DCBD-4121-9B22-E05D8DEB9BFF}"/>
              </a:ext>
            </a:extLst>
          </p:cNvPr>
          <p:cNvSpPr>
            <a:spLocks noGrp="1"/>
          </p:cNvSpPr>
          <p:nvPr>
            <p:ph idx="1"/>
          </p:nvPr>
        </p:nvSpPr>
        <p:spPr>
          <a:xfrm>
            <a:off x="863371" y="2084832"/>
            <a:ext cx="11223854" cy="5036239"/>
          </a:xfrm>
        </p:spPr>
        <p:txBody>
          <a:bodyPr>
            <a:normAutofit fontScale="25000" lnSpcReduction="20000"/>
          </a:bodyPr>
          <a:lstStyle/>
          <a:p>
            <a:pPr>
              <a:buFont typeface="Wingdings" panose="05000000000000000000" pitchFamily="2" charset="2"/>
              <a:buChar char="Ø"/>
            </a:pPr>
            <a:r>
              <a:rPr lang="en-US" sz="10400" dirty="0">
                <a:solidFill>
                  <a:schemeClr val="tx1"/>
                </a:solidFill>
              </a:rPr>
              <a:t>Initial services selected were ones where on-premise support was weak or where it was relatively easy to add a remote fail-over node. </a:t>
            </a:r>
          </a:p>
          <a:p>
            <a:pPr lvl="2">
              <a:buFont typeface="Wingdings" panose="05000000000000000000" pitchFamily="2" charset="2"/>
              <a:buChar char="Ø"/>
            </a:pPr>
            <a:r>
              <a:rPr lang="en-US" sz="9600" dirty="0">
                <a:solidFill>
                  <a:schemeClr val="tx1"/>
                </a:solidFill>
              </a:rPr>
              <a:t>MSSQL Server.  4 Enterprise Servers, 3 on-premise, 1 remote at ITEC.  Each acting as a witness server for various services. If one fails, the witness promotes backup.</a:t>
            </a:r>
          </a:p>
          <a:p>
            <a:pPr>
              <a:buFont typeface="Wingdings" panose="05000000000000000000" pitchFamily="2" charset="2"/>
              <a:buChar char="Ø"/>
            </a:pPr>
            <a:r>
              <a:rPr lang="en-US" sz="10400" dirty="0">
                <a:solidFill>
                  <a:schemeClr val="tx1"/>
                </a:solidFill>
              </a:rPr>
              <a:t>Services with few dependencies on other services. Simple web services or similar</a:t>
            </a:r>
          </a:p>
          <a:p>
            <a:pPr>
              <a:buFont typeface="Wingdings" panose="05000000000000000000" pitchFamily="2" charset="2"/>
              <a:buChar char="Ø"/>
            </a:pPr>
            <a:r>
              <a:rPr lang="en-US" sz="10400" dirty="0">
                <a:solidFill>
                  <a:schemeClr val="tx1"/>
                </a:solidFill>
              </a:rPr>
              <a:t>As new services came online (and old ones were retired), we deployed at ITEC.  Worked through the various issues of launching new services</a:t>
            </a:r>
          </a:p>
          <a:p>
            <a:pPr lvl="2">
              <a:buFont typeface="Wingdings" panose="05000000000000000000" pitchFamily="2" charset="2"/>
              <a:buChar char="Ø"/>
            </a:pPr>
            <a:r>
              <a:rPr lang="en-US" sz="9600" dirty="0">
                <a:solidFill>
                  <a:schemeClr val="tx1"/>
                </a:solidFill>
              </a:rPr>
              <a:t>Authentication (ADFS or LDAP)</a:t>
            </a:r>
          </a:p>
          <a:p>
            <a:pPr lvl="2">
              <a:buFont typeface="Wingdings" panose="05000000000000000000" pitchFamily="2" charset="2"/>
              <a:buChar char="Ø"/>
            </a:pPr>
            <a:r>
              <a:rPr lang="en-US" sz="9600" dirty="0">
                <a:solidFill>
                  <a:schemeClr val="tx1"/>
                </a:solidFill>
              </a:rPr>
              <a:t>Data Integration (Example: BANNER data to new service and back) </a:t>
            </a:r>
          </a:p>
          <a:p>
            <a:pPr lvl="2">
              <a:buFont typeface="Wingdings" panose="05000000000000000000" pitchFamily="2" charset="2"/>
              <a:buChar char="Ø"/>
            </a:pPr>
            <a:r>
              <a:rPr lang="en-US" sz="9600" dirty="0">
                <a:solidFill>
                  <a:schemeClr val="tx1"/>
                </a:solidFill>
              </a:rPr>
              <a:t>Reporting integration (Argos)</a:t>
            </a:r>
          </a:p>
          <a:p>
            <a:pPr lvl="2">
              <a:buFont typeface="Wingdings" panose="05000000000000000000" pitchFamily="2" charset="2"/>
              <a:buChar char="Ø"/>
            </a:pPr>
            <a:r>
              <a:rPr lang="en-US" sz="9600" dirty="0">
                <a:solidFill>
                  <a:schemeClr val="tx1"/>
                </a:solidFill>
              </a:rPr>
              <a:t>Job scheduler integration (UC4)</a:t>
            </a:r>
          </a:p>
          <a:p>
            <a:pPr lvl="2">
              <a:buFont typeface="Wingdings" panose="05000000000000000000" pitchFamily="2" charset="2"/>
              <a:buChar char="Ø"/>
            </a:pPr>
            <a:r>
              <a:rPr lang="en-US" sz="9600" dirty="0">
                <a:solidFill>
                  <a:schemeClr val="tx1"/>
                </a:solidFill>
              </a:rPr>
              <a:t>Backups and data replication, DR/BC/DA</a:t>
            </a:r>
          </a:p>
          <a:p>
            <a:pPr lvl="2">
              <a:buFont typeface="Wingdings" panose="05000000000000000000" pitchFamily="2" charset="2"/>
              <a:buChar char="Ø"/>
            </a:pPr>
            <a:r>
              <a:rPr lang="en-US" sz="9600" dirty="0">
                <a:solidFill>
                  <a:schemeClr val="tx1"/>
                </a:solidFill>
              </a:rPr>
              <a:t>Console access</a:t>
            </a:r>
          </a:p>
          <a:p>
            <a:pPr lvl="1">
              <a:buFont typeface="Wingdings" panose="05000000000000000000" pitchFamily="2" charset="2"/>
              <a:buChar char="Ø"/>
            </a:pPr>
            <a:endParaRPr lang="en-US" sz="2200" dirty="0">
              <a:solidFill>
                <a:schemeClr val="tx1"/>
              </a:solidFill>
            </a:endParaRPr>
          </a:p>
          <a:p>
            <a:pPr lvl="1">
              <a:buFont typeface="Wingdings" panose="05000000000000000000" pitchFamily="2" charset="2"/>
              <a:buChar char="Ø"/>
            </a:pPr>
            <a:endParaRPr lang="en-US" sz="2000" dirty="0">
              <a:solidFill>
                <a:schemeClr val="tx1"/>
              </a:solidFill>
            </a:endParaRPr>
          </a:p>
          <a:p>
            <a:endParaRPr lang="en-US" dirty="0"/>
          </a:p>
        </p:txBody>
      </p:sp>
      <p:sp>
        <p:nvSpPr>
          <p:cNvPr id="4" name="Footer Placeholder 3">
            <a:extLst>
              <a:ext uri="{FF2B5EF4-FFF2-40B4-BE49-F238E27FC236}">
                <a16:creationId xmlns:a16="http://schemas.microsoft.com/office/drawing/2014/main" id="{E299BCB2-DB89-46FF-A397-7E8575865C6D}"/>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E40AE7D5-FBE4-4719-985A-7A2A295D205C}"/>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25214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2A6E6A5-7B20-4EB8-878D-69A8FB459DAC}"/>
              </a:ext>
            </a:extLst>
          </p:cNvPr>
          <p:cNvGraphicFramePr/>
          <p:nvPr>
            <p:extLst>
              <p:ext uri="{D42A27DB-BD31-4B8C-83A1-F6EECF244321}">
                <p14:modId xmlns:p14="http://schemas.microsoft.com/office/powerpoint/2010/main" val="3734325930"/>
              </p:ext>
            </p:extLst>
          </p:nvPr>
        </p:nvGraphicFramePr>
        <p:xfrm>
          <a:off x="962215"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A7C16BA-817D-4CCF-A969-1E1C38047C40}"/>
              </a:ext>
            </a:extLst>
          </p:cNvPr>
          <p:cNvSpPr>
            <a:spLocks noGrp="1"/>
          </p:cNvSpPr>
          <p:nvPr>
            <p:ph idx="1"/>
          </p:nvPr>
        </p:nvSpPr>
        <p:spPr>
          <a:xfrm>
            <a:off x="1024128" y="2084832"/>
            <a:ext cx="11044047" cy="4566285"/>
          </a:xfrm>
        </p:spPr>
        <p:txBody>
          <a:bodyPr>
            <a:normAutofit lnSpcReduction="10000"/>
          </a:bodyPr>
          <a:lstStyle/>
          <a:p>
            <a:pPr>
              <a:buFont typeface="Wingdings" panose="05000000000000000000" pitchFamily="2" charset="2"/>
              <a:buChar char="Ø"/>
            </a:pPr>
            <a:r>
              <a:rPr lang="en-US" sz="2600" dirty="0">
                <a:solidFill>
                  <a:schemeClr val="tx1"/>
                </a:solidFill>
              </a:rPr>
              <a:t>Our Content Management System was not a candidate for ITEC hosting due to it ran on DRUPAL, used MYSQL, and REDHAT LINUX</a:t>
            </a:r>
          </a:p>
          <a:p>
            <a:pPr>
              <a:buFont typeface="Wingdings" panose="05000000000000000000" pitchFamily="2" charset="2"/>
              <a:buChar char="Ø"/>
            </a:pPr>
            <a:r>
              <a:rPr lang="en-US" sz="2600" dirty="0">
                <a:solidFill>
                  <a:schemeClr val="tx1"/>
                </a:solidFill>
              </a:rPr>
              <a:t>This, and similar services, were cloud hosted (AWS) with support provided by a third-party vendor.</a:t>
            </a:r>
          </a:p>
          <a:p>
            <a:pPr>
              <a:buFont typeface="Wingdings" panose="05000000000000000000" pitchFamily="2" charset="2"/>
              <a:buChar char="Ø"/>
            </a:pPr>
            <a:r>
              <a:rPr lang="en-US" sz="2600" dirty="0">
                <a:solidFill>
                  <a:schemeClr val="tx1"/>
                </a:solidFill>
              </a:rPr>
              <a:t>Costs were higher but I had little choice due to lack of support options</a:t>
            </a:r>
          </a:p>
          <a:p>
            <a:pPr>
              <a:buFont typeface="Wingdings" panose="05000000000000000000" pitchFamily="2" charset="2"/>
              <a:buChar char="Ø"/>
            </a:pPr>
            <a:r>
              <a:rPr lang="en-US" sz="2600" dirty="0">
                <a:solidFill>
                  <a:schemeClr val="tx1"/>
                </a:solidFill>
              </a:rPr>
              <a:t>LMS (Moodle Rooms) was another critical application that was cloud hosted (AWS) with support provided by a third-party vendor.</a:t>
            </a:r>
          </a:p>
          <a:p>
            <a:pPr>
              <a:buFont typeface="Wingdings" panose="05000000000000000000" pitchFamily="2" charset="2"/>
              <a:buChar char="Ø"/>
            </a:pPr>
            <a:r>
              <a:rPr lang="en-US" sz="2600" dirty="0">
                <a:solidFill>
                  <a:schemeClr val="tx1"/>
                </a:solidFill>
              </a:rPr>
              <a:t>Both LMS and DRUPAL required ADFS (back on campus) authentication. </a:t>
            </a:r>
          </a:p>
          <a:p>
            <a:pPr>
              <a:buFont typeface="Wingdings" panose="05000000000000000000" pitchFamily="2" charset="2"/>
              <a:buChar char="Ø"/>
            </a:pPr>
            <a:r>
              <a:rPr lang="en-US" sz="2600" dirty="0">
                <a:solidFill>
                  <a:schemeClr val="tx1"/>
                </a:solidFill>
              </a:rPr>
              <a:t>Illustrated a need for a distributed authentication system, like Office365 on Azure replicating to/from our on-campus AD environment for pure 100% cloud access</a:t>
            </a:r>
          </a:p>
          <a:p>
            <a:pPr lvl="1">
              <a:buFont typeface="Wingdings" panose="05000000000000000000" pitchFamily="2" charset="2"/>
              <a:buChar char="Ø"/>
            </a:pPr>
            <a:endParaRPr lang="en-US" sz="2200" dirty="0">
              <a:solidFill>
                <a:schemeClr val="tx1"/>
              </a:solidFill>
            </a:endParaRPr>
          </a:p>
        </p:txBody>
      </p:sp>
      <p:sp>
        <p:nvSpPr>
          <p:cNvPr id="4" name="Footer Placeholder 3">
            <a:extLst>
              <a:ext uri="{FF2B5EF4-FFF2-40B4-BE49-F238E27FC236}">
                <a16:creationId xmlns:a16="http://schemas.microsoft.com/office/drawing/2014/main" id="{17DBCE0F-F544-4CF2-AEB9-31C8D84B78E6}"/>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3255502E-C38F-41B9-BA23-4C712E2D713E}"/>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22431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A520B7E-E3A8-45A0-9046-119B62C89D0D}"/>
              </a:ext>
            </a:extLst>
          </p:cNvPr>
          <p:cNvGraphicFramePr/>
          <p:nvPr>
            <p:extLst>
              <p:ext uri="{D42A27DB-BD31-4B8C-83A1-F6EECF244321}">
                <p14:modId xmlns:p14="http://schemas.microsoft.com/office/powerpoint/2010/main" val="2984195300"/>
              </p:ext>
            </p:extLst>
          </p:nvPr>
        </p:nvGraphicFramePr>
        <p:xfrm>
          <a:off x="1024127" y="585216"/>
          <a:ext cx="11167873"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121AEBE-1C24-4B23-A946-9D6A574BDFA5}"/>
              </a:ext>
            </a:extLst>
          </p:cNvPr>
          <p:cNvSpPr>
            <a:spLocks noGrp="1"/>
          </p:cNvSpPr>
          <p:nvPr>
            <p:ph idx="1"/>
          </p:nvPr>
        </p:nvSpPr>
        <p:spPr>
          <a:xfrm>
            <a:off x="1024126" y="2148840"/>
            <a:ext cx="11091673" cy="4596184"/>
          </a:xfrm>
        </p:spPr>
        <p:txBody>
          <a:bodyPr>
            <a:normAutofit fontScale="92500" lnSpcReduction="20000"/>
          </a:bodyPr>
          <a:lstStyle/>
          <a:p>
            <a:pPr>
              <a:buFont typeface="Wingdings" panose="05000000000000000000" pitchFamily="2" charset="2"/>
              <a:buChar char="Ø"/>
            </a:pPr>
            <a:r>
              <a:rPr lang="en-US" sz="2600" dirty="0">
                <a:solidFill>
                  <a:schemeClr val="tx1"/>
                </a:solidFill>
              </a:rPr>
              <a:t>Don’t believe everything you hear, read, or are promised. Get it in writing!</a:t>
            </a:r>
          </a:p>
          <a:p>
            <a:pPr>
              <a:buFont typeface="Wingdings" panose="05000000000000000000" pitchFamily="2" charset="2"/>
              <a:buChar char="Ø"/>
            </a:pPr>
            <a:r>
              <a:rPr lang="en-US" sz="2600" dirty="0">
                <a:solidFill>
                  <a:schemeClr val="tx1"/>
                </a:solidFill>
              </a:rPr>
              <a:t>Don’t be in a hurry to jump to the cloud. Do the analysis. </a:t>
            </a:r>
          </a:p>
          <a:p>
            <a:pPr>
              <a:buFont typeface="Wingdings" panose="05000000000000000000" pitchFamily="2" charset="2"/>
              <a:buChar char="Ø"/>
            </a:pPr>
            <a:r>
              <a:rPr lang="en-US" sz="2600" dirty="0">
                <a:solidFill>
                  <a:schemeClr val="tx1"/>
                </a:solidFill>
              </a:rPr>
              <a:t>Don’t get talked into “you need a higher tier of service” by vendors or your staff!!!  Run, measure, then determine if you need more cloud hardware.</a:t>
            </a:r>
          </a:p>
          <a:p>
            <a:pPr>
              <a:buFont typeface="Wingdings" panose="05000000000000000000" pitchFamily="2" charset="2"/>
              <a:buChar char="Ø"/>
            </a:pPr>
            <a:r>
              <a:rPr lang="en-US" sz="2600" dirty="0">
                <a:solidFill>
                  <a:schemeClr val="tx1"/>
                </a:solidFill>
              </a:rPr>
              <a:t>Make sure you have a backout plan or an exit strategy for each migrated system or service!</a:t>
            </a:r>
          </a:p>
          <a:p>
            <a:pPr>
              <a:buFont typeface="Wingdings" panose="05000000000000000000" pitchFamily="2" charset="2"/>
              <a:buChar char="Ø"/>
            </a:pPr>
            <a:r>
              <a:rPr lang="en-US" sz="2600" dirty="0">
                <a:solidFill>
                  <a:schemeClr val="tx1"/>
                </a:solidFill>
              </a:rPr>
              <a:t>Don’t trade (good security + on-premise hosting) for (cloud hosting + weaker security).</a:t>
            </a:r>
          </a:p>
          <a:p>
            <a:pPr lvl="2">
              <a:buFont typeface="Wingdings" panose="05000000000000000000" pitchFamily="2" charset="2"/>
              <a:buChar char="Ø"/>
            </a:pPr>
            <a:r>
              <a:rPr lang="en-US" sz="2200" dirty="0">
                <a:solidFill>
                  <a:schemeClr val="tx1"/>
                </a:solidFill>
              </a:rPr>
              <a:t>Security is the #1 thing that keep smart CIO’s awake at night!</a:t>
            </a:r>
          </a:p>
          <a:p>
            <a:pPr>
              <a:buFont typeface="Wingdings" panose="05000000000000000000" pitchFamily="2" charset="2"/>
              <a:buChar char="Ø"/>
            </a:pPr>
            <a:r>
              <a:rPr lang="en-US" sz="2600" dirty="0">
                <a:solidFill>
                  <a:schemeClr val="tx1"/>
                </a:solidFill>
              </a:rPr>
              <a:t>Don’t think cloud = less expensive. Depends on numerous attributes.</a:t>
            </a:r>
          </a:p>
          <a:p>
            <a:pPr>
              <a:buFont typeface="Wingdings" panose="05000000000000000000" pitchFamily="2" charset="2"/>
              <a:buChar char="Ø"/>
            </a:pPr>
            <a:r>
              <a:rPr lang="en-US" sz="2600" dirty="0">
                <a:solidFill>
                  <a:schemeClr val="tx1"/>
                </a:solidFill>
              </a:rPr>
              <a:t>Some services may be less expensive to run in the cloud, some surely are not! </a:t>
            </a:r>
          </a:p>
          <a:p>
            <a:pPr>
              <a:buFont typeface="Wingdings" panose="05000000000000000000" pitchFamily="2" charset="2"/>
              <a:buChar char="Ø"/>
            </a:pPr>
            <a:r>
              <a:rPr lang="en-US" sz="2600" dirty="0">
                <a:solidFill>
                  <a:schemeClr val="tx1"/>
                </a:solidFill>
              </a:rPr>
              <a:t>It depends on the not-for-profit status and need to make a profit of your cloud provider.</a:t>
            </a:r>
          </a:p>
          <a:p>
            <a:endParaRPr lang="en-US" dirty="0"/>
          </a:p>
        </p:txBody>
      </p:sp>
      <p:sp>
        <p:nvSpPr>
          <p:cNvPr id="4" name="Footer Placeholder 3">
            <a:extLst>
              <a:ext uri="{FF2B5EF4-FFF2-40B4-BE49-F238E27FC236}">
                <a16:creationId xmlns:a16="http://schemas.microsoft.com/office/drawing/2014/main" id="{852A5978-1C6D-4659-916F-F630171E0A43}"/>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177C3A5A-0A97-4BB4-9C60-F624605DE4C9}"/>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60150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AEF902F-6598-41C7-8180-783F3A54CC23}"/>
              </a:ext>
            </a:extLst>
          </p:cNvPr>
          <p:cNvGraphicFramePr/>
          <p:nvPr>
            <p:extLst>
              <p:ext uri="{D42A27DB-BD31-4B8C-83A1-F6EECF244321}">
                <p14:modId xmlns:p14="http://schemas.microsoft.com/office/powerpoint/2010/main" val="1696744990"/>
              </p:ext>
            </p:extLst>
          </p:nvPr>
        </p:nvGraphicFramePr>
        <p:xfrm>
          <a:off x="1024127" y="585216"/>
          <a:ext cx="11167873"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121AEBE-1C24-4B23-A946-9D6A574BDFA5}"/>
              </a:ext>
            </a:extLst>
          </p:cNvPr>
          <p:cNvSpPr>
            <a:spLocks noGrp="1"/>
          </p:cNvSpPr>
          <p:nvPr>
            <p:ph idx="1"/>
          </p:nvPr>
        </p:nvSpPr>
        <p:spPr>
          <a:xfrm>
            <a:off x="1024127" y="2184454"/>
            <a:ext cx="10977372" cy="4286250"/>
          </a:xfrm>
        </p:spPr>
        <p:txBody>
          <a:bodyPr>
            <a:normAutofit fontScale="92500" lnSpcReduction="10000"/>
          </a:bodyPr>
          <a:lstStyle/>
          <a:p>
            <a:pPr>
              <a:buFont typeface="Wingdings" panose="05000000000000000000" pitchFamily="2" charset="2"/>
              <a:buChar char="Ø"/>
            </a:pPr>
            <a:r>
              <a:rPr lang="en-US" sz="2600" dirty="0">
                <a:solidFill>
                  <a:schemeClr val="tx1"/>
                </a:solidFill>
              </a:rPr>
              <a:t>A 99.9% guaranteed uptime metric </a:t>
            </a:r>
            <a:r>
              <a:rPr lang="en-US" sz="2600" i="1" dirty="0">
                <a:solidFill>
                  <a:srgbClr val="FF0000"/>
                </a:solidFill>
              </a:rPr>
              <a:t>IS NOT GOOD</a:t>
            </a:r>
            <a:r>
              <a:rPr lang="en-US" sz="2600" dirty="0">
                <a:solidFill>
                  <a:schemeClr val="tx1"/>
                </a:solidFill>
              </a:rPr>
              <a:t>! There are 525,600 minutes in a year.  99.9% uptime means (.001x 525,600) = 525.6 minutes of </a:t>
            </a:r>
            <a:r>
              <a:rPr lang="en-US" sz="2600" i="1" dirty="0">
                <a:solidFill>
                  <a:srgbClr val="FF0000"/>
                </a:solidFill>
              </a:rPr>
              <a:t>UNSCHEDULED</a:t>
            </a:r>
            <a:r>
              <a:rPr lang="en-US" sz="2600" dirty="0">
                <a:solidFill>
                  <a:schemeClr val="tx1"/>
                </a:solidFill>
              </a:rPr>
              <a:t> downtime per year.   </a:t>
            </a:r>
            <a:r>
              <a:rPr lang="en-US" sz="2600" b="1" dirty="0">
                <a:solidFill>
                  <a:srgbClr val="FF0000"/>
                </a:solidFill>
              </a:rPr>
              <a:t>8.76 hours! </a:t>
            </a:r>
          </a:p>
          <a:p>
            <a:pPr>
              <a:buFont typeface="Wingdings" panose="05000000000000000000" pitchFamily="2" charset="2"/>
              <a:buChar char="Ø"/>
            </a:pPr>
            <a:r>
              <a:rPr lang="en-US" sz="2600" dirty="0">
                <a:solidFill>
                  <a:schemeClr val="tx1"/>
                </a:solidFill>
              </a:rPr>
              <a:t>Ask for 99.99% uptime guarantee and have financial penalties in your contract if not met</a:t>
            </a:r>
          </a:p>
          <a:p>
            <a:pPr>
              <a:buFont typeface="Wingdings" panose="05000000000000000000" pitchFamily="2" charset="2"/>
              <a:buChar char="Ø"/>
            </a:pPr>
            <a:r>
              <a:rPr lang="en-US" sz="2600" dirty="0">
                <a:solidFill>
                  <a:schemeClr val="tx1"/>
                </a:solidFill>
              </a:rPr>
              <a:t>Denial-of-Service attacked targeting a specific campus at your cloud </a:t>
            </a:r>
            <a:r>
              <a:rPr lang="en-US" sz="2600">
                <a:solidFill>
                  <a:schemeClr val="tx1"/>
                </a:solidFill>
              </a:rPr>
              <a:t>hosting site can </a:t>
            </a:r>
            <a:r>
              <a:rPr lang="en-US" sz="2600" dirty="0">
                <a:solidFill>
                  <a:schemeClr val="tx1"/>
                </a:solidFill>
              </a:rPr>
              <a:t>cause a disruption for the entire cloud vendor and all tenants contained within</a:t>
            </a:r>
          </a:p>
          <a:p>
            <a:pPr>
              <a:buFont typeface="Wingdings" panose="05000000000000000000" pitchFamily="2" charset="2"/>
              <a:buChar char="Ø"/>
            </a:pPr>
            <a:r>
              <a:rPr lang="en-US" sz="2600" dirty="0">
                <a:solidFill>
                  <a:schemeClr val="tx1"/>
                </a:solidFill>
              </a:rPr>
              <a:t>Make sure there’s a good DOS mitigation plan!</a:t>
            </a:r>
          </a:p>
          <a:p>
            <a:pPr>
              <a:buFont typeface="Wingdings" panose="05000000000000000000" pitchFamily="2" charset="2"/>
              <a:buChar char="Ø"/>
            </a:pPr>
            <a:r>
              <a:rPr lang="en-US" sz="2600" dirty="0">
                <a:solidFill>
                  <a:schemeClr val="tx1"/>
                </a:solidFill>
              </a:rPr>
              <a:t>Review all potential hosting environment (on-premise, cloud, private cloud, etc.) and choose the best based on the business need.  Remember IT serves the business regardless of what the business is! IT for the sake of IT is useless!</a:t>
            </a:r>
          </a:p>
          <a:p>
            <a:pPr>
              <a:buFont typeface="Wingdings" panose="05000000000000000000" pitchFamily="2" charset="2"/>
              <a:buChar char="Ø"/>
            </a:pPr>
            <a:endParaRPr lang="en-US" sz="2600" dirty="0">
              <a:solidFill>
                <a:schemeClr val="tx1"/>
              </a:solidFill>
            </a:endParaRPr>
          </a:p>
          <a:p>
            <a:endParaRPr lang="en-US" dirty="0"/>
          </a:p>
        </p:txBody>
      </p:sp>
      <p:sp>
        <p:nvSpPr>
          <p:cNvPr id="4" name="Footer Placeholder 3">
            <a:extLst>
              <a:ext uri="{FF2B5EF4-FFF2-40B4-BE49-F238E27FC236}">
                <a16:creationId xmlns:a16="http://schemas.microsoft.com/office/drawing/2014/main" id="{852A5978-1C6D-4659-916F-F630171E0A43}"/>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177C3A5A-0A97-4BB4-9C60-F624605DE4C9}"/>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77466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81835F1-8612-495F-9D36-86709B88E15E}"/>
              </a:ext>
            </a:extLst>
          </p:cNvPr>
          <p:cNvGraphicFramePr/>
          <p:nvPr>
            <p:extLst>
              <p:ext uri="{D42A27DB-BD31-4B8C-83A1-F6EECF244321}">
                <p14:modId xmlns:p14="http://schemas.microsoft.com/office/powerpoint/2010/main" val="2092419407"/>
              </p:ext>
            </p:extLst>
          </p:nvPr>
        </p:nvGraphicFramePr>
        <p:xfrm>
          <a:off x="1024128" y="585216"/>
          <a:ext cx="110916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2" descr="Image result for question mark"/>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872801" y="2250059"/>
            <a:ext cx="402272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9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3F974DD-1E3A-4331-9E5E-4AAB2253AA42}"/>
              </a:ext>
            </a:extLst>
          </p:cNvPr>
          <p:cNvGraphicFramePr/>
          <p:nvPr>
            <p:extLst>
              <p:ext uri="{D42A27DB-BD31-4B8C-83A1-F6EECF244321}">
                <p14:modId xmlns:p14="http://schemas.microsoft.com/office/powerpoint/2010/main" val="2392669043"/>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23C6FC6-7B9F-438B-9C1B-82B891BA1ACB}"/>
              </a:ext>
            </a:extLst>
          </p:cNvPr>
          <p:cNvSpPr>
            <a:spLocks noGrp="1"/>
          </p:cNvSpPr>
          <p:nvPr>
            <p:ph idx="1"/>
          </p:nvPr>
        </p:nvSpPr>
        <p:spPr>
          <a:xfrm>
            <a:off x="1024128" y="2084832"/>
            <a:ext cx="11167872" cy="4660669"/>
          </a:xfrm>
        </p:spPr>
        <p:txBody>
          <a:bodyPr>
            <a:normAutofit lnSpcReduction="10000"/>
          </a:bodyPr>
          <a:lstStyle/>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When I started in SUNY, very little (maybe 5%) of our services was cloud hosted.  </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Started with Gmail.  We were a Google campus.</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Was little interest in moving additional services off-campus due to fear-of-the-unknown, fear of loss-of-control, and lack of experience working with cloud vendors.</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One ISP (although 2 egress points on campus) with marginal free bandwidth.  </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Part of the fear was that on-campus students would saturate campus bandwidth to/from cloud providers causing unforeseen internet outages / slowdowns and lack of application support / lack of control.</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One of the other applications hosted in the cloud was the ANGEL Learning Management System. Due to difficulty with in-house support team</a:t>
            </a:r>
          </a:p>
          <a:p>
            <a:pPr lvl="1">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CB978832-8B67-4ACB-A49C-E1B9182A04C7}"/>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F516FD25-C01E-43A5-8B90-91672FFD7A77}"/>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06508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4F06B08-335F-434C-BD4F-1AD14AFA5DCD}"/>
              </a:ext>
            </a:extLst>
          </p:cNvPr>
          <p:cNvGraphicFramePr/>
          <p:nvPr>
            <p:extLst>
              <p:ext uri="{D42A27DB-BD31-4B8C-83A1-F6EECF244321}">
                <p14:modId xmlns:p14="http://schemas.microsoft.com/office/powerpoint/2010/main" val="2147444444"/>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6F4A79E-C0A3-44E9-9933-4A6FCD7D3303}"/>
              </a:ext>
            </a:extLst>
          </p:cNvPr>
          <p:cNvSpPr>
            <a:spLocks noGrp="1"/>
          </p:cNvSpPr>
          <p:nvPr>
            <p:ph idx="1"/>
          </p:nvPr>
        </p:nvSpPr>
        <p:spPr>
          <a:xfrm>
            <a:off x="1024128" y="2286000"/>
            <a:ext cx="11015472" cy="4184704"/>
          </a:xfrm>
        </p:spPr>
        <p:txBody>
          <a:bodyPr>
            <a:normAutofit lnSpcReduction="10000"/>
          </a:bodyPr>
          <a:lstStyle/>
          <a:p>
            <a:pPr>
              <a:buFont typeface="Wingdings" panose="05000000000000000000" pitchFamily="2" charset="2"/>
              <a:buChar char="Ø"/>
            </a:pPr>
            <a:r>
              <a:rPr lang="en-US" sz="2600" dirty="0">
                <a:solidFill>
                  <a:schemeClr val="tx1"/>
                </a:solidFill>
              </a:rPr>
              <a:t>I knew I wanted to take advantage of various hosting opportunities SUNY offered with ITEC being one of the largest. </a:t>
            </a:r>
          </a:p>
          <a:p>
            <a:pPr>
              <a:buFont typeface="Wingdings" panose="05000000000000000000" pitchFamily="2" charset="2"/>
              <a:buChar char="Ø"/>
            </a:pPr>
            <a:r>
              <a:rPr lang="en-US" sz="2600" dirty="0">
                <a:solidFill>
                  <a:schemeClr val="tx1"/>
                </a:solidFill>
              </a:rPr>
              <a:t>SUNY ITEC is a private cloud hosting center located in Buffalo. Available to SUNY campuses only.</a:t>
            </a:r>
          </a:p>
          <a:p>
            <a:pPr>
              <a:buFont typeface="Wingdings" panose="05000000000000000000" pitchFamily="2" charset="2"/>
              <a:buChar char="Ø"/>
            </a:pPr>
            <a:r>
              <a:rPr lang="en-US" sz="2600" dirty="0">
                <a:solidFill>
                  <a:schemeClr val="tx1"/>
                </a:solidFill>
              </a:rPr>
              <a:t>ITEC provides IaaS, PaaS, and SaaS services available for all SUNY campuses.</a:t>
            </a:r>
          </a:p>
          <a:p>
            <a:pPr>
              <a:buFont typeface="Wingdings" panose="05000000000000000000" pitchFamily="2" charset="2"/>
              <a:buChar char="Ø"/>
            </a:pPr>
            <a:r>
              <a:rPr lang="en-US" sz="2600" dirty="0">
                <a:solidFill>
                  <a:schemeClr val="tx1"/>
                </a:solidFill>
              </a:rPr>
              <a:t>Provide support for most of the large-scale applications used in SUNY</a:t>
            </a:r>
          </a:p>
          <a:p>
            <a:pPr>
              <a:buFont typeface="Wingdings" panose="05000000000000000000" pitchFamily="2" charset="2"/>
              <a:buChar char="Ø"/>
            </a:pPr>
            <a:r>
              <a:rPr lang="en-US" sz="2600" dirty="0">
                <a:solidFill>
                  <a:schemeClr val="tx1"/>
                </a:solidFill>
              </a:rPr>
              <a:t>BANNER ERP, Digital Measures, Degree Works, Ensemble Video, etc.  </a:t>
            </a:r>
          </a:p>
          <a:p>
            <a:pPr>
              <a:buFont typeface="Wingdings" panose="05000000000000000000" pitchFamily="2" charset="2"/>
              <a:buChar char="Ø"/>
            </a:pPr>
            <a:r>
              <a:rPr lang="en-US" sz="2600" dirty="0">
                <a:solidFill>
                  <a:schemeClr val="tx1"/>
                </a:solidFill>
              </a:rPr>
              <a:t>Managed Services including Oracle, MSSQL, Middleware, etc.</a:t>
            </a:r>
          </a:p>
          <a:p>
            <a:pPr>
              <a:buFont typeface="Wingdings" panose="05000000000000000000" pitchFamily="2" charset="2"/>
              <a:buChar char="Ø"/>
            </a:pPr>
            <a:r>
              <a:rPr lang="en-US" sz="2600" dirty="0">
                <a:solidFill>
                  <a:schemeClr val="tx1"/>
                </a:solidFill>
              </a:rPr>
              <a:t>Made sense to begin investigating and migrating key services to ITEC</a:t>
            </a:r>
          </a:p>
          <a:p>
            <a:pPr marL="128016" lvl="1" indent="0">
              <a:buNone/>
            </a:pPr>
            <a:endParaRPr lang="en-US" dirty="0"/>
          </a:p>
          <a:p>
            <a:endParaRPr lang="en-US" dirty="0"/>
          </a:p>
        </p:txBody>
      </p:sp>
      <p:sp>
        <p:nvSpPr>
          <p:cNvPr id="4" name="Footer Placeholder 3">
            <a:extLst>
              <a:ext uri="{FF2B5EF4-FFF2-40B4-BE49-F238E27FC236}">
                <a16:creationId xmlns:a16="http://schemas.microsoft.com/office/drawing/2014/main" id="{1EBF4A31-D318-4D57-A946-4C7756646EC2}"/>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A7FB6232-989F-485F-972C-E13D4FAE1992}"/>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3537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D693BC5-7353-453B-B916-48282ECD6200}"/>
              </a:ext>
            </a:extLst>
          </p:cNvPr>
          <p:cNvGraphicFramePr/>
          <p:nvPr>
            <p:extLst>
              <p:ext uri="{D42A27DB-BD31-4B8C-83A1-F6EECF244321}">
                <p14:modId xmlns:p14="http://schemas.microsoft.com/office/powerpoint/2010/main" val="4290201678"/>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23AB98D-A622-4B3A-8FFE-87566C778AD6}"/>
              </a:ext>
            </a:extLst>
          </p:cNvPr>
          <p:cNvSpPr>
            <a:spLocks noGrp="1"/>
          </p:cNvSpPr>
          <p:nvPr>
            <p:ph idx="1"/>
          </p:nvPr>
        </p:nvSpPr>
        <p:spPr>
          <a:xfrm>
            <a:off x="1024128" y="2074091"/>
            <a:ext cx="10844022" cy="4670933"/>
          </a:xfrm>
        </p:spPr>
        <p:txBody>
          <a:bodyPr>
            <a:normAutofit lnSpcReduction="10000"/>
          </a:bodyPr>
          <a:lstStyle/>
          <a:p>
            <a:pPr>
              <a:buFont typeface="Wingdings" panose="05000000000000000000" pitchFamily="2" charset="2"/>
              <a:buChar char="Ø"/>
            </a:pPr>
            <a:r>
              <a:rPr lang="en-US" sz="2600" dirty="0">
                <a:solidFill>
                  <a:schemeClr val="tx1"/>
                </a:solidFill>
              </a:rPr>
              <a:t>Knew I needed to make some infrastructure improvements prior to migrating services. Had quite a bit of </a:t>
            </a:r>
            <a:r>
              <a:rPr lang="en-US" sz="2600" dirty="0" err="1">
                <a:solidFill>
                  <a:schemeClr val="tx1"/>
                </a:solidFill>
              </a:rPr>
              <a:t>DataCenter</a:t>
            </a:r>
            <a:r>
              <a:rPr lang="en-US" sz="2600" dirty="0">
                <a:solidFill>
                  <a:schemeClr val="tx1"/>
                </a:solidFill>
              </a:rPr>
              <a:t> modernization to do!</a:t>
            </a:r>
          </a:p>
          <a:p>
            <a:pPr>
              <a:buFont typeface="Wingdings" panose="05000000000000000000" pitchFamily="2" charset="2"/>
              <a:buChar char="Ø"/>
            </a:pPr>
            <a:r>
              <a:rPr lang="en-US" sz="2600" dirty="0">
                <a:solidFill>
                  <a:schemeClr val="tx1"/>
                </a:solidFill>
              </a:rPr>
              <a:t>Needed to add additional ISP’s. All of our eggs were in 1 basket</a:t>
            </a:r>
          </a:p>
          <a:p>
            <a:pPr>
              <a:buFont typeface="Wingdings" panose="05000000000000000000" pitchFamily="2" charset="2"/>
              <a:buChar char="Ø"/>
            </a:pPr>
            <a:r>
              <a:rPr lang="en-US" sz="2600" dirty="0">
                <a:solidFill>
                  <a:schemeClr val="tx1"/>
                </a:solidFill>
              </a:rPr>
              <a:t>Needed to upgrade to Active Directory Environment as to support ADFS v3+</a:t>
            </a:r>
          </a:p>
          <a:p>
            <a:pPr>
              <a:buFont typeface="Wingdings" panose="05000000000000000000" pitchFamily="2" charset="2"/>
              <a:buChar char="Ø"/>
            </a:pPr>
            <a:r>
              <a:rPr lang="en-US" sz="2600" dirty="0">
                <a:solidFill>
                  <a:schemeClr val="tx1"/>
                </a:solidFill>
              </a:rPr>
              <a:t>Needed to add ADFS clustering and failover features</a:t>
            </a:r>
          </a:p>
          <a:p>
            <a:pPr>
              <a:buFont typeface="Wingdings" panose="05000000000000000000" pitchFamily="2" charset="2"/>
              <a:buChar char="Ø"/>
            </a:pPr>
            <a:r>
              <a:rPr lang="en-US" sz="2600" dirty="0">
                <a:solidFill>
                  <a:schemeClr val="tx1"/>
                </a:solidFill>
              </a:rPr>
              <a:t>Needed to add LDAP clustering and failover services</a:t>
            </a:r>
          </a:p>
          <a:p>
            <a:pPr>
              <a:buFont typeface="Wingdings" panose="05000000000000000000" pitchFamily="2" charset="2"/>
              <a:buChar char="Ø"/>
            </a:pPr>
            <a:r>
              <a:rPr lang="en-US" sz="2600" dirty="0">
                <a:solidFill>
                  <a:schemeClr val="tx1"/>
                </a:solidFill>
              </a:rPr>
              <a:t>Needed to migrate services to virtual platform (VCenter / </a:t>
            </a:r>
            <a:r>
              <a:rPr lang="en-US" sz="2600" dirty="0" err="1">
                <a:solidFill>
                  <a:schemeClr val="tx1"/>
                </a:solidFill>
              </a:rPr>
              <a:t>VSphere</a:t>
            </a:r>
            <a:r>
              <a:rPr lang="en-US" sz="2600" dirty="0">
                <a:solidFill>
                  <a:schemeClr val="tx1"/>
                </a:solidFill>
              </a:rPr>
              <a:t>). Most services were still running on physical servers.  Made migrating very difficult and could not be done without incurring downtime.</a:t>
            </a:r>
          </a:p>
          <a:p>
            <a:pPr>
              <a:buFont typeface="Wingdings" panose="05000000000000000000" pitchFamily="2" charset="2"/>
              <a:buChar char="Ø"/>
            </a:pPr>
            <a:r>
              <a:rPr lang="en-US" sz="2600" dirty="0">
                <a:solidFill>
                  <a:schemeClr val="tx1"/>
                </a:solidFill>
              </a:rPr>
              <a:t>Could we even transplant hardware into ITEC?  Don’t think so.</a:t>
            </a:r>
          </a:p>
          <a:p>
            <a:endParaRPr lang="en-US" dirty="0"/>
          </a:p>
        </p:txBody>
      </p:sp>
      <p:sp>
        <p:nvSpPr>
          <p:cNvPr id="4" name="Footer Placeholder 3">
            <a:extLst>
              <a:ext uri="{FF2B5EF4-FFF2-40B4-BE49-F238E27FC236}">
                <a16:creationId xmlns:a16="http://schemas.microsoft.com/office/drawing/2014/main" id="{55B6B073-B168-4C07-BDC9-2705DDFC8DAA}"/>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A55CD465-CEFA-4526-AE29-E2CC06476663}"/>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78853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B0A67EF-2015-4526-B957-1EC876669BDD}"/>
              </a:ext>
            </a:extLst>
          </p:cNvPr>
          <p:cNvGraphicFramePr/>
          <p:nvPr>
            <p:extLst>
              <p:ext uri="{D42A27DB-BD31-4B8C-83A1-F6EECF244321}">
                <p14:modId xmlns:p14="http://schemas.microsoft.com/office/powerpoint/2010/main" val="538478774"/>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1D81DF23-7672-45E7-B3BF-4AC4F57AB5EB}"/>
              </a:ext>
            </a:extLst>
          </p:cNvPr>
          <p:cNvSpPr>
            <a:spLocks noGrp="1"/>
          </p:cNvSpPr>
          <p:nvPr>
            <p:ph idx="1"/>
          </p:nvPr>
        </p:nvSpPr>
        <p:spPr>
          <a:xfrm>
            <a:off x="1024128" y="2084832"/>
            <a:ext cx="10967847" cy="4660446"/>
          </a:xfrm>
        </p:spPr>
        <p:txBody>
          <a:bodyPr>
            <a:normAutofit fontScale="85000" lnSpcReduction="20000"/>
          </a:bodyPr>
          <a:lstStyle/>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Retraining / Retooling staff to ‘trust’ virtualization and use the tools available and contracts in place to redeploy applications to virtual environments (both VMWare and Oracle Virtual)</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Redeploy to clusters environments that nodes could be taken off-line and relocated without incurring service downtime.</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Implement modern security policies including host-based firewalls, configuration management, change management, Disaster Recovery (DR), Business Continuity (BC), Disaster Avoidance (DA) programs, test plans, and response teams.</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Intrusion Prevention System and Intrusion Detection System</a:t>
            </a:r>
          </a:p>
          <a:p>
            <a:pPr lvl="1">
              <a:buFont typeface="Wingdings" panose="05000000000000000000" pitchFamily="2" charset="2"/>
              <a:buChar char="Ø"/>
            </a:pPr>
            <a:r>
              <a:rPr lang="en-US" sz="2400" b="0" i="0" dirty="0">
                <a:solidFill>
                  <a:schemeClr val="tx1"/>
                </a:solidFill>
                <a:effectLst/>
                <a:latin typeface="Calibri" panose="020F0502020204030204" pitchFamily="34" charset="0"/>
                <a:cs typeface="Calibri" panose="020F0502020204030204" pitchFamily="34" charset="0"/>
              </a:rPr>
              <a:t>IDS is a monitoring system. </a:t>
            </a:r>
            <a:r>
              <a:rPr lang="en-US" sz="2400" i="0" dirty="0">
                <a:solidFill>
                  <a:schemeClr val="tx1"/>
                </a:solidFill>
                <a:effectLst/>
                <a:latin typeface="Calibri" panose="020F0502020204030204" pitchFamily="34" charset="0"/>
                <a:cs typeface="Calibri" panose="020F0502020204030204" pitchFamily="34" charset="0"/>
              </a:rPr>
              <a:t>IPS is a control system</a:t>
            </a:r>
            <a:endParaRPr lang="en-US" sz="24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Execute a </a:t>
            </a:r>
            <a:r>
              <a:rPr lang="en-US" sz="2800" b="0" i="0" dirty="0">
                <a:solidFill>
                  <a:schemeClr val="tx1"/>
                </a:solidFill>
                <a:effectLst/>
                <a:latin typeface="Calibri" panose="020F0502020204030204" pitchFamily="34" charset="0"/>
                <a:cs typeface="Calibri" panose="020F0502020204030204" pitchFamily="34" charset="0"/>
              </a:rPr>
              <a:t>vulnerability assessment and pen test of</a:t>
            </a:r>
            <a:r>
              <a:rPr lang="en-US" sz="2800" dirty="0">
                <a:solidFill>
                  <a:schemeClr val="tx1"/>
                </a:solidFill>
                <a:latin typeface="Calibri" panose="020F0502020204030204" pitchFamily="34" charset="0"/>
                <a:cs typeface="Calibri" panose="020F0502020204030204" pitchFamily="34" charset="0"/>
              </a:rPr>
              <a:t> on-campus services prior to migration</a:t>
            </a:r>
          </a:p>
          <a:p>
            <a:pPr>
              <a:buFont typeface="Wingdings" panose="05000000000000000000" pitchFamily="2" charset="2"/>
              <a:buChar char="Ø"/>
            </a:pPr>
            <a:r>
              <a:rPr lang="en-US" sz="2800" dirty="0">
                <a:solidFill>
                  <a:schemeClr val="tx1"/>
                </a:solidFill>
                <a:latin typeface="Calibri" panose="020F0502020204030204" pitchFamily="34" charset="0"/>
                <a:cs typeface="Calibri" panose="020F0502020204030204" pitchFamily="34" charset="0"/>
              </a:rPr>
              <a:t>Have Data Classification Standards in place and verify provider can meet your needs (encryption, masking, etc.)</a:t>
            </a:r>
          </a:p>
          <a:p>
            <a:pPr lvl="1"/>
            <a:endParaRPr lang="en-US" sz="2000" dirty="0"/>
          </a:p>
          <a:p>
            <a:pPr lvl="1"/>
            <a:endParaRPr lang="en-US" dirty="0"/>
          </a:p>
        </p:txBody>
      </p:sp>
      <p:sp>
        <p:nvSpPr>
          <p:cNvPr id="4" name="Footer Placeholder 3">
            <a:extLst>
              <a:ext uri="{FF2B5EF4-FFF2-40B4-BE49-F238E27FC236}">
                <a16:creationId xmlns:a16="http://schemas.microsoft.com/office/drawing/2014/main" id="{021CC4BA-83D0-4C3B-8B36-CED544D938AC}"/>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35028EE3-2814-49D7-A657-C8321E2380D2}"/>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0645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EEAA2FA-7EEB-43D7-A8D4-035E51935C03}"/>
              </a:ext>
            </a:extLst>
          </p:cNvPr>
          <p:cNvGraphicFramePr/>
          <p:nvPr>
            <p:extLst>
              <p:ext uri="{D42A27DB-BD31-4B8C-83A1-F6EECF244321}">
                <p14:modId xmlns:p14="http://schemas.microsoft.com/office/powerpoint/2010/main" val="3905542803"/>
              </p:ext>
            </p:extLst>
          </p:nvPr>
        </p:nvGraphicFramePr>
        <p:xfrm>
          <a:off x="1024128" y="685800"/>
          <a:ext cx="11167872" cy="1399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C6AE8F3-7191-4784-8D7A-C26337D3E28D}"/>
              </a:ext>
            </a:extLst>
          </p:cNvPr>
          <p:cNvSpPr>
            <a:spLocks noGrp="1"/>
          </p:cNvSpPr>
          <p:nvPr>
            <p:ph idx="1"/>
          </p:nvPr>
        </p:nvSpPr>
        <p:spPr>
          <a:xfrm>
            <a:off x="1024128" y="2352675"/>
            <a:ext cx="10872597" cy="4505325"/>
          </a:xfrm>
        </p:spPr>
        <p:txBody>
          <a:bodyPr>
            <a:normAutofit/>
          </a:bodyPr>
          <a:lstStyle/>
          <a:p>
            <a:pPr>
              <a:buFont typeface="Wingdings" panose="05000000000000000000" pitchFamily="2" charset="2"/>
              <a:buChar char="Ø"/>
            </a:pPr>
            <a:r>
              <a:rPr lang="en-US" sz="2600" dirty="0">
                <a:solidFill>
                  <a:schemeClr val="tx1"/>
                </a:solidFill>
              </a:rPr>
              <a:t>Each SUNY campus could procure Cyber Liability / Data Breach Insurance.</a:t>
            </a:r>
          </a:p>
          <a:p>
            <a:pPr>
              <a:buFont typeface="Wingdings" panose="05000000000000000000" pitchFamily="2" charset="2"/>
              <a:buChar char="Ø"/>
            </a:pPr>
            <a:r>
              <a:rPr lang="en-US" sz="2600" dirty="0">
                <a:solidFill>
                  <a:schemeClr val="tx1"/>
                </a:solidFill>
              </a:rPr>
              <a:t>Helps to minimize the impact of a potential breach and provided support, funding, and proven structure to mitigate effects</a:t>
            </a:r>
          </a:p>
          <a:p>
            <a:pPr>
              <a:buFont typeface="Wingdings" panose="05000000000000000000" pitchFamily="2" charset="2"/>
              <a:buChar char="Ø"/>
            </a:pPr>
            <a:r>
              <a:rPr lang="en-US" sz="2600" dirty="0">
                <a:solidFill>
                  <a:schemeClr val="tx1"/>
                </a:solidFill>
              </a:rPr>
              <a:t>If a Data Breach is to incur on a service / system hosted at a cloud vendors site, it is STILL THE RESPONSIBILITY OF THE DATA OWNER to activate the incident response team and work through the problem.  </a:t>
            </a:r>
          </a:p>
          <a:p>
            <a:pPr>
              <a:buFont typeface="Wingdings" panose="05000000000000000000" pitchFamily="2" charset="2"/>
              <a:buChar char="Ø"/>
            </a:pPr>
            <a:r>
              <a:rPr lang="en-US" sz="2600" dirty="0">
                <a:solidFill>
                  <a:schemeClr val="tx1"/>
                </a:solidFill>
              </a:rPr>
              <a:t>The cloud hosting vendor is not liable unless they failed to execute said security frameworks agreed to in the contract</a:t>
            </a:r>
          </a:p>
          <a:p>
            <a:pPr>
              <a:buFont typeface="Wingdings" panose="05000000000000000000" pitchFamily="2" charset="2"/>
              <a:buChar char="Ø"/>
            </a:pPr>
            <a:r>
              <a:rPr lang="en-US" sz="2600" dirty="0">
                <a:solidFill>
                  <a:schemeClr val="tx1"/>
                </a:solidFill>
              </a:rPr>
              <a:t>Still, the data owner is still liable.</a:t>
            </a:r>
          </a:p>
          <a:p>
            <a:endParaRPr lang="en-US" dirty="0">
              <a:solidFill>
                <a:schemeClr val="tx1"/>
              </a:solidFill>
            </a:endParaRPr>
          </a:p>
        </p:txBody>
      </p:sp>
      <p:sp>
        <p:nvSpPr>
          <p:cNvPr id="4" name="Footer Placeholder 3">
            <a:extLst>
              <a:ext uri="{FF2B5EF4-FFF2-40B4-BE49-F238E27FC236}">
                <a16:creationId xmlns:a16="http://schemas.microsoft.com/office/drawing/2014/main" id="{35C0977A-89FE-4B51-B1B3-25D8C115EDA9}"/>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3EC2D497-469C-4E93-AB34-49AED84FFC75}"/>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27972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38FFA54-755F-45CA-AED6-0672ED71D95C}"/>
              </a:ext>
            </a:extLst>
          </p:cNvPr>
          <p:cNvGraphicFramePr/>
          <p:nvPr>
            <p:extLst>
              <p:ext uri="{D42A27DB-BD31-4B8C-83A1-F6EECF244321}">
                <p14:modId xmlns:p14="http://schemas.microsoft.com/office/powerpoint/2010/main" val="2939964017"/>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71D6D80-D846-4A4B-BC9D-C538FC509C96}"/>
              </a:ext>
            </a:extLst>
          </p:cNvPr>
          <p:cNvSpPr>
            <a:spLocks noGrp="1"/>
          </p:cNvSpPr>
          <p:nvPr>
            <p:ph idx="1"/>
          </p:nvPr>
        </p:nvSpPr>
        <p:spPr>
          <a:xfrm>
            <a:off x="1010031" y="2084832"/>
            <a:ext cx="11082147" cy="4930738"/>
          </a:xfrm>
        </p:spPr>
        <p:txBody>
          <a:bodyPr>
            <a:normAutofit/>
          </a:bodyPr>
          <a:lstStyle/>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What is the cost of Private Cloud (ITEC) hosting vs. on-premise hosting?</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Complete an analysis on a service-by-service instance taking into consideration direct and indirect, one-time and ongoing, fixed and variable, and opportunity and sunk costs.</a:t>
            </a:r>
            <a:endParaRPr lang="en-US" sz="2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Staff training and support, backups, and DR/BC/DA</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Could direct training dollars at student value-added services</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ITEC uses a Cost-Recovery model </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Various SUNY CIO’s sit on the ITEC advisory board and provide input </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Allowed for </a:t>
            </a:r>
            <a:r>
              <a:rPr lang="en-US" sz="2600" dirty="0" err="1">
                <a:solidFill>
                  <a:schemeClr val="tx1"/>
                </a:solidFill>
                <a:latin typeface="Calibri" panose="020F0502020204030204" pitchFamily="34" charset="0"/>
                <a:cs typeface="Calibri" panose="020F0502020204030204" pitchFamily="34" charset="0"/>
              </a:rPr>
              <a:t>OpEx</a:t>
            </a:r>
            <a:r>
              <a:rPr lang="en-US" sz="2600" dirty="0">
                <a:solidFill>
                  <a:schemeClr val="tx1"/>
                </a:solidFill>
                <a:latin typeface="Calibri" panose="020F0502020204030204" pitchFamily="34" charset="0"/>
                <a:cs typeface="Calibri" panose="020F0502020204030204" pitchFamily="34" charset="0"/>
              </a:rPr>
              <a:t> funding vs. </a:t>
            </a:r>
            <a:r>
              <a:rPr lang="en-US" sz="2600" dirty="0" err="1">
                <a:solidFill>
                  <a:schemeClr val="tx1"/>
                </a:solidFill>
                <a:latin typeface="Calibri" panose="020F0502020204030204" pitchFamily="34" charset="0"/>
                <a:cs typeface="Calibri" panose="020F0502020204030204" pitchFamily="34" charset="0"/>
              </a:rPr>
              <a:t>CapEX</a:t>
            </a:r>
            <a:r>
              <a:rPr lang="en-US" sz="2600" dirty="0">
                <a:solidFill>
                  <a:schemeClr val="tx1"/>
                </a:solidFill>
                <a:latin typeface="Calibri" panose="020F0502020204030204" pitchFamily="34" charset="0"/>
                <a:cs typeface="Calibri" panose="020F0502020204030204" pitchFamily="34" charset="0"/>
              </a:rPr>
              <a:t> every 5 to 7-years.</a:t>
            </a:r>
          </a:p>
          <a:p>
            <a:pPr>
              <a:buFont typeface="Wingdings" panose="05000000000000000000" pitchFamily="2" charset="2"/>
              <a:buChar char="Ø"/>
            </a:pPr>
            <a:endParaRPr lang="en-US" sz="2600" dirty="0">
              <a:solidFill>
                <a:schemeClr val="tx1"/>
              </a:solidFill>
              <a:latin typeface="Calibri" panose="020F0502020204030204" pitchFamily="34" charset="0"/>
              <a:cs typeface="Calibri" panose="020F0502020204030204" pitchFamily="34" charset="0"/>
            </a:endParaRPr>
          </a:p>
          <a:p>
            <a:pPr lvl="1"/>
            <a:endParaRPr lang="en-US"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36F9695-C145-48AB-8BEA-5C50DB243238}"/>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4F0CBBBC-A9A2-42EA-B70F-C4C5AF7E675C}"/>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29516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40AECC2-CB03-4463-8565-41F1EC844962}"/>
              </a:ext>
            </a:extLst>
          </p:cNvPr>
          <p:cNvGraphicFramePr/>
          <p:nvPr>
            <p:extLst>
              <p:ext uri="{D42A27DB-BD31-4B8C-83A1-F6EECF244321}">
                <p14:modId xmlns:p14="http://schemas.microsoft.com/office/powerpoint/2010/main" val="2261376846"/>
              </p:ext>
            </p:extLst>
          </p:nvPr>
        </p:nvGraphicFramePr>
        <p:xfrm>
          <a:off x="1024128" y="585216"/>
          <a:ext cx="11167872"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71D6D80-D846-4A4B-BC9D-C538FC509C96}"/>
              </a:ext>
            </a:extLst>
          </p:cNvPr>
          <p:cNvSpPr>
            <a:spLocks noGrp="1"/>
          </p:cNvSpPr>
          <p:nvPr>
            <p:ph idx="1"/>
          </p:nvPr>
        </p:nvSpPr>
        <p:spPr>
          <a:xfrm>
            <a:off x="1024128" y="2393987"/>
            <a:ext cx="11082147" cy="4930738"/>
          </a:xfrm>
        </p:spPr>
        <p:txBody>
          <a:bodyPr>
            <a:normAutofit/>
          </a:bodyPr>
          <a:lstStyle/>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ITEC added value, unlike some commercial cloud providers</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Do not pay income tax, </a:t>
            </a:r>
            <a:r>
              <a:rPr lang="en-US" sz="2600" b="0" i="0" dirty="0">
                <a:solidFill>
                  <a:schemeClr val="tx1"/>
                </a:solidFill>
                <a:effectLst/>
                <a:latin typeface="Calibri" panose="020F0502020204030204" pitchFamily="34" charset="0"/>
                <a:cs typeface="Calibri" panose="020F0502020204030204" pitchFamily="34" charset="0"/>
              </a:rPr>
              <a:t>501(c)(3) not-for-profit organization</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Do not need to make a profit or pay shareholder dividends </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Procure hardware, software, etc. using NYS contract pricing (or better)</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Are a SUNY entity and have a shared mission as their SUNY campuses.</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Unlike a commercial hosting provider who may not have a SUNY shared mission</a:t>
            </a:r>
          </a:p>
          <a:p>
            <a:pPr>
              <a:buFont typeface="Wingdings" panose="05000000000000000000" pitchFamily="2" charset="2"/>
              <a:buChar char="Ø"/>
            </a:pPr>
            <a:r>
              <a:rPr lang="en-US" sz="2600" dirty="0">
                <a:solidFill>
                  <a:schemeClr val="tx1"/>
                </a:solidFill>
                <a:latin typeface="Calibri" panose="020F0502020204030204" pitchFamily="34" charset="0"/>
                <a:cs typeface="Calibri" panose="020F0502020204030204" pitchFamily="34" charset="0"/>
              </a:rPr>
              <a:t>It was determined ITEC was a good value.</a:t>
            </a:r>
          </a:p>
          <a:p>
            <a:pPr>
              <a:buFont typeface="Wingdings" panose="05000000000000000000" pitchFamily="2" charset="2"/>
              <a:buChar char="Ø"/>
            </a:pPr>
            <a:endParaRPr lang="en-US" sz="26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600" dirty="0">
              <a:solidFill>
                <a:schemeClr val="tx1"/>
              </a:solidFill>
              <a:latin typeface="Calibri" panose="020F0502020204030204" pitchFamily="34" charset="0"/>
              <a:cs typeface="Calibri" panose="020F0502020204030204" pitchFamily="34" charset="0"/>
            </a:endParaRPr>
          </a:p>
          <a:p>
            <a:pPr lvl="1"/>
            <a:endParaRPr lang="en-US"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36F9695-C145-48AB-8BEA-5C50DB243238}"/>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4F0CBBBC-A9A2-42EA-B70F-C4C5AF7E675C}"/>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51290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F935ED9-FC25-4B44-B4D1-A4096BBBB3AD}"/>
              </a:ext>
            </a:extLst>
          </p:cNvPr>
          <p:cNvGraphicFramePr/>
          <p:nvPr>
            <p:extLst>
              <p:ext uri="{D42A27DB-BD31-4B8C-83A1-F6EECF244321}">
                <p14:modId xmlns:p14="http://schemas.microsoft.com/office/powerpoint/2010/main" val="726579931"/>
              </p:ext>
            </p:extLst>
          </p:nvPr>
        </p:nvGraphicFramePr>
        <p:xfrm>
          <a:off x="816482" y="493537"/>
          <a:ext cx="11375517"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2058828-337E-40CF-90D5-A1D2C3E6A1DC}"/>
              </a:ext>
            </a:extLst>
          </p:cNvPr>
          <p:cNvSpPr>
            <a:spLocks noGrp="1"/>
          </p:cNvSpPr>
          <p:nvPr>
            <p:ph idx="1"/>
          </p:nvPr>
        </p:nvSpPr>
        <p:spPr>
          <a:xfrm>
            <a:off x="958959" y="1989472"/>
            <a:ext cx="11137791" cy="4755551"/>
          </a:xfrm>
        </p:spPr>
        <p:txBody>
          <a:bodyPr>
            <a:normAutofit fontScale="92500" lnSpcReduction="10000"/>
          </a:bodyPr>
          <a:lstStyle/>
          <a:p>
            <a:pPr>
              <a:buFont typeface="Wingdings" panose="05000000000000000000" pitchFamily="2" charset="2"/>
              <a:buChar char="Ø"/>
            </a:pPr>
            <a:r>
              <a:rPr lang="en-US" sz="2600" dirty="0">
                <a:solidFill>
                  <a:schemeClr val="tx1"/>
                </a:solidFill>
              </a:rPr>
              <a:t>Available IP space, Bandwidth, and Firewall Services</a:t>
            </a:r>
          </a:p>
          <a:p>
            <a:pPr lvl="1">
              <a:buFont typeface="Wingdings" panose="05000000000000000000" pitchFamily="2" charset="2"/>
              <a:buChar char="Ø"/>
            </a:pPr>
            <a:r>
              <a:rPr lang="en-US" sz="2000" dirty="0">
                <a:solidFill>
                  <a:schemeClr val="tx1"/>
                </a:solidFill>
              </a:rPr>
              <a:t>Host based firewalls and/or firewall appliances</a:t>
            </a:r>
          </a:p>
          <a:p>
            <a:pPr lvl="1">
              <a:buFont typeface="Wingdings" panose="05000000000000000000" pitchFamily="2" charset="2"/>
              <a:buChar char="Ø"/>
            </a:pPr>
            <a:r>
              <a:rPr lang="en-US" sz="2000" dirty="0">
                <a:solidFill>
                  <a:schemeClr val="tx1"/>
                </a:solidFill>
              </a:rPr>
              <a:t>IPSEC VPN back to main campus as to allow for replanting of virtual machines / services to ITEC</a:t>
            </a:r>
          </a:p>
          <a:p>
            <a:pPr>
              <a:buFont typeface="Wingdings" panose="05000000000000000000" pitchFamily="2" charset="2"/>
              <a:buChar char="Ø"/>
            </a:pPr>
            <a:r>
              <a:rPr lang="en-US" sz="2600" dirty="0">
                <a:solidFill>
                  <a:schemeClr val="tx1"/>
                </a:solidFill>
              </a:rPr>
              <a:t>How many cores are available and what type of cores?</a:t>
            </a:r>
          </a:p>
          <a:p>
            <a:pPr lvl="1">
              <a:buFont typeface="Wingdings" panose="05000000000000000000" pitchFamily="2" charset="2"/>
              <a:buChar char="Ø"/>
            </a:pPr>
            <a:r>
              <a:rPr lang="en-US" sz="2000" dirty="0">
                <a:solidFill>
                  <a:schemeClr val="tx1"/>
                </a:solidFill>
              </a:rPr>
              <a:t>AMD vs INTEL CPU’s.  </a:t>
            </a:r>
          </a:p>
          <a:p>
            <a:pPr lvl="1">
              <a:buFont typeface="Wingdings" panose="05000000000000000000" pitchFamily="2" charset="2"/>
              <a:buChar char="Ø"/>
            </a:pPr>
            <a:r>
              <a:rPr lang="en-US" sz="2000" dirty="0">
                <a:solidFill>
                  <a:schemeClr val="tx1"/>
                </a:solidFill>
              </a:rPr>
              <a:t>Do we need to redeploy or simply relocate?</a:t>
            </a:r>
          </a:p>
          <a:p>
            <a:pPr lvl="1">
              <a:buFont typeface="Wingdings" panose="05000000000000000000" pitchFamily="2" charset="2"/>
              <a:buChar char="Ø"/>
            </a:pPr>
            <a:r>
              <a:rPr lang="en-US" sz="2000" dirty="0">
                <a:solidFill>
                  <a:schemeClr val="tx1"/>
                </a:solidFill>
              </a:rPr>
              <a:t>Dedicated or shared hosts?</a:t>
            </a:r>
          </a:p>
          <a:p>
            <a:pPr lvl="1">
              <a:buFont typeface="Wingdings" panose="05000000000000000000" pitchFamily="2" charset="2"/>
              <a:buChar char="Ø"/>
            </a:pPr>
            <a:r>
              <a:rPr lang="en-US" sz="2000" dirty="0">
                <a:solidFill>
                  <a:schemeClr val="tx1"/>
                </a:solidFill>
              </a:rPr>
              <a:t>Hyperconverged infrastructure or classic datacenter ?</a:t>
            </a:r>
          </a:p>
          <a:p>
            <a:pPr>
              <a:buFont typeface="Wingdings" panose="05000000000000000000" pitchFamily="2" charset="2"/>
              <a:buChar char="Ø"/>
            </a:pPr>
            <a:r>
              <a:rPr lang="en-US" sz="2600" dirty="0">
                <a:solidFill>
                  <a:schemeClr val="tx1"/>
                </a:solidFill>
              </a:rPr>
              <a:t>Disk Speed</a:t>
            </a:r>
          </a:p>
          <a:p>
            <a:pPr lvl="1">
              <a:buFont typeface="Wingdings" panose="05000000000000000000" pitchFamily="2" charset="2"/>
              <a:buChar char="Ø"/>
            </a:pPr>
            <a:r>
              <a:rPr lang="en-US" sz="2000" dirty="0">
                <a:solidFill>
                  <a:schemeClr val="tx1"/>
                </a:solidFill>
              </a:rPr>
              <a:t>Required IOPS / Shared Spindles / SSD’s / NVME’s / Server-side caching?</a:t>
            </a:r>
          </a:p>
          <a:p>
            <a:pPr>
              <a:buFont typeface="Wingdings" panose="05000000000000000000" pitchFamily="2" charset="2"/>
              <a:buChar char="Ø"/>
            </a:pPr>
            <a:r>
              <a:rPr lang="en-US" sz="2600" dirty="0">
                <a:solidFill>
                  <a:schemeClr val="tx1"/>
                </a:solidFill>
              </a:rPr>
              <a:t>Available memory</a:t>
            </a:r>
          </a:p>
          <a:p>
            <a:pPr lvl="1">
              <a:buFont typeface="Wingdings" panose="05000000000000000000" pitchFamily="2" charset="2"/>
              <a:buChar char="Ø"/>
            </a:pPr>
            <a:r>
              <a:rPr lang="en-US" sz="2000" dirty="0">
                <a:solidFill>
                  <a:schemeClr val="tx1"/>
                </a:solidFill>
              </a:rPr>
              <a:t>How much do we have, can we increase as needed and if so, to what?</a:t>
            </a:r>
          </a:p>
          <a:p>
            <a:pPr lvl="1">
              <a:buFont typeface="Wingdings" panose="05000000000000000000" pitchFamily="2" charset="2"/>
              <a:buChar char="Ø"/>
            </a:pPr>
            <a:r>
              <a:rPr lang="en-US" sz="2000" dirty="0">
                <a:solidFill>
                  <a:schemeClr val="tx1"/>
                </a:solidFill>
              </a:rPr>
              <a:t>Platform (</a:t>
            </a:r>
            <a:r>
              <a:rPr lang="en-US" sz="2000" dirty="0" err="1">
                <a:solidFill>
                  <a:schemeClr val="tx1"/>
                </a:solidFill>
              </a:rPr>
              <a:t>VSphere</a:t>
            </a:r>
            <a:r>
              <a:rPr lang="en-US" sz="2000" dirty="0">
                <a:solidFill>
                  <a:schemeClr val="tx1"/>
                </a:solidFill>
              </a:rPr>
              <a:t>, Oracle Virtualization, etc.)</a:t>
            </a:r>
          </a:p>
          <a:p>
            <a:pPr lvl="1"/>
            <a:endParaRPr lang="en-US" sz="2000" dirty="0">
              <a:solidFill>
                <a:schemeClr val="tx1"/>
              </a:solidFill>
            </a:endParaRPr>
          </a:p>
          <a:p>
            <a:pPr lvl="1"/>
            <a:endParaRPr lang="en-US" sz="2000" dirty="0">
              <a:solidFill>
                <a:schemeClr val="tx1"/>
              </a:solidFill>
            </a:endParaRPr>
          </a:p>
        </p:txBody>
      </p:sp>
      <p:sp>
        <p:nvSpPr>
          <p:cNvPr id="4" name="Footer Placeholder 3">
            <a:extLst>
              <a:ext uri="{FF2B5EF4-FFF2-40B4-BE49-F238E27FC236}">
                <a16:creationId xmlns:a16="http://schemas.microsoft.com/office/drawing/2014/main" id="{AD1641E6-68EA-4C91-ABC5-342108BDFCC1}"/>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077D7C47-8782-4117-9463-0F367A4C1D71}"/>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862197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1752</Words>
  <Application>Microsoft Office PowerPoint</Application>
  <PresentationFormat>Widescreen</PresentationFormat>
  <Paragraphs>147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Sherman Sans Book</vt:lpstr>
      <vt:lpstr>Sherman Serif Book</vt:lpstr>
      <vt:lpstr>Tw Cen MT</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2019-08-19T13:31:03Z</dcterms:created>
  <dcterms:modified xsi:type="dcterms:W3CDTF">2022-10-30T15:26:05Z</dcterms:modified>
</cp:coreProperties>
</file>