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00503040000020003" pitchFamily="2" charset="77"/>
      <p:regular r:id="rId10"/>
    </p:embeddedFont>
    <p:embeddedFont>
      <p:font typeface="Merriweather" pitchFamily="2" charset="77"/>
      <p:regular r:id="rId11"/>
      <p:bold r:id="rId12"/>
      <p:italic r:id="rId13"/>
      <p:boldItalic r:id="rId14"/>
    </p:embeddedFont>
    <p:embeddedFont>
      <p:font typeface="Oswald" pitchFamily="2" charset="7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UNITED STATES OFFICE OF PERSONNEL MANAGEMENT 2015 DATA BREACH</a:t>
            </a:r>
            <a:endParaRPr/>
          </a:p>
        </p:txBody>
      </p:sp>
      <p:sp>
        <p:nvSpPr>
          <p:cNvPr id="60" name="Google Shape;60;p13"/>
          <p:cNvSpPr txBox="1">
            <a:spLocks noGrp="1"/>
          </p:cNvSpPr>
          <p:nvPr>
            <p:ph type="subTitle" idx="1"/>
          </p:nvPr>
        </p:nvSpPr>
        <p:spPr>
          <a:xfrm>
            <a:off x="671250" y="3174876"/>
            <a:ext cx="7801500" cy="79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dirty="0"/>
              <a:t>Group Members : </a:t>
            </a:r>
            <a:r>
              <a:rPr lang="en" dirty="0" err="1"/>
              <a:t>Animesh</a:t>
            </a:r>
            <a:r>
              <a:rPr lang="en" dirty="0"/>
              <a:t>, </a:t>
            </a:r>
            <a:r>
              <a:rPr lang="en" dirty="0" err="1"/>
              <a:t>Manvith</a:t>
            </a:r>
            <a:r>
              <a:rPr lang="en" dirty="0"/>
              <a:t>, </a:t>
            </a:r>
            <a:r>
              <a:rPr lang="en" dirty="0" err="1"/>
              <a:t>Rutwik</a:t>
            </a:r>
            <a:r>
              <a:rPr lang="en" dirty="0"/>
              <a:t>, </a:t>
            </a:r>
            <a:r>
              <a:rPr lang="en" dirty="0" err="1"/>
              <a:t>Shourya</a:t>
            </a:r>
            <a:r>
              <a:rPr lang="en" dirty="0"/>
              <a:t>, Vishwas</a:t>
            </a:r>
            <a:endParaRPr dirty="0"/>
          </a:p>
        </p:txBody>
      </p:sp>
      <p:pic>
        <p:nvPicPr>
          <p:cNvPr id="61" name="Google Shape;61;p13"/>
          <p:cNvPicPr preferRelativeResize="0"/>
          <p:nvPr/>
        </p:nvPicPr>
        <p:blipFill>
          <a:blip r:embed="rId3">
            <a:alphaModFix amt="14000"/>
          </a:blip>
          <a:stretch>
            <a:fillRect/>
          </a:stretch>
        </p:blipFill>
        <p:spPr>
          <a:xfrm>
            <a:off x="2537900" y="434475"/>
            <a:ext cx="4203300" cy="420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Organizational Background</a:t>
            </a:r>
            <a:endParaRPr/>
          </a:p>
        </p:txBody>
      </p:sp>
      <p:grpSp>
        <p:nvGrpSpPr>
          <p:cNvPr id="67" name="Google Shape;67;p14"/>
          <p:cNvGrpSpPr/>
          <p:nvPr/>
        </p:nvGrpSpPr>
        <p:grpSpPr>
          <a:xfrm>
            <a:off x="431925" y="1304875"/>
            <a:ext cx="2628925" cy="3416400"/>
            <a:chOff x="431925" y="1304875"/>
            <a:chExt cx="2628925" cy="3416400"/>
          </a:xfrm>
        </p:grpSpPr>
        <p:sp>
          <p:nvSpPr>
            <p:cNvPr id="68" name="Google Shape;68;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History</a:t>
            </a:r>
            <a:endParaRPr>
              <a:solidFill>
                <a:schemeClr val="lt1"/>
              </a:solidFill>
            </a:endParaRPr>
          </a:p>
        </p:txBody>
      </p:sp>
      <p:sp>
        <p:nvSpPr>
          <p:cNvPr id="71" name="Google Shape;71;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Created on 1st Jan 1979</a:t>
            </a:r>
            <a:endParaRPr sz="1600"/>
          </a:p>
          <a:p>
            <a:pPr marL="457200" lvl="0" indent="-330200" algn="l" rtl="0">
              <a:spcBef>
                <a:spcPts val="0"/>
              </a:spcBef>
              <a:spcAft>
                <a:spcPts val="0"/>
              </a:spcAft>
              <a:buSzPts val="1600"/>
              <a:buChar char="●"/>
            </a:pPr>
            <a:r>
              <a:rPr lang="en" sz="1600"/>
              <a:t>Established by the federal government</a:t>
            </a:r>
            <a:endParaRPr sz="1600"/>
          </a:p>
          <a:p>
            <a:pPr marL="457200" lvl="0" indent="0" algn="l" rtl="0">
              <a:spcBef>
                <a:spcPts val="1200"/>
              </a:spcBef>
              <a:spcAft>
                <a:spcPts val="1200"/>
              </a:spcAft>
              <a:buNone/>
            </a:pPr>
            <a:endParaRPr sz="1600"/>
          </a:p>
        </p:txBody>
      </p:sp>
      <p:grpSp>
        <p:nvGrpSpPr>
          <p:cNvPr id="72" name="Google Shape;72;p14"/>
          <p:cNvGrpSpPr/>
          <p:nvPr/>
        </p:nvGrpSpPr>
        <p:grpSpPr>
          <a:xfrm>
            <a:off x="3320509" y="1304875"/>
            <a:ext cx="5184972" cy="3416400"/>
            <a:chOff x="3320450" y="1304875"/>
            <a:chExt cx="2632500" cy="3416400"/>
          </a:xfrm>
        </p:grpSpPr>
        <p:sp>
          <p:nvSpPr>
            <p:cNvPr id="73" name="Google Shape;73;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4"/>
          <p:cNvSpPr txBox="1">
            <a:spLocks noGrp="1"/>
          </p:cNvSpPr>
          <p:nvPr>
            <p:ph type="body" idx="4294967295"/>
          </p:nvPr>
        </p:nvSpPr>
        <p:spPr>
          <a:xfrm>
            <a:off x="3389450" y="1304875"/>
            <a:ext cx="26289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Key Responsibilities</a:t>
            </a:r>
            <a:endParaRPr>
              <a:solidFill>
                <a:schemeClr val="lt1"/>
              </a:solidFill>
            </a:endParaRPr>
          </a:p>
        </p:txBody>
      </p:sp>
      <p:sp>
        <p:nvSpPr>
          <p:cNvPr id="76" name="Google Shape;76;p14"/>
          <p:cNvSpPr txBox="1">
            <a:spLocks noGrp="1"/>
          </p:cNvSpPr>
          <p:nvPr>
            <p:ph type="body" idx="4294967295"/>
          </p:nvPr>
        </p:nvSpPr>
        <p:spPr>
          <a:xfrm>
            <a:off x="3396775" y="1850300"/>
            <a:ext cx="4969200" cy="2794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Serves as chief HR agency and personnel policy manager for federal government</a:t>
            </a:r>
            <a:endParaRPr sz="1600"/>
          </a:p>
          <a:p>
            <a:pPr marL="457200" lvl="0" indent="-330200" algn="l" rtl="0">
              <a:spcBef>
                <a:spcPts val="0"/>
              </a:spcBef>
              <a:spcAft>
                <a:spcPts val="0"/>
              </a:spcAft>
              <a:buSzPts val="1600"/>
              <a:buChar char="●"/>
            </a:pPr>
            <a:r>
              <a:rPr lang="en" sz="1600"/>
              <a:t>Stores personal details of  thousands of employees</a:t>
            </a:r>
            <a:endParaRPr sz="1600"/>
          </a:p>
          <a:p>
            <a:pPr marL="457200" lvl="0" indent="-330200" algn="l" rtl="0">
              <a:spcBef>
                <a:spcPts val="0"/>
              </a:spcBef>
              <a:spcAft>
                <a:spcPts val="0"/>
              </a:spcAft>
              <a:buSzPts val="1600"/>
              <a:buChar char="●"/>
            </a:pPr>
            <a:r>
              <a:rPr lang="en" sz="1600"/>
              <a:t>OPM directs human resources and employee management services, administers retirement benefits, manages healthcare and insurance programs, oversees merit-based and inclusive hiring into the civil service, and provides a secure employment process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Breach</a:t>
            </a:r>
            <a:endParaRPr/>
          </a:p>
        </p:txBody>
      </p:sp>
      <p:sp>
        <p:nvSpPr>
          <p:cNvPr id="82" name="Google Shape;82;p15"/>
          <p:cNvSpPr/>
          <p:nvPr/>
        </p:nvSpPr>
        <p:spPr>
          <a:xfrm>
            <a:off x="432350" y="1304875"/>
            <a:ext cx="11277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
              <a:t>Who?</a:t>
            </a:r>
            <a:endParaRPr/>
          </a:p>
        </p:txBody>
      </p:sp>
      <p:sp>
        <p:nvSpPr>
          <p:cNvPr id="83" name="Google Shape;83;p15"/>
          <p:cNvSpPr txBox="1">
            <a:spLocks noGrp="1"/>
          </p:cNvSpPr>
          <p:nvPr>
            <p:ph type="body" idx="4294967295"/>
          </p:nvPr>
        </p:nvSpPr>
        <p:spPr>
          <a:xfrm>
            <a:off x="311700" y="2070575"/>
            <a:ext cx="2471700" cy="1087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800"/>
              </a:spcAft>
              <a:buNone/>
            </a:pPr>
            <a:r>
              <a:rPr lang="en" sz="1600"/>
              <a:t>State-Sponsored attackers by Chinese Government were behind the attack</a:t>
            </a:r>
            <a:endParaRPr sz="1600"/>
          </a:p>
        </p:txBody>
      </p:sp>
      <p:sp>
        <p:nvSpPr>
          <p:cNvPr id="84" name="Google Shape;84;p15"/>
          <p:cNvSpPr/>
          <p:nvPr/>
        </p:nvSpPr>
        <p:spPr>
          <a:xfrm>
            <a:off x="1673900" y="1304875"/>
            <a:ext cx="1425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
              <a:t>What?</a:t>
            </a:r>
            <a:endParaRPr/>
          </a:p>
        </p:txBody>
      </p:sp>
      <p:sp>
        <p:nvSpPr>
          <p:cNvPr id="85" name="Google Shape;85;p15"/>
          <p:cNvSpPr/>
          <p:nvPr/>
        </p:nvSpPr>
        <p:spPr>
          <a:xfrm>
            <a:off x="4759650" y="1304875"/>
            <a:ext cx="1425600" cy="607800"/>
          </a:xfrm>
          <a:prstGeom prst="chevron">
            <a:avLst>
              <a:gd name="adj" fmla="val 39919"/>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
              <a:t>When?</a:t>
            </a:r>
            <a:endParaRPr/>
          </a:p>
        </p:txBody>
      </p:sp>
      <p:sp>
        <p:nvSpPr>
          <p:cNvPr id="86" name="Google Shape;86;p15"/>
          <p:cNvSpPr/>
          <p:nvPr/>
        </p:nvSpPr>
        <p:spPr>
          <a:xfrm>
            <a:off x="3213200" y="1322425"/>
            <a:ext cx="1358700" cy="572700"/>
          </a:xfrm>
          <a:prstGeom prst="chevron">
            <a:avLst>
              <a:gd name="adj" fmla="val 39919"/>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
              <a:t>Where?</a:t>
            </a:r>
            <a:endParaRPr/>
          </a:p>
        </p:txBody>
      </p:sp>
      <p:sp>
        <p:nvSpPr>
          <p:cNvPr id="87" name="Google Shape;87;p15"/>
          <p:cNvSpPr/>
          <p:nvPr/>
        </p:nvSpPr>
        <p:spPr>
          <a:xfrm>
            <a:off x="6524200" y="1304875"/>
            <a:ext cx="1358700" cy="607800"/>
          </a:xfrm>
          <a:prstGeom prst="chevron">
            <a:avLst>
              <a:gd name="adj" fmla="val 39919"/>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
              <a:t>How?</a:t>
            </a:r>
            <a:endParaRPr/>
          </a:p>
        </p:txBody>
      </p:sp>
      <p:sp>
        <p:nvSpPr>
          <p:cNvPr id="88" name="Google Shape;88;p15"/>
          <p:cNvSpPr txBox="1">
            <a:spLocks noGrp="1"/>
          </p:cNvSpPr>
          <p:nvPr>
            <p:ph type="body" idx="4294967295"/>
          </p:nvPr>
        </p:nvSpPr>
        <p:spPr>
          <a:xfrm>
            <a:off x="311700" y="3158375"/>
            <a:ext cx="2471700" cy="1798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800"/>
              </a:spcAft>
              <a:buNone/>
            </a:pPr>
            <a:r>
              <a:rPr lang="en" sz="1600"/>
              <a:t>Personnel data of 21 million americans was stolen, including fingerprint data, background clearance data of federal agents and military veterans was compromised</a:t>
            </a:r>
            <a:endParaRPr sz="1600"/>
          </a:p>
        </p:txBody>
      </p:sp>
      <p:sp>
        <p:nvSpPr>
          <p:cNvPr id="89" name="Google Shape;89;p15"/>
          <p:cNvSpPr txBox="1">
            <a:spLocks noGrp="1"/>
          </p:cNvSpPr>
          <p:nvPr>
            <p:ph type="body" idx="4294967295"/>
          </p:nvPr>
        </p:nvSpPr>
        <p:spPr>
          <a:xfrm>
            <a:off x="3044675" y="2070575"/>
            <a:ext cx="2471700" cy="10878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1600"/>
              <a:t>OPM servers were hacked as part of an extended socially engineered breach.</a:t>
            </a:r>
            <a:endParaRPr sz="1600"/>
          </a:p>
        </p:txBody>
      </p:sp>
      <p:sp>
        <p:nvSpPr>
          <p:cNvPr id="90" name="Google Shape;90;p15"/>
          <p:cNvSpPr txBox="1">
            <a:spLocks noGrp="1"/>
          </p:cNvSpPr>
          <p:nvPr>
            <p:ph type="body" idx="4294967295"/>
          </p:nvPr>
        </p:nvSpPr>
        <p:spPr>
          <a:xfrm>
            <a:off x="3044675" y="3202350"/>
            <a:ext cx="2471700" cy="1634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800"/>
              </a:spcAft>
              <a:buNone/>
            </a:pPr>
            <a:r>
              <a:rPr lang="en" sz="1600"/>
              <a:t>Breach started by X1 group in Nov 2013 and continued by X2 group in 2014 and discovered in April 2015. Disclosed to public in June 2015</a:t>
            </a:r>
            <a:endParaRPr sz="1600"/>
          </a:p>
        </p:txBody>
      </p:sp>
      <p:sp>
        <p:nvSpPr>
          <p:cNvPr id="91" name="Google Shape;91;p15"/>
          <p:cNvSpPr txBox="1">
            <a:spLocks noGrp="1"/>
          </p:cNvSpPr>
          <p:nvPr>
            <p:ph type="body" idx="4294967295"/>
          </p:nvPr>
        </p:nvSpPr>
        <p:spPr>
          <a:xfrm>
            <a:off x="5593225" y="2070575"/>
            <a:ext cx="2471700" cy="28863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1600"/>
              <a:t>Breach happened in a phased manner. First user credentials were stolen and later gained administrative and root access to OPM servers and database. A backdoor tool called PlugX was used to carry out the hack.</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How could it have been prevented??</a:t>
            </a:r>
            <a:endParaRPr/>
          </a:p>
        </p:txBody>
      </p:sp>
      <p:sp>
        <p:nvSpPr>
          <p:cNvPr id="97" name="Google Shape;9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 sz="1350" dirty="0">
                <a:solidFill>
                  <a:srgbClr val="000000"/>
                </a:solidFill>
                <a:highlight>
                  <a:srgbClr val="FFFFFF"/>
                </a:highlight>
                <a:latin typeface="Arial"/>
                <a:ea typeface="Arial"/>
                <a:cs typeface="Arial"/>
                <a:sym typeface="Arial"/>
              </a:rPr>
              <a:t>A March 2015 OPM Office of the Inspector General semiannual report to Congress warned of "persistent deficiencies in OPM's information system security program," including "incomplete security authorization packages, weaknesses in testing of information security controls, and inaccurate Plans of Action and Milestones.</a:t>
            </a:r>
            <a:endParaRPr sz="135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5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50" dirty="0">
                <a:solidFill>
                  <a:srgbClr val="000000"/>
                </a:solidFill>
                <a:highlight>
                  <a:srgbClr val="FFFFFF"/>
                </a:highlight>
                <a:latin typeface="Arial"/>
                <a:ea typeface="Arial"/>
                <a:cs typeface="Arial"/>
                <a:sym typeface="Arial"/>
              </a:rPr>
              <a:t>2FA could have been rolled out sooner which rendered administrative access to Hackers with the help of stolen credentials.</a:t>
            </a:r>
            <a:endParaRPr sz="135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5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50" dirty="0">
                <a:solidFill>
                  <a:srgbClr val="000000"/>
                </a:solidFill>
                <a:highlight>
                  <a:srgbClr val="FFFFFF"/>
                </a:highlight>
                <a:latin typeface="Arial"/>
                <a:ea typeface="Arial"/>
                <a:cs typeface="Arial"/>
                <a:sym typeface="Arial"/>
              </a:rPr>
              <a:t>Lack of investment on diagnostic tools by </a:t>
            </a:r>
            <a:r>
              <a:rPr lang="en" sz="1350" dirty="0" err="1">
                <a:solidFill>
                  <a:srgbClr val="000000"/>
                </a:solidFill>
                <a:highlight>
                  <a:srgbClr val="FFFFFF"/>
                </a:highlight>
                <a:latin typeface="Arial"/>
                <a:ea typeface="Arial"/>
                <a:cs typeface="Arial"/>
                <a:sym typeface="Arial"/>
              </a:rPr>
              <a:t>CyLance</a:t>
            </a:r>
            <a:r>
              <a:rPr lang="en" sz="1350" dirty="0">
                <a:solidFill>
                  <a:srgbClr val="000000"/>
                </a:solidFill>
                <a:highlight>
                  <a:srgbClr val="FFFFFF"/>
                </a:highlight>
                <a:latin typeface="Arial"/>
                <a:ea typeface="Arial"/>
                <a:cs typeface="Arial"/>
                <a:sym typeface="Arial"/>
              </a:rPr>
              <a:t> and </a:t>
            </a:r>
            <a:r>
              <a:rPr lang="en" sz="1350" dirty="0" err="1">
                <a:solidFill>
                  <a:srgbClr val="000000"/>
                </a:solidFill>
                <a:highlight>
                  <a:srgbClr val="FFFFFF"/>
                </a:highlight>
                <a:latin typeface="Arial"/>
                <a:ea typeface="Arial"/>
                <a:cs typeface="Arial"/>
                <a:sym typeface="Arial"/>
              </a:rPr>
              <a:t>CyTech</a:t>
            </a:r>
            <a:r>
              <a:rPr lang="en" sz="1350" dirty="0">
                <a:solidFill>
                  <a:srgbClr val="000000"/>
                </a:solidFill>
                <a:highlight>
                  <a:srgbClr val="FFFFFF"/>
                </a:highlight>
                <a:latin typeface="Arial"/>
                <a:ea typeface="Arial"/>
                <a:cs typeface="Arial"/>
                <a:sym typeface="Arial"/>
              </a:rPr>
              <a:t> which could have detected the breach way before. </a:t>
            </a:r>
            <a:endParaRPr sz="135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1811800" y="463300"/>
            <a:ext cx="49986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Damages?</a:t>
            </a:r>
            <a:endParaRPr/>
          </a:p>
        </p:txBody>
      </p:sp>
      <p:sp>
        <p:nvSpPr>
          <p:cNvPr id="103" name="Google Shape;103;p17"/>
          <p:cNvSpPr txBox="1"/>
          <p:nvPr/>
        </p:nvSpPr>
        <p:spPr>
          <a:xfrm>
            <a:off x="778650" y="1469575"/>
            <a:ext cx="7753800" cy="32331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Personnel data of 21 million American citizens compromised.</a:t>
            </a:r>
            <a:endParaRPr>
              <a:solidFill>
                <a:schemeClr val="dk1"/>
              </a:solidFill>
              <a:latin typeface="Average"/>
              <a:ea typeface="Average"/>
              <a:cs typeface="Average"/>
              <a:sym typeface="Average"/>
            </a:endParaRPr>
          </a:p>
          <a:p>
            <a:pPr marL="457200" lvl="0" indent="-317500" algn="l" rtl="0">
              <a:lnSpc>
                <a:spcPct val="20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5.6 million sets of fingerprint records.</a:t>
            </a:r>
            <a:endParaRPr>
              <a:solidFill>
                <a:schemeClr val="dk1"/>
              </a:solidFill>
              <a:latin typeface="Average"/>
              <a:ea typeface="Average"/>
              <a:cs typeface="Average"/>
              <a:sym typeface="Average"/>
            </a:endParaRPr>
          </a:p>
          <a:p>
            <a:pPr marL="457200" lvl="0" indent="-317500" algn="l" rtl="0">
              <a:lnSpc>
                <a:spcPct val="200000"/>
              </a:lnSpc>
              <a:spcBef>
                <a:spcPts val="0"/>
              </a:spcBef>
              <a:spcAft>
                <a:spcPts val="0"/>
              </a:spcAft>
              <a:buClr>
                <a:schemeClr val="dk1"/>
              </a:buClr>
              <a:buSzPts val="1400"/>
              <a:buChar char="●"/>
            </a:pPr>
            <a:r>
              <a:rPr lang="en">
                <a:solidFill>
                  <a:schemeClr val="dk1"/>
                </a:solidFill>
                <a:latin typeface="Average"/>
                <a:ea typeface="Average"/>
                <a:cs typeface="Average"/>
                <a:sym typeface="Average"/>
              </a:rPr>
              <a:t>Background check data of federal officials who apply for security clearances since 2000 was leaked.</a:t>
            </a:r>
            <a:endParaRPr>
              <a:solidFill>
                <a:schemeClr val="dk1"/>
              </a:solidFill>
              <a:latin typeface="Average"/>
              <a:ea typeface="Average"/>
              <a:cs typeface="Average"/>
              <a:sym typeface="Average"/>
            </a:endParaRPr>
          </a:p>
          <a:p>
            <a:pPr marL="457200" lvl="0" indent="-314325" algn="l" rtl="0">
              <a:lnSpc>
                <a:spcPct val="200000"/>
              </a:lnSpc>
              <a:spcBef>
                <a:spcPts val="0"/>
              </a:spcBef>
              <a:spcAft>
                <a:spcPts val="0"/>
              </a:spcAft>
              <a:buClr>
                <a:schemeClr val="dk1"/>
              </a:buClr>
              <a:buSzPts val="1350"/>
              <a:buChar char="●"/>
            </a:pPr>
            <a:r>
              <a:rPr lang="en" sz="1350">
                <a:solidFill>
                  <a:schemeClr val="dk1"/>
                </a:solidFill>
              </a:rPr>
              <a:t>Data breach was 6 times larger than what was originally disclosed.</a:t>
            </a:r>
            <a:endParaRPr sz="1350">
              <a:solidFill>
                <a:schemeClr val="dk1"/>
              </a:solidFill>
            </a:endParaRPr>
          </a:p>
          <a:p>
            <a:pPr marL="457200" lvl="0" indent="-314325" algn="l" rtl="0">
              <a:lnSpc>
                <a:spcPct val="115000"/>
              </a:lnSpc>
              <a:spcBef>
                <a:spcPts val="0"/>
              </a:spcBef>
              <a:spcAft>
                <a:spcPts val="0"/>
              </a:spcAft>
              <a:buClr>
                <a:schemeClr val="dk1"/>
              </a:buClr>
              <a:buSzPts val="1350"/>
              <a:buChar char="●"/>
            </a:pPr>
            <a:r>
              <a:rPr lang="en" sz="1350">
                <a:solidFill>
                  <a:schemeClr val="dk1"/>
                </a:solidFill>
              </a:rPr>
              <a:t>Katherine Archuleta, the director of OPM, and the CIO, Donna Seymour, resigned in the aftermath.</a:t>
            </a:r>
            <a:endParaRPr sz="1350">
              <a:solidFill>
                <a:schemeClr val="dk1"/>
              </a:solidFill>
            </a:endParaRPr>
          </a:p>
          <a:p>
            <a:pPr marL="0" lvl="0" indent="0" algn="l" rtl="0">
              <a:spcBef>
                <a:spcPts val="0"/>
              </a:spcBef>
              <a:spcAft>
                <a:spcPts val="0"/>
              </a:spcAft>
              <a:buNone/>
            </a:pPr>
            <a:endParaRPr>
              <a:solidFill>
                <a:schemeClr val="dk1"/>
              </a:solidFill>
              <a:latin typeface="Average"/>
              <a:ea typeface="Average"/>
              <a:cs typeface="Average"/>
              <a:sym typeface="Average"/>
            </a:endParaRPr>
          </a:p>
          <a:p>
            <a:pPr marL="0" lvl="0" indent="0" algn="l" rtl="0">
              <a:spcBef>
                <a:spcPts val="0"/>
              </a:spcBef>
              <a:spcAft>
                <a:spcPts val="0"/>
              </a:spcAft>
              <a:buNone/>
            </a:pPr>
            <a:r>
              <a:rPr lang="en">
                <a:solidFill>
                  <a:schemeClr val="dk1"/>
                </a:solidFill>
                <a:latin typeface="Average"/>
                <a:ea typeface="Average"/>
                <a:cs typeface="Average"/>
                <a:sym typeface="Average"/>
              </a:rPr>
              <a:t> </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Lessons Learned</a:t>
            </a:r>
            <a:endParaRPr/>
          </a:p>
        </p:txBody>
      </p:sp>
      <p:sp>
        <p:nvSpPr>
          <p:cNvPr id="109" name="Google Shape;109;p18"/>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rmAutofit fontScale="55000" lnSpcReduction="20000"/>
          </a:bodyPr>
          <a:lstStyle/>
          <a:p>
            <a:pPr marL="0" lvl="0" indent="0" algn="ctr" rtl="0">
              <a:spcBef>
                <a:spcPts val="0"/>
              </a:spcBef>
              <a:spcAft>
                <a:spcPts val="0"/>
              </a:spcAft>
              <a:buNone/>
            </a:pPr>
            <a:r>
              <a:rPr lang="en" sz="1300">
                <a:solidFill>
                  <a:schemeClr val="dk1"/>
                </a:solidFill>
              </a:rPr>
              <a:t>growth</a:t>
            </a:r>
            <a:endParaRPr sz="1300">
              <a:solidFill>
                <a:schemeClr val="dk1"/>
              </a:solidFill>
            </a:endParaRPr>
          </a:p>
        </p:txBody>
      </p:sp>
      <p:sp>
        <p:nvSpPr>
          <p:cNvPr id="110" name="Google Shape;110;p18"/>
          <p:cNvSpPr txBox="1"/>
          <p:nvPr/>
        </p:nvSpPr>
        <p:spPr>
          <a:xfrm>
            <a:off x="4935100" y="219350"/>
            <a:ext cx="3739800" cy="4014000"/>
          </a:xfrm>
          <a:prstGeom prst="rect">
            <a:avLst/>
          </a:prstGeom>
          <a:noFill/>
          <a:ln>
            <a:noFill/>
          </a:ln>
        </p:spPr>
        <p:txBody>
          <a:bodyPr spcFirstLastPara="1" wrap="square" lIns="91425" tIns="91425" rIns="91425" bIns="91425" anchor="t" anchorCtr="0">
            <a:normAutofit fontScale="92500"/>
          </a:bodyPr>
          <a:lstStyle/>
          <a:p>
            <a:pPr marL="457200" lvl="0" indent="-304958" algn="l" rtl="0">
              <a:lnSpc>
                <a:spcPct val="200000"/>
              </a:lnSpc>
              <a:spcBef>
                <a:spcPts val="0"/>
              </a:spcBef>
              <a:spcAft>
                <a:spcPts val="0"/>
              </a:spcAft>
              <a:buSzPct val="100000"/>
              <a:buFont typeface="Merriweather"/>
              <a:buChar char="❏"/>
            </a:pPr>
            <a:r>
              <a:rPr lang="en" sz="1300">
                <a:latin typeface="Merriweather"/>
                <a:ea typeface="Merriweather"/>
                <a:cs typeface="Merriweather"/>
                <a:sym typeface="Merriweather"/>
              </a:rPr>
              <a:t>Organizational Negligence to Cybersecurity threats.</a:t>
            </a:r>
            <a:endParaRPr sz="1300">
              <a:latin typeface="Merriweather"/>
              <a:ea typeface="Merriweather"/>
              <a:cs typeface="Merriweather"/>
              <a:sym typeface="Merriweather"/>
            </a:endParaRPr>
          </a:p>
          <a:p>
            <a:pPr marL="457200" lvl="0" indent="-304958" algn="l" rtl="0">
              <a:lnSpc>
                <a:spcPct val="200000"/>
              </a:lnSpc>
              <a:spcBef>
                <a:spcPts val="0"/>
              </a:spcBef>
              <a:spcAft>
                <a:spcPts val="0"/>
              </a:spcAft>
              <a:buSzPct val="100000"/>
              <a:buFont typeface="Merriweather"/>
              <a:buChar char="❏"/>
            </a:pPr>
            <a:r>
              <a:rPr lang="en" sz="1300">
                <a:latin typeface="Merriweather"/>
                <a:ea typeface="Merriweather"/>
                <a:cs typeface="Merriweather"/>
                <a:sym typeface="Merriweather"/>
              </a:rPr>
              <a:t>Lack of investments on diagnostic/forensic tools that could have detected breach and implemented timely counter-measures. OPM cheaped out on CyLance and CyTech’s tools!</a:t>
            </a:r>
            <a:endParaRPr sz="1300">
              <a:latin typeface="Merriweather"/>
              <a:ea typeface="Merriweather"/>
              <a:cs typeface="Merriweather"/>
              <a:sym typeface="Merriweather"/>
            </a:endParaRPr>
          </a:p>
          <a:p>
            <a:pPr marL="457200" lvl="0" indent="-304958" algn="l" rtl="0">
              <a:lnSpc>
                <a:spcPct val="200000"/>
              </a:lnSpc>
              <a:spcBef>
                <a:spcPts val="0"/>
              </a:spcBef>
              <a:spcAft>
                <a:spcPts val="0"/>
              </a:spcAft>
              <a:buSzPct val="100000"/>
              <a:buFont typeface="Merriweather"/>
              <a:buChar char="❏"/>
            </a:pPr>
            <a:r>
              <a:rPr lang="en" sz="1300">
                <a:latin typeface="Merriweather"/>
                <a:ea typeface="Merriweather"/>
                <a:cs typeface="Merriweather"/>
                <a:sym typeface="Merriweather"/>
              </a:rPr>
              <a:t>Late response to the situation.</a:t>
            </a:r>
            <a:endParaRPr sz="1300">
              <a:latin typeface="Merriweather"/>
              <a:ea typeface="Merriweather"/>
              <a:cs typeface="Merriweather"/>
              <a:sym typeface="Merriweather"/>
            </a:endParaRPr>
          </a:p>
          <a:p>
            <a:pPr marL="457200" lvl="0" indent="-304958" algn="l" rtl="0">
              <a:lnSpc>
                <a:spcPct val="200000"/>
              </a:lnSpc>
              <a:spcBef>
                <a:spcPts val="0"/>
              </a:spcBef>
              <a:spcAft>
                <a:spcPts val="0"/>
              </a:spcAft>
              <a:buSzPct val="100000"/>
              <a:buFont typeface="Merriweather"/>
              <a:buChar char="❏"/>
            </a:pPr>
            <a:r>
              <a:rPr lang="en" sz="1300">
                <a:latin typeface="Merriweather"/>
                <a:ea typeface="Merriweather"/>
                <a:cs typeface="Merriweather"/>
                <a:sym typeface="Merriweather"/>
              </a:rPr>
              <a:t>Political angle? Hiding information, Lack of trust and Transparency with handling.</a:t>
            </a:r>
            <a:endParaRPr sz="16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1371-4C6D-C94E-9543-BE64C2622B98}"/>
              </a:ext>
            </a:extLst>
          </p:cNvPr>
          <p:cNvSpPr>
            <a:spLocks noGrp="1"/>
          </p:cNvSpPr>
          <p:nvPr>
            <p:ph type="title"/>
          </p:nvPr>
        </p:nvSpPr>
        <p:spPr/>
        <p:txBody>
          <a:bodyPr/>
          <a:lstStyle/>
          <a:p>
            <a:r>
              <a:rPr lang="en-US" dirty="0"/>
              <a:t>Thank You!</a:t>
            </a:r>
          </a:p>
        </p:txBody>
      </p:sp>
      <p:sp>
        <p:nvSpPr>
          <p:cNvPr id="3" name="Subtitle 2">
            <a:extLst>
              <a:ext uri="{FF2B5EF4-FFF2-40B4-BE49-F238E27FC236}">
                <a16:creationId xmlns:a16="http://schemas.microsoft.com/office/drawing/2014/main" id="{D56CBC50-C66A-1843-94CE-C96CCD5DB16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1D82320-919B-8444-915E-4584F8F0D0D7}"/>
              </a:ext>
            </a:extLst>
          </p:cNvPr>
          <p:cNvSpPr>
            <a:spLocks noGrp="1"/>
          </p:cNvSpPr>
          <p:nvPr>
            <p:ph type="body" idx="2"/>
          </p:nvPr>
        </p:nvSpPr>
        <p:spPr/>
        <p:txBody>
          <a:bodyPr/>
          <a:lstStyle/>
          <a:p>
            <a:r>
              <a:rPr lang="en-US"/>
              <a:t>Any Questions?</a:t>
            </a:r>
          </a:p>
        </p:txBody>
      </p:sp>
    </p:spTree>
    <p:extLst>
      <p:ext uri="{BB962C8B-B14F-4D97-AF65-F5344CB8AC3E}">
        <p14:creationId xmlns:p14="http://schemas.microsoft.com/office/powerpoint/2010/main" val="134392048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436</Words>
  <Application>Microsoft Macintosh PowerPoint</Application>
  <PresentationFormat>On-screen Show (16:9)</PresentationFormat>
  <Paragraphs>43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Merriweather</vt:lpstr>
      <vt:lpstr>Oswald</vt:lpstr>
      <vt:lpstr>Average</vt:lpstr>
      <vt:lpstr>Arial</vt:lpstr>
      <vt:lpstr>Slate</vt:lpstr>
      <vt:lpstr>UNITED STATES OFFICE OF PERSONNEL MANAGEMENT 2015 DATA BREACH</vt:lpstr>
      <vt:lpstr>Organizational Background</vt:lpstr>
      <vt:lpstr>Data Breach</vt:lpstr>
      <vt:lpstr>How could it have been prevented??</vt:lpstr>
      <vt:lpstr>Damages?</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OFFICE OF PERSONNEL MANAGEMENT 2015 DATA BREACH</dc:title>
  <cp:lastModifiedBy>Rutwik Rajendra Ghag</cp:lastModifiedBy>
  <cp:revision>3</cp:revision>
  <dcterms:modified xsi:type="dcterms:W3CDTF">2021-10-06T21:59:54Z</dcterms:modified>
</cp:coreProperties>
</file>