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41"/>
    <p:restoredTop sz="94650"/>
  </p:normalViewPr>
  <p:slideViewPr>
    <p:cSldViewPr snapToGrid="0">
      <p:cViewPr>
        <p:scale>
          <a:sx n="115" d="100"/>
          <a:sy n="115" d="100"/>
        </p:scale>
        <p:origin x="47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32B4-7061-29C3-5594-1F718C86D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9AE690-0EBA-E015-8D2F-F0C77424C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98103A-838C-FD78-7D2D-90E941F71786}"/>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72615592-A608-677E-ABC1-B853C3F6A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8F841-8C25-6279-6AE4-20FA09550A1F}"/>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424705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8317-E159-9579-7CE5-8D66A9975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8BDE1-74C1-3A08-B3EA-AEED17F0F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F8590-5D73-A0BA-496B-618C77333806}"/>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77932E5E-9639-E517-15C9-13A6C4003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BABE-D175-6C36-359E-D24CF526CAC7}"/>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251412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6235C-68BD-E919-8278-024986F75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DAC194-A679-C9B4-C746-948A8D7D7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189F-D806-1320-71B6-7789C5182439}"/>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05D2C839-DB33-87FE-3F55-C13BBAE9B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C26BA-2D7D-62A1-DC8C-56A8DCB23FD1}"/>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368101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C1F4-0262-E0C7-D17D-0DEA477B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E5FEF-DB4A-0829-E674-06BE847902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262DB-4C87-2610-09F4-47F044AC6148}"/>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C2A78F3C-3DF7-6306-AF6B-A14074414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FC2C1-4B79-CBA8-8555-ACC92E9C85AE}"/>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167459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438F-293B-8F5B-1459-D499AD7B8D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13C98E-F318-6C18-F0C0-6E4ED916C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182B7-AD3F-0132-1FDF-7D1640868B58}"/>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9CDB3D60-0488-8924-1082-0C5E0210D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372B1-F7DD-B9FA-A7E0-01122E5BEDD5}"/>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291551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8DAF-9AFD-FF8A-F488-6E62874BD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901AE-C9D2-58BB-6D19-4A38466E6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55AB8A-D53C-C4E6-46F9-02B862121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512C73-F4AE-0662-6683-498AF5CB6144}"/>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6" name="Footer Placeholder 5">
            <a:extLst>
              <a:ext uri="{FF2B5EF4-FFF2-40B4-BE49-F238E27FC236}">
                <a16:creationId xmlns:a16="http://schemas.microsoft.com/office/drawing/2014/main" id="{40F0A31B-1000-BC81-9A26-7BFACCAA0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D7B69-276E-59D7-922F-357232989D34}"/>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30256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1A13-82BD-C893-3B86-97459D95A6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5960A3-5FAA-EFEB-A8B9-D074BF60D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4EFA8-DD26-D9CD-F8A3-D99047972F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449C9-CF46-3934-7751-D034B980E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D3AC3-A4AA-5866-13B2-CDDA406E8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B9DD7B-85F5-A363-0CDE-0AFCAA6A1B09}"/>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8" name="Footer Placeholder 7">
            <a:extLst>
              <a:ext uri="{FF2B5EF4-FFF2-40B4-BE49-F238E27FC236}">
                <a16:creationId xmlns:a16="http://schemas.microsoft.com/office/drawing/2014/main" id="{F7A64B10-F1F7-CE05-C3CA-AE25D48CE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42CC2-DADA-3F14-52C1-C96C096AB78B}"/>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360599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C55D-8FB8-9B0B-A552-6E95BA867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801446-153D-118C-54F7-F0014E9F2099}"/>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4" name="Footer Placeholder 3">
            <a:extLst>
              <a:ext uri="{FF2B5EF4-FFF2-40B4-BE49-F238E27FC236}">
                <a16:creationId xmlns:a16="http://schemas.microsoft.com/office/drawing/2014/main" id="{F18C3F02-651A-869D-8A01-A66F9BCFD9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8A352D-3123-E6F2-E082-85556F90297A}"/>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115314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9D8EA-A4EF-AC98-0946-F0F1EB2CF36C}"/>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3" name="Footer Placeholder 2">
            <a:extLst>
              <a:ext uri="{FF2B5EF4-FFF2-40B4-BE49-F238E27FC236}">
                <a16:creationId xmlns:a16="http://schemas.microsoft.com/office/drawing/2014/main" id="{700CADCE-BBBA-1E82-C7D8-565D8C950C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5B824-BBB6-0EDB-B141-447F0B30BC54}"/>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154001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1EB-7820-97E5-795C-EDDE5836F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0CBDC-95E6-E034-91EB-671DA4AB0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4423C-6BBA-B74C-28F9-1F9E33A5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0AAB7-DE01-B1AE-88F8-8F38629B89A0}"/>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6" name="Footer Placeholder 5">
            <a:extLst>
              <a:ext uri="{FF2B5EF4-FFF2-40B4-BE49-F238E27FC236}">
                <a16:creationId xmlns:a16="http://schemas.microsoft.com/office/drawing/2014/main" id="{41DB0F9E-9107-4150-7906-A05E520F8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F4FE4-00D2-9A7A-9A10-130D192D598A}"/>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306507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BA2B-E7DF-526A-BA37-2AA5DBAAB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06FF95-FCE1-75FD-B645-620E83541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9E69E5-6E08-242F-F020-BBA59331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1608D-C311-B109-561A-473D2CC76E38}"/>
              </a:ext>
            </a:extLst>
          </p:cNvPr>
          <p:cNvSpPr>
            <a:spLocks noGrp="1"/>
          </p:cNvSpPr>
          <p:nvPr>
            <p:ph type="dt" sz="half" idx="10"/>
          </p:nvPr>
        </p:nvSpPr>
        <p:spPr/>
        <p:txBody>
          <a:bodyPr/>
          <a:lstStyle/>
          <a:p>
            <a:fld id="{0C51BE6C-8DBE-094F-8540-A192FFF53BA6}" type="datetimeFigureOut">
              <a:rPr lang="en-US" smtClean="0"/>
              <a:t>12/16/22</a:t>
            </a:fld>
            <a:endParaRPr lang="en-US"/>
          </a:p>
        </p:txBody>
      </p:sp>
      <p:sp>
        <p:nvSpPr>
          <p:cNvPr id="6" name="Footer Placeholder 5">
            <a:extLst>
              <a:ext uri="{FF2B5EF4-FFF2-40B4-BE49-F238E27FC236}">
                <a16:creationId xmlns:a16="http://schemas.microsoft.com/office/drawing/2014/main" id="{C0CD68B9-0556-D73A-1609-362478350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D806D-2A94-D70B-9C54-C1CF33FD6BD7}"/>
              </a:ext>
            </a:extLst>
          </p:cNvPr>
          <p:cNvSpPr>
            <a:spLocks noGrp="1"/>
          </p:cNvSpPr>
          <p:nvPr>
            <p:ph type="sldNum" sz="quarter" idx="12"/>
          </p:nvPr>
        </p:nvSpPr>
        <p:spPr/>
        <p:txBody>
          <a:bodyPr/>
          <a:lstStyle/>
          <a:p>
            <a:fld id="{32843DBA-84A0-764A-87DF-F39B0BD40A71}" type="slidenum">
              <a:rPr lang="en-US" smtClean="0"/>
              <a:t>‹#›</a:t>
            </a:fld>
            <a:endParaRPr lang="en-US"/>
          </a:p>
        </p:txBody>
      </p:sp>
    </p:spTree>
    <p:extLst>
      <p:ext uri="{BB962C8B-B14F-4D97-AF65-F5344CB8AC3E}">
        <p14:creationId xmlns:p14="http://schemas.microsoft.com/office/powerpoint/2010/main" val="11431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54BB-1BBE-7EC0-BF43-2E40254CE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95940-FF62-AF32-E993-A9C348B0D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9F37E-E71A-6E4A-4B87-CE9229D42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1BE6C-8DBE-094F-8540-A192FFF53BA6}" type="datetimeFigureOut">
              <a:rPr lang="en-US" smtClean="0"/>
              <a:t>12/16/22</a:t>
            </a:fld>
            <a:endParaRPr lang="en-US"/>
          </a:p>
        </p:txBody>
      </p:sp>
      <p:sp>
        <p:nvSpPr>
          <p:cNvPr id="5" name="Footer Placeholder 4">
            <a:extLst>
              <a:ext uri="{FF2B5EF4-FFF2-40B4-BE49-F238E27FC236}">
                <a16:creationId xmlns:a16="http://schemas.microsoft.com/office/drawing/2014/main" id="{A7B74419-1D6C-1BAD-1C36-93EC9D2CB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A25C1D-7ECF-E04F-5FE3-1A1B68AB2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43DBA-84A0-764A-87DF-F39B0BD40A71}" type="slidenum">
              <a:rPr lang="en-US" smtClean="0"/>
              <a:t>‹#›</a:t>
            </a:fld>
            <a:endParaRPr lang="en-US"/>
          </a:p>
        </p:txBody>
      </p:sp>
    </p:spTree>
    <p:extLst>
      <p:ext uri="{BB962C8B-B14F-4D97-AF65-F5344CB8AC3E}">
        <p14:creationId xmlns:p14="http://schemas.microsoft.com/office/powerpoint/2010/main" val="19186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65B-E81F-28AF-36E9-D60073A53C73}"/>
              </a:ext>
            </a:extLst>
          </p:cNvPr>
          <p:cNvSpPr>
            <a:spLocks noGrp="1"/>
          </p:cNvSpPr>
          <p:nvPr>
            <p:ph type="ctrTitle"/>
          </p:nvPr>
        </p:nvSpPr>
        <p:spPr>
          <a:xfrm>
            <a:off x="0" y="1122363"/>
            <a:ext cx="12192000" cy="2387600"/>
          </a:xfrm>
        </p:spPr>
        <p:txBody>
          <a:bodyPr anchor="ctr">
            <a:normAutofit/>
          </a:bodyPr>
          <a:lstStyle/>
          <a:p>
            <a:r>
              <a:rPr lang="en-US" sz="5400" b="1" dirty="0">
                <a:effectLst/>
                <a:latin typeface="Times New Roman" panose="02020603050405020304" pitchFamily="18" charset="0"/>
                <a:cs typeface="Times New Roman" panose="02020603050405020304" pitchFamily="18" charset="0"/>
              </a:rPr>
              <a:t>Flight Arrival &amp; Delay Analysis </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2A5DD7B-A84B-967E-B968-1983011B436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Pranav Suklal Chavan</a:t>
            </a:r>
          </a:p>
          <a:p>
            <a:r>
              <a:rPr lang="en-US" dirty="0">
                <a:latin typeface="Times New Roman" panose="02020603050405020304" pitchFamily="18" charset="0"/>
                <a:cs typeface="Times New Roman" panose="02020603050405020304" pitchFamily="18" charset="0"/>
              </a:rPr>
              <a:t>Rutwik Sanjay Guntoorkar</a:t>
            </a:r>
          </a:p>
        </p:txBody>
      </p:sp>
    </p:spTree>
    <p:extLst>
      <p:ext uri="{BB962C8B-B14F-4D97-AF65-F5344CB8AC3E}">
        <p14:creationId xmlns:p14="http://schemas.microsoft.com/office/powerpoint/2010/main" val="7158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0366-8AE6-0896-E8C1-6C2C3D7A75BE}"/>
              </a:ext>
            </a:extLst>
          </p:cNvPr>
          <p:cNvSpPr>
            <a:spLocks noGrp="1"/>
          </p:cNvSpPr>
          <p:nvPr>
            <p:ph type="title"/>
          </p:nvPr>
        </p:nvSpPr>
        <p:spPr/>
        <p:txBody>
          <a:bodyPr/>
          <a:lstStyle/>
          <a:p>
            <a:r>
              <a:rPr lang="en-US" sz="4400" dirty="0">
                <a:solidFill>
                  <a:srgbClr val="2D5193"/>
                </a:solidFill>
                <a:effectLst/>
                <a:latin typeface="TimesNewRomanPSMT"/>
              </a:rPr>
              <a:t>Introduction</a:t>
            </a:r>
            <a:endParaRPr lang="en-US" dirty="0"/>
          </a:p>
        </p:txBody>
      </p:sp>
      <p:sp>
        <p:nvSpPr>
          <p:cNvPr id="3" name="Content Placeholder 2">
            <a:extLst>
              <a:ext uri="{FF2B5EF4-FFF2-40B4-BE49-F238E27FC236}">
                <a16:creationId xmlns:a16="http://schemas.microsoft.com/office/drawing/2014/main" id="{CCAE6A33-B1BC-BBCA-F7BB-82E6844604C4}"/>
              </a:ext>
            </a:extLst>
          </p:cNvPr>
          <p:cNvSpPr>
            <a:spLocks noGrp="1"/>
          </p:cNvSpPr>
          <p:nvPr>
            <p:ph idx="1"/>
          </p:nvPr>
        </p:nvSpPr>
        <p:spPr/>
        <p:txBody>
          <a:bodyPr>
            <a:normAutofit/>
          </a:bodyPr>
          <a:lstStyle/>
          <a:p>
            <a:pPr marL="0" indent="0">
              <a:buNone/>
            </a:pPr>
            <a:r>
              <a:rPr lang="en-US" sz="1800" dirty="0">
                <a:effectLst/>
                <a:latin typeface="TimesNewRomanPSMT"/>
              </a:rPr>
              <a:t>We will be analyzing the </a:t>
            </a:r>
            <a:r>
              <a:rPr lang="en-US" sz="1800" b="1" dirty="0">
                <a:effectLst/>
                <a:latin typeface="Times New Roman" panose="02020603050405020304" pitchFamily="18" charset="0"/>
                <a:cs typeface="Times New Roman" panose="02020603050405020304" pitchFamily="18" charset="0"/>
              </a:rPr>
              <a:t>Flight Arrival &amp; Delay Data</a:t>
            </a:r>
            <a:r>
              <a:rPr lang="en-US" sz="1800" dirty="0">
                <a:effectLst/>
                <a:latin typeface="TimesNewRomanPSMT"/>
              </a:rPr>
              <a:t> in United States from January 2004 to December 2019.  These visualizations follow the analysis of Flight arrival performance, delay causes, and delay times of various domestic and commercial airlines on a monthly basis. </a:t>
            </a:r>
          </a:p>
          <a:p>
            <a:pPr marL="0" indent="0">
              <a:buNone/>
            </a:pPr>
            <a:r>
              <a:rPr lang="en-US" sz="1800" dirty="0">
                <a:latin typeface="TimesNewRomanPSMT"/>
              </a:rPr>
              <a:t>We will be studying some interesting virtues of data to get analysis on following questions :</a:t>
            </a:r>
            <a:endParaRPr lang="en-US" dirty="0">
              <a:effectLst/>
            </a:endParaRPr>
          </a:p>
          <a:p>
            <a:pPr marL="0" indent="0">
              <a:buNone/>
            </a:pPr>
            <a:r>
              <a:rPr lang="en-US" sz="1800" dirty="0" err="1">
                <a:effectLst/>
                <a:latin typeface="TimesNewRomanPSMT"/>
              </a:rPr>
              <a:t>i</a:t>
            </a:r>
            <a:r>
              <a:rPr lang="en-US" sz="1800" dirty="0">
                <a:effectLst/>
                <a:latin typeface="TimesNewRomanPSMT"/>
              </a:rPr>
              <a:t>)  Flight arrival performance over the years? </a:t>
            </a:r>
            <a:endParaRPr lang="en-US" dirty="0">
              <a:effectLst/>
            </a:endParaRPr>
          </a:p>
          <a:p>
            <a:pPr marL="0" indent="0">
              <a:buNone/>
            </a:pPr>
            <a:r>
              <a:rPr lang="en-US" sz="1800" dirty="0">
                <a:effectLst/>
                <a:latin typeface="TimesNewRomanPSMT"/>
              </a:rPr>
              <a:t>ii)  What is the top cause for delays over the years? </a:t>
            </a:r>
            <a:endParaRPr lang="en-US" dirty="0">
              <a:effectLst/>
            </a:endParaRPr>
          </a:p>
          <a:p>
            <a:pPr marL="0" indent="0">
              <a:buNone/>
            </a:pPr>
            <a:r>
              <a:rPr lang="en-US" sz="1800" dirty="0">
                <a:effectLst/>
                <a:latin typeface="TimesNewRomanPSMT"/>
              </a:rPr>
              <a:t>iii) Do the delays follow a seasonal trend? </a:t>
            </a:r>
          </a:p>
          <a:p>
            <a:pPr marL="0" indent="0">
              <a:buNone/>
            </a:pPr>
            <a:r>
              <a:rPr lang="en-US" sz="1800" dirty="0">
                <a:latin typeface="TimesNewRomanPSMT"/>
              </a:rPr>
              <a:t>We will be using Tableau and MS Excel to analyze and get insights from the data. In the following slide, we will be introducing the variables of interest in our data.</a:t>
            </a:r>
          </a:p>
        </p:txBody>
      </p:sp>
      <p:sp>
        <p:nvSpPr>
          <p:cNvPr id="7" name="TextBox 6">
            <a:extLst>
              <a:ext uri="{FF2B5EF4-FFF2-40B4-BE49-F238E27FC236}">
                <a16:creationId xmlns:a16="http://schemas.microsoft.com/office/drawing/2014/main" id="{32B03B22-9EDC-9738-CB98-7C111AD61858}"/>
              </a:ext>
            </a:extLst>
          </p:cNvPr>
          <p:cNvSpPr txBox="1"/>
          <p:nvPr/>
        </p:nvSpPr>
        <p:spPr>
          <a:xfrm>
            <a:off x="760141" y="6503214"/>
            <a:ext cx="8952571" cy="246221"/>
          </a:xfrm>
          <a:prstGeom prst="rect">
            <a:avLst/>
          </a:prstGeom>
          <a:noFill/>
        </p:spPr>
        <p:txBody>
          <a:bodyPr wrap="square">
            <a:spAutoFit/>
          </a:bodyPr>
          <a:lstStyle/>
          <a:p>
            <a:r>
              <a:rPr lang="en-US" sz="1000" dirty="0"/>
              <a:t>Data Source : https://www.transtats.bts.gov/OT_Delay/OT_DelayCause1.asp</a:t>
            </a:r>
          </a:p>
        </p:txBody>
      </p:sp>
    </p:spTree>
    <p:extLst>
      <p:ext uri="{BB962C8B-B14F-4D97-AF65-F5344CB8AC3E}">
        <p14:creationId xmlns:p14="http://schemas.microsoft.com/office/powerpoint/2010/main" val="151866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477AE-D6A1-BD01-D2B5-46B24C2F6631}"/>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sz="3300" dirty="0">
                <a:effectLst/>
                <a:latin typeface="Times New Roman" panose="02020603050405020304" pitchFamily="18" charset="0"/>
                <a:cs typeface="Times New Roman" panose="02020603050405020304" pitchFamily="18" charset="0"/>
              </a:rPr>
              <a:t>The </a:t>
            </a:r>
            <a:r>
              <a:rPr lang="en-US" sz="3300" b="1" dirty="0">
                <a:effectLst/>
                <a:latin typeface="Times New Roman" panose="02020603050405020304" pitchFamily="18" charset="0"/>
                <a:cs typeface="Times New Roman" panose="02020603050405020304" pitchFamily="18" charset="0"/>
              </a:rPr>
              <a:t>variables of interest </a:t>
            </a:r>
            <a:r>
              <a:rPr lang="en-US" sz="3300" dirty="0">
                <a:effectLst/>
                <a:latin typeface="Times New Roman" panose="02020603050405020304" pitchFamily="18" charset="0"/>
                <a:cs typeface="Times New Roman" panose="02020603050405020304" pitchFamily="18" charset="0"/>
              </a:rPr>
              <a:t>are as follows:-</a:t>
            </a: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Arrival Delay</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Difference in minutes between scheduled and actual arrival time. Early arrivals show negative numbers.</a:t>
            </a:r>
            <a:br>
              <a:rPr lang="en-US" sz="2800" dirty="0">
                <a:effectLst/>
                <a:latin typeface="Times New Roman" panose="02020603050405020304" pitchFamily="18" charset="0"/>
                <a:cs typeface="Times New Roman" panose="02020603050405020304" pitchFamily="18" charset="0"/>
              </a:rPr>
            </a:br>
            <a:endParaRPr lang="en-US" sz="2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Air Carrier</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The cause of the cancellation or delay was due to circumstances within the airline's control (e.g., maintenance or crew problems, aircraft cleaning, baggage loading, fueling, etc.).</a:t>
            </a:r>
            <a:br>
              <a:rPr lang="en-US" sz="2800" dirty="0">
                <a:effectLst/>
                <a:latin typeface="Times New Roman" panose="02020603050405020304" pitchFamily="18" charset="0"/>
                <a:cs typeface="Times New Roman" panose="02020603050405020304" pitchFamily="18" charset="0"/>
              </a:rPr>
            </a:br>
            <a:endParaRPr lang="en-US" sz="2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Extreme Weather</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Significant meteorological conditions (actual or forecasted) that, in the carrier's judgment, delay or prevents the operation of a flight such as a tornado, blizzard, or hurricane.</a:t>
            </a:r>
            <a:br>
              <a:rPr lang="en-US" sz="2800" dirty="0">
                <a:effectLst/>
                <a:latin typeface="Times New Roman" panose="02020603050405020304" pitchFamily="18" charset="0"/>
                <a:cs typeface="Times New Roman" panose="02020603050405020304" pitchFamily="18" charset="0"/>
              </a:rPr>
            </a:br>
            <a:endParaRPr lang="en-US" sz="2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National Aviation System (NAS)</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Delays and cancellations attributable to the national aviation system that refers to a broad set of conditions, such as non-extreme weather conditions, airport operations, heavy traffic volume, and air traffic control.</a:t>
            </a:r>
            <a:br>
              <a:rPr lang="en-US" sz="2800" dirty="0">
                <a:effectLst/>
                <a:latin typeface="Times New Roman" panose="02020603050405020304" pitchFamily="18" charset="0"/>
                <a:cs typeface="Times New Roman" panose="02020603050405020304" pitchFamily="18" charset="0"/>
              </a:rPr>
            </a:br>
            <a:endParaRPr lang="en-US" sz="2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Late-arriving aircraft:</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A previous flight with the same aircraft arrived late, causing the present flight to depart late.</a:t>
            </a:r>
            <a:br>
              <a:rPr lang="en-US" sz="2800" dirty="0">
                <a:effectLst/>
                <a:latin typeface="Times New Roman" panose="02020603050405020304" pitchFamily="18" charset="0"/>
                <a:cs typeface="Times New Roman" panose="02020603050405020304" pitchFamily="18" charset="0"/>
              </a:rPr>
            </a:br>
            <a:endParaRPr lang="en-US" sz="2800" dirty="0">
              <a:effectLst/>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effectLst/>
                <a:latin typeface="Times New Roman" panose="02020603050405020304" pitchFamily="18" charset="0"/>
                <a:cs typeface="Times New Roman" panose="02020603050405020304" pitchFamily="18" charset="0"/>
              </a:rPr>
              <a:t>Security:</a:t>
            </a:r>
            <a:r>
              <a:rPr lang="en-US" sz="2800" b="1"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Delays or cancellations caused by evacuation of a terminal or concourse, re-boarding of aircraft because of a security breach, inoperative screening equipment, and or long lines over 29 minutes at screening areas. </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55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65E3D-13EB-A29A-B5FC-8E854E3D0CE6}"/>
              </a:ext>
            </a:extLst>
          </p:cNvPr>
          <p:cNvSpPr>
            <a:spLocks noGrp="1"/>
          </p:cNvSpPr>
          <p:nvPr>
            <p:ph type="title"/>
          </p:nvPr>
        </p:nvSpPr>
        <p:spPr>
          <a:xfrm>
            <a:off x="838200" y="176214"/>
            <a:ext cx="10515600" cy="1481188"/>
          </a:xfrm>
        </p:spPr>
        <p:txBody>
          <a:bodyPr>
            <a:normAutofit/>
          </a:bodyPr>
          <a:lstStyle/>
          <a:p>
            <a:pPr algn="ctr"/>
            <a:r>
              <a:rPr lang="en-US" sz="6000" dirty="0">
                <a:latin typeface="Times New Roman" panose="02020603050405020304" pitchFamily="18" charset="0"/>
                <a:cs typeface="Times New Roman" panose="02020603050405020304" pitchFamily="18" charset="0"/>
              </a:rPr>
              <a:t>Analysis</a:t>
            </a:r>
            <a:endParaRPr lang="en-US" sz="4000" dirty="0">
              <a:latin typeface="Times New Roman" panose="02020603050405020304" pitchFamily="18" charset="0"/>
              <a:cs typeface="Times New Roman" panose="02020603050405020304" pitchFamily="18" charset="0"/>
            </a:endParaRPr>
          </a:p>
        </p:txBody>
      </p:sp>
      <p:sp>
        <p:nvSpPr>
          <p:cNvPr id="26" name="Content Placeholder 15">
            <a:extLst>
              <a:ext uri="{FF2B5EF4-FFF2-40B4-BE49-F238E27FC236}">
                <a16:creationId xmlns:a16="http://schemas.microsoft.com/office/drawing/2014/main" id="{7F6E20AE-0336-D915-D13B-B60B14D70268}"/>
              </a:ext>
            </a:extLst>
          </p:cNvPr>
          <p:cNvSpPr>
            <a:spLocks noGrp="1"/>
          </p:cNvSpPr>
          <p:nvPr>
            <p:ph idx="1"/>
          </p:nvPr>
        </p:nvSpPr>
        <p:spPr>
          <a:xfrm>
            <a:off x="838200" y="1657402"/>
            <a:ext cx="3990968" cy="4462407"/>
          </a:xfrm>
        </p:spPr>
        <p:txBody>
          <a:bodyPr>
            <a:normAutofit lnSpcReduction="10000"/>
          </a:bodyPr>
          <a:lstStyle/>
          <a:p>
            <a:pPr marL="0" indent="0" algn="just">
              <a:buNone/>
            </a:pPr>
            <a:r>
              <a:rPr lang="en-US" sz="1600" dirty="0">
                <a:effectLst/>
                <a:latin typeface="Times New Roman" panose="02020603050405020304" pitchFamily="18" charset="0"/>
                <a:cs typeface="Times New Roman" panose="02020603050405020304" pitchFamily="18" charset="0"/>
              </a:rPr>
              <a:t>Let us look at how the number of flights arriving at airports in the USA has changed from 2004-2019. </a:t>
            </a:r>
          </a:p>
          <a:p>
            <a:pPr algn="just"/>
            <a:r>
              <a:rPr lang="en-US" sz="1600" dirty="0">
                <a:effectLst/>
                <a:latin typeface="Times New Roman" panose="02020603050405020304" pitchFamily="18" charset="0"/>
                <a:cs typeface="Times New Roman" panose="02020603050405020304" pitchFamily="18" charset="0"/>
              </a:rPr>
              <a:t>In the following visualizations we can see that from 2004-2008 over 7 million flights arrived every year with </a:t>
            </a:r>
            <a:r>
              <a:rPr lang="en-US" sz="1600" b="1" dirty="0">
                <a:effectLst/>
                <a:latin typeface="Times New Roman" panose="02020603050405020304" pitchFamily="18" charset="0"/>
                <a:cs typeface="Times New Roman" panose="02020603050405020304" pitchFamily="18" charset="0"/>
              </a:rPr>
              <a:t>2007 </a:t>
            </a:r>
            <a:r>
              <a:rPr lang="en-US" sz="1600" dirty="0">
                <a:effectLst/>
                <a:latin typeface="Times New Roman" panose="02020603050405020304" pitchFamily="18" charset="0"/>
                <a:cs typeface="Times New Roman" panose="02020603050405020304" pitchFamily="18" charset="0"/>
              </a:rPr>
              <a:t>being the peak with </a:t>
            </a:r>
            <a:r>
              <a:rPr lang="en-US" sz="1600" b="1" dirty="0">
                <a:effectLst/>
                <a:latin typeface="Times New Roman" panose="02020603050405020304" pitchFamily="18" charset="0"/>
                <a:cs typeface="Times New Roman" panose="02020603050405020304" pitchFamily="18" charset="0"/>
              </a:rPr>
              <a:t>7.46 million </a:t>
            </a:r>
            <a:r>
              <a:rPr lang="en-US" sz="1600" dirty="0">
                <a:effectLst/>
                <a:latin typeface="Times New Roman" panose="02020603050405020304" pitchFamily="18" charset="0"/>
                <a:cs typeface="Times New Roman" panose="02020603050405020304" pitchFamily="18" charset="0"/>
              </a:rPr>
              <a:t>flights arriving that year. </a:t>
            </a:r>
          </a:p>
          <a:p>
            <a:pPr algn="just"/>
            <a:r>
              <a:rPr lang="en-US" sz="1600" dirty="0">
                <a:effectLst/>
                <a:latin typeface="Times New Roman" panose="02020603050405020304" pitchFamily="18" charset="0"/>
                <a:cs typeface="Times New Roman" panose="02020603050405020304" pitchFamily="18" charset="0"/>
              </a:rPr>
              <a:t>From 2004-2019 most flights also arrived in 2007 with 2019 coming in close 2nd with 7.42 million flight arrivals. </a:t>
            </a:r>
          </a:p>
          <a:p>
            <a:pPr algn="just"/>
            <a:r>
              <a:rPr lang="en-US" sz="1600" dirty="0">
                <a:effectLst/>
                <a:latin typeface="Times New Roman" panose="02020603050405020304" pitchFamily="18" charset="0"/>
                <a:cs typeface="Times New Roman" panose="02020603050405020304" pitchFamily="18" charset="0"/>
              </a:rPr>
              <a:t>The number of flight arrivals did not cross the 6.5 million mark from 2009 to 2017 with the Least number of flight arrivals in </a:t>
            </a:r>
            <a:r>
              <a:rPr lang="en-US" sz="1600" b="1" dirty="0">
                <a:effectLst/>
                <a:latin typeface="Times New Roman" panose="02020603050405020304" pitchFamily="18" charset="0"/>
                <a:cs typeface="Times New Roman" panose="02020603050405020304" pitchFamily="18" charset="0"/>
              </a:rPr>
              <a:t>2016 </a:t>
            </a:r>
            <a:r>
              <a:rPr lang="en-US" sz="1600" dirty="0">
                <a:effectLst/>
                <a:latin typeface="Times New Roman" panose="02020603050405020304" pitchFamily="18" charset="0"/>
                <a:cs typeface="Times New Roman" panose="02020603050405020304" pitchFamily="18" charset="0"/>
              </a:rPr>
              <a:t>(</a:t>
            </a:r>
            <a:r>
              <a:rPr lang="en-US" sz="1600" b="1" dirty="0">
                <a:effectLst/>
                <a:latin typeface="Times New Roman" panose="02020603050405020304" pitchFamily="18" charset="0"/>
                <a:cs typeface="Times New Roman" panose="02020603050405020304" pitchFamily="18" charset="0"/>
              </a:rPr>
              <a:t>5.62 million </a:t>
            </a:r>
            <a:r>
              <a:rPr lang="en-US" sz="1600" dirty="0">
                <a:effectLst/>
                <a:latin typeface="Times New Roman" panose="02020603050405020304" pitchFamily="18" charset="0"/>
                <a:cs typeface="Times New Roman" panose="02020603050405020304" pitchFamily="18" charset="0"/>
              </a:rPr>
              <a:t>flights arriving). </a:t>
            </a:r>
          </a:p>
          <a:p>
            <a:pPr algn="just"/>
            <a:r>
              <a:rPr lang="en-US" sz="1600" dirty="0">
                <a:effectLst/>
                <a:latin typeface="Times New Roman" panose="02020603050405020304" pitchFamily="18" charset="0"/>
                <a:cs typeface="Times New Roman" panose="02020603050405020304" pitchFamily="18" charset="0"/>
              </a:rPr>
              <a:t>Looking at the delay values over the years, it is observed that </a:t>
            </a:r>
            <a:r>
              <a:rPr lang="en-US" sz="1600" b="1" dirty="0">
                <a:effectLst/>
                <a:latin typeface="Times New Roman" panose="02020603050405020304" pitchFamily="18" charset="0"/>
                <a:cs typeface="Times New Roman" panose="02020603050405020304" pitchFamily="18" charset="0"/>
              </a:rPr>
              <a:t>2007 </a:t>
            </a:r>
            <a:r>
              <a:rPr lang="en-US" sz="1600" dirty="0">
                <a:effectLst/>
                <a:latin typeface="Times New Roman" panose="02020603050405020304" pitchFamily="18" charset="0"/>
                <a:cs typeface="Times New Roman" panose="02020603050405020304" pitchFamily="18" charset="0"/>
              </a:rPr>
              <a:t>had the </a:t>
            </a:r>
            <a:r>
              <a:rPr lang="en-US" sz="1600" b="1" dirty="0">
                <a:effectLst/>
                <a:latin typeface="Times New Roman" panose="02020603050405020304" pitchFamily="18" charset="0"/>
                <a:cs typeface="Times New Roman" panose="02020603050405020304" pitchFamily="18" charset="0"/>
              </a:rPr>
              <a:t>highest </a:t>
            </a:r>
            <a:r>
              <a:rPr lang="en-US" sz="1600" dirty="0">
                <a:effectLst/>
                <a:latin typeface="Times New Roman" panose="02020603050405020304" pitchFamily="18" charset="0"/>
                <a:cs typeface="Times New Roman" panose="02020603050405020304" pitchFamily="18" charset="0"/>
              </a:rPr>
              <a:t>delays and </a:t>
            </a:r>
            <a:r>
              <a:rPr lang="en-US" sz="1600" b="1" dirty="0">
                <a:effectLst/>
                <a:latin typeface="Times New Roman" panose="02020603050405020304" pitchFamily="18" charset="0"/>
                <a:cs typeface="Times New Roman" panose="02020603050405020304" pitchFamily="18" charset="0"/>
              </a:rPr>
              <a:t>2012 </a:t>
            </a:r>
            <a:r>
              <a:rPr lang="en-US" sz="1600" dirty="0">
                <a:effectLst/>
                <a:latin typeface="Times New Roman" panose="02020603050405020304" pitchFamily="18" charset="0"/>
                <a:cs typeface="Times New Roman" panose="02020603050405020304" pitchFamily="18" charset="0"/>
              </a:rPr>
              <a:t>had the </a:t>
            </a:r>
            <a:r>
              <a:rPr lang="en-US" sz="1600" b="1" dirty="0">
                <a:effectLst/>
                <a:latin typeface="Times New Roman" panose="02020603050405020304" pitchFamily="18" charset="0"/>
                <a:cs typeface="Times New Roman" panose="02020603050405020304" pitchFamily="18" charset="0"/>
              </a:rPr>
              <a:t>lowest values</a:t>
            </a:r>
            <a:r>
              <a:rPr lang="en-US" sz="1600" dirty="0">
                <a:effectLst/>
                <a:latin typeface="Times New Roman" panose="02020603050405020304" pitchFamily="18" charset="0"/>
                <a:cs typeface="Times New Roman" panose="02020603050405020304" pitchFamily="18" charset="0"/>
              </a:rPr>
              <a:t>. </a:t>
            </a:r>
            <a:endParaRPr lang="en-US" sz="800" dirty="0">
              <a:effectLst/>
              <a:latin typeface="Times New Roman" panose="02020603050405020304" pitchFamily="18" charset="0"/>
              <a:cs typeface="Times New Roman" panose="02020603050405020304" pitchFamily="18" charset="0"/>
            </a:endParaRPr>
          </a:p>
        </p:txBody>
      </p:sp>
      <p:pic>
        <p:nvPicPr>
          <p:cNvPr id="7" name="Content Placeholder 6" descr="Chart&#10;&#10;Description automatically generated">
            <a:extLst>
              <a:ext uri="{FF2B5EF4-FFF2-40B4-BE49-F238E27FC236}">
                <a16:creationId xmlns:a16="http://schemas.microsoft.com/office/drawing/2014/main" id="{24A6A341-F713-F9DC-1064-E20450730EAD}"/>
              </a:ext>
            </a:extLst>
          </p:cNvPr>
          <p:cNvPicPr>
            <a:picLocks noChangeAspect="1"/>
          </p:cNvPicPr>
          <p:nvPr/>
        </p:nvPicPr>
        <p:blipFill rotWithShape="1">
          <a:blip r:embed="rId2"/>
          <a:srcRect r="5166"/>
          <a:stretch/>
        </p:blipFill>
        <p:spPr>
          <a:xfrm>
            <a:off x="4917476" y="1657403"/>
            <a:ext cx="6436322" cy="4462404"/>
          </a:xfrm>
          <a:prstGeom prst="rect">
            <a:avLst/>
          </a:prstGeom>
        </p:spPr>
      </p:pic>
    </p:spTree>
    <p:extLst>
      <p:ext uri="{BB962C8B-B14F-4D97-AF65-F5344CB8AC3E}">
        <p14:creationId xmlns:p14="http://schemas.microsoft.com/office/powerpoint/2010/main" val="335780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5CB60-0ADB-4461-9603-35F613FBE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5B809-3B39-851D-AC97-0D98705465E8}"/>
              </a:ext>
            </a:extLst>
          </p:cNvPr>
          <p:cNvSpPr>
            <a:spLocks noGrp="1"/>
          </p:cNvSpPr>
          <p:nvPr>
            <p:ph type="title"/>
          </p:nvPr>
        </p:nvSpPr>
        <p:spPr>
          <a:xfrm>
            <a:off x="7360374" y="585215"/>
            <a:ext cx="3993426" cy="5367223"/>
          </a:xfrm>
        </p:spPr>
        <p:txBody>
          <a:bodyPr vert="horz" lIns="91440" tIns="45720" rIns="91440" bIns="45720" rtlCol="0" anchor="ctr">
            <a:normAutofit/>
          </a:bodyPr>
          <a:lstStyle/>
          <a:p>
            <a:pPr algn="just"/>
            <a:r>
              <a:rPr lang="en-US" sz="2500" kern="1200" dirty="0">
                <a:solidFill>
                  <a:schemeClr val="tx1"/>
                </a:solidFill>
                <a:effectLst/>
                <a:latin typeface="Times New Roman" panose="02020603050405020304" pitchFamily="18" charset="0"/>
                <a:cs typeface="Times New Roman" panose="02020603050405020304" pitchFamily="18" charset="0"/>
              </a:rPr>
              <a:t>Let us now see the state-wise distribution of flight arrivals in the visualization below. </a:t>
            </a:r>
            <a:br>
              <a:rPr lang="en-US" sz="2500" kern="1200" dirty="0">
                <a:solidFill>
                  <a:schemeClr val="tx1"/>
                </a:solidFill>
                <a:effectLst/>
                <a:latin typeface="Times New Roman" panose="02020603050405020304" pitchFamily="18" charset="0"/>
                <a:cs typeface="Times New Roman" panose="02020603050405020304" pitchFamily="18" charset="0"/>
              </a:rPr>
            </a:br>
            <a:br>
              <a:rPr lang="en-US" sz="2500" kern="1200" dirty="0">
                <a:solidFill>
                  <a:schemeClr val="tx1"/>
                </a:solidFill>
                <a:effectLst/>
                <a:latin typeface="Times New Roman" panose="02020603050405020304" pitchFamily="18" charset="0"/>
                <a:cs typeface="Times New Roman" panose="02020603050405020304" pitchFamily="18" charset="0"/>
              </a:rPr>
            </a:br>
            <a:r>
              <a:rPr lang="en-US" sz="2500" kern="1200" dirty="0">
                <a:solidFill>
                  <a:schemeClr val="tx1"/>
                </a:solidFill>
                <a:effectLst/>
                <a:latin typeface="Times New Roman" panose="02020603050405020304" pitchFamily="18" charset="0"/>
                <a:cs typeface="Times New Roman" panose="02020603050405020304" pitchFamily="18" charset="0"/>
              </a:rPr>
              <a:t>Here we can see </a:t>
            </a:r>
            <a:r>
              <a:rPr lang="en-US" sz="2500" b="1" kern="1200" dirty="0">
                <a:solidFill>
                  <a:schemeClr val="tx1"/>
                </a:solidFill>
                <a:effectLst/>
                <a:latin typeface="Times New Roman" panose="02020603050405020304" pitchFamily="18" charset="0"/>
                <a:cs typeface="Times New Roman" panose="02020603050405020304" pitchFamily="18" charset="0"/>
              </a:rPr>
              <a:t>California </a:t>
            </a:r>
            <a:r>
              <a:rPr lang="en-US" sz="2500" kern="1200" dirty="0">
                <a:solidFill>
                  <a:schemeClr val="tx1"/>
                </a:solidFill>
                <a:effectLst/>
                <a:latin typeface="Times New Roman" panose="02020603050405020304" pitchFamily="18" charset="0"/>
                <a:cs typeface="Times New Roman" panose="02020603050405020304" pitchFamily="18" charset="0"/>
              </a:rPr>
              <a:t>has the </a:t>
            </a:r>
            <a:r>
              <a:rPr lang="en-US" sz="2500" b="1" kern="1200" dirty="0">
                <a:solidFill>
                  <a:schemeClr val="tx1"/>
                </a:solidFill>
                <a:effectLst/>
                <a:latin typeface="Times New Roman" panose="02020603050405020304" pitchFamily="18" charset="0"/>
                <a:cs typeface="Times New Roman" panose="02020603050405020304" pitchFamily="18" charset="0"/>
              </a:rPr>
              <a:t>highest </a:t>
            </a:r>
            <a:r>
              <a:rPr lang="en-US" sz="2500" kern="1200" dirty="0">
                <a:solidFill>
                  <a:schemeClr val="tx1"/>
                </a:solidFill>
                <a:effectLst/>
                <a:latin typeface="Times New Roman" panose="02020603050405020304" pitchFamily="18" charset="0"/>
                <a:cs typeface="Times New Roman" panose="02020603050405020304" pitchFamily="18" charset="0"/>
              </a:rPr>
              <a:t>number of arrivals closely followed by </a:t>
            </a:r>
            <a:r>
              <a:rPr lang="en-US" sz="2500" b="1" kern="1200" dirty="0">
                <a:solidFill>
                  <a:schemeClr val="tx1"/>
                </a:solidFill>
                <a:effectLst/>
                <a:latin typeface="Times New Roman" panose="02020603050405020304" pitchFamily="18" charset="0"/>
                <a:cs typeface="Times New Roman" panose="02020603050405020304" pitchFamily="18" charset="0"/>
              </a:rPr>
              <a:t>Texas </a:t>
            </a:r>
            <a:r>
              <a:rPr lang="en-US" sz="2500" kern="1200" dirty="0">
                <a:solidFill>
                  <a:schemeClr val="tx1"/>
                </a:solidFill>
                <a:effectLst/>
                <a:latin typeface="Times New Roman" panose="02020603050405020304" pitchFamily="18" charset="0"/>
                <a:cs typeface="Times New Roman" panose="02020603050405020304" pitchFamily="18" charset="0"/>
              </a:rPr>
              <a:t>and </a:t>
            </a:r>
            <a:r>
              <a:rPr lang="en-US" sz="2500" b="1" kern="1200" dirty="0">
                <a:solidFill>
                  <a:schemeClr val="tx1"/>
                </a:solidFill>
                <a:effectLst/>
                <a:latin typeface="Times New Roman" panose="02020603050405020304" pitchFamily="18" charset="0"/>
                <a:cs typeface="Times New Roman" panose="02020603050405020304" pitchFamily="18" charset="0"/>
              </a:rPr>
              <a:t>Delaware </a:t>
            </a:r>
            <a:r>
              <a:rPr lang="en-US" sz="2500" kern="1200" dirty="0">
                <a:solidFill>
                  <a:schemeClr val="tx1"/>
                </a:solidFill>
                <a:effectLst/>
                <a:latin typeface="Times New Roman" panose="02020603050405020304" pitchFamily="18" charset="0"/>
                <a:cs typeface="Times New Roman" panose="02020603050405020304" pitchFamily="18" charset="0"/>
              </a:rPr>
              <a:t>has the </a:t>
            </a:r>
            <a:r>
              <a:rPr lang="en-US" sz="2500" b="1" kern="1200" dirty="0">
                <a:solidFill>
                  <a:schemeClr val="tx1"/>
                </a:solidFill>
                <a:effectLst/>
                <a:latin typeface="Times New Roman" panose="02020603050405020304" pitchFamily="18" charset="0"/>
                <a:cs typeface="Times New Roman" panose="02020603050405020304" pitchFamily="18" charset="0"/>
              </a:rPr>
              <a:t>least </a:t>
            </a:r>
            <a:r>
              <a:rPr lang="en-US" sz="2500" kern="1200" dirty="0">
                <a:solidFill>
                  <a:schemeClr val="tx1"/>
                </a:solidFill>
                <a:effectLst/>
                <a:latin typeface="Times New Roman" panose="02020603050405020304" pitchFamily="18" charset="0"/>
                <a:cs typeface="Times New Roman" panose="02020603050405020304" pitchFamily="18" charset="0"/>
              </a:rPr>
              <a:t>number of arrivals. </a:t>
            </a:r>
            <a:endParaRPr lang="en-US" sz="25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47DF63-52BD-4390-89BA-772114C43663}"/>
              </a:ext>
            </a:extLst>
          </p:cNvPr>
          <p:cNvPicPr>
            <a:picLocks noChangeAspect="1"/>
          </p:cNvPicPr>
          <p:nvPr/>
        </p:nvPicPr>
        <p:blipFill>
          <a:blip r:embed="rId2"/>
          <a:stretch>
            <a:fillRect/>
          </a:stretch>
        </p:blipFill>
        <p:spPr>
          <a:xfrm>
            <a:off x="112776" y="585215"/>
            <a:ext cx="7247598" cy="5367223"/>
          </a:xfrm>
          <a:prstGeom prst="rect">
            <a:avLst/>
          </a:prstGeom>
        </p:spPr>
      </p:pic>
    </p:spTree>
    <p:extLst>
      <p:ext uri="{BB962C8B-B14F-4D97-AF65-F5344CB8AC3E}">
        <p14:creationId xmlns:p14="http://schemas.microsoft.com/office/powerpoint/2010/main" val="406242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9BB8BE-1351-4D9B-B761-F84A0B5B6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CB9C7AB-D0E0-CE3B-DD59-2843403CAB08}"/>
              </a:ext>
            </a:extLst>
          </p:cNvPr>
          <p:cNvSpPr>
            <a:spLocks noGrp="1"/>
          </p:cNvSpPr>
          <p:nvPr>
            <p:ph idx="1"/>
          </p:nvPr>
        </p:nvSpPr>
        <p:spPr>
          <a:xfrm>
            <a:off x="358697" y="970811"/>
            <a:ext cx="3878766" cy="4916377"/>
          </a:xfrm>
        </p:spPr>
        <p:txBody>
          <a:bodyPr anchor="ctr">
            <a:normAutofit/>
          </a:bodyPr>
          <a:lstStyle/>
          <a:p>
            <a:pPr marL="0" indent="0">
              <a:buNone/>
            </a:pPr>
            <a:r>
              <a:rPr lang="en-US" sz="1800" dirty="0">
                <a:effectLst/>
                <a:latin typeface="TimesNewRomanPSMT"/>
              </a:rPr>
              <a:t>The next visualization will dive into delay cause and delay time analysis. </a:t>
            </a:r>
          </a:p>
          <a:p>
            <a:r>
              <a:rPr lang="en-US" sz="1800" dirty="0">
                <a:effectLst/>
                <a:latin typeface="TimesNewRomanPSMT"/>
              </a:rPr>
              <a:t>Both delay count and delay time due to NAS have </a:t>
            </a:r>
            <a:r>
              <a:rPr lang="en-US" sz="1800" b="1" dirty="0">
                <a:effectLst/>
                <a:latin typeface="TimesNewRomanPSMT"/>
              </a:rPr>
              <a:t>decreased</a:t>
            </a:r>
            <a:r>
              <a:rPr lang="en-US" sz="1800" dirty="0">
                <a:effectLst/>
                <a:latin typeface="TimesNewRomanPSMT"/>
              </a:rPr>
              <a:t> compared to the previous decade, which includes non-extreme weather conditions, airport operations, heavy traffic volume, and air traffic control. </a:t>
            </a:r>
          </a:p>
          <a:p>
            <a:r>
              <a:rPr lang="en-US" sz="1800" dirty="0">
                <a:effectLst/>
                <a:latin typeface="TimesNewRomanPSMT"/>
              </a:rPr>
              <a:t>Delay Time is on a </a:t>
            </a:r>
            <a:r>
              <a:rPr lang="en-US" sz="1800" b="1" dirty="0">
                <a:effectLst/>
                <a:latin typeface="TimesNewRomanPSMT"/>
              </a:rPr>
              <a:t>decreasing trend </a:t>
            </a:r>
            <a:r>
              <a:rPr lang="en-US" sz="1800" dirty="0">
                <a:effectLst/>
                <a:latin typeface="TimesNewRomanPSMT"/>
              </a:rPr>
              <a:t>through </a:t>
            </a:r>
            <a:r>
              <a:rPr lang="en-US" sz="1800" b="1" dirty="0">
                <a:effectLst/>
                <a:latin typeface="TimesNewRomanPSMT"/>
              </a:rPr>
              <a:t>2019</a:t>
            </a:r>
            <a:r>
              <a:rPr lang="en-US" sz="1800" dirty="0">
                <a:effectLst/>
                <a:latin typeface="TimesNewRomanPSMT"/>
              </a:rPr>
              <a:t>. </a:t>
            </a:r>
          </a:p>
          <a:p>
            <a:r>
              <a:rPr lang="en-US" sz="1800" dirty="0">
                <a:effectLst/>
                <a:latin typeface="TimesNewRomanPSMT"/>
              </a:rPr>
              <a:t>Flights delayed due to </a:t>
            </a:r>
            <a:r>
              <a:rPr lang="en-US" sz="1800" b="1" dirty="0">
                <a:effectLst/>
                <a:latin typeface="TimesNewRomanPSMT"/>
              </a:rPr>
              <a:t>Late Aircraft </a:t>
            </a:r>
            <a:r>
              <a:rPr lang="en-US" sz="1800" dirty="0">
                <a:effectLst/>
                <a:latin typeface="TimesNewRomanPSMT"/>
              </a:rPr>
              <a:t>is the primary cause and contribute the most to the delay time. </a:t>
            </a:r>
          </a:p>
          <a:p>
            <a:r>
              <a:rPr lang="en-US" sz="1800" dirty="0">
                <a:effectLst/>
                <a:latin typeface="TimesNewRomanPSMT"/>
              </a:rPr>
              <a:t>Delay time due to Late Aircrafts is </a:t>
            </a:r>
            <a:r>
              <a:rPr lang="en-US" sz="1800" b="1" i="0" dirty="0">
                <a:effectLst/>
                <a:latin typeface="Times New Roman" panose="02020603050405020304" pitchFamily="18" charset="0"/>
                <a:cs typeface="Times New Roman" panose="02020603050405020304" pitchFamily="18" charset="0"/>
              </a:rPr>
              <a:t>surging.</a:t>
            </a:r>
            <a:endParaRPr lang="en-US" sz="1050" b="1" dirty="0">
              <a:effectLst/>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0AFBFF9D-09C8-0015-CAA9-C03428FFABAB}"/>
              </a:ext>
            </a:extLst>
          </p:cNvPr>
          <p:cNvPicPr>
            <a:picLocks noChangeAspect="1"/>
          </p:cNvPicPr>
          <p:nvPr/>
        </p:nvPicPr>
        <p:blipFill>
          <a:blip r:embed="rId2"/>
          <a:stretch>
            <a:fillRect/>
          </a:stretch>
        </p:blipFill>
        <p:spPr>
          <a:xfrm>
            <a:off x="4419840" y="993113"/>
            <a:ext cx="7505917" cy="4916376"/>
          </a:xfrm>
          <a:prstGeom prst="rect">
            <a:avLst/>
          </a:prstGeom>
        </p:spPr>
      </p:pic>
    </p:spTree>
    <p:extLst>
      <p:ext uri="{BB962C8B-B14F-4D97-AF65-F5344CB8AC3E}">
        <p14:creationId xmlns:p14="http://schemas.microsoft.com/office/powerpoint/2010/main" val="120925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8DB3E-A714-B987-0670-34AB2F4C7479}"/>
              </a:ext>
            </a:extLst>
          </p:cNvPr>
          <p:cNvSpPr>
            <a:spLocks noGrp="1"/>
          </p:cNvSpPr>
          <p:nvPr>
            <p:ph idx="1"/>
          </p:nvPr>
        </p:nvSpPr>
        <p:spPr>
          <a:xfrm>
            <a:off x="436755" y="947272"/>
            <a:ext cx="3488473" cy="4963453"/>
          </a:xfrm>
        </p:spPr>
        <p:txBody>
          <a:bodyPr anchor="ctr">
            <a:normAutofit/>
          </a:bodyPr>
          <a:lstStyle/>
          <a:p>
            <a:pPr marL="0" indent="0">
              <a:buNone/>
            </a:pPr>
            <a:r>
              <a:rPr lang="en-US" sz="2000" dirty="0">
                <a:effectLst/>
                <a:latin typeface="Times New Roman" panose="02020603050405020304" pitchFamily="18" charset="0"/>
                <a:cs typeface="Times New Roman" panose="02020603050405020304" pitchFamily="18" charset="0"/>
              </a:rPr>
              <a:t>Now let us look at the seasonal trend in % of flights Delayed.</a:t>
            </a:r>
          </a:p>
          <a:p>
            <a:r>
              <a:rPr lang="en-US" sz="2000" dirty="0">
                <a:effectLst/>
                <a:latin typeface="Times New Roman" panose="02020603050405020304" pitchFamily="18" charset="0"/>
                <a:cs typeface="Times New Roman" panose="02020603050405020304" pitchFamily="18" charset="0"/>
              </a:rPr>
              <a:t>Peak delays occur in December with 23.7 % of the total flights being delayed. </a:t>
            </a:r>
          </a:p>
          <a:p>
            <a:r>
              <a:rPr lang="en-US" sz="2000" dirty="0">
                <a:effectLst/>
                <a:latin typeface="Times New Roman" panose="02020603050405020304" pitchFamily="18" charset="0"/>
                <a:cs typeface="Times New Roman" panose="02020603050405020304" pitchFamily="18" charset="0"/>
              </a:rPr>
              <a:t>December is when the holiday season and harsh winter clash and overburden the commercial flight network. </a:t>
            </a:r>
          </a:p>
          <a:p>
            <a:r>
              <a:rPr lang="en-US" sz="2000" dirty="0">
                <a:effectLst/>
                <a:latin typeface="Times New Roman" panose="02020603050405020304" pitchFamily="18" charset="0"/>
                <a:cs typeface="Times New Roman" panose="02020603050405020304" pitchFamily="18" charset="0"/>
              </a:rPr>
              <a:t>Delays are on the lower end in September, October, and November with only 15% of the flights being delayed in September. </a:t>
            </a:r>
            <a:endParaRPr lang="en-US" sz="14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215DE9-889B-5053-00F1-1D4A9F87350B}"/>
              </a:ext>
            </a:extLst>
          </p:cNvPr>
          <p:cNvPicPr>
            <a:picLocks noChangeAspect="1"/>
          </p:cNvPicPr>
          <p:nvPr/>
        </p:nvPicPr>
        <p:blipFill>
          <a:blip r:embed="rId2"/>
          <a:stretch>
            <a:fillRect/>
          </a:stretch>
        </p:blipFill>
        <p:spPr>
          <a:xfrm>
            <a:off x="4205868" y="947273"/>
            <a:ext cx="7772400" cy="4963453"/>
          </a:xfrm>
          <a:prstGeom prst="rect">
            <a:avLst/>
          </a:prstGeom>
        </p:spPr>
      </p:pic>
    </p:spTree>
    <p:extLst>
      <p:ext uri="{BB962C8B-B14F-4D97-AF65-F5344CB8AC3E}">
        <p14:creationId xmlns:p14="http://schemas.microsoft.com/office/powerpoint/2010/main" val="228695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8909-AFBB-DEDC-9BCF-4FF6925765D3}"/>
              </a:ext>
            </a:extLst>
          </p:cNvPr>
          <p:cNvSpPr>
            <a:spLocks noGrp="1"/>
          </p:cNvSpPr>
          <p:nvPr>
            <p:ph type="title"/>
          </p:nvPr>
        </p:nvSpPr>
        <p:spPr/>
        <p:txBody>
          <a:bodyPr>
            <a:normAutofit/>
          </a:bodyPr>
          <a:lstStyle/>
          <a:p>
            <a:r>
              <a:rPr lang="en-US" sz="4800" dirty="0">
                <a:solidFill>
                  <a:srgbClr val="2D5193"/>
                </a:solidFill>
                <a:effectLst/>
                <a:latin typeface="TimesNewRomanPSMT"/>
              </a:rPr>
              <a:t>Conclusion </a:t>
            </a:r>
            <a:endParaRPr lang="en-US" sz="9600" dirty="0"/>
          </a:p>
        </p:txBody>
      </p:sp>
      <p:sp>
        <p:nvSpPr>
          <p:cNvPr id="3" name="Content Placeholder 2">
            <a:extLst>
              <a:ext uri="{FF2B5EF4-FFF2-40B4-BE49-F238E27FC236}">
                <a16:creationId xmlns:a16="http://schemas.microsoft.com/office/drawing/2014/main" id="{50C5F218-1C7C-8982-6AAB-EC886AAF0712}"/>
              </a:ext>
            </a:extLst>
          </p:cNvPr>
          <p:cNvSpPr>
            <a:spLocks noGrp="1"/>
          </p:cNvSpPr>
          <p:nvPr>
            <p:ph idx="1"/>
          </p:nvPr>
        </p:nvSpPr>
        <p:spPr/>
        <p:txBody>
          <a:bodyPr/>
          <a:lstStyle/>
          <a:p>
            <a:pPr marL="0" indent="0">
              <a:buNone/>
            </a:pPr>
            <a:r>
              <a:rPr lang="en-US" sz="1800" dirty="0">
                <a:effectLst/>
                <a:latin typeface="TimesNewRomanPSMT"/>
              </a:rPr>
              <a:t>These visualizations have explored Flight arrival performance and delays in the USA from 2004-2019. We have produced following insights from our analysis:</a:t>
            </a:r>
          </a:p>
          <a:p>
            <a:r>
              <a:rPr lang="en-US" sz="1800" dirty="0">
                <a:effectLst/>
                <a:latin typeface="TimesNewRomanPSMT"/>
              </a:rPr>
              <a:t>The visualizations revealed various trends and key insights from the dataset such as the slump in flight arrivals from 2009-2017 and the gradual decrease in the number of flights delayed over the years. </a:t>
            </a:r>
          </a:p>
          <a:p>
            <a:r>
              <a:rPr lang="en-US" sz="1800" dirty="0">
                <a:effectLst/>
                <a:latin typeface="TimesNewRomanPSMT"/>
              </a:rPr>
              <a:t>Moving on to the delay causes and how those causes contribute to the overall delay time it is observed that Late Aircraft delay was the major reason for flight delays in the USA which also led to this cause being the top contributor to delay time. </a:t>
            </a:r>
          </a:p>
          <a:p>
            <a:r>
              <a:rPr lang="en-US" sz="1800" dirty="0">
                <a:effectLst/>
                <a:latin typeface="TimesNewRomanPSMT"/>
              </a:rPr>
              <a:t>The time delay associated with NAS delays (non-extreme weather conditions, airport operations, heavy traffic volume, and air traffic control) is gradually decreasing over the years which can be due to an increase in the efficiency of airports. </a:t>
            </a:r>
          </a:p>
          <a:p>
            <a:r>
              <a:rPr lang="en-US" sz="1800" dirty="0">
                <a:effectLst/>
                <a:latin typeface="TimesNewRomanPSMT"/>
              </a:rPr>
              <a:t>The last visualization explored the seasonal trends in % of Flights delayed. December had the highest amount of delays as is the holiday season and peak winter in the country while September – November, the least delay, was observed over the years. </a:t>
            </a:r>
            <a:endParaRPr lang="en-US" dirty="0">
              <a:effectLst/>
            </a:endParaRPr>
          </a:p>
        </p:txBody>
      </p:sp>
    </p:spTree>
    <p:extLst>
      <p:ext uri="{BB962C8B-B14F-4D97-AF65-F5344CB8AC3E}">
        <p14:creationId xmlns:p14="http://schemas.microsoft.com/office/powerpoint/2010/main" val="376002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F4C6-40E8-1CEC-5B79-AECA917292F6}"/>
              </a:ext>
            </a:extLst>
          </p:cNvPr>
          <p:cNvSpPr>
            <a:spLocks noGrp="1"/>
          </p:cNvSpPr>
          <p:nvPr>
            <p:ph type="title"/>
          </p:nvPr>
        </p:nvSpPr>
        <p:spPr>
          <a:xfrm>
            <a:off x="838200" y="365125"/>
            <a:ext cx="10515600" cy="6147187"/>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8815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895</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TimesNewRomanPSMT</vt:lpstr>
      <vt:lpstr>Office Theme</vt:lpstr>
      <vt:lpstr>Flight Arrival &amp; Delay Analysis </vt:lpstr>
      <vt:lpstr>Introduction</vt:lpstr>
      <vt:lpstr>PowerPoint Presentation</vt:lpstr>
      <vt:lpstr>Analysis</vt:lpstr>
      <vt:lpstr>Let us now see the state-wise distribution of flight arrivals in the visualization below.   Here we can see California has the highest number of arrivals closely followed by Texas and Delaware has the least number of arrivals. </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Arrival &amp; Delay Analysis </dc:title>
  <dc:creator>Rutwik Sanjay Guntoorkar</dc:creator>
  <cp:lastModifiedBy>Rutwik Sanjay Guntoorkar</cp:lastModifiedBy>
  <cp:revision>2</cp:revision>
  <dcterms:created xsi:type="dcterms:W3CDTF">2022-12-16T11:59:59Z</dcterms:created>
  <dcterms:modified xsi:type="dcterms:W3CDTF">2022-12-18T14:55:17Z</dcterms:modified>
</cp:coreProperties>
</file>