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5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dfreephotos.com/other-photos/arrival-and-departure-on-airport-information-board.jpg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OT_Delay/OT_DelayCause1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tgers.box.com/s/2xqndeal9541thccqztwqqwm4wb4r5b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en/view-image.php?image=112273&amp;picture=takeoff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dfreephotos.com/other-photos/arrival-and-departure-on-airport-information-board.jpg.php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wpixel.com/image/380207/aerial-view-business-data-analysis-graph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stratman2/3989447563/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creen&#10;&#10;Description automatically generated">
            <a:extLst>
              <a:ext uri="{FF2B5EF4-FFF2-40B4-BE49-F238E27FC236}">
                <a16:creationId xmlns:a16="http://schemas.microsoft.com/office/drawing/2014/main" id="{1CCA31D4-648C-E8BE-9060-CAE78A41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"/>
            <a:ext cx="9144000" cy="5151549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9144000" cy="200"/>
          </a:xfrm>
          <a:prstGeom prst="rect">
            <a:avLst/>
          </a:prstGeom>
          <a:solidFill>
            <a:srgbClr val="FCBF0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0" y="1976627"/>
            <a:ext cx="9144000" cy="1190246"/>
          </a:xfrm>
          <a:prstGeom prst="rect">
            <a:avLst/>
          </a:prstGeom>
          <a:solidFill>
            <a:schemeClr val="bg1">
              <a:alpha val="48800"/>
            </a:schemeClr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effectLst>
                  <a:outerShdw blurRad="50800" dist="50800" dir="5400000" sx="99000" sy="99000" algn="ctr" rotWithShape="0">
                    <a:srgbClr val="000000">
                      <a:alpha val="28787"/>
                    </a:srgbClr>
                  </a:outerShdw>
                </a:effectLst>
                <a:latin typeface="Roboto" pitchFamily="34" charset="0"/>
                <a:ea typeface="Roboto" pitchFamily="34" charset="-122"/>
                <a:cs typeface="Roboto" pitchFamily="34" charset="-120"/>
              </a:rPr>
              <a:t>TakeOff Timing: Dissecting Airline Delay Data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>
                  <a:outerShdw blurRad="50800" dist="50800" dir="5400000" sx="99000" sy="99000" algn="ctr" rotWithShape="0">
                    <a:srgbClr val="000000">
                      <a:alpha val="2878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Unraveling the intricacies of flight tardiness</a:t>
            </a:r>
            <a:endParaRPr lang="en-US" dirty="0">
              <a:effectLst>
                <a:outerShdw blurRad="50800" dist="50800" dir="5400000" sx="99000" sy="99000" algn="ctr" rotWithShape="0">
                  <a:srgbClr val="000000">
                    <a:alpha val="2878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8ED1D-4991-75E9-B9F4-05B3EBD2AB80}"/>
              </a:ext>
            </a:extLst>
          </p:cNvPr>
          <p:cNvSpPr txBox="1"/>
          <p:nvPr/>
        </p:nvSpPr>
        <p:spPr>
          <a:xfrm>
            <a:off x="6668446" y="4605249"/>
            <a:ext cx="2385653" cy="461665"/>
          </a:xfrm>
          <a:prstGeom prst="rect">
            <a:avLst/>
          </a:prstGeom>
          <a:solidFill>
            <a:schemeClr val="bg1">
              <a:alpha val="4893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Rutwik Guntoorkar – RG1121</a:t>
            </a:r>
          </a:p>
          <a:p>
            <a:r>
              <a:rPr lang="en-US" sz="12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MITA Capstone Project 22:544:688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Bureau of Transportation Statistics - U.S. Department of Transportation. (2023). </a:t>
            </a:r>
            <a:r>
              <a:rPr lang="en-US" sz="11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 On-Time Performance Data</a:t>
            </a: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1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https://www.transtats.bts.gov/OT_Delay/OT_DelayCause1.asp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Appendix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lvl="0" indent="-342900">
              <a:buFont typeface="+mj-lt"/>
              <a:buAutoNum type="arabicPeriod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Tableau File</a:t>
            </a:r>
            <a:endParaRPr lang="en-US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access the Tableau file, please click on the link and open the file.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connect the data to Databricks for the live connection using the following personal access token:</a:t>
            </a:r>
            <a:r>
              <a:rPr lang="en-US" sz="1100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dapi529bfad95b7763f3ab8738bb8e167e14</a:t>
            </a:r>
            <a:endParaRPr lang="en-US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the connection is established, you can click on the extract data button for a faster and smoother experience.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File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Queries:</a:t>
            </a:r>
          </a:p>
          <a:p>
            <a:pPr marL="457200">
              <a:lnSpc>
                <a:spcPct val="115000"/>
              </a:lnSpc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use SQL queries to filter and aggregate the data for the analysis. I have added some reference queries as example.</a:t>
            </a:r>
          </a:p>
        </p:txBody>
      </p:sp>
      <p:sp>
        <p:nvSpPr>
          <p:cNvPr id="5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1E22B-0B10-837E-667E-D7E10B2E22C3}"/>
              </a:ext>
            </a:extLst>
          </p:cNvPr>
          <p:cNvSpPr txBox="1"/>
          <p:nvPr/>
        </p:nvSpPr>
        <p:spPr>
          <a:xfrm>
            <a:off x="3147828" y="2187029"/>
            <a:ext cx="2848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46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48640" y="1475799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TakeOff Timing?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40080" y="2064843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Air travel efficiency crucial for global connectivity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Aims to dissect and understand the complex factors causing airline delays.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Integrates data analytics and aviation management for enhanced travel planning and operational efficiency.</a:t>
            </a:r>
            <a:endParaRPr lang="en-US" sz="1100" i="0" u="none" strike="noStrike" dirty="0">
              <a:solidFill>
                <a:srgbClr val="000000"/>
              </a:solidFill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Identifies when, where, and why flight delays occur, offering transparency in the face of unpredictability.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Analytical Depth and Insight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Strategic and Forward-Looking: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effectLst/>
            </a:endParaRPr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8" name="Picture 7" descr="An airplane taking off from a runway&#10;&#10;Description automatically generated">
            <a:extLst>
              <a:ext uri="{FF2B5EF4-FFF2-40B4-BE49-F238E27FC236}">
                <a16:creationId xmlns:a16="http://schemas.microsoft.com/office/drawing/2014/main" id="{CF4D520E-A46A-C02A-1302-34A8614142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5692" r="19131" b="17355"/>
          <a:stretch/>
        </p:blipFill>
        <p:spPr>
          <a:xfrm>
            <a:off x="5029200" y="388620"/>
            <a:ext cx="3474720" cy="42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the Data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decades of airline delay data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Robust database sourced from Bureau of Transportation Statistics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Analyzing Thousands of journeys' intricate tapestry of factors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Time, weather, and logistics shape flight tardiness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Powerful insights for improving operational efficiency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Multiple variables responsible for delays.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3BAD87-B22B-C1F3-945A-B93082ABAAC5}"/>
              </a:ext>
            </a:extLst>
          </p:cNvPr>
          <p:cNvGrpSpPr/>
          <p:nvPr/>
        </p:nvGrpSpPr>
        <p:grpSpPr>
          <a:xfrm>
            <a:off x="4969037" y="1188720"/>
            <a:ext cx="3777925" cy="3048000"/>
            <a:chOff x="4511217" y="1047750"/>
            <a:chExt cx="3777925" cy="3048000"/>
          </a:xfrm>
        </p:grpSpPr>
        <p:pic>
          <p:nvPicPr>
            <p:cNvPr id="8" name="Picture 7" descr="A screen shot of a flight schedule&#10;&#10;Description automatically generated">
              <a:extLst>
                <a:ext uri="{FF2B5EF4-FFF2-40B4-BE49-F238E27FC236}">
                  <a16:creationId xmlns:a16="http://schemas.microsoft.com/office/drawing/2014/main" id="{BCFDE870-EF5C-551A-079A-247372D1C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r="64366"/>
            <a:stretch/>
          </p:blipFill>
          <p:spPr>
            <a:xfrm>
              <a:off x="4511217" y="1047750"/>
              <a:ext cx="1927860" cy="3048000"/>
            </a:xfrm>
            <a:prstGeom prst="rect">
              <a:avLst/>
            </a:prstGeom>
          </p:spPr>
        </p:pic>
        <p:pic>
          <p:nvPicPr>
            <p:cNvPr id="10" name="Picture 9" descr="A screen shot of a flight schedule&#10;&#10;Description automatically generated">
              <a:extLst>
                <a:ext uri="{FF2B5EF4-FFF2-40B4-BE49-F238E27FC236}">
                  <a16:creationId xmlns:a16="http://schemas.microsoft.com/office/drawing/2014/main" id="{234465D6-4446-9819-C203-B60A60703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50000" r="15804"/>
            <a:stretch/>
          </p:blipFill>
          <p:spPr>
            <a:xfrm>
              <a:off x="6439077" y="1047750"/>
              <a:ext cx="1850065" cy="304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Methodology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Data Management and Querying:</a:t>
            </a:r>
            <a:r>
              <a:rPr lang="en-US" sz="1100" b="1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Utilizes Databricks for hosting and SQL query execution on the dataset,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Ensuring real-time data filtering and compilation for dynamic dashboard interaction.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Visualization and User Interface: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Employs Tableau for creating interactive dashboards and stories that present data analysis findings.</a:t>
            </a:r>
            <a:r>
              <a:rPr lang="en-US" sz="1100" dirty="0"/>
              <a:t> 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Analytical Variables and Causes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Dissects variables such as arrival delays, air carrier control, extreme weather, NAS challenges, late-arriving aircraft, and security.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And analyzing their contribution.</a:t>
            </a:r>
            <a:endParaRPr lang="en-US" sz="1100" i="0" u="none" strike="noStrike" dirty="0">
              <a:solidFill>
                <a:srgbClr val="000000"/>
              </a:solidFill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Seasonality and Trend Analysis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Investigates temporal trends to determine the influence of seasonality on flight delays.</a:t>
            </a:r>
            <a:endParaRPr lang="en-US" sz="1100" i="0" u="none" strike="noStrike" dirty="0">
              <a:solidFill>
                <a:srgbClr val="000000"/>
              </a:solidFill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Strategic Insights for Decision Making: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Aims to produce actionable insights to inform decision-making and enhance on-time performance.</a:t>
            </a:r>
            <a:endParaRPr lang="en-US" sz="1100" b="0" dirty="0">
              <a:effectLst/>
            </a:endParaRP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D8CEE-D8F4-DD0D-47C1-39AA8A5FA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449" r="9069"/>
          <a:stretch/>
        </p:blipFill>
        <p:spPr>
          <a:xfrm>
            <a:off x="4901609" y="0"/>
            <a:ext cx="42423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Flight Arrival by Month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48640" y="1007967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Analyzing monthly delay trends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548640" y="1341828"/>
            <a:ext cx="3641401" cy="457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Trend of Seasonal Delays: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Demonstrates a clear seasonal trend with delays peaking during the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tornado season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(April - June) and the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holiday season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(November - December), suggesting the need for proactive operational adjustments during these months.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Impact of Tornado Season: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Shows a marked increase in delays during the tornado season, emphasizing the impact of severe weather on flight schedules and the importance of having weather contingency plans.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Holiday Season Peaks: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Indicates the highest delays in December, likely due to increased holiday travel, necessitating enhanced staffing and operational readiness.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Fall Season Stability: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Points out a significant drop in delays during the fall season, reflecting potentially more stable weather conditions and lower travel congestion.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Operational Consistency: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Despite varying delay percentages, the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consistent on-time performance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throughout the year underscores the robustness of current flight scheduling and management practices.</a:t>
            </a:r>
            <a:endParaRPr lang="en-US" sz="1100" b="0" dirty="0">
              <a:effectLst/>
            </a:endParaRPr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C6B4E-0B3A-DA3E-95F3-E1E30CF5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201" y="388620"/>
            <a:ext cx="4816799" cy="44417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Flight Arrivals Performance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– State-wise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337576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State-level analysis of flight arrivals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544195" y="1628908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Geographic Distribution of Flight Arrivals:</a:t>
            </a:r>
            <a:r>
              <a:rPr lang="en-US" sz="11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California (CA) leads with the highest number of arrived flights, suggesting it's a major hub for air traffic in the United States.</a:t>
            </a:r>
            <a:endParaRPr lang="en-US" sz="1100" dirty="0"/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Comparison of State Flight Volumes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sz="1100" i="0" u="none" strike="noStrike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Texas (TX) follows as the second-highest, indicating significant travel and transport activity, which may influence airport and infrastructure planning.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Flight Arrival Disparities:</a:t>
            </a:r>
            <a:r>
              <a:rPr lang="en-US" sz="11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Delaware (DE) has the lowest number of flight arrivals, highlighting regional variations in air travel that could impact local economies and service offerings.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Strategic Implications for Airlines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The contrasting numbers between states like CA and DE suggest opportunities for market analysis and route development to balance service distribution.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Insights for Infrastructure Development: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High volume in specific states may necessitate further investment in airport infrastructure and ancillary services to accommodate growing passenger numbers.</a:t>
            </a:r>
            <a:br>
              <a:rPr lang="en-US" sz="1100" b="0" dirty="0">
                <a:effectLst/>
              </a:rPr>
            </a:br>
            <a:br>
              <a:rPr lang="en-US" sz="1100" b="0" dirty="0">
                <a:effectLst/>
              </a:rPr>
            </a:br>
            <a:br>
              <a:rPr lang="en-US" sz="1100" b="0" dirty="0">
                <a:effectLst/>
              </a:rPr>
            </a:b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E229E-CC5B-D918-215A-B20E952BC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995" y="871855"/>
            <a:ext cx="4398010" cy="3425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199"/>
            <a:ext cx="6251944" cy="457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Delay Cause &amp; Time Overview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869744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causes and duration of delays.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457200" y="1249330"/>
            <a:ext cx="2743200" cy="457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Primary Causes of Airline Delays:</a:t>
            </a:r>
            <a:br>
              <a:rPr lang="en-US" sz="1100" b="0" dirty="0">
                <a:effectLst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Carrier-related issues represent the most significant delay type, indicating a need for airlines to focus on operational efficiency.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Impact of Late Aircraft Arrivals:</a:t>
            </a:r>
            <a:r>
              <a:rPr lang="en-US" sz="1100" b="1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Late aircraft arrivals constitute a major portion of delays, suggesting airlines should prioritize improving turnaround times and subsequent scheduling.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NAS Delays and Weather: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NAS delays are a major factor but show a decreasing trend, highlighting improvements in system-wide efficiency.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Weather-related delays, while less common, have a stable presence, emphasizing the importance of robust contingency planning.</a:t>
            </a:r>
            <a:endParaRPr lang="en-US" sz="1100" b="0" dirty="0">
              <a:effectLst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Temporal Trends in Delays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sz="1100" dirty="0"/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 notable decrease in all delay types is observed around 2020, aligning with the COVID-19 pandemic's impact on reduced flight volumes.</a:t>
            </a:r>
            <a:endParaRPr lang="en-US" sz="1100" b="0" dirty="0">
              <a:effectLst/>
            </a:endParaRPr>
          </a:p>
          <a:p>
            <a:br>
              <a:rPr lang="en-US" sz="1100" dirty="0"/>
            </a:br>
            <a:endParaRPr lang="en-US" sz="1100" b="1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CECFA-1652-3D67-603F-7FEB048F9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554480"/>
            <a:ext cx="5943600" cy="3551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Arrival &amp; Delay Overview Dashboard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Dynamic visualization of flight arrivals and delays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Flight Arrival Trends :</a:t>
            </a:r>
            <a:endParaRPr lang="en-US" sz="1100" b="0" i="0" dirty="0">
              <a:effectLst/>
              <a:latin typeface="Söhne"/>
            </a:endParaRPr>
          </a:p>
          <a:p>
            <a:pPr lvl="1" algn="l"/>
            <a:r>
              <a:rPr lang="en-US" sz="1100" b="0" i="0" dirty="0">
                <a:effectLst/>
                <a:latin typeface="Söhne"/>
              </a:rPr>
              <a:t>Pre-2019: Growth</a:t>
            </a:r>
          </a:p>
          <a:p>
            <a:pPr lvl="1" algn="l"/>
            <a:r>
              <a:rPr lang="en-US" sz="1100" b="0" i="0" dirty="0">
                <a:effectLst/>
                <a:latin typeface="Söhne"/>
              </a:rPr>
              <a:t>2020: COVID-19 decline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Punctuality Metrics : </a:t>
            </a:r>
            <a:endParaRPr lang="en-US" sz="1100" b="0" i="0" dirty="0">
              <a:effectLst/>
              <a:latin typeface="Söhne"/>
            </a:endParaRPr>
          </a:p>
          <a:p>
            <a:pPr lvl="1" algn="l"/>
            <a:r>
              <a:rPr lang="en-US" sz="1100" b="0" i="0" dirty="0">
                <a:effectLst/>
                <a:latin typeface="Söhne"/>
              </a:rPr>
              <a:t>On-time: 77.74%</a:t>
            </a:r>
          </a:p>
          <a:p>
            <a:pPr lvl="1" algn="l"/>
            <a:r>
              <a:rPr lang="en-US" sz="1100" b="0" i="0" dirty="0">
                <a:effectLst/>
                <a:latin typeface="Söhne"/>
              </a:rPr>
              <a:t>Delays: 19.40%ddd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Operational Disruptions</a:t>
            </a:r>
            <a:endParaRPr lang="en-US" sz="1100" b="0" i="0" dirty="0">
              <a:effectLst/>
              <a:latin typeface="Söhne"/>
            </a:endParaRPr>
          </a:p>
          <a:p>
            <a:pPr lvl="1" algn="l"/>
            <a:r>
              <a:rPr lang="en-US" sz="1100" b="0" i="0" dirty="0">
                <a:effectLst/>
                <a:latin typeface="Söhne"/>
              </a:rPr>
              <a:t>Cancellations: 2.15%</a:t>
            </a:r>
          </a:p>
          <a:p>
            <a:pPr lvl="1" algn="l"/>
            <a:r>
              <a:rPr lang="en-US" sz="1100" b="0" i="0" dirty="0">
                <a:effectLst/>
                <a:latin typeface="Söhne"/>
              </a:rPr>
              <a:t>Diversions: 0.32%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COVID-19 Impact</a:t>
            </a:r>
            <a:endParaRPr lang="en-US" sz="1100" b="0" i="0" dirty="0">
              <a:effectLst/>
              <a:latin typeface="Söhne"/>
            </a:endParaRPr>
          </a:p>
          <a:p>
            <a:pPr lvl="1" algn="l"/>
            <a:r>
              <a:rPr lang="en-US" sz="1100" b="0" i="0" dirty="0">
                <a:effectLst/>
                <a:latin typeface="Söhne"/>
              </a:rPr>
              <a:t>Reduced operations</a:t>
            </a:r>
          </a:p>
          <a:p>
            <a:pPr lvl="1" algn="l"/>
            <a:r>
              <a:rPr lang="en-US" sz="1100" b="0" i="0" dirty="0">
                <a:effectLst/>
                <a:latin typeface="Söhne"/>
              </a:rPr>
              <a:t>Improved on-time rates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Delay Patterns</a:t>
            </a:r>
            <a:endParaRPr lang="en-US" sz="11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Historical fluctuations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Pandemic influence</a:t>
            </a:r>
          </a:p>
          <a:p>
            <a:pPr algn="l"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3D6C3-A1F6-9D69-B822-3C7A31025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260" y="982980"/>
            <a:ext cx="5412740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and takeaways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lvl="0" indent="-342900" algn="just">
              <a:buFont typeface="Symbol" pitchFamily="2" charset="2"/>
              <a:buChar char=""/>
            </a:pPr>
            <a:r>
              <a:rPr lang="en-US" sz="11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Carrier and Late Aircraft as Primary Delay Causes:</a:t>
            </a:r>
            <a:r>
              <a:rPr lang="en-US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Carriers and late-arriving aircraft are significant contributors to delays.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n-US" sz="11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Seasonal Patterns Affecting Delays:</a:t>
            </a:r>
            <a:r>
              <a:rPr lang="en-US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Delays peak during holiday seasons and during severe weather conditions like tornado seasons.</a:t>
            </a:r>
            <a:endParaRPr lang="en-US" sz="1100" kern="1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n-US" sz="11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Geographic Disparities in Flight Volumes:</a:t>
            </a:r>
            <a:r>
              <a:rPr lang="en-US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Flight arrivals are concentrated in states like California and Texas, with hubs like Atlanta seeing the highest traffic.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n-US" sz="11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Impact of the COVID-19 Pandemic:</a:t>
            </a:r>
            <a:r>
              <a:rPr lang="en-US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pandemic drastically reduced operations, providing an opportunity to reset and optimize scheduling and operational processes.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n-US" sz="11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Consistent On-Time Performance Despite Delays:</a:t>
            </a:r>
            <a:r>
              <a:rPr lang="en-US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high percentage of flights consistently arrive on time, indicating effective overall operations.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n-US" sz="11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Low Cancellation and Diversion Rates:</a:t>
            </a:r>
            <a:r>
              <a:rPr lang="en-US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Cancellations and diversions remain low, suggesting effective crisis management.</a:t>
            </a:r>
            <a:endParaRPr lang="en-US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n-US" sz="11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Potential in Low Traffic Markets:</a:t>
            </a:r>
            <a:r>
              <a:rPr lang="en-US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States with lower flight arrivals may represent untapped markets or opportunities for new routes.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buSzPct val="100000"/>
            </a:pP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CD3F5-0FCE-3F23-D59B-AB38EF72A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89194" y="1554481"/>
            <a:ext cx="3972995" cy="297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1098</Words>
  <Application>Microsoft Macintosh PowerPoint</Application>
  <PresentationFormat>On-screen Show 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</vt:lpstr>
      <vt:lpstr>Roboto</vt:lpstr>
      <vt:lpstr>Söhne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Rutwik Sanjay Guntoorkar</cp:lastModifiedBy>
  <cp:revision>4</cp:revision>
  <dcterms:created xsi:type="dcterms:W3CDTF">2023-12-19T09:55:58Z</dcterms:created>
  <dcterms:modified xsi:type="dcterms:W3CDTF">2023-12-19T13:08:48Z</dcterms:modified>
</cp:coreProperties>
</file>