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2" r:id="rId20"/>
    <p:sldId id="271" r:id="rId21"/>
    <p:sldId id="273" r:id="rId22"/>
    <p:sldId id="274" r:id="rId23"/>
    <p:sldId id="275" r:id="rId24"/>
  </p:sldIdLst>
  <p:sldSz cx="9144000" cy="5143500" type="screen16x9"/>
  <p:notesSz cx="6858000" cy="9144000"/>
  <p:custDataLst>
    <p:tags r:id="rId2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364"/>
    <a:srgbClr val="5F8291"/>
    <a:srgbClr val="5FC3EB"/>
    <a:srgbClr val="E63241"/>
    <a:srgbClr val="464B69"/>
    <a:srgbClr val="FFCD1E"/>
    <a:srgbClr val="00B4B9"/>
    <a:srgbClr val="DCDC00"/>
    <a:srgbClr val="EAEAEA"/>
    <a:srgbClr val="5F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1697" autoAdjust="0"/>
  </p:normalViewPr>
  <p:slideViewPr>
    <p:cSldViewPr showGuides="1">
      <p:cViewPr varScale="1">
        <p:scale>
          <a:sx n="148" d="100"/>
          <a:sy n="148" d="100"/>
        </p:scale>
        <p:origin x="570" y="12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01/10/2020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ltrandotcom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www.facebook.com/AltranNetherlands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-beta/3124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www.instagram.com/altrannl/" TargetMode="External"/><Relationship Id="rId4" Type="http://schemas.openxmlformats.org/officeDocument/2006/relationships/hyperlink" Target="https://twitter.com/Altran_NL" TargetMode="External"/><Relationship Id="rId9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nl-NL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C078439-02DB-46B3-8099-019138D2FA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2458993"/>
            <a:ext cx="8424000" cy="720000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 or presenter’s name</a:t>
            </a:r>
            <a:endParaRPr lang="nl-NL" dirty="0"/>
          </a:p>
        </p:txBody>
      </p:sp>
      <p:sp>
        <p:nvSpPr>
          <p:cNvPr id="9" name="Date and presenter's name">
            <a:extLst>
              <a:ext uri="{FF2B5EF4-FFF2-40B4-BE49-F238E27FC236}">
                <a16:creationId xmlns:a16="http://schemas.microsoft.com/office/drawing/2014/main" id="{FF750FAC-6B05-4E59-B494-6605E83CB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3179763"/>
            <a:ext cx="8424000" cy="364095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pic>
        <p:nvPicPr>
          <p:cNvPr id="1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B53DAE-D1EA-47DC-B844-EF35A2317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50" y="4320000"/>
            <a:ext cx="1706864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background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4000" cy="257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rIns="360000" bIns="0" anchor="t" anchorCtr="0"/>
          <a:lstStyle>
            <a:lvl1pPr marL="0" indent="0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76C59-6329-4729-81D7-7B7CAF5D550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9C494-EF43-478C-A64C-DC1C6BF8EC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546D-86EC-4402-86F8-45987181D8D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8" name="Text Placeholder"/>
          <p:cNvSpPr>
            <a:spLocks noGrp="1"/>
          </p:cNvSpPr>
          <p:nvPr>
            <p:ph type="body" sz="quarter" idx="20"/>
          </p:nvPr>
        </p:nvSpPr>
        <p:spPr bwMode="gray">
          <a:xfrm>
            <a:off x="358775" y="2823778"/>
            <a:ext cx="8426450" cy="158471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000"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7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546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  <p:pic>
        <p:nvPicPr>
          <p:cNvPr id="8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4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  <p:pic>
        <p:nvPicPr>
          <p:cNvPr id="8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3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  <p:pic>
        <p:nvPicPr>
          <p:cNvPr id="8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  <p:pic>
        <p:nvPicPr>
          <p:cNvPr id="8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  <p:pic>
        <p:nvPicPr>
          <p:cNvPr id="8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5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light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  <p:pic>
        <p:nvPicPr>
          <p:cNvPr id="8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74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old">
    <p:bg>
      <p:bgPr>
        <a:solidFill>
          <a:srgbClr val="FFC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  <p:pic>
        <p:nvPicPr>
          <p:cNvPr id="8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3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E14956E3-4343-41A0-8257-98755878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 noProof="0"/>
              <a:t>2 October 2020</a:t>
            </a:r>
            <a:endParaRPr lang="en-GB" noProof="0"/>
          </a:p>
        </p:txBody>
      </p:sp>
      <p:sp>
        <p:nvSpPr>
          <p:cNvPr id="15" name="Slide Number Placeholder - fake">
            <a:extLst>
              <a:ext uri="{FF2B5EF4-FFF2-40B4-BE49-F238E27FC236}">
                <a16:creationId xmlns:a16="http://schemas.microsoft.com/office/drawing/2014/main" id="{843AA053-466C-4613-B44B-BCC4349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en-GB" noProof="0" smtClean="0"/>
              <a:pPr algn="l"/>
              <a:t>‹nr.›</a:t>
            </a:fld>
            <a:endParaRPr lang="en-GB" noProof="0"/>
          </a:p>
        </p:txBody>
      </p:sp>
      <p:sp>
        <p:nvSpPr>
          <p:cNvPr id="16" name="Footer Placeholder - fake">
            <a:extLst>
              <a:ext uri="{FF2B5EF4-FFF2-40B4-BE49-F238E27FC236}">
                <a16:creationId xmlns:a16="http://schemas.microsoft.com/office/drawing/2014/main" id="{289CB608-3628-4E24-9204-687A3D98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C++ and Python / Ruud de Jong</a:t>
            </a:r>
            <a:endParaRPr lang="en-GB" noProof="0"/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11A1BC33-CE0A-4D54-8F58-519CAC10B4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25704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picture or select title slide from the ‘Altran elements’ presentation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90F139A7-569B-45CA-9D1C-D910A21739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2972597"/>
            <a:ext cx="8424000" cy="465744"/>
          </a:xfrm>
        </p:spPr>
        <p:txBody>
          <a:bodyPr anchor="t" anchorCtr="0">
            <a:noAutofit/>
          </a:bodyPr>
          <a:lstStyle>
            <a:lvl1pPr algn="ctr">
              <a:lnSpc>
                <a:spcPct val="950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3D8CEFF-C231-4A41-80F5-8BDCEF539E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438341"/>
            <a:ext cx="8424000" cy="43721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0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 or presenter’s name</a:t>
            </a:r>
          </a:p>
        </p:txBody>
      </p:sp>
      <p:sp>
        <p:nvSpPr>
          <p:cNvPr id="13" name="Date and presenter's name">
            <a:extLst>
              <a:ext uri="{FF2B5EF4-FFF2-40B4-BE49-F238E27FC236}">
                <a16:creationId xmlns:a16="http://schemas.microsoft.com/office/drawing/2014/main" id="{F14D99D9-8774-44E4-9398-6844D47BCD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75554"/>
            <a:ext cx="8424000" cy="2920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pic>
        <p:nvPicPr>
          <p:cNvPr id="10" name="Image 1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8269E9BE-26C9-49FA-A67B-842A083CB1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y">
    <p:bg>
      <p:bgPr>
        <a:solidFill>
          <a:srgbClr val="5F82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  <p:pic>
        <p:nvPicPr>
          <p:cNvPr id="8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35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red">
    <p:bg>
      <p:bgPr>
        <a:solidFill>
          <a:srgbClr val="E63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  <p:pic>
        <p:nvPicPr>
          <p:cNvPr id="8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56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dark grey">
    <p:bg>
      <p:bgPr>
        <a:solidFill>
          <a:srgbClr val="464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  <p:pic>
        <p:nvPicPr>
          <p:cNvPr id="8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9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ink">
    <p:bg>
      <p:bgPr>
        <a:solidFill>
          <a:srgbClr val="E12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  <p:pic>
        <p:nvPicPr>
          <p:cNvPr id="8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41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2AFC-18F3-4A39-9B88-F9919642E2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39738"/>
            <a:ext cx="8424000" cy="29527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0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Contact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5E9D79A-3A04-47BB-A281-D75F839C4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023250"/>
            <a:ext cx="5723805" cy="30239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 dirty="0"/>
              <a:t>Enter your contact data here: address, phone, e-mail etc.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3F8CB07-CB2D-4BDE-9815-37A948A137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64188" y="1371472"/>
            <a:ext cx="2340000" cy="23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your personal photo here</a:t>
            </a:r>
          </a:p>
        </p:txBody>
      </p:sp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613808C4-FCD0-4FCC-B257-3AF5CAAB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NL"/>
              <a:t>2 October 2020</a:t>
            </a:r>
          </a:p>
        </p:txBody>
      </p:sp>
      <p:sp>
        <p:nvSpPr>
          <p:cNvPr id="19" name="Slide Number Placeholder - fake">
            <a:extLst>
              <a:ext uri="{FF2B5EF4-FFF2-40B4-BE49-F238E27FC236}">
                <a16:creationId xmlns:a16="http://schemas.microsoft.com/office/drawing/2014/main" id="{663CE303-9B4C-4369-ADD2-ADA3B28E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accent2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21" name="Footer Placeholder - fake">
            <a:extLst>
              <a:ext uri="{FF2B5EF4-FFF2-40B4-BE49-F238E27FC236}">
                <a16:creationId xmlns:a16="http://schemas.microsoft.com/office/drawing/2014/main" id="{928C9D01-D8AE-4D05-8B26-F5E6D132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99CB6-1F67-4589-8AD8-CE88AC5C103C}"/>
              </a:ext>
            </a:extLst>
          </p:cNvPr>
          <p:cNvSpPr/>
          <p:nvPr userDrawn="1"/>
        </p:nvSpPr>
        <p:spPr>
          <a:xfrm>
            <a:off x="0" y="4316400"/>
            <a:ext cx="9144000" cy="8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図プレースホルダー 5">
            <a:hlinkClick r:id="rId2"/>
            <a:extLst>
              <a:ext uri="{FF2B5EF4-FFF2-40B4-BE49-F238E27FC236}">
                <a16:creationId xmlns:a16="http://schemas.microsoft.com/office/drawing/2014/main" id="{37381402-6F54-409E-8436-2F841478FB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24565" y="4485352"/>
            <a:ext cx="432037" cy="432000"/>
          </a:xfrm>
          <a:prstGeom prst="rect">
            <a:avLst/>
          </a:prstGeom>
        </p:spPr>
      </p:pic>
      <p:pic>
        <p:nvPicPr>
          <p:cNvPr id="24" name="図プレースホルダー 6">
            <a:hlinkClick r:id="rId4"/>
            <a:extLst>
              <a:ext uri="{FF2B5EF4-FFF2-40B4-BE49-F238E27FC236}">
                <a16:creationId xmlns:a16="http://schemas.microsoft.com/office/drawing/2014/main" id="{00B4280C-D19E-4967-98C4-CAD99C7F1A0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94246" y="4485352"/>
            <a:ext cx="432037" cy="432000"/>
          </a:xfrm>
          <a:prstGeom prst="rect">
            <a:avLst/>
          </a:prstGeom>
        </p:spPr>
      </p:pic>
      <p:pic>
        <p:nvPicPr>
          <p:cNvPr id="25" name="Picture 2" descr="https://idpro.org/wp-content/uploads/2017/06/linkedin.png">
            <a:hlinkClick r:id="rId6"/>
            <a:extLst>
              <a:ext uri="{FF2B5EF4-FFF2-40B4-BE49-F238E27FC236}">
                <a16:creationId xmlns:a16="http://schemas.microsoft.com/office/drawing/2014/main" id="{C8901626-EDB9-4A9A-BF35-29C2258B3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964" y="44853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hlinkClick r:id="rId8"/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9164" y="4485352"/>
            <a:ext cx="639260" cy="432000"/>
          </a:xfrm>
          <a:prstGeom prst="rect">
            <a:avLst/>
          </a:prstGeom>
        </p:spPr>
      </p:pic>
      <p:pic>
        <p:nvPicPr>
          <p:cNvPr id="27" name="Picture 26" descr="File:Instagram simple icon.svg - Wikimedia Commons">
            <a:hlinkClick r:id="rId10"/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4" y="451798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75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[THANK YOU for your attention!]</a:t>
            </a:r>
            <a:endParaRPr lang="nl-NL" dirty="0"/>
          </a:p>
        </p:txBody>
      </p:sp>
      <p:pic>
        <p:nvPicPr>
          <p:cNvPr id="8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B53DAE-D1EA-47DC-B844-EF35A2317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50" y="4320000"/>
            <a:ext cx="1706864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- fake">
            <a:extLst>
              <a:ext uri="{FF2B5EF4-FFF2-40B4-BE49-F238E27FC236}">
                <a16:creationId xmlns:a16="http://schemas.microsoft.com/office/drawing/2014/main" id="{D59A722C-3951-4559-8258-7D2B1B47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0" name="Slide Number Placeholder - fake">
            <a:extLst>
              <a:ext uri="{FF2B5EF4-FFF2-40B4-BE49-F238E27FC236}">
                <a16:creationId xmlns:a16="http://schemas.microsoft.com/office/drawing/2014/main" id="{CAE1BA88-BE51-4B25-8AF6-5F335367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1" name="Footer Placeholder - fake">
            <a:extLst>
              <a:ext uri="{FF2B5EF4-FFF2-40B4-BE49-F238E27FC236}">
                <a16:creationId xmlns:a16="http://schemas.microsoft.com/office/drawing/2014/main" id="{CB9FC1C1-7C5A-4417-86AA-6F3A00D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pic>
        <p:nvPicPr>
          <p:cNvPr id="6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B53DAE-D1EA-47DC-B844-EF35A2317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8" y="2283718"/>
            <a:ext cx="1706864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2573D-A966-428E-B58C-BB40F40BDFA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42791-6A86-4925-B4B4-C63A0B3EA60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6E56-3F36-4F1D-A587-74D05F056EC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776" y="1387838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776" y="1899095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776" y="241035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3"/>
          <p:cNvSpPr>
            <a:spLocks noGrp="1"/>
          </p:cNvSpPr>
          <p:nvPr>
            <p:ph type="body" sz="quarter" idx="20"/>
          </p:nvPr>
        </p:nvSpPr>
        <p:spPr bwMode="gray">
          <a:xfrm>
            <a:off x="1166776" y="2921609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1166776" y="3432866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1166776" y="394412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13B8F-B847-4444-80EF-448E14D3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FE01C-5620-43C2-8056-07954747807A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3A65D-68C3-4CDB-853B-F0F86349CE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360A-4EF4-4C83-BEB7-338B64FFB09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4CECC42-3805-4B2D-8FDF-F39B9FDC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825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825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825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4"/>
          <p:cNvSpPr>
            <a:spLocks noGrp="1"/>
          </p:cNvSpPr>
          <p:nvPr>
            <p:ph type="body" sz="quarter" idx="20"/>
          </p:nvPr>
        </p:nvSpPr>
        <p:spPr bwMode="gray">
          <a:xfrm>
            <a:off x="3881289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3881289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3881289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hapter numb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Chapter title 7"/>
          <p:cNvSpPr>
            <a:spLocks noGrp="1"/>
          </p:cNvSpPr>
          <p:nvPr>
            <p:ph type="body" sz="quarter" idx="26"/>
          </p:nvPr>
        </p:nvSpPr>
        <p:spPr bwMode="gray">
          <a:xfrm>
            <a:off x="6618760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Chapter number 8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Chapter title 8"/>
          <p:cNvSpPr>
            <a:spLocks noGrp="1"/>
          </p:cNvSpPr>
          <p:nvPr>
            <p:ph type="body" sz="quarter" idx="28"/>
          </p:nvPr>
        </p:nvSpPr>
        <p:spPr bwMode="gray">
          <a:xfrm>
            <a:off x="6618760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Chapter number 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Chapter title 9"/>
          <p:cNvSpPr>
            <a:spLocks noGrp="1"/>
          </p:cNvSpPr>
          <p:nvPr>
            <p:ph type="body" sz="quarter" idx="30"/>
          </p:nvPr>
        </p:nvSpPr>
        <p:spPr bwMode="gray">
          <a:xfrm>
            <a:off x="6618760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842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0367362C-585D-4C0E-AEA0-0B23B1E3C959}"/>
              </a:ext>
            </a:extLst>
          </p:cNvPr>
          <p:cNvSpPr>
            <a:spLocks noGrp="1"/>
          </p:cNvSpPr>
          <p:nvPr>
            <p:ph idx="13"/>
          </p:nvPr>
        </p:nvSpPr>
        <p:spPr bwMode="gray">
          <a:xfrm>
            <a:off x="468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42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245A-05E5-4042-B020-232B2173E8A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3FBE-5413-4125-A6B1-3DD84B64F18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245077-456F-4FDD-962F-19459EF0B3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06A9E46-B37B-46F9-946C-54842C78FE26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">
            <a:extLst>
              <a:ext uri="{FF2B5EF4-FFF2-40B4-BE49-F238E27FC236}">
                <a16:creationId xmlns:a16="http://schemas.microsoft.com/office/drawing/2014/main" id="{29CF825D-85AB-41B4-B3AF-79286C7668AD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324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07DA9D19-65B4-4D06-B277-749D1FDCA564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612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0" y="439200"/>
            <a:ext cx="4104000" cy="40435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0" y="856702"/>
            <a:ext cx="4104000" cy="356284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100" b="0"/>
            </a:lvl1pPr>
            <a:lvl2pPr marL="0" indent="0" algn="l">
              <a:spcAft>
                <a:spcPts val="40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1100"/>
            </a:lvl2pPr>
            <a:lvl3pPr marL="18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100"/>
            </a:lvl3pPr>
            <a:lvl4pPr marL="36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100"/>
            </a:lvl4pPr>
            <a:lvl5pPr marL="540000" indent="-180000" algn="l">
              <a:spcAft>
                <a:spcPts val="0"/>
              </a:spcAft>
              <a:buSzPct val="70000"/>
              <a:buFont typeface="Courier New" panose="02070309020205020404" pitchFamily="49" charset="0"/>
              <a:buChar char="o"/>
              <a:defRPr sz="1100"/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3"/>
            <a:r>
              <a:rPr lang="en-US" noProof="0" dirty="0"/>
              <a:t>Level 2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FCC6A6-36F7-4D36-A672-208ACABC965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5976" cy="51435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Date Placeholder - fake">
            <a:extLst>
              <a:ext uri="{FF2B5EF4-FFF2-40B4-BE49-F238E27FC236}">
                <a16:creationId xmlns:a16="http://schemas.microsoft.com/office/drawing/2014/main" id="{838590E8-C00E-405E-99C2-022032E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14" name="Slide Number Placeholder - fake">
            <a:extLst>
              <a:ext uri="{FF2B5EF4-FFF2-40B4-BE49-F238E27FC236}">
                <a16:creationId xmlns:a16="http://schemas.microsoft.com/office/drawing/2014/main" id="{4A41B644-35F2-4157-BA66-FE1BD5FD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5" name="Footer Placeholder - fake">
            <a:extLst>
              <a:ext uri="{FF2B5EF4-FFF2-40B4-BE49-F238E27FC236}">
                <a16:creationId xmlns:a16="http://schemas.microsoft.com/office/drawing/2014/main" id="{A208D740-5084-4B9D-BC93-FC617334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19B4B-80D8-409D-BD91-68852EECE8F1}"/>
              </a:ext>
            </a:extLst>
          </p:cNvPr>
          <p:cNvSpPr/>
          <p:nvPr userDrawn="1"/>
        </p:nvSpPr>
        <p:spPr>
          <a:xfrm>
            <a:off x="4356000" y="0"/>
            <a:ext cx="121892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06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26E5DF-B380-466D-828A-0DCACE408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439200"/>
            <a:ext cx="8424000" cy="181365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GB" noProof="0" dirty="0"/>
              <a:t>Customer and project 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638CA93-AE49-4C94-A18C-757B01B56D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361" y="212400"/>
            <a:ext cx="1836639" cy="173038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Classification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DD93729-8E26-47A3-A389-22B460E3C8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0362" y="2978565"/>
            <a:ext cx="4104000" cy="1548779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5F17A63-8B27-43C8-8284-C46BF738F2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0000" y="2643766"/>
            <a:ext cx="4104000" cy="1885033"/>
          </a:xfrm>
          <a:solidFill>
            <a:srgbClr val="00B4B9"/>
          </a:solidFill>
        </p:spPr>
        <p:txBody>
          <a:bodyPr lIns="72000" tIns="360000" rIns="72000" bIns="7200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EE60CE5F-49FF-4DD2-A04F-54AF436F32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80000" y="1234912"/>
            <a:ext cx="4104000" cy="1300834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4FD424-E838-4C34-BE6C-4DCBACDD2904}"/>
              </a:ext>
            </a:extLst>
          </p:cNvPr>
          <p:cNvSpPr txBox="1"/>
          <p:nvPr userDrawn="1"/>
        </p:nvSpPr>
        <p:spPr>
          <a:xfrm>
            <a:off x="360305" y="212176"/>
            <a:ext cx="4068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tx2"/>
                </a:solidFill>
              </a:rPr>
              <a:t>Project Reference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D00FFC8-FA0F-4AA4-A2C3-590F877DC9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79950" y="900112"/>
            <a:ext cx="4103688" cy="334800"/>
          </a:xfrm>
          <a:blipFill>
            <a:blip r:embed="rId2"/>
            <a:stretch>
              <a:fillRect/>
            </a:stretch>
          </a:blipFill>
        </p:spPr>
        <p:txBody>
          <a:bodyPr tIns="36000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  <a:endParaRPr lang="en-GB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8EE434DF-8411-46C7-89BE-0451BAD3A9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2643766"/>
            <a:ext cx="4104000" cy="334800"/>
          </a:xfrm>
          <a:blipFill>
            <a:blip r:embed="rId3"/>
            <a:stretch>
              <a:fillRect/>
            </a:stretch>
          </a:blipFill>
        </p:spPr>
        <p:txBody>
          <a:bodyPr vert="horz" lIns="0" tIns="36000" rIns="0" bIns="0" rtlCol="0">
            <a:noAutofit/>
          </a:bodyPr>
          <a:lstStyle>
            <a:lvl1pPr marL="0" indent="0">
              <a:buNone/>
              <a:defRPr lang="en-GB" sz="1200" dirty="0">
                <a:solidFill>
                  <a:schemeClr val="accent5"/>
                </a:solidFill>
              </a:defRPr>
            </a:lvl1pPr>
          </a:lstStyle>
          <a:p>
            <a:pPr marL="180000" lvl="0" indent="-180000"/>
            <a:r>
              <a:rPr lang="nl-NL" dirty="0"/>
              <a:t> </a:t>
            </a:r>
            <a:endParaRPr lang="en-GB" dirty="0"/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37BA599-9FF9-4AFD-B426-5F2F12BDAE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7476" y="2643766"/>
            <a:ext cx="4103688" cy="334800"/>
          </a:xfrm>
          <a:blipFill>
            <a:blip r:embed="rId4"/>
            <a:stretch>
              <a:fillRect l="3000"/>
            </a:stretch>
          </a:blipFill>
        </p:spPr>
        <p:txBody>
          <a:bodyPr vert="horz" lIns="72000" tIns="0" rIns="72000" bIns="0" rtlCol="0" anchor="ctr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lang="en-GB" sz="1200" dirty="0">
                <a:solidFill>
                  <a:schemeClr val="bg1"/>
                </a:solidFill>
              </a:defRPr>
            </a:lvl1pPr>
          </a:lstStyle>
          <a:p>
            <a:pPr marL="180000" lvl="0" indent="-180000"/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EFF2-716E-4626-B083-BE7AEE48C50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60362" y="900000"/>
            <a:ext cx="4104000" cy="163574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GB" noProof="0" dirty="0"/>
              <a:t>Insert picture and/or logo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9F286-59D7-4C31-AE69-254DAA297743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8C9B-BEB9-4A54-828C-6077C3C575E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158E-A2EE-4FB5-B623-97171C6D2EE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2405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2C4EE8BC-FED2-49B6-95A5-3CD8F7D3C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143500"/>
            <a:ext cx="36000" cy="3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2 October 2020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41D1F80-6B15-4134-8B96-5C287556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550400"/>
            <a:ext cx="432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C423A0F-D889-4A17-A529-92184865CDD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E8533049-DC41-4D57-82CB-0623D867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1200" y="4550400"/>
            <a:ext cx="6840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B77CD7AD-2F86-4C74-8D97-14BC36E8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347614"/>
            <a:ext cx="8424000" cy="307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0" name="Title Placeholder">
            <a:extLst>
              <a:ext uri="{FF2B5EF4-FFF2-40B4-BE49-F238E27FC236}">
                <a16:creationId xmlns:a16="http://schemas.microsoft.com/office/drawing/2014/main" id="{F79A1D68-C1DF-41C2-AB2B-44A3D0ED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9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DFFC9836-2A39-4359-B74D-8B8EF0AC83C5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20" y="4482000"/>
            <a:ext cx="1268452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21" r:id="rId2"/>
    <p:sldLayoutId id="2147483837" r:id="rId3"/>
    <p:sldLayoutId id="2147483809" r:id="rId4"/>
    <p:sldLayoutId id="2147483833" r:id="rId5"/>
    <p:sldLayoutId id="2147483844" r:id="rId6"/>
    <p:sldLayoutId id="2147483834" r:id="rId7"/>
    <p:sldLayoutId id="2147483841" r:id="rId8"/>
    <p:sldLayoutId id="2147483843" r:id="rId9"/>
    <p:sldLayoutId id="2147483812" r:id="rId10"/>
    <p:sldLayoutId id="2147483857" r:id="rId11"/>
    <p:sldLayoutId id="2147483858" r:id="rId12"/>
    <p:sldLayoutId id="2147483839" r:id="rId13"/>
    <p:sldLayoutId id="2147483847" r:id="rId14"/>
    <p:sldLayoutId id="2147483848" r:id="rId15"/>
    <p:sldLayoutId id="2147483850" r:id="rId16"/>
    <p:sldLayoutId id="2147483851" r:id="rId17"/>
    <p:sldLayoutId id="2147483856" r:id="rId18"/>
    <p:sldLayoutId id="2147483849" r:id="rId19"/>
    <p:sldLayoutId id="2147483852" r:id="rId20"/>
    <p:sldLayoutId id="2147483855" r:id="rId21"/>
    <p:sldLayoutId id="2147483854" r:id="rId22"/>
    <p:sldLayoutId id="2147483853" r:id="rId23"/>
    <p:sldLayoutId id="2147483861" r:id="rId24"/>
    <p:sldLayoutId id="2147483860" r:id="rId25"/>
    <p:sldLayoutId id="2147483835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Tx/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100000"/>
        <a:buFont typeface="Arial" panose="020B0604020202020204" pitchFamily="34" charset="0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extending/index.html#creating-extensions-without-third-party-tools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extending/index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C++ </a:t>
            </a:r>
            <a:r>
              <a:rPr lang="nl-NL" dirty="0" err="1"/>
              <a:t>and</a:t>
            </a:r>
            <a:r>
              <a:rPr lang="nl-NL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Ruud de Jong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2 </a:t>
            </a:r>
            <a:r>
              <a:rPr lang="nl-NL" dirty="0" err="1"/>
              <a:t>october</a:t>
            </a:r>
            <a:r>
              <a:rPr lang="nl-NL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98965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7B20C57-39D5-4F2B-B0DA-DA835579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766235E-056C-45D6-8B1E-E3484986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E4A97C-CE91-4F7F-B36F-C898207B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2DCB0F3-3E75-4AFD-B306-C1B7927B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Address</a:t>
            </a:r>
            <a:r>
              <a:rPr lang="nl-NL" dirty="0"/>
              <a:t> </a:t>
            </a:r>
            <a:r>
              <a:rPr lang="nl-NL" dirty="0" err="1"/>
              <a:t>Resolution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B53C0D2-197A-46E4-8966-48CDD0CF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Python object live in </a:t>
            </a:r>
            <a:r>
              <a:rPr lang="nl-NL" dirty="0" err="1"/>
              <a:t>its</a:t>
            </a:r>
            <a:r>
              <a:rPr lang="nl-NL" dirty="0"/>
              <a:t> type object.</a:t>
            </a:r>
          </a:p>
          <a:p>
            <a:r>
              <a:rPr lang="nl-NL" dirty="0"/>
              <a:t>Method </a:t>
            </a:r>
            <a:r>
              <a:rPr lang="nl-NL" dirty="0" err="1"/>
              <a:t>resolution</a:t>
            </a:r>
            <a:r>
              <a:rPr lang="nl-NL" dirty="0"/>
              <a:t> is </a:t>
            </a:r>
            <a:r>
              <a:rPr lang="nl-NL" dirty="0" err="1"/>
              <a:t>dynamically</a:t>
            </a:r>
            <a:r>
              <a:rPr lang="nl-NL" dirty="0"/>
              <a:t>, </a:t>
            </a:r>
            <a:r>
              <a:rPr lang="nl-NL" dirty="0" err="1"/>
              <a:t>upward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inheritance</a:t>
            </a:r>
            <a:r>
              <a:rPr lang="nl-NL" dirty="0"/>
              <a:t> chain.</a:t>
            </a:r>
          </a:p>
          <a:p>
            <a:r>
              <a:rPr lang="nl-NL" dirty="0" err="1"/>
              <a:t>All</a:t>
            </a:r>
            <a:r>
              <a:rPr lang="nl-NL" dirty="0"/>
              <a:t> of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change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fly</a:t>
            </a:r>
            <a:r>
              <a:rPr lang="nl-NL" dirty="0"/>
              <a:t>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a Python object is </a:t>
            </a:r>
            <a:r>
              <a:rPr lang="nl-NL" dirty="0" err="1"/>
              <a:t>used</a:t>
            </a:r>
            <a:r>
              <a:rPr lang="nl-NL" dirty="0"/>
              <a:t> in C++ code,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C++ code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lives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881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B669799-5877-4428-B448-3C5EF774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279B7E-3A0C-46DE-B7C5-BA3597E9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BAE53D-49A8-4CE4-9688-B3864B10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B76C73C-ED62-474C-989A-033B472B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03 Tools </a:t>
            </a:r>
            <a:r>
              <a:rPr lang="nl-NL" dirty="0" err="1"/>
              <a:t>for</a:t>
            </a:r>
            <a:r>
              <a:rPr lang="nl-NL" dirty="0"/>
              <a:t> C++ / Python </a:t>
            </a:r>
            <a:r>
              <a:rPr lang="nl-NL" dirty="0" err="1"/>
              <a:t>interworking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137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953969-BBCA-4E65-B894-21E286A4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67E489-F85A-4F90-AD95-24CCCC3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77E328-3725-4412-81C2-B16AEA88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2CC6243-8464-4FB9-9E32-734C302D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Ctypes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3B9708A-1B78-462C-B6B5-FAD91A53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latin typeface="Consolas" panose="020B0609020204030204" pitchFamily="49" charset="0"/>
              </a:rPr>
              <a:t>ctypes</a:t>
            </a:r>
            <a:r>
              <a:rPr lang="nl-NL" dirty="0"/>
              <a:t> is a </a:t>
            </a:r>
            <a:r>
              <a:rPr lang="en-US" dirty="0"/>
              <a:t>foreign function library for Python</a:t>
            </a:r>
          </a:p>
          <a:p>
            <a:r>
              <a:rPr lang="en-US" dirty="0"/>
              <a:t>Included in the standard library</a:t>
            </a:r>
          </a:p>
          <a:p>
            <a:r>
              <a:rPr lang="en-US" dirty="0"/>
              <a:t>Can load shared libraries (also regular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dll</a:t>
            </a:r>
            <a:r>
              <a:rPr lang="en-US" dirty="0"/>
              <a:t> files)</a:t>
            </a:r>
          </a:p>
          <a:p>
            <a:r>
              <a:rPr lang="en-US" dirty="0"/>
              <a:t>No inspection of the library – you need to know beforehand what you want to use</a:t>
            </a:r>
          </a:p>
          <a:p>
            <a:r>
              <a:rPr lang="en-US" dirty="0"/>
              <a:t>Everything must be hand-coded in Python</a:t>
            </a:r>
          </a:p>
          <a:p>
            <a:r>
              <a:rPr lang="en-US" dirty="0"/>
              <a:t>Relatively easy to kill the Python run time if you make mistakes</a:t>
            </a:r>
          </a:p>
          <a:p>
            <a:r>
              <a:rPr lang="en-US" dirty="0"/>
              <a:t>Mainly useful for one-of use of C library functions</a:t>
            </a:r>
          </a:p>
          <a:p>
            <a:pPr lvl="1"/>
            <a:r>
              <a:rPr lang="en-US" dirty="0"/>
              <a:t>C++ name mangling has to be spelled out by the developer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626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062AD94-6361-453C-9653-EC35B671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3B6132-1F16-4655-AC5B-7B990C14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9EE8BB-EEC8-4446-8593-EE31FB4B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8C1A13C-6759-445E-877E-23634A05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Hand-</a:t>
            </a:r>
            <a:r>
              <a:rPr lang="nl-NL" dirty="0" err="1"/>
              <a:t>coded</a:t>
            </a:r>
            <a:r>
              <a:rPr lang="nl-NL" dirty="0"/>
              <a:t> extension module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46BAFAB-8E5C-4F26-A0FE-D8DAE1F7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Python </a:t>
            </a:r>
            <a:r>
              <a:rPr lang="nl-NL" dirty="0" err="1"/>
              <a:t>documentation</a:t>
            </a:r>
            <a:r>
              <a:rPr lang="nl-NL" dirty="0"/>
              <a:t> offers a guide </a:t>
            </a:r>
            <a:r>
              <a:rPr lang="nl-NL" dirty="0" err="1"/>
              <a:t>to</a:t>
            </a:r>
            <a:r>
              <a:rPr lang="nl-NL" dirty="0"/>
              <a:t> hand-</a:t>
            </a:r>
            <a:r>
              <a:rPr lang="nl-NL" dirty="0" err="1"/>
              <a:t>coding</a:t>
            </a:r>
            <a:r>
              <a:rPr lang="nl-NL" dirty="0"/>
              <a:t> extension modules </a:t>
            </a:r>
            <a:r>
              <a:rPr lang="nl-NL" dirty="0">
                <a:hlinkClick r:id="rId2"/>
              </a:rPr>
              <a:t>https://docs.python.org/3/extending/index.html#creating-extensions-without-third-party-tools</a:t>
            </a:r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coding</a:t>
            </a:r>
            <a:r>
              <a:rPr lang="nl-NL" dirty="0"/>
              <a:t> is </a:t>
            </a:r>
            <a:r>
              <a:rPr lang="nl-NL" dirty="0" err="1"/>
              <a:t>done</a:t>
            </a:r>
            <a:r>
              <a:rPr lang="nl-NL" dirty="0"/>
              <a:t> in C++ (or C)</a:t>
            </a:r>
          </a:p>
          <a:p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knowledge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Python C API</a:t>
            </a:r>
          </a:p>
          <a:p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mainly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 </a:t>
            </a:r>
            <a:r>
              <a:rPr lang="nl-NL" dirty="0" err="1"/>
              <a:t>libraries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C++ name </a:t>
            </a:r>
            <a:r>
              <a:rPr lang="nl-NL" dirty="0" err="1"/>
              <a:t>mangling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handled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programmer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809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8B3513E-89DC-44EE-A671-8153A340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A4AA32-30EC-4102-A4D7-93FE16BE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F14095-C46A-4162-B7F9-27366F6E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1DF9E5-814B-4A57-966E-5373FE3E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SWIG (</a:t>
            </a:r>
            <a:r>
              <a:rPr lang="nl-NL" dirty="0" err="1"/>
              <a:t>Simplified</a:t>
            </a:r>
            <a:r>
              <a:rPr lang="nl-NL" dirty="0"/>
              <a:t> </a:t>
            </a:r>
            <a:r>
              <a:rPr lang="nl-NL" dirty="0" err="1"/>
              <a:t>Wrapper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Interface generator)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B529BF-CB7B-4F0A-A155-E916A065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SWIG is a proven tool, </a:t>
            </a:r>
            <a:r>
              <a:rPr lang="nl-NL" dirty="0" err="1"/>
              <a:t>that</a:t>
            </a:r>
            <a:r>
              <a:rPr lang="nl-NL" dirty="0"/>
              <a:t> supports </a:t>
            </a:r>
            <a:r>
              <a:rPr lang="nl-NL" dirty="0" err="1"/>
              <a:t>many</a:t>
            </a:r>
            <a:r>
              <a:rPr lang="nl-NL" dirty="0"/>
              <a:t> target </a:t>
            </a:r>
            <a:r>
              <a:rPr lang="nl-NL" dirty="0" err="1"/>
              <a:t>languages</a:t>
            </a:r>
            <a:r>
              <a:rPr lang="nl-NL" dirty="0"/>
              <a:t>.</a:t>
            </a:r>
          </a:p>
          <a:p>
            <a:r>
              <a:rPr lang="nl-NL" dirty="0"/>
              <a:t>Works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intermediate</a:t>
            </a:r>
            <a:r>
              <a:rPr lang="nl-NL" dirty="0"/>
              <a:t> file,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nl-NL" dirty="0"/>
          </a:p>
          <a:p>
            <a:r>
              <a:rPr lang="nl-NL" dirty="0"/>
              <a:t>Excellent </a:t>
            </a:r>
            <a:r>
              <a:rPr lang="nl-NL" dirty="0" err="1"/>
              <a:t>CMake</a:t>
            </a:r>
            <a:r>
              <a:rPr lang="nl-NL" dirty="0"/>
              <a:t> support</a:t>
            </a:r>
          </a:p>
          <a:p>
            <a:r>
              <a:rPr lang="nl-NL" dirty="0" err="1"/>
              <a:t>Produces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a Python module </a:t>
            </a:r>
            <a:r>
              <a:rPr lang="nl-NL" dirty="0" err="1"/>
              <a:t>and</a:t>
            </a:r>
            <a:r>
              <a:rPr lang="nl-NL" dirty="0"/>
              <a:t> a C++ </a:t>
            </a:r>
            <a:r>
              <a:rPr lang="nl-NL" dirty="0" err="1"/>
              <a:t>library</a:t>
            </a:r>
            <a:endParaRPr lang="nl-NL" dirty="0"/>
          </a:p>
          <a:p>
            <a:pPr lvl="1"/>
            <a:r>
              <a:rPr lang="nl-NL" dirty="0"/>
              <a:t>The C++ </a:t>
            </a:r>
            <a:r>
              <a:rPr lang="nl-NL" dirty="0" err="1"/>
              <a:t>library</a:t>
            </a:r>
            <a:r>
              <a:rPr lang="nl-NL" dirty="0"/>
              <a:t> is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loaded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Python module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inspection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generated</a:t>
            </a:r>
            <a:r>
              <a:rPr lang="nl-NL" dirty="0"/>
              <a:t> code,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helpful</a:t>
            </a:r>
            <a:r>
              <a:rPr lang="nl-NL" dirty="0"/>
              <a:t> in </a:t>
            </a:r>
            <a:r>
              <a:rPr lang="nl-NL" dirty="0" err="1"/>
              <a:t>debugging</a:t>
            </a:r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r>
              <a:rPr lang="nl-NL" dirty="0"/>
              <a:t> a </a:t>
            </a:r>
            <a:r>
              <a:rPr lang="nl-NL" dirty="0" err="1"/>
              <a:t>third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63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6DD3178-93A3-4C50-A8C5-FAC743A9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79B4A6B-1DC0-48B1-AEA3-F0F59C85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213F69-E4CB-4466-B8D3-B673C1E3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BEC787-7582-4626-897D-97E7EB3D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Pybind11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505FCD8-6087-4E15-8502-15ECDDA5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Header-</a:t>
            </a:r>
            <a:r>
              <a:rPr lang="nl-NL" dirty="0" err="1"/>
              <a:t>only</a:t>
            </a:r>
            <a:r>
              <a:rPr lang="nl-NL" dirty="0"/>
              <a:t> package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Python modules </a:t>
            </a:r>
            <a:r>
              <a:rPr lang="nl-NL" dirty="0" err="1"/>
              <a:t>for</a:t>
            </a:r>
            <a:r>
              <a:rPr lang="nl-NL" dirty="0"/>
              <a:t> C++ code </a:t>
            </a:r>
            <a:r>
              <a:rPr lang="nl-NL" dirty="0" err="1"/>
              <a:t>for</a:t>
            </a:r>
            <a:r>
              <a:rPr lang="nl-NL" dirty="0"/>
              <a:t> C++11 </a:t>
            </a:r>
            <a:r>
              <a:rPr lang="nl-NL" dirty="0" err="1"/>
              <a:t>and</a:t>
            </a:r>
            <a:r>
              <a:rPr lang="nl-NL" dirty="0"/>
              <a:t> later</a:t>
            </a:r>
          </a:p>
          <a:p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under</a:t>
            </a:r>
            <a:r>
              <a:rPr lang="nl-NL" dirty="0"/>
              <a:t> </a:t>
            </a:r>
            <a:r>
              <a:rPr lang="nl-NL" dirty="0" err="1"/>
              <a:t>active</a:t>
            </a:r>
            <a:r>
              <a:rPr lang="nl-NL" dirty="0"/>
              <a:t> development (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2.5)</a:t>
            </a:r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point, but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dense</a:t>
            </a:r>
            <a:r>
              <a:rPr lang="nl-NL" dirty="0"/>
              <a:t> </a:t>
            </a:r>
            <a:r>
              <a:rPr lang="nl-NL" dirty="0" err="1"/>
              <a:t>documentation</a:t>
            </a:r>
            <a:endParaRPr lang="nl-NL" dirty="0"/>
          </a:p>
          <a:p>
            <a:pPr lvl="1"/>
            <a:r>
              <a:rPr lang="nl-NL" dirty="0" err="1"/>
              <a:t>Usage</a:t>
            </a:r>
            <a:r>
              <a:rPr lang="nl-NL" dirty="0"/>
              <a:t> is </a:t>
            </a:r>
            <a:r>
              <a:rPr lang="nl-NL" dirty="0" err="1"/>
              <a:t>documented</a:t>
            </a:r>
            <a:endParaRPr lang="nl-NL" dirty="0"/>
          </a:p>
          <a:p>
            <a:pPr lvl="1"/>
            <a:r>
              <a:rPr lang="nl-NL" dirty="0"/>
              <a:t>Reference </a:t>
            </a:r>
            <a:r>
              <a:rPr lang="nl-NL" dirty="0" err="1"/>
              <a:t>documentation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complete </a:t>
            </a:r>
            <a:r>
              <a:rPr lang="nl-NL" dirty="0" err="1"/>
              <a:t>yet</a:t>
            </a:r>
            <a:endParaRPr lang="nl-NL" dirty="0"/>
          </a:p>
          <a:p>
            <a:r>
              <a:rPr lang="nl-NL" dirty="0" err="1"/>
              <a:t>Only</a:t>
            </a:r>
            <a:r>
              <a:rPr lang="nl-NL" dirty="0"/>
              <a:t> has Python as target </a:t>
            </a:r>
            <a:r>
              <a:rPr lang="nl-NL" dirty="0" err="1"/>
              <a:t>language</a:t>
            </a:r>
            <a:endParaRPr lang="nl-NL" dirty="0"/>
          </a:p>
          <a:p>
            <a:pPr lvl="1"/>
            <a:r>
              <a:rPr lang="nl-NL" dirty="0" err="1"/>
              <a:t>Unlike</a:t>
            </a:r>
            <a:r>
              <a:rPr lang="nl-NL" dirty="0"/>
              <a:t> SWIG</a:t>
            </a:r>
          </a:p>
          <a:p>
            <a:r>
              <a:rPr lang="nl-NL" dirty="0" err="1"/>
              <a:t>Programmer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PyBind11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mapping</a:t>
            </a:r>
            <a:r>
              <a:rPr lang="nl-NL" dirty="0"/>
              <a:t> code in C++</a:t>
            </a:r>
          </a:p>
          <a:p>
            <a:pPr lvl="1"/>
            <a:r>
              <a:rPr lang="nl-NL" dirty="0" err="1"/>
              <a:t>Understandable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audience</a:t>
            </a:r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package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examples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996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0BF4F5-AE9A-4A0F-927C-610DE1D2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5104345-E76A-4AB8-A15F-40A0E10D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0CEE91-C0A9-4E47-A0B3-BD9FE3D0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DC8117-A820-4CD8-B267-5F326E5F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Examples</a:t>
            </a:r>
            <a:br>
              <a:rPr lang="nl-NL" dirty="0"/>
            </a:b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94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932DCE3-5176-4834-A3CE-A491AD9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F53A34-3996-480A-8DC6-2BD0F4CC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079FC1-917F-4299-922F-AFC13EEE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DC9499E-8B27-4874-B583-2218EB13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Airco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thermostat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controller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E35AB06-0FCD-4FB4-A7D2-0A5441C7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Simple airco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thermostat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controller</a:t>
            </a:r>
          </a:p>
          <a:p>
            <a:r>
              <a:rPr lang="nl-NL" dirty="0" err="1"/>
              <a:t>Thermostat</a:t>
            </a:r>
            <a:r>
              <a:rPr lang="nl-NL" dirty="0"/>
              <a:t> </a:t>
            </a:r>
            <a:r>
              <a:rPr lang="nl-NL" dirty="0" err="1"/>
              <a:t>receives</a:t>
            </a:r>
            <a:r>
              <a:rPr lang="nl-NL" dirty="0"/>
              <a:t> </a:t>
            </a:r>
            <a:r>
              <a:rPr lang="nl-NL" dirty="0" err="1"/>
              <a:t>temperature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responds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signal</a:t>
            </a:r>
            <a:r>
              <a:rPr lang="nl-NL" dirty="0"/>
              <a:t> TEMP_OK, TEMP_LOW, or TEMP_HIGH</a:t>
            </a:r>
          </a:p>
          <a:p>
            <a:r>
              <a:rPr lang="nl-NL" dirty="0"/>
              <a:t>Controller </a:t>
            </a:r>
            <a:r>
              <a:rPr lang="nl-NL" dirty="0" err="1"/>
              <a:t>receives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depending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state </a:t>
            </a:r>
            <a:r>
              <a:rPr lang="nl-NL" dirty="0" err="1"/>
              <a:t>transitions</a:t>
            </a:r>
            <a:r>
              <a:rPr lang="nl-NL" dirty="0"/>
              <a:t> calls </a:t>
            </a:r>
            <a:r>
              <a:rPr lang="nl-NL" dirty="0" err="1"/>
              <a:t>callback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(s)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indicating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airco is </a:t>
            </a:r>
            <a:r>
              <a:rPr lang="nl-NL" dirty="0" err="1"/>
              <a:t>cooling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FD42336-FC7F-426D-AFD2-55584A37BFA6}"/>
              </a:ext>
            </a:extLst>
          </p:cNvPr>
          <p:cNvSpPr/>
          <p:nvPr/>
        </p:nvSpPr>
        <p:spPr>
          <a:xfrm>
            <a:off x="1763688" y="2802190"/>
            <a:ext cx="4608512" cy="1296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Airco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1D8FB7E-EAA6-4E84-8FC5-DAAD7EBD2F2E}"/>
              </a:ext>
            </a:extLst>
          </p:cNvPr>
          <p:cNvSpPr/>
          <p:nvPr/>
        </p:nvSpPr>
        <p:spPr>
          <a:xfrm>
            <a:off x="2051720" y="3219822"/>
            <a:ext cx="1440160" cy="6480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Thermostat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D07B306-9EBE-49F2-B890-FCFCEE17E624}"/>
              </a:ext>
            </a:extLst>
          </p:cNvPr>
          <p:cNvSpPr/>
          <p:nvPr/>
        </p:nvSpPr>
        <p:spPr>
          <a:xfrm>
            <a:off x="4644008" y="3219822"/>
            <a:ext cx="1440160" cy="6480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Controller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62BD0C3-7E4A-418B-9B1E-DF86D82FCD3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55576" y="3543858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2E7223C3-9120-41B8-8DBD-C3CFE60BCE1D}"/>
              </a:ext>
            </a:extLst>
          </p:cNvPr>
          <p:cNvSpPr txBox="1"/>
          <p:nvPr/>
        </p:nvSpPr>
        <p:spPr>
          <a:xfrm>
            <a:off x="688029" y="3219822"/>
            <a:ext cx="12952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l-NL" dirty="0" err="1"/>
              <a:t>Temperature</a:t>
            </a:r>
            <a:endParaRPr lang="nl-NL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B01BFF54-3C1B-4695-8768-6DD4A7970E1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491880" y="3543858"/>
            <a:ext cx="1152128" cy="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2C7A3A31-E5F8-42B3-95B2-6EE610471239}"/>
              </a:ext>
            </a:extLst>
          </p:cNvPr>
          <p:cNvSpPr txBox="1"/>
          <p:nvPr/>
        </p:nvSpPr>
        <p:spPr>
          <a:xfrm>
            <a:off x="3735978" y="3219821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l-NL" dirty="0" err="1"/>
              <a:t>Signal</a:t>
            </a:r>
            <a:endParaRPr lang="nl-NL" dirty="0"/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E596C636-99AC-4915-8A7B-E517B5765F28}"/>
              </a:ext>
            </a:extLst>
          </p:cNvPr>
          <p:cNvCxnSpPr>
            <a:cxnSpLocks/>
          </p:cNvCxnSpPr>
          <p:nvPr/>
        </p:nvCxnSpPr>
        <p:spPr>
          <a:xfrm>
            <a:off x="6084168" y="3543858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09C87372-ACE1-45A5-9665-91EBA20FC35B}"/>
              </a:ext>
            </a:extLst>
          </p:cNvPr>
          <p:cNvSpPr txBox="1"/>
          <p:nvPr/>
        </p:nvSpPr>
        <p:spPr>
          <a:xfrm>
            <a:off x="6497455" y="3216755"/>
            <a:ext cx="20261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l-NL" dirty="0"/>
              <a:t>Callback </a:t>
            </a:r>
            <a:r>
              <a:rPr lang="nl-NL" dirty="0" err="1"/>
              <a:t>function</a:t>
            </a:r>
            <a:r>
              <a:rPr lang="nl-NL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235655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8945F0A-A88F-481D-AC67-3133B5BE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4CE289F-443E-40B5-81AC-1ECB0920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29515D-7ACB-4EB0-B8B2-E3244EA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A3BAC65-AD6B-4D6B-8EE8-93BD4D14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05 </a:t>
            </a:r>
            <a:r>
              <a:rPr lang="nl-NL" dirty="0" err="1"/>
              <a:t>Closing</a:t>
            </a:r>
            <a:r>
              <a:rPr lang="nl-NL" dirty="0"/>
              <a:t> </a:t>
            </a:r>
            <a:r>
              <a:rPr lang="nl-NL" dirty="0" err="1"/>
              <a:t>remarks</a:t>
            </a:r>
            <a:r>
              <a:rPr lang="nl-NL" dirty="0"/>
              <a:t> / </a:t>
            </a:r>
            <a:r>
              <a:rPr lang="nl-NL" dirty="0" err="1"/>
              <a:t>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18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59304EE-D84A-4B10-BCB1-D18028D9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C397F9F-6ED4-4951-8CB2-A64E566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0762341-88E1-46BB-A178-62F83AF6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ED76048-640C-4980-9DBF-5823C531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Closing</a:t>
            </a:r>
            <a:r>
              <a:rPr lang="nl-NL" dirty="0"/>
              <a:t> </a:t>
            </a:r>
            <a:r>
              <a:rPr lang="nl-NL" dirty="0" err="1"/>
              <a:t>remarks</a:t>
            </a:r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C7E23431-4C70-40B6-9FE3-C62A5E31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These </a:t>
            </a:r>
            <a:r>
              <a:rPr lang="nl-NL" dirty="0" err="1"/>
              <a:t>examples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scratch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surface</a:t>
            </a:r>
            <a:r>
              <a:rPr lang="nl-NL" dirty="0"/>
              <a:t>.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complications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aware</a:t>
            </a:r>
            <a:r>
              <a:rPr lang="nl-NL" dirty="0"/>
              <a:t> of.</a:t>
            </a:r>
          </a:p>
          <a:p>
            <a:pPr marL="0" indent="0">
              <a:buNone/>
            </a:pPr>
            <a:r>
              <a:rPr lang="nl-NL" dirty="0" err="1"/>
              <a:t>Some</a:t>
            </a:r>
            <a:r>
              <a:rPr lang="nl-NL" dirty="0"/>
              <a:t> of these are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PyBind11, </a:t>
            </a:r>
            <a:r>
              <a:rPr lang="nl-NL" dirty="0" err="1"/>
              <a:t>some</a:t>
            </a:r>
            <a:r>
              <a:rPr lang="nl-NL" dirty="0"/>
              <a:t> are </a:t>
            </a:r>
            <a:r>
              <a:rPr lang="nl-NL" dirty="0" err="1"/>
              <a:t>general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Ownership</a:t>
            </a:r>
            <a:r>
              <a:rPr lang="nl-NL" dirty="0"/>
              <a:t>. </a:t>
            </a:r>
            <a:r>
              <a:rPr lang="nl-NL" dirty="0" err="1">
                <a:latin typeface="Consolas" panose="020B0609020204030204" pitchFamily="49" charset="0"/>
              </a:rPr>
              <a:t>shared_ptr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>
                <a:latin typeface="Consolas" panose="020B0609020204030204" pitchFamily="49" charset="0"/>
              </a:rPr>
              <a:t>uniqe_ptr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well </a:t>
            </a:r>
            <a:r>
              <a:rPr lang="nl-NL" dirty="0" err="1"/>
              <a:t>with</a:t>
            </a:r>
            <a:r>
              <a:rPr lang="nl-NL" dirty="0"/>
              <a:t> Python code,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has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ideas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ownership</a:t>
            </a:r>
            <a:r>
              <a:rPr lang="nl-NL" dirty="0"/>
              <a:t>.</a:t>
            </a:r>
          </a:p>
          <a:p>
            <a:r>
              <a:rPr lang="nl-NL" dirty="0" err="1"/>
              <a:t>Factory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as </a:t>
            </a:r>
            <a:r>
              <a:rPr lang="nl-NL" dirty="0" err="1"/>
              <a:t>constructor</a:t>
            </a:r>
            <a:r>
              <a:rPr lang="nl-NL" dirty="0"/>
              <a:t> argument are hard </a:t>
            </a:r>
            <a:r>
              <a:rPr lang="nl-NL" dirty="0" err="1"/>
              <a:t>to</a:t>
            </a:r>
            <a:r>
              <a:rPr lang="nl-NL" dirty="0"/>
              <a:t> get right.</a:t>
            </a:r>
          </a:p>
          <a:p>
            <a:r>
              <a:rPr lang="nl-NL" dirty="0" err="1">
                <a:latin typeface="Consolas" panose="020B0609020204030204" pitchFamily="49" charset="0"/>
              </a:rPr>
              <a:t>const</a:t>
            </a:r>
            <a:r>
              <a:rPr lang="nl-NL" dirty="0" err="1"/>
              <a:t>-ness</a:t>
            </a:r>
            <a:r>
              <a:rPr lang="nl-NL" dirty="0"/>
              <a:t> is </a:t>
            </a:r>
            <a:r>
              <a:rPr lang="nl-NL" dirty="0" err="1"/>
              <a:t>meaningless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Python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But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rest: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advantage.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96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4F5A7B4-0766-4837-B8BE-8401EC90BA2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nl-NL" noProof="0"/>
              <a:t>2 October 2020</a:t>
            </a:r>
            <a:endParaRPr lang="en-GB" noProof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6396774D-6945-4CC3-849C-17D6AB41D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568" y="1059582"/>
            <a:ext cx="432000" cy="432000"/>
          </a:xfrm>
        </p:spPr>
        <p:txBody>
          <a:bodyPr/>
          <a:lstStyle/>
          <a:p>
            <a:r>
              <a:rPr lang="nl-NL" dirty="0"/>
              <a:t>01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B0E65FE9-B859-41A3-9E50-1C5BD1C658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66776" y="1099854"/>
            <a:ext cx="7617691" cy="391776"/>
          </a:xfrm>
        </p:spPr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891E0430-2CAE-4484-B275-E9BA61D606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568" y="1491630"/>
            <a:ext cx="432000" cy="432000"/>
          </a:xfrm>
        </p:spPr>
        <p:txBody>
          <a:bodyPr/>
          <a:lstStyle/>
          <a:p>
            <a:r>
              <a:rPr lang="nl-NL" dirty="0"/>
              <a:t>02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F5AEBE21-ED74-4FD4-80C0-A2C28302A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66776" y="1963950"/>
            <a:ext cx="7617691" cy="391776"/>
          </a:xfrm>
        </p:spPr>
        <p:txBody>
          <a:bodyPr/>
          <a:lstStyle/>
          <a:p>
            <a:r>
              <a:rPr lang="nl-NL" dirty="0"/>
              <a:t>Tools </a:t>
            </a:r>
            <a:r>
              <a:rPr lang="nl-NL" dirty="0" err="1"/>
              <a:t>for</a:t>
            </a:r>
            <a:r>
              <a:rPr lang="nl-NL" dirty="0"/>
              <a:t> C++ / Python </a:t>
            </a:r>
            <a:r>
              <a:rPr lang="nl-NL" dirty="0" err="1"/>
              <a:t>interworking</a:t>
            </a:r>
            <a:endParaRPr lang="nl-NL" dirty="0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BBAC0551-52B8-4A46-B0BD-287A48CF00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3568" y="1923678"/>
            <a:ext cx="432000" cy="432000"/>
          </a:xfrm>
        </p:spPr>
        <p:txBody>
          <a:bodyPr/>
          <a:lstStyle/>
          <a:p>
            <a:r>
              <a:rPr lang="nl-NL" dirty="0"/>
              <a:t>03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0A8F95BE-EBB8-49DD-A422-B5B7E6E8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776" y="2395998"/>
            <a:ext cx="7617691" cy="1183864"/>
          </a:xfrm>
        </p:spPr>
        <p:txBody>
          <a:bodyPr/>
          <a:lstStyle/>
          <a:p>
            <a:r>
              <a:rPr lang="nl-NL" dirty="0" err="1"/>
              <a:t>Examples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Using C++ classes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Calling</a:t>
            </a:r>
            <a:r>
              <a:rPr lang="nl-NL" dirty="0"/>
              <a:t> C++ code </a:t>
            </a:r>
            <a:r>
              <a:rPr lang="nl-NL" dirty="0" err="1"/>
              <a:t>from</a:t>
            </a:r>
            <a:r>
              <a:rPr lang="nl-NL" dirty="0"/>
              <a:t> Python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vice</a:t>
            </a:r>
            <a:r>
              <a:rPr lang="nl-NL" dirty="0"/>
              <a:t> 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Using Python classes in C++ code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4CE8F66E-5673-4A93-928C-0261902F4B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3568" y="2355726"/>
            <a:ext cx="432000" cy="432000"/>
          </a:xfrm>
        </p:spPr>
        <p:txBody>
          <a:bodyPr/>
          <a:lstStyle/>
          <a:p>
            <a:r>
              <a:rPr lang="nl-NL" dirty="0"/>
              <a:t>04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FE49AB3D-084A-451C-9C1E-4A0A63F53C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66776" y="3692142"/>
            <a:ext cx="7617691" cy="391776"/>
          </a:xfrm>
        </p:spPr>
        <p:txBody>
          <a:bodyPr/>
          <a:lstStyle/>
          <a:p>
            <a:r>
              <a:rPr lang="nl-NL" dirty="0" err="1"/>
              <a:t>Closing</a:t>
            </a:r>
            <a:r>
              <a:rPr lang="nl-NL" dirty="0"/>
              <a:t> </a:t>
            </a:r>
            <a:r>
              <a:rPr lang="nl-NL" dirty="0" err="1"/>
              <a:t>remarks</a:t>
            </a:r>
            <a:r>
              <a:rPr lang="nl-NL" dirty="0"/>
              <a:t> /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3939AFD-8F97-45B8-83A4-C55D8047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Subjects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meeting</a:t>
            </a:r>
          </a:p>
        </p:txBody>
      </p:sp>
      <p:sp>
        <p:nvSpPr>
          <p:cNvPr id="22" name="Tijdelijke aanduiding voor voettekst 21">
            <a:extLst>
              <a:ext uri="{FF2B5EF4-FFF2-40B4-BE49-F238E27FC236}">
                <a16:creationId xmlns:a16="http://schemas.microsoft.com/office/drawing/2014/main" id="{0802030E-C6FF-4BE7-95DD-1C2B45C389D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algn="just"/>
            <a:r>
              <a:rPr lang="nl-NL" dirty="0"/>
              <a:t>C++ </a:t>
            </a:r>
            <a:r>
              <a:rPr lang="nl-NL" dirty="0" err="1"/>
              <a:t>and</a:t>
            </a:r>
            <a:r>
              <a:rPr lang="nl-NL" dirty="0"/>
              <a:t> Python / Ruud de Jong</a:t>
            </a:r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6CC1320C-4F9D-4E76-9F98-5A19094EB23C}"/>
              </a:ext>
            </a:extLst>
          </p:cNvPr>
          <p:cNvSpPr txBox="1">
            <a:spLocks/>
          </p:cNvSpPr>
          <p:nvPr/>
        </p:nvSpPr>
        <p:spPr bwMode="gray">
          <a:xfrm>
            <a:off x="683568" y="3651918"/>
            <a:ext cx="432000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05</a:t>
            </a:r>
          </a:p>
        </p:txBody>
      </p:sp>
      <p:sp>
        <p:nvSpPr>
          <p:cNvPr id="24" name="Tijdelijke aanduiding voor tekst 10">
            <a:extLst>
              <a:ext uri="{FF2B5EF4-FFF2-40B4-BE49-F238E27FC236}">
                <a16:creationId xmlns:a16="http://schemas.microsoft.com/office/drawing/2014/main" id="{C6D28E2E-1339-4E57-A2DA-89FAC1C13FC6}"/>
              </a:ext>
            </a:extLst>
          </p:cNvPr>
          <p:cNvSpPr txBox="1">
            <a:spLocks/>
          </p:cNvSpPr>
          <p:nvPr/>
        </p:nvSpPr>
        <p:spPr bwMode="gray">
          <a:xfrm>
            <a:off x="1187624" y="1531902"/>
            <a:ext cx="7617691" cy="391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Issues </a:t>
            </a:r>
            <a:r>
              <a:rPr lang="nl-NL" dirty="0" err="1"/>
              <a:t>with</a:t>
            </a:r>
            <a:r>
              <a:rPr lang="nl-NL" dirty="0"/>
              <a:t> C++ / Python </a:t>
            </a:r>
            <a:r>
              <a:rPr lang="nl-NL" dirty="0" err="1"/>
              <a:t>interworking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DB8885-509C-492F-B7E9-8ED0BAB7964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02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D1624F6-4AFE-4E13-8182-76A47C36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350A77-89BC-479C-9949-4B1A091E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A9C2AE-8EE4-4BBA-8B29-ACB74778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EB8F95-18B0-4A63-B1C2-FE1631B6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3F8D04-B974-45CE-A363-231976F0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48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32DB693-8D3F-44A4-A8E3-9FA9D874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88EF434-DF4B-43F4-8EBC-A89CC69B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200C5FD-D16E-472D-87B2-079A650A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A82A78A4-5CB1-4939-822B-0C6F9B02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01 </a:t>
            </a:r>
            <a:r>
              <a:rPr lang="nl-NL" dirty="0" err="1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925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9405694-4BDE-4903-A14A-D1E66DE5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noProof="0"/>
              <a:t>2 October 2020</a:t>
            </a:r>
            <a:endParaRPr lang="en-GB" noProof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F527A1B8-4899-4080-9672-A8B91E73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C++ and Python / Ruud de Jong</a:t>
            </a:r>
            <a:endParaRPr lang="en-GB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FED0895-9910-4B14-B88C-34AEED9B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Language </a:t>
            </a:r>
            <a:r>
              <a:rPr lang="nl-NL" dirty="0" err="1"/>
              <a:t>highlights</a:t>
            </a:r>
            <a:endParaRPr lang="nl-NL" dirty="0"/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BD89E83D-2031-47D6-ACD7-26432729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4104000" cy="30888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C++:</a:t>
            </a:r>
          </a:p>
          <a:p>
            <a:r>
              <a:rPr lang="nl-NL" dirty="0" err="1"/>
              <a:t>Compiled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machine </a:t>
            </a:r>
            <a:r>
              <a:rPr lang="nl-NL" dirty="0" err="1"/>
              <a:t>instructions</a:t>
            </a:r>
            <a:endParaRPr lang="nl-NL" dirty="0"/>
          </a:p>
          <a:p>
            <a:r>
              <a:rPr lang="nl-NL" dirty="0" err="1"/>
              <a:t>Addresses</a:t>
            </a:r>
            <a:r>
              <a:rPr lang="nl-NL" dirty="0"/>
              <a:t> </a:t>
            </a:r>
            <a:r>
              <a:rPr lang="nl-NL" dirty="0" err="1"/>
              <a:t>resolved</a:t>
            </a:r>
            <a:r>
              <a:rPr lang="nl-NL" dirty="0"/>
              <a:t> at </a:t>
            </a:r>
            <a:r>
              <a:rPr lang="nl-NL" dirty="0" err="1"/>
              <a:t>compile</a:t>
            </a:r>
            <a:r>
              <a:rPr lang="nl-NL" dirty="0"/>
              <a:t> / link time</a:t>
            </a:r>
          </a:p>
          <a:p>
            <a:r>
              <a:rPr lang="nl-NL" dirty="0" err="1"/>
              <a:t>Efficient</a:t>
            </a:r>
            <a:r>
              <a:rPr lang="nl-NL" dirty="0"/>
              <a:t> code</a:t>
            </a:r>
          </a:p>
          <a:p>
            <a:r>
              <a:rPr lang="nl-NL" dirty="0"/>
              <a:t>Low development speed</a:t>
            </a:r>
          </a:p>
          <a:p>
            <a:r>
              <a:rPr lang="nl-NL" dirty="0"/>
              <a:t>Attention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bookkeeping</a:t>
            </a:r>
            <a:r>
              <a:rPr lang="nl-NL" dirty="0"/>
              <a:t> details </a:t>
            </a:r>
            <a:r>
              <a:rPr lang="nl-NL" dirty="0" err="1"/>
              <a:t>needed</a:t>
            </a:r>
            <a:endParaRPr lang="nl-NL" dirty="0"/>
          </a:p>
          <a:p>
            <a:r>
              <a:rPr lang="nl-NL" dirty="0"/>
              <a:t>Typing </a:t>
            </a:r>
            <a:r>
              <a:rPr lang="nl-NL" dirty="0" err="1"/>
              <a:t>errors</a:t>
            </a:r>
            <a:r>
              <a:rPr lang="nl-NL" dirty="0"/>
              <a:t> </a:t>
            </a:r>
            <a:r>
              <a:rPr lang="nl-NL" dirty="0" err="1"/>
              <a:t>discovered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-time</a:t>
            </a:r>
          </a:p>
          <a:p>
            <a:r>
              <a:rPr lang="nl-NL" dirty="0"/>
              <a:t>Strong,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typing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8E6402CB-95C0-45CF-8A7F-A5DBA04C13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80000" y="1332000"/>
            <a:ext cx="4104000" cy="30888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Python</a:t>
            </a:r>
          </a:p>
          <a:p>
            <a:r>
              <a:rPr lang="nl-NL" dirty="0" err="1"/>
              <a:t>Compiled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intermediate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executed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Python </a:t>
            </a:r>
            <a:r>
              <a:rPr lang="nl-NL" dirty="0" err="1"/>
              <a:t>runtime</a:t>
            </a:r>
            <a:endParaRPr lang="nl-NL" dirty="0"/>
          </a:p>
          <a:p>
            <a:r>
              <a:rPr lang="nl-NL" dirty="0" err="1"/>
              <a:t>Addresses</a:t>
            </a:r>
            <a:r>
              <a:rPr lang="nl-NL" dirty="0"/>
              <a:t> </a:t>
            </a:r>
            <a:r>
              <a:rPr lang="nl-NL" dirty="0" err="1"/>
              <a:t>resolved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execution</a:t>
            </a:r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 code</a:t>
            </a:r>
          </a:p>
          <a:p>
            <a:r>
              <a:rPr lang="nl-NL" dirty="0"/>
              <a:t>High development speed</a:t>
            </a:r>
          </a:p>
          <a:p>
            <a:r>
              <a:rPr lang="nl-NL" dirty="0"/>
              <a:t>Language takes care of </a:t>
            </a:r>
            <a:r>
              <a:rPr lang="nl-NL" dirty="0" err="1"/>
              <a:t>bookkeeping</a:t>
            </a:r>
            <a:endParaRPr lang="nl-NL" dirty="0"/>
          </a:p>
          <a:p>
            <a:r>
              <a:rPr lang="nl-NL" dirty="0"/>
              <a:t>Typing </a:t>
            </a:r>
            <a:r>
              <a:rPr lang="nl-NL" dirty="0" err="1"/>
              <a:t>errors</a:t>
            </a:r>
            <a:r>
              <a:rPr lang="nl-NL" dirty="0"/>
              <a:t> </a:t>
            </a:r>
            <a:r>
              <a:rPr lang="nl-NL" dirty="0" err="1"/>
              <a:t>discovered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execution</a:t>
            </a:r>
            <a:endParaRPr lang="nl-NL" dirty="0"/>
          </a:p>
          <a:p>
            <a:r>
              <a:rPr lang="nl-NL" dirty="0" err="1"/>
              <a:t>Very</a:t>
            </a:r>
            <a:r>
              <a:rPr lang="nl-NL" dirty="0"/>
              <a:t> strong, </a:t>
            </a:r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typing</a:t>
            </a:r>
            <a:endParaRPr lang="nl-NL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3301D1D9-3B38-4EC9-A62E-12F907C1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553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8550898-94DA-4E22-8E32-AE68118C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7B45E08-C94D-4B93-A799-E1D7DA0F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C2CD0A-5400-4D50-B52A-CC570033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9E2F258-7BF6-4346-AF03-B87BB05B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c++ classes in Python?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9DA7B0F-F533-4440-9BA1-70A0E537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Re-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existing</a:t>
            </a:r>
            <a:r>
              <a:rPr lang="nl-NL" dirty="0"/>
              <a:t>, proven,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frameworks</a:t>
            </a:r>
            <a:r>
              <a:rPr lang="nl-NL" dirty="0"/>
              <a:t> (e.g. </a:t>
            </a:r>
            <a:r>
              <a:rPr lang="nl-NL" dirty="0" err="1"/>
              <a:t>PyQT</a:t>
            </a:r>
            <a:r>
              <a:rPr lang="nl-NL" dirty="0"/>
              <a:t>, </a:t>
            </a:r>
            <a:r>
              <a:rPr lang="nl-NL" dirty="0" err="1"/>
              <a:t>NumPy</a:t>
            </a:r>
            <a:r>
              <a:rPr lang="nl-NL" dirty="0"/>
              <a:t>, </a:t>
            </a:r>
            <a:r>
              <a:rPr lang="nl-NL" dirty="0" err="1"/>
              <a:t>PyZMQ</a:t>
            </a:r>
            <a:r>
              <a:rPr lang="nl-NL" dirty="0"/>
              <a:t>)</a:t>
            </a:r>
          </a:p>
          <a:p>
            <a:r>
              <a:rPr lang="nl-NL" dirty="0"/>
              <a:t>Speed up Python modules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expressed</a:t>
            </a:r>
            <a:r>
              <a:rPr lang="nl-NL" dirty="0"/>
              <a:t> in Python (e.g. </a:t>
            </a:r>
            <a:r>
              <a:rPr lang="nl-NL" dirty="0" err="1"/>
              <a:t>for</a:t>
            </a:r>
            <a:r>
              <a:rPr lang="nl-NL" dirty="0"/>
              <a:t> XML </a:t>
            </a:r>
            <a:r>
              <a:rPr lang="nl-NL" dirty="0" err="1"/>
              <a:t>parsing</a:t>
            </a:r>
            <a:r>
              <a:rPr lang="nl-NL" dirty="0"/>
              <a:t>: </a:t>
            </a:r>
            <a:r>
              <a:rPr lang="nl-NL" dirty="0" err="1">
                <a:latin typeface="Consolas" panose="020B0609020204030204" pitchFamily="49" charset="0"/>
              </a:rPr>
              <a:t>ElementTree</a:t>
            </a:r>
            <a:r>
              <a:rPr lang="nl-NL" dirty="0"/>
              <a:t> versus </a:t>
            </a:r>
            <a:r>
              <a:rPr lang="nl-NL" dirty="0" err="1">
                <a:latin typeface="Consolas" panose="020B0609020204030204" pitchFamily="49" charset="0"/>
              </a:rPr>
              <a:t>cElementTree</a:t>
            </a:r>
            <a:r>
              <a:rPr lang="nl-NL" dirty="0"/>
              <a:t>)</a:t>
            </a:r>
          </a:p>
          <a:p>
            <a:r>
              <a:rPr lang="nl-NL" dirty="0" err="1"/>
              <a:t>Experimenting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r>
              <a:rPr lang="nl-NL" dirty="0"/>
              <a:t> on </a:t>
            </a:r>
            <a:r>
              <a:rPr lang="nl-NL" dirty="0" err="1"/>
              <a:t>existing</a:t>
            </a:r>
            <a:r>
              <a:rPr lang="nl-NL" dirty="0"/>
              <a:t> C++ classes</a:t>
            </a:r>
          </a:p>
        </p:txBody>
      </p:sp>
    </p:spTree>
    <p:extLst>
      <p:ext uri="{BB962C8B-B14F-4D97-AF65-F5344CB8AC3E}">
        <p14:creationId xmlns:p14="http://schemas.microsoft.com/office/powerpoint/2010/main" val="283155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04E49AF-BD23-4093-8A5A-C27917B9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9208DBC-AE0B-4C6B-AF4C-E75BC8A0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0C24DF-BFCB-4AD6-9F8D-7A8486D1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CE3FF6F-90EB-44F0-9CBC-D46CA625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9AA721E-92C0-4AD1-AD60-FD5DF481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Python module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Python file </a:t>
            </a:r>
            <a:r>
              <a:rPr lang="nl-NL" dirty="0">
                <a:latin typeface="Consolas" panose="020B0609020204030204" pitchFamily="49" charset="0"/>
              </a:rPr>
              <a:t>(.</a:t>
            </a:r>
            <a:r>
              <a:rPr lang="nl-NL" dirty="0" err="1">
                <a:latin typeface="Consolas" panose="020B0609020204030204" pitchFamily="49" charset="0"/>
              </a:rPr>
              <a:t>py</a:t>
            </a:r>
            <a:r>
              <a:rPr lang="nl-NL" dirty="0"/>
              <a:t>) or </a:t>
            </a:r>
            <a:r>
              <a:rPr lang="nl-NL" dirty="0" err="1"/>
              <a:t>an</a:t>
            </a:r>
            <a:r>
              <a:rPr lang="nl-NL" dirty="0"/>
              <a:t> extension module, i.e. a shared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>
                <a:latin typeface="Consolas" panose="020B0609020204030204" pitchFamily="49" charset="0"/>
              </a:rPr>
              <a:t>(.</a:t>
            </a:r>
            <a:r>
              <a:rPr lang="nl-NL" dirty="0" err="1">
                <a:latin typeface="Consolas" panose="020B0609020204030204" pitchFamily="49" charset="0"/>
              </a:rPr>
              <a:t>so</a:t>
            </a:r>
            <a:r>
              <a:rPr lang="nl-NL" dirty="0"/>
              <a:t> or </a:t>
            </a:r>
            <a:r>
              <a:rPr lang="nl-NL" dirty="0">
                <a:latin typeface="Consolas" panose="020B0609020204030204" pitchFamily="49" charset="0"/>
              </a:rPr>
              <a:t>.</a:t>
            </a:r>
            <a:r>
              <a:rPr lang="nl-NL" dirty="0" err="1">
                <a:latin typeface="Consolas" panose="020B0609020204030204" pitchFamily="49" charset="0"/>
              </a:rPr>
              <a:t>dll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windows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file extension </a:t>
            </a:r>
            <a:r>
              <a:rPr lang="nl-NL" dirty="0" err="1"/>
              <a:t>for</a:t>
            </a:r>
            <a:r>
              <a:rPr lang="nl-NL" dirty="0"/>
              <a:t> a Python module is </a:t>
            </a:r>
            <a:r>
              <a:rPr lang="nl-NL" dirty="0">
                <a:latin typeface="Consolas" panose="020B0609020204030204" pitchFamily="49" charset="0"/>
              </a:rPr>
              <a:t>.</a:t>
            </a:r>
            <a:r>
              <a:rPr lang="nl-NL" dirty="0" err="1">
                <a:latin typeface="Consolas" panose="020B0609020204030204" pitchFamily="49" charset="0"/>
              </a:rPr>
              <a:t>pyd</a:t>
            </a:r>
            <a:endParaRPr lang="nl-NL" dirty="0">
              <a:latin typeface="Consolas" panose="020B0609020204030204" pitchFamily="49" charset="0"/>
            </a:endParaRPr>
          </a:p>
          <a:p>
            <a:r>
              <a:rPr lang="nl-NL" dirty="0" err="1"/>
              <a:t>Loading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causes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initiation</a:t>
            </a:r>
            <a:r>
              <a:rPr lang="nl-NL" dirty="0"/>
              <a:t> code </a:t>
            </a:r>
            <a:r>
              <a:rPr lang="nl-NL" dirty="0" err="1"/>
              <a:t>to</a:t>
            </a:r>
            <a:r>
              <a:rPr lang="nl-NL" dirty="0"/>
              <a:t> run</a:t>
            </a:r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creates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structures</a:t>
            </a:r>
            <a:r>
              <a:rPr lang="nl-NL" dirty="0"/>
              <a:t> </a:t>
            </a:r>
            <a:r>
              <a:rPr lang="nl-NL" dirty="0" err="1"/>
              <a:t>necessary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Python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C++ code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library</a:t>
            </a:r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is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</a:t>
            </a:r>
            <a:r>
              <a:rPr lang="nl-NL" dirty="0" err="1"/>
              <a:t>library</a:t>
            </a:r>
            <a:r>
              <a:rPr lang="nl-NL" dirty="0"/>
              <a:t> file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 we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expose</a:t>
            </a:r>
            <a:endParaRPr lang="nl-NL" dirty="0"/>
          </a:p>
          <a:p>
            <a:r>
              <a:rPr lang="nl-NL" dirty="0"/>
              <a:t>More information in </a:t>
            </a:r>
            <a:r>
              <a:rPr lang="nl-NL" dirty="0" err="1"/>
              <a:t>the</a:t>
            </a:r>
            <a:r>
              <a:rPr lang="nl-NL" dirty="0"/>
              <a:t> Python </a:t>
            </a:r>
            <a:r>
              <a:rPr lang="nl-NL" dirty="0" err="1"/>
              <a:t>documentation</a:t>
            </a:r>
            <a:r>
              <a:rPr lang="nl-NL" dirty="0"/>
              <a:t>: </a:t>
            </a:r>
            <a:r>
              <a:rPr lang="nl-NL" dirty="0">
                <a:hlinkClick r:id="rId2"/>
              </a:rPr>
              <a:t>https://docs.python.org/3/extending/index.html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962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5F56C8E-3393-4A8C-99A4-A46D9767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09575FA-4E0A-4B9B-8308-2E2E589F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0B70A3-DE5C-4A8D-AD42-2D32DAC0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195F07A-A5B1-4EF9-BBCC-674C1C15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Issues </a:t>
            </a:r>
            <a:r>
              <a:rPr lang="nl-NL" dirty="0" err="1"/>
              <a:t>with</a:t>
            </a:r>
            <a:r>
              <a:rPr lang="nl-NL" dirty="0"/>
              <a:t> Python </a:t>
            </a:r>
            <a:r>
              <a:rPr lang="nl-NL" dirty="0" err="1"/>
              <a:t>and</a:t>
            </a:r>
            <a:r>
              <a:rPr lang="nl-NL" dirty="0"/>
              <a:t> C++ </a:t>
            </a:r>
            <a:r>
              <a:rPr lang="nl-NL" dirty="0" err="1"/>
              <a:t>Interworking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989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8C33FF-C4CA-43C2-82B6-0D8C121B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6A6B548-CF4F-4E53-B769-4D0128F3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BDB83C-7367-4BD5-8161-929712D4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82F7BBD-82DA-4A03-84FD-7A83A556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Python </a:t>
            </a:r>
            <a:r>
              <a:rPr lang="nl-NL" dirty="0" err="1"/>
              <a:t>and</a:t>
            </a:r>
            <a:r>
              <a:rPr lang="nl-NL" dirty="0"/>
              <a:t> C++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C1F6A5E-A5C0-4328-825D-F4F94B3E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Address</a:t>
            </a:r>
            <a:r>
              <a:rPr lang="nl-NL" dirty="0"/>
              <a:t> </a:t>
            </a:r>
            <a:r>
              <a:rPr lang="nl-NL" dirty="0" err="1"/>
              <a:t>resolution</a:t>
            </a:r>
            <a:r>
              <a:rPr lang="nl-NL" dirty="0"/>
              <a:t> (</a:t>
            </a:r>
            <a:r>
              <a:rPr lang="nl-NL" dirty="0" err="1"/>
              <a:t>compile</a:t>
            </a:r>
            <a:r>
              <a:rPr lang="nl-NL" dirty="0"/>
              <a:t>-time versus </a:t>
            </a:r>
            <a:r>
              <a:rPr lang="nl-NL" dirty="0" err="1"/>
              <a:t>execution</a:t>
            </a:r>
            <a:r>
              <a:rPr lang="nl-NL" dirty="0"/>
              <a:t>-time)</a:t>
            </a:r>
          </a:p>
          <a:p>
            <a:r>
              <a:rPr lang="nl-NL" dirty="0"/>
              <a:t>Memory management</a:t>
            </a:r>
          </a:p>
          <a:p>
            <a:r>
              <a:rPr lang="nl-NL" dirty="0"/>
              <a:t>Object </a:t>
            </a:r>
            <a:r>
              <a:rPr lang="nl-NL" dirty="0" err="1"/>
              <a:t>ownership</a:t>
            </a:r>
            <a:endParaRPr lang="nl-NL" dirty="0"/>
          </a:p>
          <a:p>
            <a:r>
              <a:rPr lang="nl-NL" dirty="0"/>
              <a:t>Python:</a:t>
            </a:r>
          </a:p>
          <a:p>
            <a:pPr lvl="1"/>
            <a:r>
              <a:rPr lang="nl-NL" dirty="0" err="1"/>
              <a:t>Everything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object: types, classes, </a:t>
            </a:r>
            <a:r>
              <a:rPr lang="nl-NL" dirty="0" err="1"/>
              <a:t>functions</a:t>
            </a:r>
            <a:r>
              <a:rPr lang="nl-NL" dirty="0"/>
              <a:t>, </a:t>
            </a:r>
            <a:r>
              <a:rPr lang="nl-NL" dirty="0" err="1"/>
              <a:t>objects</a:t>
            </a:r>
            <a:r>
              <a:rPr lang="nl-NL" dirty="0"/>
              <a:t>, integers, </a:t>
            </a:r>
            <a:r>
              <a:rPr lang="nl-NL" dirty="0" err="1"/>
              <a:t>floats</a:t>
            </a:r>
            <a:r>
              <a:rPr lang="nl-NL" dirty="0"/>
              <a:t>, code, </a:t>
            </a:r>
            <a:r>
              <a:rPr lang="nl-NL" dirty="0" err="1"/>
              <a:t>execution</a:t>
            </a:r>
            <a:r>
              <a:rPr lang="nl-NL" dirty="0"/>
              <a:t> frames, …</a:t>
            </a:r>
          </a:p>
          <a:p>
            <a:pPr lvl="1"/>
            <a:r>
              <a:rPr lang="nl-NL" dirty="0" err="1"/>
              <a:t>All</a:t>
            </a:r>
            <a:r>
              <a:rPr lang="nl-NL" dirty="0"/>
              <a:t> of </a:t>
            </a:r>
            <a:r>
              <a:rPr lang="nl-NL" dirty="0" err="1"/>
              <a:t>this</a:t>
            </a:r>
            <a:r>
              <a:rPr lang="nl-NL" dirty="0"/>
              <a:t> information is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execution</a:t>
            </a:r>
            <a:r>
              <a:rPr lang="nl-NL" dirty="0"/>
              <a:t>.</a:t>
            </a:r>
          </a:p>
          <a:p>
            <a:pPr marL="180000" lvl="1" indent="0">
              <a:buNone/>
            </a:pPr>
            <a:r>
              <a:rPr lang="nl-NL" dirty="0"/>
              <a:t>C++:</a:t>
            </a:r>
          </a:p>
          <a:p>
            <a:pPr lvl="1"/>
            <a:r>
              <a:rPr lang="nl-NL" dirty="0" err="1"/>
              <a:t>Only</a:t>
            </a:r>
            <a:r>
              <a:rPr lang="nl-NL" dirty="0"/>
              <a:t> class </a:t>
            </a:r>
            <a:r>
              <a:rPr lang="nl-NL" dirty="0" err="1"/>
              <a:t>instances</a:t>
            </a:r>
            <a:r>
              <a:rPr lang="nl-NL" dirty="0"/>
              <a:t> are </a:t>
            </a:r>
            <a:r>
              <a:rPr lang="nl-NL" dirty="0" err="1"/>
              <a:t>objects</a:t>
            </a:r>
            <a:r>
              <a:rPr lang="nl-NL" dirty="0"/>
              <a:t>. </a:t>
            </a:r>
            <a:r>
              <a:rPr lang="nl-NL" dirty="0" err="1"/>
              <a:t>Others</a:t>
            </a:r>
            <a:r>
              <a:rPr lang="nl-NL" dirty="0"/>
              <a:t> are </a:t>
            </a:r>
            <a:r>
              <a:rPr lang="nl-NL" dirty="0" err="1"/>
              <a:t>primitive</a:t>
            </a:r>
            <a:r>
              <a:rPr lang="nl-NL" dirty="0"/>
              <a:t> type </a:t>
            </a:r>
            <a:r>
              <a:rPr lang="nl-NL" dirty="0" err="1"/>
              <a:t>instances</a:t>
            </a:r>
            <a:r>
              <a:rPr lang="nl-NL" dirty="0"/>
              <a:t>, </a:t>
            </a:r>
            <a:r>
              <a:rPr lang="nl-NL" dirty="0" err="1"/>
              <a:t>functions</a:t>
            </a:r>
            <a:r>
              <a:rPr lang="nl-NL" dirty="0"/>
              <a:t>, types, classes,...</a:t>
            </a:r>
          </a:p>
          <a:p>
            <a:pPr lvl="1"/>
            <a:r>
              <a:rPr lang="nl-NL" dirty="0"/>
              <a:t>Most of </a:t>
            </a:r>
            <a:r>
              <a:rPr lang="nl-NL" dirty="0" err="1"/>
              <a:t>this</a:t>
            </a:r>
            <a:r>
              <a:rPr lang="nl-NL" dirty="0"/>
              <a:t> information is </a:t>
            </a:r>
            <a:r>
              <a:rPr lang="nl-NL" dirty="0" err="1"/>
              <a:t>gone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compilation</a:t>
            </a:r>
            <a:r>
              <a:rPr lang="nl-NL" dirty="0"/>
              <a:t>.</a:t>
            </a:r>
          </a:p>
          <a:p>
            <a:pPr lvl="1"/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2286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0CAA297-C53E-4D1F-9174-AC57058E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 October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131F45-DC0F-4200-A170-6C687C8C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and Python / Ruud de Jong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9A9937-E5F9-448A-933F-60F35F5C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67E497-1C42-430F-9C7B-40B65C6B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Memory management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ownership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C9E78B4-71E5-48DE-9004-1B1234FB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Python </a:t>
            </a:r>
            <a:r>
              <a:rPr lang="nl-NL" dirty="0" err="1"/>
              <a:t>objects</a:t>
            </a:r>
            <a:r>
              <a:rPr lang="nl-NL" dirty="0"/>
              <a:t> are </a:t>
            </a:r>
            <a:r>
              <a:rPr lang="nl-NL" dirty="0" err="1"/>
              <a:t>created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heap</a:t>
            </a:r>
            <a:endParaRPr lang="nl-NL" dirty="0"/>
          </a:p>
          <a:p>
            <a:pPr lvl="1"/>
            <a:r>
              <a:rPr lang="nl-NL" dirty="0"/>
              <a:t>The </a:t>
            </a:r>
            <a:r>
              <a:rPr lang="nl-NL" dirty="0" err="1"/>
              <a:t>programmer</a:t>
            </a:r>
            <a:r>
              <a:rPr lang="nl-NL" dirty="0"/>
              <a:t> has no say in </a:t>
            </a:r>
            <a:r>
              <a:rPr lang="nl-NL" dirty="0" err="1"/>
              <a:t>this</a:t>
            </a:r>
            <a:endParaRPr lang="nl-NL" dirty="0"/>
          </a:p>
          <a:p>
            <a:r>
              <a:rPr lang="nl-NL" dirty="0"/>
              <a:t>Memory management is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Python </a:t>
            </a:r>
            <a:r>
              <a:rPr lang="nl-NL" dirty="0" err="1"/>
              <a:t>runtime</a:t>
            </a:r>
            <a:endParaRPr lang="nl-NL" dirty="0"/>
          </a:p>
          <a:p>
            <a:pPr lvl="1"/>
            <a:r>
              <a:rPr lang="nl-NL" dirty="0"/>
              <a:t>How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done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dictated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nl-NL" dirty="0"/>
          </a:p>
          <a:p>
            <a:pPr lvl="1"/>
            <a:r>
              <a:rPr lang="nl-NL" dirty="0"/>
              <a:t>The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(</a:t>
            </a:r>
            <a:r>
              <a:rPr lang="nl-NL" dirty="0" err="1"/>
              <a:t>Cpython</a:t>
            </a:r>
            <a:r>
              <a:rPr lang="nl-NL" dirty="0"/>
              <a:t>)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counting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cycle</a:t>
            </a:r>
            <a:r>
              <a:rPr lang="nl-NL" dirty="0"/>
              <a:t> </a:t>
            </a:r>
            <a:r>
              <a:rPr lang="nl-NL" dirty="0" err="1"/>
              <a:t>detection</a:t>
            </a:r>
            <a:endParaRPr lang="nl-NL" dirty="0"/>
          </a:p>
          <a:p>
            <a:endParaRPr lang="nl-NL" dirty="0"/>
          </a:p>
          <a:p>
            <a:r>
              <a:rPr lang="nl-NL" dirty="0"/>
              <a:t>C++ object </a:t>
            </a:r>
            <a:r>
              <a:rPr lang="nl-NL" dirty="0" err="1"/>
              <a:t>creation</a:t>
            </a:r>
            <a:r>
              <a:rPr lang="nl-NL" dirty="0"/>
              <a:t> is </a:t>
            </a:r>
            <a:r>
              <a:rPr lang="nl-NL" dirty="0" err="1"/>
              <a:t>under</a:t>
            </a:r>
            <a:r>
              <a:rPr lang="nl-NL" dirty="0"/>
              <a:t> </a:t>
            </a:r>
            <a:r>
              <a:rPr lang="nl-NL" dirty="0" err="1"/>
              <a:t>programmer</a:t>
            </a:r>
            <a:r>
              <a:rPr lang="nl-NL" dirty="0"/>
              <a:t> control</a:t>
            </a:r>
          </a:p>
          <a:p>
            <a:r>
              <a:rPr lang="nl-NL" dirty="0" err="1"/>
              <a:t>Programmer</a:t>
            </a:r>
            <a:r>
              <a:rPr lang="nl-NL" dirty="0"/>
              <a:t> is </a:t>
            </a:r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deleting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freeing</a:t>
            </a:r>
            <a:r>
              <a:rPr lang="nl-NL" dirty="0"/>
              <a:t> memory</a:t>
            </a:r>
          </a:p>
          <a:p>
            <a:pPr lvl="1"/>
            <a:r>
              <a:rPr lang="nl-NL" dirty="0" err="1">
                <a:latin typeface="Consolas" panose="020B0609020204030204" pitchFamily="49" charset="0"/>
              </a:rPr>
              <a:t>std</a:t>
            </a:r>
            <a:r>
              <a:rPr lang="nl-NL" dirty="0">
                <a:latin typeface="Consolas" panose="020B0609020204030204" pitchFamily="49" charset="0"/>
              </a:rPr>
              <a:t>::</a:t>
            </a:r>
            <a:r>
              <a:rPr lang="nl-NL" dirty="0" err="1">
                <a:latin typeface="Consolas" panose="020B0609020204030204" pitchFamily="49" charset="0"/>
              </a:rPr>
              <a:t>shared_ptr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>
                <a:latin typeface="Consolas" panose="020B0609020204030204" pitchFamily="49" charset="0"/>
              </a:rPr>
              <a:t>std</a:t>
            </a:r>
            <a:r>
              <a:rPr lang="nl-NL" dirty="0">
                <a:latin typeface="Consolas" panose="020B0609020204030204" pitchFamily="49" charset="0"/>
              </a:rPr>
              <a:t>::</a:t>
            </a:r>
            <a:r>
              <a:rPr lang="nl-NL" dirty="0" err="1">
                <a:latin typeface="Consolas" panose="020B0609020204030204" pitchFamily="49" charset="0"/>
              </a:rPr>
              <a:t>unique_ptr</a:t>
            </a:r>
            <a:r>
              <a:rPr lang="nl-NL" dirty="0"/>
              <a:t> are </a:t>
            </a:r>
            <a:r>
              <a:rPr lang="nl-NL" dirty="0" err="1"/>
              <a:t>helpful</a:t>
            </a:r>
            <a:r>
              <a:rPr lang="nl-NL" dirty="0"/>
              <a:t> here</a:t>
            </a:r>
          </a:p>
          <a:p>
            <a:pPr marL="180000" lvl="1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When</a:t>
            </a:r>
            <a:r>
              <a:rPr lang="nl-NL" dirty="0"/>
              <a:t> a C++ object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Python, or </a:t>
            </a:r>
            <a:r>
              <a:rPr lang="nl-NL" dirty="0" err="1"/>
              <a:t>vice</a:t>
            </a:r>
            <a:r>
              <a:rPr lang="nl-NL" dirty="0"/>
              <a:t> versa, </a:t>
            </a:r>
            <a:r>
              <a:rPr lang="nl-NL" dirty="0" err="1"/>
              <a:t>who</a:t>
            </a:r>
            <a:r>
              <a:rPr lang="nl-NL" dirty="0"/>
              <a:t> is </a:t>
            </a:r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destroying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6946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</p:tagLst>
</file>

<file path=ppt/theme/theme1.xml><?xml version="1.0" encoding="utf-8"?>
<a:theme xmlns:a="http://schemas.openxmlformats.org/drawingml/2006/main" name="Altran">
  <a:themeElements>
    <a:clrScheme name="Altran PP">
      <a:dk1>
        <a:srgbClr val="464B69"/>
      </a:dk1>
      <a:lt1>
        <a:srgbClr val="FFFFFF"/>
      </a:lt1>
      <a:dk2>
        <a:srgbClr val="007EAF"/>
      </a:dk2>
      <a:lt2>
        <a:srgbClr val="464B69"/>
      </a:lt2>
      <a:accent1>
        <a:srgbClr val="007EAF"/>
      </a:accent1>
      <a:accent2>
        <a:srgbClr val="00B4B9"/>
      </a:accent2>
      <a:accent3>
        <a:srgbClr val="DCDC00"/>
      </a:accent3>
      <a:accent4>
        <a:srgbClr val="5F509B"/>
      </a:accent4>
      <a:accent5>
        <a:srgbClr val="EB5F1E"/>
      </a:accent5>
      <a:accent6>
        <a:srgbClr val="5FC3EB"/>
      </a:accent6>
      <a:hlink>
        <a:srgbClr val="000000"/>
      </a:hlink>
      <a:folHlink>
        <a:srgbClr val="000000"/>
      </a:folHlink>
    </a:clrScheme>
    <a:fontScheme name="Altr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.potx" id="{A7C2247E-3C21-482B-AFFD-3D1631513AFB}" vid="{24DBF2CB-6249-442F-9818-1AA8E45EE67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19E1A6EA81A4789CC2A27D54FE063" ma:contentTypeVersion="2" ma:contentTypeDescription="Create a new document." ma:contentTypeScope="" ma:versionID="6e5cb36ff88c0f99687fc20d43474a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65e38e66d01d06a7f476fcfe73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F64EBE-3065-4A3D-B86E-F21B0406FD66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1BEF1E5-09DF-46B0-9968-4DC05085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Altran_NL_PPT</Template>
  <TotalTime>177</TotalTime>
  <Words>1262</Words>
  <Application>Microsoft Office PowerPoint</Application>
  <PresentationFormat>Diavoorstelling (16:9)</PresentationFormat>
  <Paragraphs>188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Consolas</vt:lpstr>
      <vt:lpstr>Courier New</vt:lpstr>
      <vt:lpstr>Wingdings</vt:lpstr>
      <vt:lpstr>Altran</vt:lpstr>
      <vt:lpstr>C++ and Python</vt:lpstr>
      <vt:lpstr>Subjects for this meeting</vt:lpstr>
      <vt:lpstr>01 Introduction</vt:lpstr>
      <vt:lpstr>Language highlights</vt:lpstr>
      <vt:lpstr>Why use c++ classes in Python?</vt:lpstr>
      <vt:lpstr>How does it work</vt:lpstr>
      <vt:lpstr>Issues with Python and C++ Interworking</vt:lpstr>
      <vt:lpstr>Key differences between Python and C++</vt:lpstr>
      <vt:lpstr>Memory management and ownership</vt:lpstr>
      <vt:lpstr>Address Resolution</vt:lpstr>
      <vt:lpstr>03 Tools for C++ / Python interworking </vt:lpstr>
      <vt:lpstr>Ctypes</vt:lpstr>
      <vt:lpstr>Hand-coded extension module</vt:lpstr>
      <vt:lpstr>SWIG (Simplified Wrapper and Interface generator)</vt:lpstr>
      <vt:lpstr>Pybind11</vt:lpstr>
      <vt:lpstr>Examples  </vt:lpstr>
      <vt:lpstr>Airco with thermostat and controller</vt:lpstr>
      <vt:lpstr>05 Closing remarks / questions</vt:lpstr>
      <vt:lpstr>Closing remarks</vt:lpstr>
      <vt:lpstr>Questions?</vt:lpstr>
    </vt:vector>
  </TitlesOfParts>
  <Manager/>
  <Company>Altran Netherlands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WILDENBERG Antoinette</dc:creator>
  <dc:description>Template by Orange Pepper_x000d_
2017</dc:description>
  <cp:lastModifiedBy>Ruud de Jong</cp:lastModifiedBy>
  <cp:revision>19</cp:revision>
  <dcterms:created xsi:type="dcterms:W3CDTF">2020-04-14T08:17:13Z</dcterms:created>
  <dcterms:modified xsi:type="dcterms:W3CDTF">2020-10-01T16:04:41Z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0x0101001F419E1A6EA81A4789CC2A27D54FE063</vt:lpwstr>
  </property>
</Properties>
</file>