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417" r:id="rId2"/>
    <p:sldId id="258" r:id="rId3"/>
    <p:sldId id="407" r:id="rId4"/>
    <p:sldId id="424" r:id="rId5"/>
    <p:sldId id="425" r:id="rId6"/>
    <p:sldId id="419" r:id="rId7"/>
    <p:sldId id="426" r:id="rId8"/>
    <p:sldId id="427" r:id="rId9"/>
    <p:sldId id="39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403" autoAdjust="0"/>
  </p:normalViewPr>
  <p:slideViewPr>
    <p:cSldViewPr snapToGrid="0" snapToObjects="1">
      <p:cViewPr>
        <p:scale>
          <a:sx n="80" d="100"/>
          <a:sy n="80" d="100"/>
        </p:scale>
        <p:origin x="-888"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12/25/2019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‹nr.›</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12/25/2019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‹nr.›</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12/25/2019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12/25/2019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12/25/2019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‹nr.›</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12/25/2019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‹nr.›</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D2D56B7-FC8E-4D61-96FA-6C4BABD42718}"/>
              </a:ext>
            </a:extLst>
          </p:cNvPr>
          <p:cNvPicPr>
            <a:picLocks noChangeAspect="1"/>
          </p:cNvPicPr>
          <p:nvPr/>
        </p:nvPicPr>
        <p:blipFill>
          <a:blip r:embed="rId2"/>
          <a:stretch>
            <a:fillRect/>
          </a:stretch>
        </p:blipFill>
        <p:spPr>
          <a:xfrm>
            <a:off x="609600" y="381000"/>
            <a:ext cx="3048000" cy="3048000"/>
          </a:xfrm>
          <a:prstGeom prst="rect">
            <a:avLst/>
          </a:prstGeom>
        </p:spPr>
      </p:pic>
      <p:pic>
        <p:nvPicPr>
          <p:cNvPr id="5" name="Picture 4">
            <a:extLst>
              <a:ext uri="{FF2B5EF4-FFF2-40B4-BE49-F238E27FC236}">
                <a16:creationId xmlns="" xmlns:a16="http://schemas.microsoft.com/office/drawing/2014/main" id="{2CC79E1A-F776-44A3-9E55-0E656EA28105}"/>
              </a:ext>
            </a:extLst>
          </p:cNvPr>
          <p:cNvPicPr>
            <a:picLocks noChangeAspect="1"/>
          </p:cNvPicPr>
          <p:nvPr/>
        </p:nvPicPr>
        <p:blipFill>
          <a:blip r:embed="rId3"/>
          <a:stretch>
            <a:fillRect/>
          </a:stretch>
        </p:blipFill>
        <p:spPr>
          <a:xfrm>
            <a:off x="3909391" y="381000"/>
            <a:ext cx="4869346" cy="3048000"/>
          </a:xfrm>
          <a:prstGeom prst="rect">
            <a:avLst/>
          </a:prstGeom>
        </p:spPr>
      </p:pic>
      <p:sp>
        <p:nvSpPr>
          <p:cNvPr id="6" name="Rectangle 5">
            <a:extLst>
              <a:ext uri="{FF2B5EF4-FFF2-40B4-BE49-F238E27FC236}">
                <a16:creationId xmlns="" xmlns:a16="http://schemas.microsoft.com/office/drawing/2014/main" id="{DEA05D19-1208-4B53-A4F2-63AEFC746337}"/>
              </a:ext>
            </a:extLst>
          </p:cNvPr>
          <p:cNvSpPr/>
          <p:nvPr/>
        </p:nvSpPr>
        <p:spPr>
          <a:xfrm>
            <a:off x="609600" y="3564835"/>
            <a:ext cx="8169137"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smtClean="0"/>
              <a:t>Expanding The Base</a:t>
            </a:r>
            <a:endParaRPr lang="en-US" sz="4800" b="1" dirty="0" smtClean="0"/>
          </a:p>
          <a:p>
            <a:pPr algn="ctr"/>
            <a:r>
              <a:rPr lang="en-US" sz="2800" smtClean="0"/>
              <a:t>Ruud Meulendijks</a:t>
            </a:r>
            <a:endParaRPr lang="en-US" sz="2800" dirty="0"/>
          </a:p>
          <a:p>
            <a:pPr algn="ctr"/>
            <a:r>
              <a:rPr lang="en-US" dirty="0"/>
              <a:t>Coursera IBM Data Science Capstone Project</a:t>
            </a:r>
          </a:p>
        </p:txBody>
      </p:sp>
    </p:spTree>
    <p:extLst>
      <p:ext uri="{BB962C8B-B14F-4D97-AF65-F5344CB8AC3E}">
        <p14:creationId xmlns:p14="http://schemas.microsoft.com/office/powerpoint/2010/main" val="268277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latin typeface="Trebuchet MS" panose="020B0603020202020204" pitchFamily="34" charset="0"/>
              </a:rPr>
              <a:t>Introduction</a:t>
            </a:r>
            <a:endParaRPr lang="en-US" sz="2800" dirty="0">
              <a:latin typeface="Trebuchet MS" panose="020B0603020202020204" pitchFamily="34" charset="0"/>
            </a:endParaRPr>
          </a:p>
        </p:txBody>
      </p:sp>
      <p:sp>
        <p:nvSpPr>
          <p:cNvPr id="4" name="Rectangle 3">
            <a:extLst>
              <a:ext uri="{FF2B5EF4-FFF2-40B4-BE49-F238E27FC236}">
                <a16:creationId xmlns="" xmlns:a16="http://schemas.microsoft.com/office/drawing/2014/main" id="{EE051579-4C09-4E7E-8E18-B11A6642DA74}"/>
              </a:ext>
            </a:extLst>
          </p:cNvPr>
          <p:cNvSpPr/>
          <p:nvPr/>
        </p:nvSpPr>
        <p:spPr>
          <a:xfrm>
            <a:off x="377300" y="657667"/>
            <a:ext cx="8340571" cy="4708981"/>
          </a:xfrm>
          <a:prstGeom prst="rect">
            <a:avLst/>
          </a:prstGeom>
        </p:spPr>
        <p:txBody>
          <a:bodyPr wrap="square">
            <a:spAutoFit/>
          </a:bodyPr>
          <a:lstStyle/>
          <a:p>
            <a:pPr marL="285750" indent="-285750">
              <a:buFont typeface="Arial" panose="020B0604020202020204" pitchFamily="34" charset="0"/>
              <a:buChar char="•"/>
            </a:pPr>
            <a:endParaRPr lang="en-US" sz="2000" dirty="0">
              <a:latin typeface="+mj-lt"/>
            </a:endParaRPr>
          </a:p>
          <a:p>
            <a:pPr marL="457200" indent="-457200" algn="just">
              <a:buFont typeface="Arial" panose="020B0604020202020204" pitchFamily="34" charset="0"/>
              <a:buChar char="•"/>
            </a:pPr>
            <a:endParaRPr lang="en-US" sz="2000" smtClean="0">
              <a:solidFill>
                <a:srgbClr val="000000"/>
              </a:solidFill>
              <a:latin typeface="+mj-lt"/>
            </a:endParaRPr>
          </a:p>
          <a:p>
            <a:pPr marL="457200" indent="-457200" algn="just">
              <a:buFont typeface="Arial" panose="020B0604020202020204" pitchFamily="34" charset="0"/>
              <a:buChar char="•"/>
            </a:pPr>
            <a:r>
              <a:rPr lang="en-US" sz="2000" smtClean="0">
                <a:solidFill>
                  <a:srgbClr val="000000"/>
                </a:solidFill>
                <a:latin typeface="+mj-lt"/>
              </a:rPr>
              <a:t>The Base is an international restaurant located in the London Borough of Brent</a:t>
            </a:r>
          </a:p>
          <a:p>
            <a:pPr marL="457200" indent="-457200" algn="just">
              <a:buFont typeface="Arial" panose="020B0604020202020204" pitchFamily="34" charset="0"/>
              <a:buChar char="•"/>
            </a:pPr>
            <a:endParaRPr lang="en-US" sz="2000" smtClean="0">
              <a:solidFill>
                <a:srgbClr val="000000"/>
              </a:solidFill>
              <a:latin typeface="+mj-lt"/>
            </a:endParaRPr>
          </a:p>
          <a:p>
            <a:pPr marL="457200" indent="-457200" algn="just">
              <a:buFont typeface="Arial" panose="020B0604020202020204" pitchFamily="34" charset="0"/>
              <a:buChar char="•"/>
            </a:pPr>
            <a:r>
              <a:rPr lang="en-US" sz="2000" smtClean="0">
                <a:solidFill>
                  <a:srgbClr val="000000"/>
                </a:solidFill>
                <a:latin typeface="+mj-lt"/>
              </a:rPr>
              <a:t>The owners want to open up one or a couple of new restaurants in different London boroughs</a:t>
            </a:r>
          </a:p>
          <a:p>
            <a:pPr marL="457200" indent="-457200" algn="just">
              <a:buFont typeface="Arial" panose="020B0604020202020204" pitchFamily="34" charset="0"/>
              <a:buChar char="•"/>
            </a:pPr>
            <a:endParaRPr lang="en-US" sz="2000">
              <a:solidFill>
                <a:srgbClr val="000000"/>
              </a:solidFill>
              <a:latin typeface="+mj-lt"/>
            </a:endParaRPr>
          </a:p>
          <a:p>
            <a:pPr marL="457200" indent="-457200" algn="just">
              <a:buFont typeface="Arial" panose="020B0604020202020204" pitchFamily="34" charset="0"/>
              <a:buChar char="•"/>
            </a:pPr>
            <a:r>
              <a:rPr lang="en-US" sz="2000" smtClean="0">
                <a:solidFill>
                  <a:srgbClr val="000000"/>
                </a:solidFill>
                <a:latin typeface="+mj-lt"/>
              </a:rPr>
              <a:t>The specific composition of the borough of Brent is a key business success factor</a:t>
            </a:r>
          </a:p>
          <a:p>
            <a:pPr marL="457200" indent="-457200" algn="just">
              <a:buFont typeface="Arial" panose="020B0604020202020204" pitchFamily="34" charset="0"/>
              <a:buChar char="•"/>
            </a:pPr>
            <a:endParaRPr lang="en-US" sz="2000">
              <a:solidFill>
                <a:srgbClr val="000000"/>
              </a:solidFill>
              <a:latin typeface="+mj-lt"/>
            </a:endParaRPr>
          </a:p>
          <a:p>
            <a:pPr marL="457200" indent="-457200" algn="just">
              <a:buFont typeface="Arial" panose="020B0604020202020204" pitchFamily="34" charset="0"/>
              <a:buChar char="•"/>
            </a:pPr>
            <a:r>
              <a:rPr lang="en-US" sz="2000" smtClean="0">
                <a:solidFill>
                  <a:srgbClr val="000000"/>
                </a:solidFill>
                <a:latin typeface="+mj-lt"/>
              </a:rPr>
              <a:t>The new location(s) will have to be very similar to the borough of Brent</a:t>
            </a:r>
          </a:p>
          <a:p>
            <a:pPr marL="457200" indent="-457200" algn="just">
              <a:buFont typeface="Arial" panose="020B0604020202020204" pitchFamily="34" charset="0"/>
              <a:buChar char="•"/>
            </a:pPr>
            <a:endParaRPr lang="en-US" sz="2000">
              <a:solidFill>
                <a:srgbClr val="000000"/>
              </a:solidFill>
              <a:latin typeface="+mj-lt"/>
            </a:endParaRPr>
          </a:p>
          <a:p>
            <a:pPr marL="457200" indent="-457200" algn="just">
              <a:buFont typeface="Arial" panose="020B0604020202020204" pitchFamily="34" charset="0"/>
              <a:buChar char="•"/>
            </a:pPr>
            <a:r>
              <a:rPr lang="en-US" sz="2000" smtClean="0">
                <a:latin typeface="+mj-lt"/>
              </a:rPr>
              <a:t>This </a:t>
            </a:r>
            <a:r>
              <a:rPr lang="en-US" sz="2000">
                <a:latin typeface="+mj-lt"/>
              </a:rPr>
              <a:t>analysis aims to find that places and present the owners with a couple of suitable boroughs in which to expand their </a:t>
            </a:r>
            <a:r>
              <a:rPr lang="en-US" sz="2000">
                <a:latin typeface="+mj-lt"/>
              </a:rPr>
              <a:t>business </a:t>
            </a:r>
            <a:r>
              <a:rPr lang="en-US" sz="2000" smtClean="0">
                <a:latin typeface="+mj-lt"/>
              </a:rPr>
              <a:t>in</a:t>
            </a:r>
            <a:endParaRPr lang="en-US" sz="2000" dirty="0">
              <a:latin typeface="+mj-lt"/>
            </a:endParaRPr>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latin typeface="Trebuchet MS" panose="020B0603020202020204" pitchFamily="34" charset="0"/>
              </a:rPr>
              <a:t>Business problem and target audience</a:t>
            </a:r>
            <a:endParaRPr lang="en-US" sz="2800" dirty="0">
              <a:latin typeface="Trebuchet MS" panose="020B0603020202020204" pitchFamily="34" charset="0"/>
            </a:endParaRPr>
          </a:p>
        </p:txBody>
      </p:sp>
      <p:sp>
        <p:nvSpPr>
          <p:cNvPr id="4" name="Rectangle 3">
            <a:extLst>
              <a:ext uri="{FF2B5EF4-FFF2-40B4-BE49-F238E27FC236}">
                <a16:creationId xmlns="" xmlns:a16="http://schemas.microsoft.com/office/drawing/2014/main" id="{EE051579-4C09-4E7E-8E18-B11A6642DA74}"/>
              </a:ext>
            </a:extLst>
          </p:cNvPr>
          <p:cNvSpPr/>
          <p:nvPr/>
        </p:nvSpPr>
        <p:spPr>
          <a:xfrm>
            <a:off x="377300" y="657667"/>
            <a:ext cx="8340571" cy="4401205"/>
          </a:xfrm>
          <a:prstGeom prst="rect">
            <a:avLst/>
          </a:prstGeom>
        </p:spPr>
        <p:txBody>
          <a:bodyPr wrap="square">
            <a:spAutoFit/>
          </a:bodyPr>
          <a:lstStyle/>
          <a:p>
            <a:pPr marL="285750" indent="-285750">
              <a:buFont typeface="Arial" panose="020B0604020202020204" pitchFamily="34" charset="0"/>
              <a:buChar char="•"/>
            </a:pPr>
            <a:endParaRPr lang="en-US" sz="2000" dirty="0"/>
          </a:p>
          <a:p>
            <a:endParaRPr lang="en-US" sz="2000" b="1" smtClean="0"/>
          </a:p>
          <a:p>
            <a:r>
              <a:rPr lang="en-US" sz="2000" b="1" smtClean="0"/>
              <a:t>Business </a:t>
            </a:r>
            <a:r>
              <a:rPr lang="en-US" sz="2000" b="1"/>
              <a:t>Problem</a:t>
            </a:r>
            <a:endParaRPr lang="nl-NL" sz="2000" b="1"/>
          </a:p>
          <a:p>
            <a:endParaRPr lang="en-US" sz="2000" smtClean="0"/>
          </a:p>
          <a:p>
            <a:r>
              <a:rPr lang="en-US" sz="2000" smtClean="0"/>
              <a:t>Identifying </a:t>
            </a:r>
            <a:r>
              <a:rPr lang="en-US" sz="2000"/>
              <a:t>boroughs in London which are very similar to the London borough of Brent, in order to provide the owners of The Base with a number of suitable areas to open up a new branch of the restaurant, with an optimal chance </a:t>
            </a:r>
            <a:r>
              <a:rPr lang="en-US" sz="2000"/>
              <a:t>of </a:t>
            </a:r>
            <a:r>
              <a:rPr lang="en-US" sz="2000" smtClean="0"/>
              <a:t>success</a:t>
            </a:r>
            <a:endParaRPr lang="nl-NL" sz="2000"/>
          </a:p>
          <a:p>
            <a:r>
              <a:rPr lang="en-US" sz="2000"/>
              <a:t> </a:t>
            </a:r>
            <a:endParaRPr lang="en-US" sz="2000" smtClean="0"/>
          </a:p>
          <a:p>
            <a:endParaRPr lang="nl-NL" sz="2000"/>
          </a:p>
          <a:p>
            <a:r>
              <a:rPr lang="en-US" sz="2000" b="1"/>
              <a:t>Target audience</a:t>
            </a:r>
            <a:endParaRPr lang="nl-NL" sz="2000" b="1"/>
          </a:p>
          <a:p>
            <a:r>
              <a:rPr lang="en-US" sz="2000"/>
              <a:t> </a:t>
            </a:r>
            <a:endParaRPr lang="en-US" sz="2000"/>
          </a:p>
          <a:p>
            <a:r>
              <a:rPr lang="en-US" sz="2000" smtClean="0"/>
              <a:t>The </a:t>
            </a:r>
            <a:r>
              <a:rPr lang="en-US" sz="2000"/>
              <a:t>principal stakeholders targeted, and most interested in the results of this analysis are of course the owners of the The </a:t>
            </a:r>
            <a:r>
              <a:rPr lang="en-US" sz="2000"/>
              <a:t>Base </a:t>
            </a:r>
            <a:r>
              <a:rPr lang="en-US" sz="2000" smtClean="0"/>
              <a:t>brand</a:t>
            </a:r>
            <a:endParaRPr lang="en-US" sz="20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latin typeface="Trebuchet MS" panose="020B0603020202020204" pitchFamily="34" charset="0"/>
              </a:rPr>
              <a:t>Data</a:t>
            </a:r>
            <a:endParaRPr lang="en-US" sz="2800" dirty="0">
              <a:latin typeface="Trebuchet MS" panose="020B0603020202020204" pitchFamily="34" charset="0"/>
            </a:endParaRPr>
          </a:p>
        </p:txBody>
      </p:sp>
      <p:sp>
        <p:nvSpPr>
          <p:cNvPr id="4" name="Rectangle 3">
            <a:extLst>
              <a:ext uri="{FF2B5EF4-FFF2-40B4-BE49-F238E27FC236}">
                <a16:creationId xmlns="" xmlns:a16="http://schemas.microsoft.com/office/drawing/2014/main" id="{EE051579-4C09-4E7E-8E18-B11A6642DA74}"/>
              </a:ext>
            </a:extLst>
          </p:cNvPr>
          <p:cNvSpPr/>
          <p:nvPr/>
        </p:nvSpPr>
        <p:spPr>
          <a:xfrm>
            <a:off x="377300" y="657667"/>
            <a:ext cx="8340571" cy="3785652"/>
          </a:xfrm>
          <a:prstGeom prst="rect">
            <a:avLst/>
          </a:prstGeom>
        </p:spPr>
        <p:txBody>
          <a:bodyPr wrap="square">
            <a:spAutoFit/>
          </a:bodyPr>
          <a:lstStyle/>
          <a:p>
            <a:pPr marL="285750" indent="-285750">
              <a:buFont typeface="Arial" panose="020B0604020202020204" pitchFamily="34" charset="0"/>
              <a:buChar char="•"/>
            </a:pPr>
            <a:endParaRPr lang="en-US" sz="2000" dirty="0"/>
          </a:p>
          <a:p>
            <a:endParaRPr lang="en-US" sz="2000" b="1" smtClean="0"/>
          </a:p>
          <a:p>
            <a:pPr marL="342900" indent="-342900">
              <a:buFont typeface="Arial" panose="020B0604020202020204" pitchFamily="34" charset="0"/>
              <a:buChar char="•"/>
            </a:pPr>
            <a:r>
              <a:rPr lang="en-US" sz="2000" smtClean="0"/>
              <a:t>Two </a:t>
            </a:r>
            <a:r>
              <a:rPr lang="en-US" sz="2000"/>
              <a:t>sets of data are used in </a:t>
            </a:r>
            <a:r>
              <a:rPr lang="en-US" sz="2000"/>
              <a:t>this </a:t>
            </a:r>
            <a:r>
              <a:rPr lang="en-US" sz="2000" smtClean="0"/>
              <a:t>analysis</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smtClean="0"/>
              <a:t>One </a:t>
            </a:r>
            <a:r>
              <a:rPr lang="en-US" sz="2000"/>
              <a:t>to get </a:t>
            </a:r>
            <a:r>
              <a:rPr lang="en-US" sz="2000"/>
              <a:t>geographical </a:t>
            </a:r>
            <a:r>
              <a:rPr lang="en-US" sz="2000" smtClean="0"/>
              <a:t>data</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smtClean="0"/>
              <a:t>The other for demograhic and </a:t>
            </a:r>
            <a:r>
              <a:rPr lang="en-US" sz="2000"/>
              <a:t>other relevant </a:t>
            </a:r>
            <a:r>
              <a:rPr lang="en-US" sz="2000"/>
              <a:t>borough </a:t>
            </a:r>
            <a:r>
              <a:rPr lang="en-US" sz="2000" smtClean="0"/>
              <a:t>data</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smtClean="0"/>
              <a:t>Besides </a:t>
            </a:r>
            <a:r>
              <a:rPr lang="en-US" sz="2000"/>
              <a:t>the datasets mentioned, Foursquare location data is leveraged to explore and compare the different </a:t>
            </a:r>
            <a:r>
              <a:rPr lang="en-US" sz="2000"/>
              <a:t>London </a:t>
            </a:r>
            <a:r>
              <a:rPr lang="en-US" sz="2000" smtClean="0"/>
              <a:t>boroughs</a:t>
            </a:r>
            <a:endParaRPr lang="nl-NL" sz="2000"/>
          </a:p>
          <a:p>
            <a:r>
              <a:rPr lang="en-US" sz="2000"/>
              <a:t> </a:t>
            </a:r>
            <a:endParaRPr lang="nl-NL" sz="2000"/>
          </a:p>
          <a:p>
            <a:endParaRPr lang="en-US" sz="20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8669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latin typeface="Trebuchet MS" panose="020B0603020202020204" pitchFamily="34" charset="0"/>
              </a:rPr>
              <a:t>Methodology</a:t>
            </a:r>
            <a:endParaRPr lang="en-US" sz="2800" dirty="0">
              <a:latin typeface="Trebuchet MS" panose="020B0603020202020204" pitchFamily="34" charset="0"/>
            </a:endParaRPr>
          </a:p>
        </p:txBody>
      </p:sp>
      <p:sp>
        <p:nvSpPr>
          <p:cNvPr id="4" name="Rectangle 3">
            <a:extLst>
              <a:ext uri="{FF2B5EF4-FFF2-40B4-BE49-F238E27FC236}">
                <a16:creationId xmlns="" xmlns:a16="http://schemas.microsoft.com/office/drawing/2014/main" id="{EE051579-4C09-4E7E-8E18-B11A6642DA74}"/>
              </a:ext>
            </a:extLst>
          </p:cNvPr>
          <p:cNvSpPr/>
          <p:nvPr/>
        </p:nvSpPr>
        <p:spPr>
          <a:xfrm>
            <a:off x="377300" y="657667"/>
            <a:ext cx="8340571" cy="5324535"/>
          </a:xfrm>
          <a:prstGeom prst="rect">
            <a:avLst/>
          </a:prstGeom>
        </p:spPr>
        <p:txBody>
          <a:bodyPr wrap="square">
            <a:spAutoFit/>
          </a:bodyPr>
          <a:lstStyle/>
          <a:p>
            <a:endParaRPr lang="en-US" sz="2000" smtClean="0"/>
          </a:p>
          <a:p>
            <a:endParaRPr lang="nl-NL" sz="2000"/>
          </a:p>
          <a:p>
            <a:pPr marL="342900" lvl="0" indent="-342900">
              <a:buFont typeface="Arial" panose="020B0604020202020204" pitchFamily="34" charset="0"/>
              <a:buChar char="•"/>
            </a:pPr>
            <a:r>
              <a:rPr lang="en-US" sz="2000"/>
              <a:t>Importing necessary libraries</a:t>
            </a:r>
            <a:endParaRPr lang="nl-NL" sz="2000"/>
          </a:p>
          <a:p>
            <a:pPr marL="342900" lvl="0" indent="-342900">
              <a:buFont typeface="Arial" panose="020B0604020202020204" pitchFamily="34" charset="0"/>
              <a:buChar char="•"/>
            </a:pPr>
            <a:endParaRPr lang="en-US" sz="2000" smtClean="0"/>
          </a:p>
          <a:p>
            <a:pPr marL="342900" lvl="0" indent="-342900">
              <a:buFont typeface="Arial" panose="020B0604020202020204" pitchFamily="34" charset="0"/>
              <a:buChar char="•"/>
            </a:pPr>
            <a:r>
              <a:rPr lang="en-US" sz="2000" smtClean="0"/>
              <a:t>Importing</a:t>
            </a:r>
            <a:r>
              <a:rPr lang="en-US" sz="2000"/>
              <a:t>, combining and cleaning datasets</a:t>
            </a:r>
            <a:endParaRPr lang="nl-NL" sz="2000"/>
          </a:p>
          <a:p>
            <a:pPr marL="342900" lvl="0" indent="-342900">
              <a:buFont typeface="Arial" panose="020B0604020202020204" pitchFamily="34" charset="0"/>
              <a:buChar char="•"/>
            </a:pPr>
            <a:endParaRPr lang="en-US" sz="2000" smtClean="0"/>
          </a:p>
          <a:p>
            <a:pPr marL="342900" lvl="0" indent="-342900">
              <a:buFont typeface="Arial" panose="020B0604020202020204" pitchFamily="34" charset="0"/>
              <a:buChar char="•"/>
            </a:pPr>
            <a:r>
              <a:rPr lang="en-US" sz="2000" smtClean="0"/>
              <a:t>Retrieving </a:t>
            </a:r>
            <a:r>
              <a:rPr lang="en-US" sz="2000"/>
              <a:t>and processing Foursquare data</a:t>
            </a:r>
            <a:endParaRPr lang="nl-NL" sz="2000"/>
          </a:p>
          <a:p>
            <a:pPr marL="342900" lvl="0" indent="-342900">
              <a:buFont typeface="Arial" panose="020B0604020202020204" pitchFamily="34" charset="0"/>
              <a:buChar char="•"/>
            </a:pPr>
            <a:endParaRPr lang="en-US" sz="2000" smtClean="0"/>
          </a:p>
          <a:p>
            <a:pPr marL="342900" lvl="0" indent="-342900">
              <a:buFont typeface="Arial" panose="020B0604020202020204" pitchFamily="34" charset="0"/>
              <a:buChar char="•"/>
            </a:pPr>
            <a:r>
              <a:rPr lang="en-US" sz="2000" smtClean="0"/>
              <a:t>Analyzing </a:t>
            </a:r>
            <a:r>
              <a:rPr lang="en-US" sz="2000"/>
              <a:t>each borough using all datasets including Foursquare data</a:t>
            </a:r>
            <a:endParaRPr lang="nl-NL" sz="2000"/>
          </a:p>
          <a:p>
            <a:pPr marL="342900" lvl="0" indent="-342900">
              <a:buFont typeface="Arial" panose="020B0604020202020204" pitchFamily="34" charset="0"/>
              <a:buChar char="•"/>
            </a:pPr>
            <a:endParaRPr lang="en-US" sz="2000" smtClean="0"/>
          </a:p>
          <a:p>
            <a:pPr marL="342900" lvl="0" indent="-342900">
              <a:buFont typeface="Arial" panose="020B0604020202020204" pitchFamily="34" charset="0"/>
              <a:buChar char="•"/>
            </a:pPr>
            <a:r>
              <a:rPr lang="en-US" sz="2000" smtClean="0"/>
              <a:t>Using </a:t>
            </a:r>
            <a:r>
              <a:rPr lang="en-US" sz="2000"/>
              <a:t>K-means Clustering, clustering London boroughs</a:t>
            </a:r>
            <a:endParaRPr lang="nl-NL" sz="2000"/>
          </a:p>
          <a:p>
            <a:pPr marL="342900" lvl="0" indent="-342900">
              <a:buFont typeface="Arial" panose="020B0604020202020204" pitchFamily="34" charset="0"/>
              <a:buChar char="•"/>
            </a:pPr>
            <a:endParaRPr lang="en-US" sz="2000" smtClean="0"/>
          </a:p>
          <a:p>
            <a:pPr marL="342900" lvl="0" indent="-342900">
              <a:buFont typeface="Arial" panose="020B0604020202020204" pitchFamily="34" charset="0"/>
              <a:buChar char="•"/>
            </a:pPr>
            <a:r>
              <a:rPr lang="en-US" sz="2000" smtClean="0"/>
              <a:t>Determining </a:t>
            </a:r>
            <a:r>
              <a:rPr lang="en-US" sz="2000"/>
              <a:t>cluster in which Brent is contained</a:t>
            </a:r>
            <a:endParaRPr lang="nl-NL" sz="2000"/>
          </a:p>
          <a:p>
            <a:pPr marL="342900" lvl="0" indent="-342900">
              <a:buFont typeface="Arial" panose="020B0604020202020204" pitchFamily="34" charset="0"/>
              <a:buChar char="•"/>
            </a:pPr>
            <a:endParaRPr lang="en-US" sz="2000" smtClean="0"/>
          </a:p>
          <a:p>
            <a:pPr marL="342900" lvl="0" indent="-342900">
              <a:buFont typeface="Arial" panose="020B0604020202020204" pitchFamily="34" charset="0"/>
              <a:buChar char="•"/>
            </a:pPr>
            <a:r>
              <a:rPr lang="en-US" sz="2000" smtClean="0"/>
              <a:t>Visualizing </a:t>
            </a:r>
            <a:r>
              <a:rPr lang="en-US" sz="2000"/>
              <a:t>Brent’s cluster and presenting cluster information</a:t>
            </a:r>
            <a:endParaRPr lang="nl-NL" sz="2000"/>
          </a:p>
          <a:p>
            <a:r>
              <a:rPr lang="en-US" sz="2000"/>
              <a:t> </a:t>
            </a:r>
            <a:endParaRPr lang="nl-NL" sz="2000"/>
          </a:p>
          <a:p>
            <a:endParaRPr lang="en-US" sz="20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26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latin typeface="Trebuchet MS" panose="020B0603020202020204" pitchFamily="34" charset="0"/>
              </a:rPr>
              <a:t>Results</a:t>
            </a:r>
            <a:endParaRPr lang="en-US" sz="2800" dirty="0">
              <a:latin typeface="Trebuchet MS" panose="020B0603020202020204" pitchFamily="34" charset="0"/>
            </a:endParaRPr>
          </a:p>
        </p:txBody>
      </p:sp>
      <p:pic>
        <p:nvPicPr>
          <p:cNvPr id="8" name="Afbeelding 7" descr="C:\Users\femke\Documents\Ruud (tijdelijk)\Coursera\IBM Data Science\London\Clusters.jpg"/>
          <p:cNvPicPr/>
          <p:nvPr/>
        </p:nvPicPr>
        <p:blipFill>
          <a:blip r:embed="rId2">
            <a:extLst>
              <a:ext uri="{28A0092B-C50C-407E-A947-70E740481C1C}">
                <a14:useLocalDpi xmlns:a14="http://schemas.microsoft.com/office/drawing/2010/main" val="0"/>
              </a:ext>
            </a:extLst>
          </a:blip>
          <a:srcRect/>
          <a:stretch>
            <a:fillRect/>
          </a:stretch>
        </p:blipFill>
        <p:spPr bwMode="auto">
          <a:xfrm>
            <a:off x="1334341" y="1140031"/>
            <a:ext cx="6475318" cy="4141012"/>
          </a:xfrm>
          <a:prstGeom prst="rect">
            <a:avLst/>
          </a:prstGeom>
          <a:noFill/>
          <a:ln>
            <a:solidFill>
              <a:schemeClr val="tx1"/>
            </a:solidFill>
          </a:ln>
        </p:spPr>
      </p:pic>
      <p:sp>
        <p:nvSpPr>
          <p:cNvPr id="9" name="Rectangle 3">
            <a:extLst>
              <a:ext uri="{FF2B5EF4-FFF2-40B4-BE49-F238E27FC236}">
                <a16:creationId xmlns="" xmlns:a16="http://schemas.microsoft.com/office/drawing/2014/main" id="{EE051579-4C09-4E7E-8E18-B11A6642DA74}"/>
              </a:ext>
            </a:extLst>
          </p:cNvPr>
          <p:cNvSpPr/>
          <p:nvPr/>
        </p:nvSpPr>
        <p:spPr>
          <a:xfrm>
            <a:off x="401714" y="4920908"/>
            <a:ext cx="8340571" cy="1323439"/>
          </a:xfrm>
          <a:prstGeom prst="rect">
            <a:avLst/>
          </a:prstGeom>
        </p:spPr>
        <p:txBody>
          <a:bodyPr wrap="square">
            <a:spAutoFit/>
          </a:bodyPr>
          <a:lstStyle/>
          <a:p>
            <a:pPr marL="285750" indent="-285750">
              <a:buFont typeface="Arial" panose="020B0604020202020204" pitchFamily="34" charset="0"/>
              <a:buChar char="•"/>
            </a:pPr>
            <a:endParaRPr lang="en-US" sz="2000" dirty="0"/>
          </a:p>
          <a:p>
            <a:endParaRPr lang="en-US" sz="2000" b="1" smtClean="0"/>
          </a:p>
          <a:p>
            <a:pPr algn="ctr"/>
            <a:r>
              <a:rPr lang="en-US" sz="2000" smtClean="0"/>
              <a:t>Two boroughs are very similar to Brent: Ealing and Newham</a:t>
            </a:r>
            <a:endParaRPr lang="nl-NL" sz="2000"/>
          </a:p>
          <a:p>
            <a:endParaRPr lang="en-US" sz="20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216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latin typeface="Trebuchet MS" panose="020B0603020202020204" pitchFamily="34" charset="0"/>
              </a:rPr>
              <a:t>Limitations</a:t>
            </a:r>
            <a:endParaRPr lang="en-US" sz="2800" dirty="0">
              <a:latin typeface="Trebuchet MS" panose="020B0603020202020204" pitchFamily="34" charset="0"/>
            </a:endParaRPr>
          </a:p>
        </p:txBody>
      </p:sp>
      <p:sp>
        <p:nvSpPr>
          <p:cNvPr id="4" name="Rectangle 3">
            <a:extLst>
              <a:ext uri="{FF2B5EF4-FFF2-40B4-BE49-F238E27FC236}">
                <a16:creationId xmlns="" xmlns:a16="http://schemas.microsoft.com/office/drawing/2014/main" id="{EE051579-4C09-4E7E-8E18-B11A6642DA74}"/>
              </a:ext>
            </a:extLst>
          </p:cNvPr>
          <p:cNvSpPr/>
          <p:nvPr/>
        </p:nvSpPr>
        <p:spPr>
          <a:xfrm>
            <a:off x="377300" y="657667"/>
            <a:ext cx="8340571" cy="5016758"/>
          </a:xfrm>
          <a:prstGeom prst="rect">
            <a:avLst/>
          </a:prstGeom>
        </p:spPr>
        <p:txBody>
          <a:bodyPr wrap="square">
            <a:spAutoFit/>
          </a:bodyPr>
          <a:lstStyle/>
          <a:p>
            <a:pPr marL="285750" indent="-285750">
              <a:buFont typeface="Arial" panose="020B0604020202020204" pitchFamily="34" charset="0"/>
              <a:buChar char="•"/>
            </a:pPr>
            <a:endParaRPr lang="en-US" sz="2000" dirty="0"/>
          </a:p>
          <a:p>
            <a:endParaRPr lang="en-US" sz="2000" b="1" smtClean="0"/>
          </a:p>
          <a:p>
            <a:pPr marL="342900" indent="-342900">
              <a:buFont typeface="Arial" panose="020B0604020202020204" pitchFamily="34" charset="0"/>
              <a:buChar char="•"/>
            </a:pPr>
            <a:r>
              <a:rPr lang="en-US" sz="2000" smtClean="0"/>
              <a:t>Only </a:t>
            </a:r>
            <a:r>
              <a:rPr lang="en-US" sz="2000"/>
              <a:t>London was considered as a possible location for </a:t>
            </a:r>
            <a:r>
              <a:rPr lang="en-US" sz="2000"/>
              <a:t>new </a:t>
            </a:r>
            <a:r>
              <a:rPr lang="en-US" sz="2000" smtClean="0"/>
              <a:t>branches of the restaurant</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smtClean="0"/>
              <a:t>Some </a:t>
            </a:r>
            <a:r>
              <a:rPr lang="en-US" sz="2000"/>
              <a:t>of the datasets provided data points which were more than five years old. That could be detrimental to the overall trustworthiness of that </a:t>
            </a:r>
            <a:r>
              <a:rPr lang="en-US" sz="2000"/>
              <a:t>particular </a:t>
            </a:r>
            <a:r>
              <a:rPr lang="en-US" sz="2000" smtClean="0"/>
              <a:t>variables.</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smtClean="0"/>
              <a:t>There has </a:t>
            </a:r>
            <a:r>
              <a:rPr lang="en-US" sz="2000"/>
              <a:t>not been an extensive preparatory research into other </a:t>
            </a:r>
            <a:r>
              <a:rPr lang="en-US" sz="2000"/>
              <a:t>possible </a:t>
            </a:r>
            <a:r>
              <a:rPr lang="en-US" sz="2000" smtClean="0"/>
              <a:t>significant location variables</a:t>
            </a:r>
          </a:p>
          <a:p>
            <a:pPr marL="342900" indent="-342900">
              <a:buFont typeface="Arial" panose="020B0604020202020204" pitchFamily="34" charset="0"/>
              <a:buChar char="•"/>
            </a:pPr>
            <a:endParaRPr lang="en-US" sz="2000" smtClean="0"/>
          </a:p>
          <a:p>
            <a:pPr marL="342900" indent="-342900">
              <a:buFont typeface="Arial" panose="020B0604020202020204" pitchFamily="34" charset="0"/>
              <a:buChar char="•"/>
            </a:pPr>
            <a:r>
              <a:rPr lang="en-US" sz="2000" smtClean="0"/>
              <a:t>The analysis does not identify the exact advisable location within the boroughs of Ealing and Newham</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smtClean="0"/>
              <a:t>Location </a:t>
            </a:r>
            <a:r>
              <a:rPr lang="en-US" sz="2000"/>
              <a:t>isn’t the only success factor for </a:t>
            </a:r>
            <a:r>
              <a:rPr lang="en-US" sz="2000"/>
              <a:t>a </a:t>
            </a:r>
            <a:r>
              <a:rPr lang="en-US" sz="2000" smtClean="0"/>
              <a:t>restaurant</a:t>
            </a:r>
            <a:endParaRPr lang="en-US" sz="20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3583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latin typeface="Trebuchet MS" panose="020B0603020202020204" pitchFamily="34" charset="0"/>
              </a:rPr>
              <a:t>Conclusion</a:t>
            </a:r>
            <a:endParaRPr lang="en-US" sz="2800" dirty="0">
              <a:latin typeface="Trebuchet MS" panose="020B0603020202020204" pitchFamily="34" charset="0"/>
            </a:endParaRPr>
          </a:p>
        </p:txBody>
      </p:sp>
      <p:sp>
        <p:nvSpPr>
          <p:cNvPr id="4" name="Rectangle 3">
            <a:extLst>
              <a:ext uri="{FF2B5EF4-FFF2-40B4-BE49-F238E27FC236}">
                <a16:creationId xmlns="" xmlns:a16="http://schemas.microsoft.com/office/drawing/2014/main" id="{EE051579-4C09-4E7E-8E18-B11A6642DA74}"/>
              </a:ext>
            </a:extLst>
          </p:cNvPr>
          <p:cNvSpPr/>
          <p:nvPr/>
        </p:nvSpPr>
        <p:spPr>
          <a:xfrm>
            <a:off x="377300" y="657667"/>
            <a:ext cx="8340571" cy="2862322"/>
          </a:xfrm>
          <a:prstGeom prst="rect">
            <a:avLst/>
          </a:prstGeom>
        </p:spPr>
        <p:txBody>
          <a:bodyPr wrap="square">
            <a:spAutoFit/>
          </a:bodyPr>
          <a:lstStyle/>
          <a:p>
            <a:pPr marL="285750" indent="-285750">
              <a:buFont typeface="Arial" panose="020B0604020202020204" pitchFamily="34" charset="0"/>
              <a:buChar char="•"/>
            </a:pPr>
            <a:endParaRPr lang="en-US" sz="2000" dirty="0"/>
          </a:p>
          <a:p>
            <a:endParaRPr lang="en-US" sz="2000" b="1" smtClean="0"/>
          </a:p>
          <a:p>
            <a:r>
              <a:rPr lang="en-US" sz="2000"/>
              <a:t>Having identified Ealing and Newham as two suitable locations to consider for new branches of The Base restaurant, and having advised the owners on limitation of the current analysis, the only thing left to do is wish the owners a lot of success with their expansion plan. I am looking forward to visiting Ealing and/or Newham for a delicious meal in the future!</a:t>
            </a:r>
            <a:endParaRPr lang="nl-NL" sz="2000"/>
          </a:p>
          <a:p>
            <a:endParaRPr lang="en-US" sz="2000" smtClean="0"/>
          </a:p>
          <a:p>
            <a:endParaRPr lang="en-US" sz="20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9206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722965B-CC53-4C4A-857E-17D523E1920F}"/>
              </a:ext>
            </a:extLst>
          </p:cNvPr>
          <p:cNvSpPr/>
          <p:nvPr/>
        </p:nvSpPr>
        <p:spPr>
          <a:xfrm>
            <a:off x="0" y="-8878"/>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Trebuchet MS" panose="020B0603020202020204" pitchFamily="34" charset="0"/>
            </a:endParaRPr>
          </a:p>
        </p:txBody>
      </p:sp>
      <p:sp>
        <p:nvSpPr>
          <p:cNvPr id="4" name="TextBox 3">
            <a:extLst>
              <a:ext uri="{FF2B5EF4-FFF2-40B4-BE49-F238E27FC236}">
                <a16:creationId xmlns="" xmlns:a16="http://schemas.microsoft.com/office/drawing/2014/main" id="{672E2067-C5B8-418E-AB4F-A8B36A8DE074}"/>
              </a:ext>
            </a:extLst>
          </p:cNvPr>
          <p:cNvSpPr txBox="1"/>
          <p:nvPr/>
        </p:nvSpPr>
        <p:spPr>
          <a:xfrm>
            <a:off x="1371600" y="3244334"/>
            <a:ext cx="6400800" cy="461665"/>
          </a:xfrm>
          <a:prstGeom prst="rect">
            <a:avLst/>
          </a:prstGeom>
          <a:noFill/>
        </p:spPr>
        <p:txBody>
          <a:bodyPr wrap="square" rtlCol="0">
            <a:spAutoFit/>
          </a:bodyPr>
          <a:lstStyle/>
          <a:p>
            <a:pPr algn="ctr"/>
            <a:r>
              <a:rPr lang="en-US" sz="2400" b="1" dirty="0"/>
              <a:t>THANK YOU</a:t>
            </a:r>
          </a:p>
        </p:txBody>
      </p:sp>
    </p:spTree>
    <p:extLst>
      <p:ext uri="{BB962C8B-B14F-4D97-AF65-F5344CB8AC3E}">
        <p14:creationId xmlns:p14="http://schemas.microsoft.com/office/powerpoint/2010/main" val="3122312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3285</TotalTime>
  <Words>399</Words>
  <Application>Microsoft Office PowerPoint</Application>
  <PresentationFormat>Diavoorstelling (4:3)</PresentationFormat>
  <Paragraphs>75</Paragraphs>
  <Slides>9</Slides>
  <Notes>0</Notes>
  <HiddenSlides>0</HiddenSlides>
  <MMClips>0</MMClips>
  <ScaleCrop>false</ScaleCrop>
  <HeadingPairs>
    <vt:vector size="4" baseType="variant">
      <vt:variant>
        <vt:lpstr>Thema</vt:lpstr>
      </vt:variant>
      <vt:variant>
        <vt:i4>1</vt:i4>
      </vt:variant>
      <vt:variant>
        <vt:lpstr>Diatitels</vt:lpstr>
      </vt:variant>
      <vt:variant>
        <vt:i4>9</vt:i4>
      </vt:variant>
    </vt:vector>
  </HeadingPairs>
  <TitlesOfParts>
    <vt:vector size="10" baseType="lpstr">
      <vt:lpstr>Office Theme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Femke</cp:lastModifiedBy>
  <cp:revision>198</cp:revision>
  <dcterms:created xsi:type="dcterms:W3CDTF">2014-05-07T16:40:04Z</dcterms:created>
  <dcterms:modified xsi:type="dcterms:W3CDTF">2019-12-25T20:32:28Z</dcterms:modified>
</cp:coreProperties>
</file>