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90" r:id="rId7"/>
    <p:sldId id="261" r:id="rId8"/>
    <p:sldId id="291" r:id="rId9"/>
    <p:sldId id="292" r:id="rId10"/>
    <p:sldId id="293" r:id="rId11"/>
    <p:sldId id="295" r:id="rId12"/>
    <p:sldId id="296" r:id="rId13"/>
    <p:sldId id="298" r:id="rId14"/>
    <p:sldId id="299" r:id="rId15"/>
    <p:sldId id="288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7C6"/>
    <a:srgbClr val="103350"/>
    <a:srgbClr val="0C4360"/>
    <a:srgbClr val="1B6872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9/24/2022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9/24/2022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9616" y="3429000"/>
            <a:ext cx="7077456" cy="1243584"/>
          </a:xfrm>
        </p:spPr>
        <p:txBody>
          <a:bodyPr/>
          <a:lstStyle/>
          <a:p>
            <a:r>
              <a:rPr lang="en-US" sz="6000" dirty="0"/>
              <a:t>Sector Based Trade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862576"/>
            <a:ext cx="7077456" cy="86868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/>
              <a:t>Presented By:</a:t>
            </a:r>
          </a:p>
          <a:p>
            <a:pPr marL="342900" indent="-342900">
              <a:buAutoNum type="arabicPeriod"/>
            </a:pPr>
            <a:r>
              <a:rPr lang="en-US" sz="5600" dirty="0" err="1"/>
              <a:t>Rujuta</a:t>
            </a:r>
            <a:r>
              <a:rPr lang="en-US" sz="5600" dirty="0"/>
              <a:t> </a:t>
            </a:r>
            <a:r>
              <a:rPr lang="en-US" sz="5600" dirty="0" err="1"/>
              <a:t>Palimkar</a:t>
            </a:r>
            <a:endParaRPr lang="en-US" sz="5600" dirty="0"/>
          </a:p>
          <a:p>
            <a:pPr marL="342900" indent="-342900">
              <a:buAutoNum type="arabicPeriod"/>
            </a:pPr>
            <a:r>
              <a:rPr lang="en-US" sz="5600" dirty="0"/>
              <a:t>Vidisha Pandey</a:t>
            </a:r>
          </a:p>
          <a:p>
            <a:pPr marL="342900" indent="-342900">
              <a:buAutoNum type="arabicPeriod"/>
            </a:pPr>
            <a:r>
              <a:rPr lang="en-US" sz="5600" dirty="0"/>
              <a:t>Shilpa Jagtap</a:t>
            </a:r>
          </a:p>
          <a:p>
            <a:pPr marL="342900" indent="-342900">
              <a:buAutoNum type="arabicPeriod"/>
            </a:pPr>
            <a:r>
              <a:rPr lang="en-US" sz="5600" dirty="0"/>
              <a:t>Mandira </a:t>
            </a:r>
            <a:r>
              <a:rPr lang="en-US" sz="5600" dirty="0" err="1"/>
              <a:t>Samjiskar</a:t>
            </a:r>
            <a:endParaRPr lang="en-US" sz="5600" dirty="0"/>
          </a:p>
          <a:p>
            <a:pPr marL="342900" indent="-342900">
              <a:buAutoNum type="arabicPeriod"/>
            </a:pPr>
            <a:r>
              <a:rPr lang="en-US" sz="5600" dirty="0"/>
              <a:t>Gargi Kulkarni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26483" y="494385"/>
            <a:ext cx="11214100" cy="590931"/>
          </a:xfrm>
        </p:spPr>
        <p:txBody>
          <a:bodyPr/>
          <a:lstStyle/>
          <a:p>
            <a:pPr algn="ctr"/>
            <a:r>
              <a:rPr lang="en-US" sz="2000" dirty="0"/>
              <a:t> </a:t>
            </a:r>
            <a:r>
              <a:rPr lang="en-US" dirty="0"/>
              <a:t>RESTFUL</a:t>
            </a:r>
            <a:r>
              <a:rPr lang="en-US" sz="3600" dirty="0"/>
              <a:t> </a:t>
            </a:r>
            <a:r>
              <a:rPr lang="en-US" dirty="0"/>
              <a:t>WEB SERVICE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530957" y="1992680"/>
            <a:ext cx="11130085" cy="3684588"/>
          </a:xfrm>
        </p:spPr>
        <p:txBody>
          <a:bodyPr>
            <a:normAutofit fontScale="925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entury Gothic" panose="020B0502020202020204" pitchFamily="34" charset="0"/>
              </a:rPr>
              <a:t>Features: </a:t>
            </a:r>
          </a:p>
          <a:p>
            <a:pPr marL="457200" lvl="1" indent="0">
              <a:buNone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entury Gothic" panose="020B0502020202020204" pitchFamily="34" charset="0"/>
              </a:rPr>
              <a:t>• Any interface between systems using HTTP to obtain data and generate operations on those data in all possible formats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entury Gothic" panose="020B0502020202020204" pitchFamily="34" charset="0"/>
              </a:rPr>
              <a:t>• The most logical, efficient and widespread standard in the creation of APIs for Internet services.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entury Gothic" panose="020B0502020202020204" pitchFamily="34" charset="0"/>
              </a:rPr>
              <a:t>• The four very important data transactions in any REST system and HTTP specification: POST (create),GET(read and consult),PUT (edit) and DELETE.</a:t>
            </a:r>
          </a:p>
          <a:p>
            <a:pPr marL="0" indent="0">
              <a:buNone/>
            </a:pPr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1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9AE32-BD39-C48B-606C-57047A39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8BF08C-6C82-3B3D-CB08-154D511C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3C107-50F9-CE39-A642-963A498DF7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774940" cy="40932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Century Gothic" panose="020B0502020202020204" pitchFamily="34" charset="0"/>
              </a:rPr>
              <a:t>Finding appropriate API for the live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Century Gothic" panose="020B0502020202020204" pitchFamily="34" charset="0"/>
              </a:rPr>
              <a:t>Understanding the working of different components and their interactions in Angular.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Century Gothic" panose="020B0502020202020204" pitchFamily="34" charset="0"/>
              </a:rPr>
              <a:t>Understanding services and dependency injection.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Century Gothic" panose="020B0502020202020204" pitchFamily="34" charset="0"/>
              </a:rPr>
              <a:t>Integrating frontend and backend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737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6105727-56A9-C7EC-7CD9-C73BAEF8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673" y="2999472"/>
            <a:ext cx="6436204" cy="859055"/>
          </a:xfrm>
        </p:spPr>
        <p:txBody>
          <a:bodyPr>
            <a:normAutofit fontScale="90000"/>
          </a:bodyPr>
          <a:lstStyle/>
          <a:p>
            <a:r>
              <a:rPr lang="en-IN" dirty="0"/>
              <a:t>Project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08012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/>
              <a:t>AGENDA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9146" y="1453447"/>
            <a:ext cx="6718300" cy="4093243"/>
          </a:xfrm>
        </p:spPr>
        <p:txBody>
          <a:bodyPr/>
          <a:lstStyle/>
          <a:p>
            <a:r>
              <a:rPr lang="en-US" sz="1800" dirty="0"/>
              <a:t>Section  1 : </a:t>
            </a:r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/>
              <a:t>• Problem Statement</a:t>
            </a:r>
          </a:p>
          <a:p>
            <a:pPr marL="0" indent="0">
              <a:buNone/>
            </a:pPr>
            <a:r>
              <a:rPr lang="en-US" sz="1800" dirty="0"/>
              <a:t>	          • Introduction </a:t>
            </a:r>
          </a:p>
          <a:p>
            <a:pPr marL="0" indent="0">
              <a:buNone/>
            </a:pPr>
            <a:r>
              <a:rPr lang="en-US" sz="1800" dirty="0"/>
              <a:t>	          • Project Overview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r>
              <a:rPr lang="en-US" sz="1800" dirty="0"/>
              <a:t>Section 2 :    • System working </a:t>
            </a:r>
          </a:p>
          <a:p>
            <a:pPr marL="0" indent="0">
              <a:buNone/>
            </a:pPr>
            <a:r>
              <a:rPr lang="en-US" sz="1800" dirty="0"/>
              <a:t>	          • Databases </a:t>
            </a:r>
          </a:p>
          <a:p>
            <a:pPr marL="0" indent="0">
              <a:buNone/>
            </a:pPr>
            <a:r>
              <a:rPr lang="en-US" sz="1800" dirty="0"/>
              <a:t>	          • Business Logic </a:t>
            </a:r>
          </a:p>
          <a:p>
            <a:pPr marL="0" indent="0">
              <a:buNone/>
            </a:pPr>
            <a:r>
              <a:rPr lang="en-US" sz="1800" dirty="0"/>
              <a:t>	          • User Interface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Section 3 :    • Conclusion</a:t>
            </a:r>
          </a:p>
          <a:p>
            <a:pPr marL="0" indent="0">
              <a:buNone/>
            </a:pPr>
            <a:r>
              <a:rPr lang="en-US" sz="1800" dirty="0"/>
              <a:t>	          • Project Demonstration </a:t>
            </a:r>
          </a:p>
          <a:p>
            <a:pPr marL="0" indent="0">
              <a:buNone/>
            </a:pPr>
            <a:r>
              <a:rPr lang="en-US" sz="1800" dirty="0"/>
              <a:t>	          • Q &amp; 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2752969" y="2204793"/>
            <a:ext cx="6597162" cy="823912"/>
          </a:xfrm>
        </p:spPr>
        <p:txBody>
          <a:bodyPr>
            <a:noAutofit/>
          </a:bodyPr>
          <a:lstStyle/>
          <a:p>
            <a:r>
              <a:rPr lang="en-US" sz="4000" dirty="0"/>
              <a:t>Sector based Trade Recommendation System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713154" y="3829295"/>
            <a:ext cx="11130085" cy="368458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5000"/>
              </a:lnSpc>
              <a:spcAft>
                <a:spcPts val="800"/>
              </a:spcAft>
              <a:buNone/>
            </a:pPr>
            <a:r>
              <a:rPr lang="en-GB" sz="2400" kern="50" dirty="0">
                <a:latin typeface="Century Gothic" panose="020B0502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</a:t>
            </a:r>
            <a:r>
              <a:rPr lang="en-GB" sz="2400" kern="50" dirty="0">
                <a:effectLst/>
                <a:latin typeface="Century Gothic" panose="020B0502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onstruct a trade recommendation system based on user-selected sectors (from Nifty stocks)</a:t>
            </a:r>
            <a:endParaRPr lang="en-IN" sz="2400" kern="50" dirty="0">
              <a:effectLst/>
              <a:latin typeface="Century Gothic" panose="020B050202020202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en-US" sz="24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891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650631" y="2078649"/>
            <a:ext cx="11130085" cy="36845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800" dirty="0">
                <a:latin typeface="Century Gothic" panose="020B0502020202020204" pitchFamily="34" charset="0"/>
              </a:rPr>
              <a:t>WHAT IS “TRADING RANGE”?</a:t>
            </a:r>
          </a:p>
          <a:p>
            <a:pPr marL="0" indent="0">
              <a:buNone/>
            </a:pPr>
            <a:endParaRPr lang="en-IN" sz="2800" dirty="0">
              <a:latin typeface="Century Gothic" panose="020B0502020202020204" pitchFamily="34" charset="0"/>
            </a:endParaRPr>
          </a:p>
          <a:p>
            <a:r>
              <a:rPr lang="en-US" sz="2400" dirty="0">
                <a:latin typeface="Century Gothic" panose="020B0502020202020204" pitchFamily="34" charset="0"/>
              </a:rPr>
              <a:t>A trading range is the spread between the high and low prices traded during a period of time.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When a stock breaks through or falls below its trading range after several days of trading in a range, it usually means there is momentum (positive or negative) building.</a:t>
            </a:r>
            <a:br>
              <a:rPr lang="en-US" sz="2400" dirty="0">
                <a:latin typeface="Century Gothic" panose="020B0502020202020204" pitchFamily="34" charset="0"/>
              </a:rPr>
            </a:br>
            <a:br>
              <a:rPr lang="en-US" sz="2400" dirty="0">
                <a:latin typeface="Century Gothic" panose="020B0502020202020204" pitchFamily="34" charset="0"/>
              </a:rPr>
            </a:br>
            <a:br>
              <a:rPr lang="en-US" sz="2800" dirty="0">
                <a:latin typeface="Century Gothic" panose="020B0502020202020204" pitchFamily="34" charset="0"/>
              </a:rPr>
            </a:br>
            <a:br>
              <a:rPr lang="en-US" sz="2800" dirty="0">
                <a:latin typeface="Century Gothic" panose="020B0502020202020204" pitchFamily="34" charset="0"/>
              </a:rPr>
            </a:br>
            <a:endParaRPr lang="en-US" sz="2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650631" y="2078649"/>
            <a:ext cx="11130085" cy="36845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800" dirty="0">
                <a:latin typeface="Century Gothic" panose="020B0502020202020204" pitchFamily="34" charset="0"/>
              </a:rPr>
              <a:t>Technologies Used : </a:t>
            </a:r>
          </a:p>
          <a:p>
            <a:pPr marL="0" indent="0">
              <a:buNone/>
            </a:pPr>
            <a:endParaRPr lang="en-IN" sz="28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entury Gothic" panose="020B0502020202020204" pitchFamily="34" charset="0"/>
              </a:rPr>
              <a:t>• Programming Language:  Java , HTML, CSS, AngularJS </a:t>
            </a:r>
          </a:p>
          <a:p>
            <a:pPr marL="0" indent="0">
              <a:buNone/>
            </a:pPr>
            <a:r>
              <a:rPr lang="en-US" sz="2400" dirty="0">
                <a:latin typeface="Century Gothic" panose="020B0502020202020204" pitchFamily="34" charset="0"/>
              </a:rPr>
              <a:t>• IDE: Spring Tool Suite </a:t>
            </a:r>
          </a:p>
          <a:p>
            <a:pPr marL="0" indent="0">
              <a:buNone/>
            </a:pPr>
            <a:r>
              <a:rPr lang="en-US" sz="2400" dirty="0">
                <a:latin typeface="Century Gothic" panose="020B0502020202020204" pitchFamily="34" charset="0"/>
              </a:rPr>
              <a:t>• Database:  MongoDB</a:t>
            </a:r>
          </a:p>
          <a:p>
            <a:pPr marL="0" indent="0">
              <a:buNone/>
            </a:pPr>
            <a:r>
              <a:rPr lang="en-US" sz="2400" dirty="0">
                <a:latin typeface="Century Gothic" panose="020B0502020202020204" pitchFamily="34" charset="0"/>
              </a:rPr>
              <a:t>• Web Service: Yahoo Finance API </a:t>
            </a:r>
          </a:p>
          <a:p>
            <a:pPr marL="0" indent="0">
              <a:buNone/>
            </a:pPr>
            <a:r>
              <a:rPr lang="en-US" sz="2400" dirty="0">
                <a:latin typeface="Century Gothic" panose="020B0502020202020204" pitchFamily="34" charset="0"/>
              </a:rPr>
              <a:t>• Server : Apache Tomcat Server</a:t>
            </a:r>
            <a:br>
              <a:rPr lang="en-US" sz="2400" dirty="0">
                <a:latin typeface="Century Gothic" panose="020B0502020202020204" pitchFamily="34" charset="0"/>
              </a:rPr>
            </a:br>
            <a:br>
              <a:rPr lang="en-US" sz="2800" dirty="0">
                <a:latin typeface="Century Gothic" panose="020B0502020202020204" pitchFamily="34" charset="0"/>
              </a:rPr>
            </a:br>
            <a:br>
              <a:rPr lang="en-US" sz="2800" dirty="0">
                <a:latin typeface="Century Gothic" panose="020B0502020202020204" pitchFamily="34" charset="0"/>
              </a:rPr>
            </a:br>
            <a:endParaRPr lang="en-US" sz="2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19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Content Placeholder 2">
            <a:extLst>
              <a:ext uri="{FF2B5EF4-FFF2-40B4-BE49-F238E27FC236}">
                <a16:creationId xmlns:a16="http://schemas.microsoft.com/office/drawing/2014/main" id="{B6AD5661-8246-A78A-0AA7-E144E7C69FD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/>
          <a:stretch/>
        </p:blipFill>
        <p:spPr>
          <a:xfrm>
            <a:off x="1442105" y="1634658"/>
            <a:ext cx="8678817" cy="488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THE PROJECT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530957" y="1992680"/>
            <a:ext cx="11130085" cy="368458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Century Gothic" panose="020B0502020202020204" pitchFamily="34" charset="0"/>
              </a:rPr>
              <a:t>The Sector Based Recommendation System allows the registered user to view the value of the stock prices at Nifty of the selected sector at the given instance of time.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Century Gothic" panose="020B0502020202020204" pitchFamily="34" charset="0"/>
              </a:rPr>
              <a:t>The user is allowed to view the top recommendations, accumulated over the two weeks’ data that provide the best trading opportunities.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Century Gothic" panose="020B0502020202020204" pitchFamily="34" charset="0"/>
              </a:rPr>
              <a:t>User is able select to save any of the recommended stocks with quantity and current market price. </a:t>
            </a:r>
          </a:p>
          <a:p>
            <a:pPr marL="0" indent="0">
              <a:buNone/>
            </a:pPr>
            <a:r>
              <a:rPr lang="en-US" sz="2800" dirty="0">
                <a:latin typeface="Century Gothic" panose="020B0502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602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LOGIC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/>
              </p:cNvSpPr>
              <p:nvPr>
                <p:ph type="body" sz="quarter" idx="2"/>
              </p:nvPr>
            </p:nvSpPr>
            <p:spPr>
              <a:xfrm>
                <a:off x="530957" y="1992680"/>
                <a:ext cx="11130085" cy="3684588"/>
              </a:xfrm>
            </p:spPr>
            <p:txBody>
              <a:bodyPr>
                <a:normAutofit fontScale="40000" lnSpcReduction="20000"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sz="6800" dirty="0">
                    <a:latin typeface="Century Gothic" panose="020B0502020202020204" pitchFamily="34" charset="0"/>
                  </a:rPr>
                  <a:t>Trade recommendation system takes live market data for specific sector based companies from Yahoo Finance API.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sz="6800" dirty="0">
                    <a:latin typeface="Century Gothic" panose="020B0502020202020204" pitchFamily="34" charset="0"/>
                  </a:rPr>
                  <a:t>The fetched data is run under the expression</a:t>
                </a:r>
              </a:p>
              <a:p>
                <a:pPr marL="0" indent="0">
                  <a:buNone/>
                </a:pPr>
                <a:r>
                  <a:rPr lang="en-IN" sz="6800" dirty="0">
                    <a:latin typeface="Century Gothic" panose="020B0502020202020204" pitchFamily="34" charset="0"/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6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6800" b="0" i="1" smtClean="0">
                            <a:latin typeface="Cambria Math" panose="02040503050406030204" pitchFamily="18" charset="0"/>
                          </a:rPr>
                          <m:t>𝐻𝑖𝑔h</m:t>
                        </m:r>
                        <m:r>
                          <a:rPr lang="en-IN" sz="6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d>
                          <m:dPr>
                            <m:ctrlPr>
                              <a:rPr lang="en-IN" sz="6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6800" i="1">
                                <a:latin typeface="Cambria Math" panose="02040503050406030204" pitchFamily="18" charset="0"/>
                              </a:rPr>
                              <m:t>𝑡𝑜𝑑𝑎𝑦</m:t>
                            </m:r>
                          </m:e>
                        </m:d>
                        <m:r>
                          <a:rPr lang="en-IN" sz="6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6800" b="0" i="1" smtClean="0">
                            <a:latin typeface="Cambria Math" panose="02040503050406030204" pitchFamily="18" charset="0"/>
                          </a:rPr>
                          <m:t>𝐻𝑖𝑔h</m:t>
                        </m:r>
                        <m:r>
                          <a:rPr lang="en-IN" sz="6800" i="1">
                            <a:latin typeface="Cambria Math" panose="02040503050406030204" pitchFamily="18" charset="0"/>
                          </a:rPr>
                          <m:t> (2 </m:t>
                        </m:r>
                        <m:r>
                          <a:rPr lang="en-IN" sz="6800" i="1">
                            <a:latin typeface="Cambria Math" panose="02040503050406030204" pitchFamily="18" charset="0"/>
                          </a:rPr>
                          <m:t>𝑤𝑒𝑒𝑘𝑠</m:t>
                        </m:r>
                        <m:r>
                          <a:rPr lang="en-IN" sz="6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6800" i="1">
                            <a:latin typeface="Cambria Math" panose="02040503050406030204" pitchFamily="18" charset="0"/>
                          </a:rPr>
                          <m:t>𝑎𝑔𝑜</m:t>
                        </m:r>
                        <m:r>
                          <a:rPr lang="en-IN" sz="6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6800" b="0" i="1" smtClean="0">
                            <a:latin typeface="Cambria Math" panose="02040503050406030204" pitchFamily="18" charset="0"/>
                          </a:rPr>
                          <m:t>𝐻𝑖𝑔h</m:t>
                        </m:r>
                        <m:r>
                          <a:rPr lang="en-IN" sz="6800" i="1">
                            <a:latin typeface="Cambria Math" panose="02040503050406030204" pitchFamily="18" charset="0"/>
                          </a:rPr>
                          <m:t> (2 </m:t>
                        </m:r>
                        <m:r>
                          <a:rPr lang="en-IN" sz="6800" i="1">
                            <a:latin typeface="Cambria Math" panose="02040503050406030204" pitchFamily="18" charset="0"/>
                          </a:rPr>
                          <m:t>𝑤𝑒𝑒𝑘𝑠</m:t>
                        </m:r>
                        <m:r>
                          <a:rPr lang="en-IN" sz="6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6800" i="1">
                            <a:latin typeface="Cambria Math" panose="02040503050406030204" pitchFamily="18" charset="0"/>
                          </a:rPr>
                          <m:t>𝑎𝑔𝑜</m:t>
                        </m:r>
                        <m:r>
                          <a:rPr lang="en-IN" sz="6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IN" sz="6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sz="6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endParaRPr lang="en-IN" sz="6800" dirty="0">
                  <a:latin typeface="Century Gothic" panose="020B0502020202020204" pitchFamily="34" charset="0"/>
                </a:endParaRPr>
              </a:p>
              <a:p>
                <a:pPr marL="0" indent="0">
                  <a:buNone/>
                </a:pPr>
                <a:r>
                  <a:rPr lang="en-IN" sz="6800" dirty="0">
                    <a:latin typeface="Century Gothic" panose="020B0502020202020204" pitchFamily="34" charset="0"/>
                  </a:rPr>
                  <a:t>    to get the percentage of gain over the time duration.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sz="6800" dirty="0">
                    <a:latin typeface="Century Gothic" panose="020B0502020202020204" pitchFamily="34" charset="0"/>
                  </a:rPr>
                  <a:t>The data is hence sorted in descending order to get the top five performing stocks.</a:t>
                </a:r>
              </a:p>
              <a:p>
                <a:pPr marL="0" indent="0">
                  <a:buNone/>
                </a:pPr>
                <a:endParaRPr lang="en-US" sz="2800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"/>
              </p:nvPr>
            </p:nvSpPr>
            <p:spPr>
              <a:xfrm>
                <a:off x="530957" y="1992680"/>
                <a:ext cx="11130085" cy="3684588"/>
              </a:xfrm>
              <a:blipFill>
                <a:blip r:embed="rId2"/>
                <a:stretch>
                  <a:fillRect l="-876" t="-4967" r="-16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87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AND UI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712226" y="1977831"/>
            <a:ext cx="10678648" cy="3684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Century Gothic" panose="020B0502020202020204" pitchFamily="34" charset="0"/>
              </a:rPr>
              <a:t>BACKEND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entury Gothic" panose="020B0502020202020204" pitchFamily="34" charset="0"/>
              </a:rPr>
              <a:t>Created on Spring Tool Suite(STS) using object oriented Java Programming language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entury Gothic" panose="020B0502020202020204" pitchFamily="34" charset="0"/>
              </a:rPr>
              <a:t>Use of DAO , Dependencies and Annotations in STS.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entury Gothic" panose="020B0502020202020204" pitchFamily="34" charset="0"/>
              </a:rPr>
              <a:t>Design Patterns/Techniques Used:  RESTful web services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Century Gothic" panose="020B0502020202020204" pitchFamily="34" charset="0"/>
              </a:rPr>
              <a:t>USER INTERFACE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entury Gothic" panose="020B0502020202020204" pitchFamily="34" charset="0"/>
              </a:rPr>
              <a:t>Use of HTML + CSS + AngularJS Features of AngularJS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Century Gothic" panose="020B0502020202020204" pitchFamily="34" charset="0"/>
              </a:rPr>
              <a:t>Angular’s</a:t>
            </a:r>
            <a:r>
              <a:rPr lang="en-US" sz="2400" dirty="0">
                <a:latin typeface="Century Gothic" panose="020B0502020202020204" pitchFamily="34" charset="0"/>
              </a:rPr>
              <a:t> components based approach is easy to follow.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12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1182</TotalTime>
  <Words>517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Trade Gothic LT Pro</vt:lpstr>
      <vt:lpstr>Trebuchet MS</vt:lpstr>
      <vt:lpstr>Wingdings</vt:lpstr>
      <vt:lpstr>Office Theme</vt:lpstr>
      <vt:lpstr>Sector Based Trade Recommendation System</vt:lpstr>
      <vt:lpstr>AGENDA</vt:lpstr>
      <vt:lpstr>PROBLEM STATEMENT</vt:lpstr>
      <vt:lpstr>INTRODUCTION</vt:lpstr>
      <vt:lpstr>PROJECT OVERVIEW</vt:lpstr>
      <vt:lpstr>SYSTEM ARCHITECTURE</vt:lpstr>
      <vt:lpstr>SCOPE OF THE PROJECT</vt:lpstr>
      <vt:lpstr>BUSINESS LOGIC</vt:lpstr>
      <vt:lpstr>BACKEND AND UI </vt:lpstr>
      <vt:lpstr> RESTFUL WEB SERVICE </vt:lpstr>
      <vt:lpstr>CHALLENGES</vt:lpstr>
      <vt:lpstr>Project Demonstration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Sector Based Trade Recommendation System</dc:title>
  <dc:creator>vidisha780@gmail.com</dc:creator>
  <cp:lastModifiedBy>vidisha780@gmail.com</cp:lastModifiedBy>
  <cp:revision>5</cp:revision>
  <dcterms:created xsi:type="dcterms:W3CDTF">2022-09-21T14:47:02Z</dcterms:created>
  <dcterms:modified xsi:type="dcterms:W3CDTF">2022-09-24T04:38:06Z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