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8e20380b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8e20380b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58e20380b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58e20380b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8e20380b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8e20380b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8e20380b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8e20380b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58e20380b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58e20380b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8e20380b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58e20380b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8e20380b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58e20380b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8e20380b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8e20380b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8e20380b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8e20380b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58e20380b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58e20380b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99345e9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99345e9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58e20380b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58e20380b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8e20380b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8e20380b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58e20380b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58e20380b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8e20380b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58e20380b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8e20380b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58e20380b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58e20380b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58e20380b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8e20380b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8e20380b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58e20380b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58e20380b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58e20380b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58e20380b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58e20380b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58e20380b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99345e9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99345e9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8e20380b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8e20380b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8e20380b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58e20380b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99345e99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499345e99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99345e99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499345e99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8e20380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58e20380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8e20380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8e20380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8e20380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8e20380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8e20380b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8e20380b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CS4650 Topic 10:</a:t>
            </a:r>
            <a:endParaRPr sz="3600"/>
          </a:p>
          <a:p>
            <a:pPr indent="0" lvl="0" marL="0" rtl="0" algn="l">
              <a:spcBef>
                <a:spcPts val="0"/>
              </a:spcBef>
              <a:spcAft>
                <a:spcPts val="0"/>
              </a:spcAft>
              <a:buNone/>
            </a:pPr>
            <a:r>
              <a:rPr lang="en" sz="3600"/>
              <a:t>HBase</a:t>
            </a:r>
            <a:endParaRPr sz="36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Regionservers carry zero or more</a:t>
            </a:r>
            <a:br>
              <a:rPr lang="en"/>
            </a:br>
            <a:r>
              <a:rPr lang="en"/>
              <a:t>regions.</a:t>
            </a:r>
            <a:endParaRPr/>
          </a:p>
          <a:p>
            <a:pPr indent="-342900" lvl="0" marL="457200" rtl="0" algn="l">
              <a:spcBef>
                <a:spcPts val="0"/>
              </a:spcBef>
              <a:spcAft>
                <a:spcPts val="0"/>
              </a:spcAft>
              <a:buSzPts val="1800"/>
              <a:buChar char="●"/>
            </a:pPr>
            <a:r>
              <a:rPr lang="en"/>
              <a:t>Regionservers field client read/write</a:t>
            </a:r>
            <a:br>
              <a:rPr lang="en"/>
            </a:br>
            <a:r>
              <a:rPr lang="en"/>
              <a:t>requests.</a:t>
            </a:r>
            <a:endParaRPr/>
          </a:p>
          <a:p>
            <a:pPr indent="-342900" lvl="0" marL="457200" rtl="0" algn="l">
              <a:spcBef>
                <a:spcPts val="0"/>
              </a:spcBef>
              <a:spcAft>
                <a:spcPts val="0"/>
              </a:spcAft>
              <a:buSzPts val="1800"/>
              <a:buChar char="●"/>
            </a:pPr>
            <a:r>
              <a:rPr lang="en"/>
              <a:t>A Regionserver also manages Region</a:t>
            </a:r>
            <a:br>
              <a:rPr lang="en"/>
            </a:br>
            <a:r>
              <a:rPr lang="en"/>
              <a:t>splits, informing the HBase master about</a:t>
            </a:r>
            <a:br>
              <a:rPr lang="en"/>
            </a:br>
            <a:r>
              <a:rPr lang="en"/>
              <a:t>the new daughter Region.</a:t>
            </a:r>
            <a:endParaRPr/>
          </a:p>
        </p:txBody>
      </p:sp>
      <p:pic>
        <p:nvPicPr>
          <p:cNvPr id="114" name="Google Shape;114;p22"/>
          <p:cNvPicPr preferRelativeResize="0"/>
          <p:nvPr/>
        </p:nvPicPr>
        <p:blipFill>
          <a:blip r:embed="rId3">
            <a:alphaModFix/>
          </a:blip>
          <a:stretch>
            <a:fillRect/>
          </a:stretch>
        </p:blipFill>
        <p:spPr>
          <a:xfrm>
            <a:off x="6158675" y="445025"/>
            <a:ext cx="2673625" cy="2900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HBase Master manages a ZooKeeper</a:t>
            </a:r>
            <a:br>
              <a:rPr lang="en"/>
            </a:br>
            <a:r>
              <a:rPr lang="en"/>
              <a:t>instance, which is the authority on cluster</a:t>
            </a:r>
            <a:br>
              <a:rPr lang="en"/>
            </a:br>
            <a:r>
              <a:rPr lang="en"/>
              <a:t>state.</a:t>
            </a:r>
            <a:endParaRPr/>
          </a:p>
          <a:p>
            <a:pPr indent="-342900" lvl="0" marL="457200" rtl="0" algn="l">
              <a:spcBef>
                <a:spcPts val="0"/>
              </a:spcBef>
              <a:spcAft>
                <a:spcPts val="0"/>
              </a:spcAft>
              <a:buSzPts val="1800"/>
              <a:buChar char="●"/>
            </a:pPr>
            <a:r>
              <a:rPr lang="en"/>
              <a:t>ZooKeeper holds the root catalog table and</a:t>
            </a:r>
            <a:br>
              <a:rPr lang="en"/>
            </a:br>
            <a:r>
              <a:rPr lang="en"/>
              <a:t>address of the current Master.</a:t>
            </a:r>
            <a:endParaRPr/>
          </a:p>
          <a:p>
            <a:pPr indent="-342900" lvl="0" marL="457200" rtl="0" algn="l">
              <a:spcBef>
                <a:spcPts val="0"/>
              </a:spcBef>
              <a:spcAft>
                <a:spcPts val="0"/>
              </a:spcAft>
              <a:buSzPts val="1800"/>
              <a:buChar char="●"/>
            </a:pPr>
            <a:r>
              <a:rPr lang="en"/>
              <a:t>Assignment of Regions is mediated via</a:t>
            </a:r>
            <a:br>
              <a:rPr lang="en"/>
            </a:br>
            <a:r>
              <a:rPr lang="en"/>
              <a:t>ZooKeeper in case servers crash mid-assignment.</a:t>
            </a:r>
            <a:endParaRPr/>
          </a:p>
          <a:p>
            <a:pPr indent="-342900" lvl="0" marL="457200" rtl="0" algn="l">
              <a:spcBef>
                <a:spcPts val="0"/>
              </a:spcBef>
              <a:spcAft>
                <a:spcPts val="0"/>
              </a:spcAft>
              <a:buSzPts val="1800"/>
              <a:buChar char="●"/>
            </a:pPr>
            <a:r>
              <a:rPr lang="en"/>
              <a:t>Once initialized, the Regionservers keep a handle</a:t>
            </a:r>
            <a:br>
              <a:rPr lang="en"/>
            </a:br>
            <a:r>
              <a:rPr lang="en"/>
              <a:t>to ZooKeeper.</a:t>
            </a:r>
            <a:endParaRPr/>
          </a:p>
        </p:txBody>
      </p:sp>
      <p:pic>
        <p:nvPicPr>
          <p:cNvPr id="121" name="Google Shape;121;p23"/>
          <p:cNvPicPr preferRelativeResize="0"/>
          <p:nvPr/>
        </p:nvPicPr>
        <p:blipFill>
          <a:blip r:embed="rId3">
            <a:alphaModFix/>
          </a:blip>
          <a:stretch>
            <a:fillRect/>
          </a:stretch>
        </p:blipFill>
        <p:spPr>
          <a:xfrm>
            <a:off x="6158675" y="445025"/>
            <a:ext cx="2673625" cy="290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HBase keeps file system structure information in two special catalog tables, </a:t>
            </a:r>
            <a:r>
              <a:rPr i="1" lang="en"/>
              <a:t>-ROOT-</a:t>
            </a:r>
            <a:r>
              <a:rPr lang="en"/>
              <a:t> and </a:t>
            </a:r>
            <a:r>
              <a:rPr i="1" lang="en"/>
              <a:t>.META.</a:t>
            </a:r>
            <a:r>
              <a:rPr lang="en"/>
              <a:t>, within which it maintains the current list, state, and location of all regions in the cluster.</a:t>
            </a:r>
            <a:endParaRPr/>
          </a:p>
          <a:p>
            <a:pPr indent="-342900" lvl="0" marL="457200" rtl="0" algn="l">
              <a:spcBef>
                <a:spcPts val="0"/>
              </a:spcBef>
              <a:spcAft>
                <a:spcPts val="0"/>
              </a:spcAft>
              <a:buSzPts val="1800"/>
              <a:buChar char="●"/>
            </a:pPr>
            <a:r>
              <a:rPr i="1" lang="en"/>
              <a:t>-ROOT-</a:t>
            </a:r>
            <a:r>
              <a:rPr lang="en"/>
              <a:t> holds a list of all the </a:t>
            </a:r>
            <a:r>
              <a:rPr i="1" lang="en"/>
              <a:t>.META.</a:t>
            </a:r>
            <a:r>
              <a:rPr lang="en"/>
              <a:t> table regions.</a:t>
            </a:r>
            <a:endParaRPr/>
          </a:p>
          <a:p>
            <a:pPr indent="-342900" lvl="0" marL="457200" rtl="0" algn="l">
              <a:spcBef>
                <a:spcPts val="0"/>
              </a:spcBef>
              <a:spcAft>
                <a:spcPts val="0"/>
              </a:spcAft>
              <a:buSzPts val="1800"/>
              <a:buChar char="●"/>
            </a:pPr>
            <a:r>
              <a:rPr i="1" lang="en"/>
              <a:t>.META.</a:t>
            </a:r>
            <a:r>
              <a:rPr lang="en"/>
              <a:t> holds the list of all the Regions.</a:t>
            </a:r>
            <a:endParaRPr/>
          </a:p>
          <a:p>
            <a:pPr indent="-342900" lvl="0" marL="457200" rtl="0" algn="l">
              <a:spcBef>
                <a:spcPts val="0"/>
              </a:spcBef>
              <a:spcAft>
                <a:spcPts val="0"/>
              </a:spcAft>
              <a:buSzPts val="1800"/>
              <a:buChar char="●"/>
            </a:pPr>
            <a:r>
              <a:rPr lang="en"/>
              <a:t>Entries in these tables are keyed by the region name (which is the table name, the region's start row, and creation timestamp).</a:t>
            </a:r>
            <a:endParaRPr/>
          </a:p>
          <a:p>
            <a:pPr indent="-342900" lvl="0" marL="457200" rtl="0" algn="l">
              <a:spcBef>
                <a:spcPts val="0"/>
              </a:spcBef>
              <a:spcAft>
                <a:spcPts val="0"/>
              </a:spcAft>
              <a:buSzPts val="1800"/>
              <a:buChar char="●"/>
            </a:pPr>
            <a:r>
              <a:rPr lang="en"/>
              <a:t>As Regions transition -- are split, disabled/enabled, deleted, or redeployed -- these catalog tables are updated.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Data</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a Regionserver receives a write request, the information is first written to a commit log.</a:t>
            </a:r>
            <a:endParaRPr/>
          </a:p>
          <a:p>
            <a:pPr indent="-342900" lvl="0" marL="457200" rtl="0" algn="l">
              <a:spcBef>
                <a:spcPts val="0"/>
              </a:spcBef>
              <a:spcAft>
                <a:spcPts val="0"/>
              </a:spcAft>
              <a:buSzPts val="1800"/>
              <a:buChar char="●"/>
            </a:pPr>
            <a:r>
              <a:rPr lang="en"/>
              <a:t>The results are then added to an in-memory </a:t>
            </a:r>
            <a:r>
              <a:rPr i="1" lang="en"/>
              <a:t>memstore</a:t>
            </a:r>
            <a:r>
              <a:rPr lang="en"/>
              <a:t>.</a:t>
            </a:r>
            <a:endParaRPr/>
          </a:p>
          <a:p>
            <a:pPr indent="-342900" lvl="0" marL="457200" rtl="0" algn="l">
              <a:spcBef>
                <a:spcPts val="0"/>
              </a:spcBef>
              <a:spcAft>
                <a:spcPts val="0"/>
              </a:spcAft>
              <a:buSzPts val="1800"/>
              <a:buChar char="●"/>
            </a:pPr>
            <a:r>
              <a:rPr lang="en"/>
              <a:t>When the memstore fills, its contents are flushed to the filesystem.</a:t>
            </a:r>
            <a:endParaRPr/>
          </a:p>
          <a:p>
            <a:pPr indent="-342900" lvl="0" marL="457200" rtl="0" algn="l">
              <a:spcBef>
                <a:spcPts val="0"/>
              </a:spcBef>
              <a:spcAft>
                <a:spcPts val="0"/>
              </a:spcAft>
              <a:buSzPts val="1800"/>
              <a:buChar char="●"/>
            </a:pPr>
            <a:r>
              <a:rPr lang="en"/>
              <a:t>If the regionserver crashes:</a:t>
            </a:r>
            <a:endParaRPr/>
          </a:p>
          <a:p>
            <a:pPr indent="-317500" lvl="1" marL="914400" rtl="0" algn="l">
              <a:spcBef>
                <a:spcPts val="0"/>
              </a:spcBef>
              <a:spcAft>
                <a:spcPts val="0"/>
              </a:spcAft>
              <a:buSzPts val="1400"/>
              <a:buChar char="○"/>
            </a:pPr>
            <a:r>
              <a:rPr lang="en"/>
              <a:t>The Master discovers that the regionserver has crashed.</a:t>
            </a:r>
            <a:endParaRPr/>
          </a:p>
          <a:p>
            <a:pPr indent="-317500" lvl="1" marL="914400" rtl="0" algn="l">
              <a:spcBef>
                <a:spcPts val="0"/>
              </a:spcBef>
              <a:spcAft>
                <a:spcPts val="0"/>
              </a:spcAft>
              <a:buSzPts val="1400"/>
              <a:buChar char="○"/>
            </a:pPr>
            <a:r>
              <a:rPr lang="en"/>
              <a:t>The regionserver's commit log is split by region.</a:t>
            </a:r>
            <a:endParaRPr/>
          </a:p>
          <a:p>
            <a:pPr indent="-317500" lvl="1" marL="914400" rtl="0" algn="l">
              <a:spcBef>
                <a:spcPts val="0"/>
              </a:spcBef>
              <a:spcAft>
                <a:spcPts val="0"/>
              </a:spcAft>
              <a:buSzPts val="1400"/>
              <a:buChar char="○"/>
            </a:pPr>
            <a:r>
              <a:rPr lang="en"/>
              <a:t>Regions that were on the dead regionserver replay their portion of the commit log, so they are brought up-to-date before being open for business.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Reading Data</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a read request arrives at a region server, the memstore is consulted first (the in-core version).  If the memstore has enough information to complete the request, the query is completed there.</a:t>
            </a:r>
            <a:endParaRPr/>
          </a:p>
          <a:p>
            <a:pPr indent="-342900" lvl="0" marL="457200" rtl="0" algn="l">
              <a:spcBef>
                <a:spcPts val="0"/>
              </a:spcBef>
              <a:spcAft>
                <a:spcPts val="0"/>
              </a:spcAft>
              <a:buSzPts val="1800"/>
              <a:buChar char="●"/>
            </a:pPr>
            <a:r>
              <a:rPr lang="en"/>
              <a:t>If additional data is required, flush files are consulted in order, from newest to oldest, until either the query is satisfied or until there are no more flush files (in which case, there is no more data to add to the query).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Compacting Data</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the number of flush files reaches a given threshold, a background process compacts flush files, combining several files into one.  This increases the performance of the system.</a:t>
            </a:r>
            <a:endParaRPr/>
          </a:p>
          <a:p>
            <a:pPr indent="-342900" lvl="0" marL="457200" rtl="0" algn="l">
              <a:spcBef>
                <a:spcPts val="0"/>
              </a:spcBef>
              <a:spcAft>
                <a:spcPts val="0"/>
              </a:spcAft>
              <a:buSzPts val="1800"/>
              <a:buChar char="●"/>
            </a:pPr>
            <a:r>
              <a:rPr lang="en"/>
              <a:t>During compaction, the system clears out:</a:t>
            </a:r>
            <a:endParaRPr/>
          </a:p>
          <a:p>
            <a:pPr indent="-317500" lvl="1" marL="914400" rtl="0" algn="l">
              <a:spcBef>
                <a:spcPts val="0"/>
              </a:spcBef>
              <a:spcAft>
                <a:spcPts val="0"/>
              </a:spcAft>
              <a:buSzPts val="1400"/>
              <a:buChar char="○"/>
            </a:pPr>
            <a:r>
              <a:rPr lang="en"/>
              <a:t>Old versions of cells, once the schema's maximum version count is exceeded.</a:t>
            </a:r>
            <a:endParaRPr/>
          </a:p>
          <a:p>
            <a:pPr indent="-317500" lvl="1" marL="914400" rtl="0" algn="l">
              <a:spcBef>
                <a:spcPts val="0"/>
              </a:spcBef>
              <a:spcAft>
                <a:spcPts val="0"/>
              </a:spcAft>
              <a:buSzPts val="1400"/>
              <a:buChar char="○"/>
            </a:pPr>
            <a:r>
              <a:rPr lang="en"/>
              <a:t>Deleted cells,</a:t>
            </a:r>
            <a:endParaRPr/>
          </a:p>
          <a:p>
            <a:pPr indent="-317500" lvl="1" marL="914400" rtl="0" algn="l">
              <a:spcBef>
                <a:spcPts val="0"/>
              </a:spcBef>
              <a:spcAft>
                <a:spcPts val="0"/>
              </a:spcAft>
              <a:buSzPts val="1400"/>
              <a:buChar char="○"/>
            </a:pPr>
            <a:r>
              <a:rPr lang="en"/>
              <a:t>Expired cells.</a:t>
            </a:r>
            <a:endParaRPr/>
          </a:p>
          <a:p>
            <a:pPr indent="-342900" lvl="0" marL="457200" rtl="0" algn="l">
              <a:spcBef>
                <a:spcPts val="0"/>
              </a:spcBef>
              <a:spcAft>
                <a:spcPts val="0"/>
              </a:spcAft>
              <a:buSzPts val="1800"/>
              <a:buChar char="●"/>
            </a:pPr>
            <a:r>
              <a:rPr lang="en"/>
              <a:t>A separate process monitors the flush file sizes, splitting the region when they grow in excess of the configured maximum.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Installing HBase</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stable release of HBase can be downloaded from:</a:t>
            </a:r>
            <a:br>
              <a:rPr lang="en"/>
            </a:br>
            <a:r>
              <a:rPr lang="en"/>
              <a:t>	</a:t>
            </a:r>
            <a:r>
              <a:rPr b="1" lang="en"/>
              <a:t>http://www.apache.org/dyn/closer.cgi/hbase/</a:t>
            </a:r>
            <a:endParaRPr b="1"/>
          </a:p>
          <a:p>
            <a:pPr indent="-342900" lvl="0" marL="457200" rtl="0" algn="l">
              <a:spcBef>
                <a:spcPts val="0"/>
              </a:spcBef>
              <a:spcAft>
                <a:spcPts val="0"/>
              </a:spcAft>
              <a:buSzPts val="1800"/>
              <a:buChar char="●"/>
            </a:pPr>
            <a:r>
              <a:rPr lang="en"/>
              <a:t>Unback the zip file.</a:t>
            </a:r>
            <a:endParaRPr/>
          </a:p>
          <a:p>
            <a:pPr indent="-342900" lvl="0" marL="457200" rtl="0" algn="l">
              <a:spcBef>
                <a:spcPts val="0"/>
              </a:spcBef>
              <a:spcAft>
                <a:spcPts val="0"/>
              </a:spcAft>
              <a:buSzPts val="1800"/>
              <a:buChar char="●"/>
            </a:pPr>
            <a:r>
              <a:rPr lang="en"/>
              <a:t>Configure HBase to find your Java </a:t>
            </a:r>
            <a:r>
              <a:rPr lang="en"/>
              <a:t>installation</a:t>
            </a:r>
            <a:r>
              <a:rPr lang="en"/>
              <a:t>.  If you have set the JAVA_HOME environment variable, HBase can find it.</a:t>
            </a:r>
            <a:endParaRPr/>
          </a:p>
          <a:p>
            <a:pPr indent="-342900" lvl="0" marL="457200" rtl="0" algn="l">
              <a:spcBef>
                <a:spcPts val="0"/>
              </a:spcBef>
              <a:spcAft>
                <a:spcPts val="0"/>
              </a:spcAft>
              <a:buSzPts val="1800"/>
              <a:buChar char="●"/>
            </a:pPr>
            <a:r>
              <a:rPr lang="en"/>
              <a:t>Add the HBase binary directory to your command-line path.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Drive</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start a temporary instance of HBase using the </a:t>
            </a:r>
            <a:r>
              <a:rPr i="1" lang="en"/>
              <a:t>/tmp</a:t>
            </a:r>
            <a:r>
              <a:rPr lang="en"/>
              <a:t> directory of your local file system, in a shell type:</a:t>
            </a:r>
            <a:br>
              <a:rPr lang="en"/>
            </a:br>
            <a:r>
              <a:rPr lang="en"/>
              <a:t>	</a:t>
            </a:r>
            <a:r>
              <a:rPr b="1" lang="en"/>
              <a:t>% start-hbase.sh</a:t>
            </a:r>
            <a:endParaRPr b="1"/>
          </a:p>
          <a:p>
            <a:pPr indent="-342900" lvl="0" marL="457200" rtl="0" algn="l">
              <a:spcBef>
                <a:spcPts val="0"/>
              </a:spcBef>
              <a:spcAft>
                <a:spcPts val="0"/>
              </a:spcAft>
              <a:buSzPts val="1800"/>
              <a:buChar char="●"/>
            </a:pPr>
            <a:r>
              <a:rPr lang="en"/>
              <a:t>Next start the HBase shell by typing</a:t>
            </a:r>
            <a:br>
              <a:rPr lang="en"/>
            </a:br>
            <a:r>
              <a:rPr lang="en"/>
              <a:t>	</a:t>
            </a:r>
            <a:r>
              <a:rPr b="1" lang="en"/>
              <a:t>% hbase shell</a:t>
            </a:r>
            <a:endParaRPr b="1"/>
          </a:p>
          <a:p>
            <a:pPr indent="-342900" lvl="0" marL="457200" rtl="0" algn="l">
              <a:spcBef>
                <a:spcPts val="0"/>
              </a:spcBef>
              <a:spcAft>
                <a:spcPts val="0"/>
              </a:spcAft>
              <a:buSzPts val="1800"/>
              <a:buChar char="●"/>
            </a:pPr>
            <a:r>
              <a:rPr lang="en"/>
              <a:t>Use the </a:t>
            </a:r>
            <a:r>
              <a:rPr i="1" lang="en"/>
              <a:t>help</a:t>
            </a:r>
            <a:r>
              <a:rPr lang="en"/>
              <a:t> command to find a list of all commands, or </a:t>
            </a:r>
            <a:r>
              <a:rPr i="1" lang="en"/>
              <a:t>help Group</a:t>
            </a:r>
            <a:r>
              <a:rPr lang="en"/>
              <a:t> to find help on a particular category, or </a:t>
            </a:r>
            <a:r>
              <a:rPr i="1" lang="en"/>
              <a:t>help Command</a:t>
            </a:r>
            <a:r>
              <a:rPr lang="en"/>
              <a:t> to find help on a specific command.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Drive</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create a table.</a:t>
            </a:r>
            <a:endParaRPr/>
          </a:p>
          <a:p>
            <a:pPr indent="-342900" lvl="0" marL="457200" rtl="0" algn="l">
              <a:spcBef>
                <a:spcPts val="0"/>
              </a:spcBef>
              <a:spcAft>
                <a:spcPts val="0"/>
              </a:spcAft>
              <a:buSzPts val="1800"/>
              <a:buChar char="●"/>
            </a:pPr>
            <a:r>
              <a:rPr lang="en"/>
              <a:t>To do this, we give the name of the table, and define its schema (which means we list the column families of the table).  Recall that the column families must be defined once and for all in this creation step.  </a:t>
            </a:r>
            <a:r>
              <a:rPr lang="en"/>
              <a:t>Conversely, new columns can be added to existing families at any time.</a:t>
            </a:r>
            <a:endParaRPr/>
          </a:p>
          <a:p>
            <a:pPr indent="-342900" lvl="0" marL="457200" rtl="0" algn="l">
              <a:spcBef>
                <a:spcPts val="0"/>
              </a:spcBef>
              <a:spcAft>
                <a:spcPts val="0"/>
              </a:spcAft>
              <a:buSzPts val="1800"/>
              <a:buChar char="●"/>
            </a:pPr>
            <a:r>
              <a:rPr lang="en"/>
              <a:t>When a column family is defined, you can also indicate whether the data in this family should be compressed, and you can state the number of versions that should be kept of any cell in this column family.</a:t>
            </a:r>
            <a:endParaRPr/>
          </a:p>
          <a:p>
            <a:pPr indent="-342900" lvl="0" marL="457200" rtl="0" algn="l">
              <a:spcBef>
                <a:spcPts val="0"/>
              </a:spcBef>
              <a:spcAft>
                <a:spcPts val="0"/>
              </a:spcAft>
              <a:buSzPts val="1800"/>
              <a:buChar char="●"/>
            </a:pPr>
            <a:r>
              <a:rPr lang="en"/>
              <a:t>The following command creates a table, </a:t>
            </a:r>
            <a:r>
              <a:rPr i="1" lang="en"/>
              <a:t>test</a:t>
            </a:r>
            <a:r>
              <a:rPr lang="en"/>
              <a:t>, and one column family, </a:t>
            </a:r>
            <a:r>
              <a:rPr i="1" lang="en"/>
              <a:t>data</a:t>
            </a:r>
            <a:r>
              <a:rPr lang="en"/>
              <a:t>:</a:t>
            </a:r>
            <a:br>
              <a:rPr lang="en"/>
            </a:br>
            <a:r>
              <a:rPr lang="en"/>
              <a:t>	</a:t>
            </a:r>
            <a:r>
              <a:rPr b="1" lang="en"/>
              <a:t>&gt; create 'test', 'data'</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Drive</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verify that the table was correctly built, run the following:</a:t>
            </a:r>
            <a:br>
              <a:rPr lang="en"/>
            </a:br>
            <a:r>
              <a:rPr lang="en"/>
              <a:t>	</a:t>
            </a:r>
            <a:r>
              <a:rPr b="1" lang="en"/>
              <a:t>&gt; list</a:t>
            </a:r>
            <a:br>
              <a:rPr lang="en"/>
            </a:br>
            <a:r>
              <a:rPr lang="en"/>
              <a:t>	test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HBase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HBase is a distributed column-oriented database built on top of HDFS.</a:t>
            </a:r>
            <a:endParaRPr/>
          </a:p>
          <a:p>
            <a:pPr indent="-342900" lvl="0" marL="457200" rtl="0" algn="l">
              <a:spcBef>
                <a:spcPts val="0"/>
              </a:spcBef>
              <a:spcAft>
                <a:spcPts val="0"/>
              </a:spcAft>
              <a:buSzPts val="1800"/>
              <a:buChar char="●"/>
            </a:pPr>
            <a:r>
              <a:rPr lang="en"/>
              <a:t>HBase provides real-time read/write random access to very large datasets.</a:t>
            </a:r>
            <a:endParaRPr/>
          </a:p>
          <a:p>
            <a:pPr indent="-342900" lvl="0" marL="457200" rtl="0" algn="l">
              <a:spcBef>
                <a:spcPts val="0"/>
              </a:spcBef>
              <a:spcAft>
                <a:spcPts val="0"/>
              </a:spcAft>
              <a:buSzPts val="1800"/>
              <a:buChar char="●"/>
            </a:pPr>
            <a:r>
              <a:rPr lang="en"/>
              <a:t>While HBase has some similarities with a relational database, there are significant differences:</a:t>
            </a:r>
            <a:endParaRPr/>
          </a:p>
          <a:p>
            <a:pPr indent="-317500" lvl="1" marL="914400" rtl="0" algn="l">
              <a:spcBef>
                <a:spcPts val="0"/>
              </a:spcBef>
              <a:spcAft>
                <a:spcPts val="0"/>
              </a:spcAft>
              <a:buSzPts val="1400"/>
              <a:buChar char="○"/>
            </a:pPr>
            <a:r>
              <a:rPr lang="en"/>
              <a:t>There are no relationships between multiple tables</a:t>
            </a:r>
            <a:endParaRPr/>
          </a:p>
          <a:p>
            <a:pPr indent="-317500" lvl="1" marL="914400" rtl="0" algn="l">
              <a:spcBef>
                <a:spcPts val="0"/>
              </a:spcBef>
              <a:spcAft>
                <a:spcPts val="0"/>
              </a:spcAft>
              <a:buSzPts val="1400"/>
              <a:buChar char="○"/>
            </a:pPr>
            <a:r>
              <a:rPr lang="en"/>
              <a:t>The SQL </a:t>
            </a:r>
            <a:r>
              <a:rPr lang="en"/>
              <a:t>language</a:t>
            </a:r>
            <a:r>
              <a:rPr lang="en"/>
              <a:t> is not supported</a:t>
            </a:r>
            <a:endParaRPr/>
          </a:p>
          <a:p>
            <a:pPr indent="-317500" lvl="1" marL="914400" rtl="0" algn="l">
              <a:spcBef>
                <a:spcPts val="0"/>
              </a:spcBef>
              <a:spcAft>
                <a:spcPts val="0"/>
              </a:spcAft>
              <a:buSzPts val="1400"/>
              <a:buChar char="○"/>
            </a:pPr>
            <a:r>
              <a:rPr lang="en"/>
              <a:t>Joins and complex queries are not available</a:t>
            </a:r>
            <a:endParaRPr/>
          </a:p>
          <a:p>
            <a:pPr indent="-317500" lvl="1" marL="914400" rtl="0" algn="l">
              <a:spcBef>
                <a:spcPts val="0"/>
              </a:spcBef>
              <a:spcAft>
                <a:spcPts val="0"/>
              </a:spcAft>
              <a:buSzPts val="1400"/>
              <a:buChar char="○"/>
            </a:pPr>
            <a:r>
              <a:rPr lang="en"/>
              <a:t>It can be distributed</a:t>
            </a:r>
            <a:endParaRPr/>
          </a:p>
          <a:p>
            <a:pPr indent="-317500" lvl="1" marL="914400" rtl="0" algn="l">
              <a:spcBef>
                <a:spcPts val="0"/>
              </a:spcBef>
              <a:spcAft>
                <a:spcPts val="0"/>
              </a:spcAft>
              <a:buSzPts val="1400"/>
              <a:buChar char="○"/>
            </a:pPr>
            <a:r>
              <a:rPr lang="en"/>
              <a:t>Scalability is built-in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Drive</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a column name is prefixed with the column family name. </a:t>
            </a:r>
            <a:endParaRPr/>
          </a:p>
          <a:p>
            <a:pPr indent="-342900" lvl="0" marL="457200" rtl="0" algn="l">
              <a:spcBef>
                <a:spcPts val="0"/>
              </a:spcBef>
              <a:spcAft>
                <a:spcPts val="0"/>
              </a:spcAft>
              <a:buSzPts val="1800"/>
              <a:buChar char="●"/>
            </a:pPr>
            <a:r>
              <a:rPr lang="en"/>
              <a:t>We have created a column family named 'data'.</a:t>
            </a:r>
            <a:endParaRPr/>
          </a:p>
          <a:p>
            <a:pPr indent="-342900" lvl="0" marL="457200" rtl="0" algn="l">
              <a:spcBef>
                <a:spcPts val="0"/>
              </a:spcBef>
              <a:spcAft>
                <a:spcPts val="0"/>
              </a:spcAft>
              <a:buSzPts val="1800"/>
              <a:buChar char="●"/>
            </a:pPr>
            <a:r>
              <a:rPr lang="en"/>
              <a:t>To reference a column within that family, give the family name, a colon, then the name for the column.  For example, we can reference the '1' column using</a:t>
            </a:r>
            <a:br>
              <a:rPr lang="en"/>
            </a:br>
            <a:r>
              <a:rPr lang="en"/>
              <a:t>'data:1'.</a:t>
            </a:r>
            <a:endParaRPr/>
          </a:p>
          <a:p>
            <a:pPr indent="-342900" lvl="0" marL="457200" rtl="0" algn="l">
              <a:spcBef>
                <a:spcPts val="0"/>
              </a:spcBef>
              <a:spcAft>
                <a:spcPts val="0"/>
              </a:spcAft>
              <a:buSzPts val="1800"/>
              <a:buChar char="●"/>
            </a:pPr>
            <a:r>
              <a:rPr lang="en"/>
              <a:t>If the indicated column exists, it is used.</a:t>
            </a:r>
            <a:endParaRPr/>
          </a:p>
          <a:p>
            <a:pPr indent="-342900" lvl="0" marL="457200" rtl="0" algn="l">
              <a:spcBef>
                <a:spcPts val="0"/>
              </a:spcBef>
              <a:spcAft>
                <a:spcPts val="0"/>
              </a:spcAft>
              <a:buSzPts val="1800"/>
              <a:buChar char="●"/>
            </a:pPr>
            <a:r>
              <a:rPr lang="en"/>
              <a:t>If that column does not exist, it will be created (on a put), or return null (on a get).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Drive</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We can add three rows of data to the database:</a:t>
            </a:r>
            <a:br>
              <a:rPr lang="en"/>
            </a:br>
            <a:r>
              <a:rPr lang="en"/>
              <a:t>	</a:t>
            </a:r>
            <a:r>
              <a:rPr b="1" lang="en"/>
              <a:t>&gt; put 'test', 'row1', 'data:1', 'value1'</a:t>
            </a:r>
            <a:br>
              <a:rPr lang="en"/>
            </a:br>
            <a:r>
              <a:rPr lang="en"/>
              <a:t>	…</a:t>
            </a:r>
            <a:br>
              <a:rPr lang="en"/>
            </a:br>
            <a:r>
              <a:rPr lang="en"/>
              <a:t>	</a:t>
            </a:r>
            <a:r>
              <a:rPr b="1" lang="en"/>
              <a:t>&gt; put 'test', 'row2', 'data:2', 'value2'</a:t>
            </a:r>
            <a:br>
              <a:rPr lang="en"/>
            </a:br>
            <a:r>
              <a:rPr lang="en"/>
              <a:t>	…</a:t>
            </a:r>
            <a:br>
              <a:rPr lang="en"/>
            </a:br>
            <a:r>
              <a:rPr lang="en"/>
              <a:t>	</a:t>
            </a:r>
            <a:r>
              <a:rPr b="1" lang="en"/>
              <a:t>&gt; put 'test', 'row3', 'data:3', 'value3'</a:t>
            </a:r>
            <a:br>
              <a:rPr b="1" lang="en"/>
            </a:br>
            <a:r>
              <a:rPr lang="en"/>
              <a:t>	…</a:t>
            </a:r>
            <a:br>
              <a:rPr lang="en"/>
            </a:br>
            <a:r>
              <a:rPr lang="en"/>
              <a:t>	</a:t>
            </a:r>
            <a:r>
              <a:rPr b="1" lang="en"/>
              <a:t>&gt; scan 'test'</a:t>
            </a:r>
            <a:br>
              <a:rPr lang="en"/>
            </a:br>
            <a:r>
              <a:rPr lang="en"/>
              <a:t>	ROW		COLUMN+CELL</a:t>
            </a:r>
            <a:br>
              <a:rPr lang="en"/>
            </a:br>
            <a:r>
              <a:rPr lang="en"/>
              <a:t>	 row1		column=data:1, timestamp=..., value=value1</a:t>
            </a:r>
            <a:br>
              <a:rPr lang="en"/>
            </a:br>
            <a:r>
              <a:rPr lang="en"/>
              <a:t>	 row2		column=data:2, timestamp=..., value=value2</a:t>
            </a:r>
            <a:br>
              <a:rPr lang="en"/>
            </a:br>
            <a:r>
              <a:rPr lang="en"/>
              <a:t>	 row3		column=data:3, timestamp=..., value=value3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Drive</a:t>
            </a:r>
            <a:endParaRPr/>
          </a:p>
        </p:txBody>
      </p:sp>
      <p:sp>
        <p:nvSpPr>
          <p:cNvPr id="187" name="Google Shape;18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database can be deleted as follows:</a:t>
            </a:r>
            <a:br>
              <a:rPr lang="en"/>
            </a:br>
            <a:r>
              <a:rPr lang="en"/>
              <a:t>	</a:t>
            </a:r>
            <a:r>
              <a:rPr b="1" lang="en"/>
              <a:t>&gt; disable 'test'</a:t>
            </a:r>
            <a:br>
              <a:rPr lang="en"/>
            </a:br>
            <a:r>
              <a:rPr lang="en"/>
              <a:t>	…</a:t>
            </a:r>
            <a:br>
              <a:rPr lang="en"/>
            </a:br>
            <a:r>
              <a:rPr lang="en"/>
              <a:t>	</a:t>
            </a:r>
            <a:r>
              <a:rPr b="1" lang="en"/>
              <a:t>&gt; drop 'test'</a:t>
            </a:r>
            <a:br>
              <a:rPr lang="en"/>
            </a:br>
            <a:r>
              <a:rPr lang="en"/>
              <a:t>	…</a:t>
            </a:r>
            <a:br>
              <a:rPr lang="en"/>
            </a:br>
            <a:r>
              <a:rPr lang="en"/>
              <a:t>	</a:t>
            </a:r>
            <a:r>
              <a:rPr b="1" lang="en"/>
              <a:t>&gt; list</a:t>
            </a:r>
            <a:br>
              <a:rPr lang="en"/>
            </a:br>
            <a:r>
              <a:rPr lang="en"/>
              <a:t>	0 rows(s)...</a:t>
            </a:r>
            <a:endParaRPr/>
          </a:p>
          <a:p>
            <a:pPr indent="-342900" lvl="0" marL="457200" rtl="0" algn="l">
              <a:spcBef>
                <a:spcPts val="0"/>
              </a:spcBef>
              <a:spcAft>
                <a:spcPts val="0"/>
              </a:spcAft>
              <a:buSzPts val="1800"/>
              <a:buChar char="●"/>
            </a:pPr>
            <a:r>
              <a:rPr lang="en"/>
              <a:t>Shut down HBase instance by running:</a:t>
            </a:r>
            <a:br>
              <a:rPr lang="en"/>
            </a:br>
            <a:r>
              <a:rPr lang="en"/>
              <a:t>	</a:t>
            </a:r>
            <a:r>
              <a:rPr b="1" lang="en"/>
              <a:t>% stop-hbase.sh</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Drive in Java</a:t>
            </a:r>
            <a:endParaRPr/>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the next several slides, we will see how to do this 'test drive' using a Java interface.</a:t>
            </a:r>
            <a:endParaRPr/>
          </a:p>
          <a:p>
            <a:pPr indent="-342900" lvl="0" marL="457200" rtl="0" algn="l">
              <a:spcBef>
                <a:spcPts val="0"/>
              </a:spcBef>
              <a:spcAft>
                <a:spcPts val="0"/>
              </a:spcAft>
              <a:buSzPts val="1800"/>
              <a:buChar char="●"/>
            </a:pPr>
            <a:r>
              <a:rPr lang="en"/>
              <a:t>The examples do not show the package names nor imports.</a:t>
            </a:r>
            <a:endParaRPr/>
          </a:p>
          <a:p>
            <a:pPr indent="-342900" lvl="0" marL="457200" rtl="0" algn="l">
              <a:spcBef>
                <a:spcPts val="0"/>
              </a:spcBef>
              <a:spcAft>
                <a:spcPts val="0"/>
              </a:spcAft>
              <a:buSzPts val="1800"/>
              <a:buChar char="●"/>
            </a:pPr>
            <a:r>
              <a:rPr lang="en"/>
              <a:t>All of the examples below 'run together' (values from earlier slides may be used on later slides).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Started</a:t>
            </a:r>
            <a:endParaRPr/>
          </a:p>
        </p:txBody>
      </p:sp>
      <p:sp>
        <p:nvSpPr>
          <p:cNvPr id="199" name="Google Shape;199;p36"/>
          <p:cNvSpPr txBox="1"/>
          <p:nvPr/>
        </p:nvSpPr>
        <p:spPr>
          <a:xfrm>
            <a:off x="435075" y="1063500"/>
            <a:ext cx="8397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public class ExampleClient</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public static void main(String[] </a:t>
            </a:r>
            <a:r>
              <a:rPr b="1" lang="en">
                <a:latin typeface="Courier New"/>
                <a:ea typeface="Courier New"/>
                <a:cs typeface="Courier New"/>
                <a:sym typeface="Courier New"/>
              </a:rPr>
              <a:t>args) throws IOException</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Configuration config = HBaseConfiguration.create();</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HBaseAdmin admin = new HBaseAdmin(config);</a:t>
            </a:r>
            <a:endParaRPr b="1">
              <a:latin typeface="Courier New"/>
              <a:ea typeface="Courier New"/>
              <a:cs typeface="Courier New"/>
              <a:sym typeface="Courier New"/>
            </a:endParaRPr>
          </a:p>
        </p:txBody>
      </p:sp>
      <p:sp>
        <p:nvSpPr>
          <p:cNvPr id="200" name="Google Shape;200;p36"/>
          <p:cNvSpPr txBox="1"/>
          <p:nvPr>
            <p:ph idx="1" type="body"/>
          </p:nvPr>
        </p:nvSpPr>
        <p:spPr>
          <a:xfrm>
            <a:off x="311700" y="2977825"/>
            <a:ext cx="8520600" cy="159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Configuration reads </a:t>
            </a:r>
            <a:r>
              <a:rPr lang="en"/>
              <a:t>the</a:t>
            </a:r>
            <a:r>
              <a:rPr lang="en"/>
              <a:t> HBase configuration, and is then used to create an </a:t>
            </a:r>
            <a:r>
              <a:rPr i="1" lang="en"/>
              <a:t>admin</a:t>
            </a:r>
            <a:r>
              <a:rPr lang="en"/>
              <a:t> and a </a:t>
            </a:r>
            <a:r>
              <a:rPr i="1" lang="en"/>
              <a:t>table</a:t>
            </a:r>
            <a:r>
              <a:rPr lang="en"/>
              <a:t>.</a:t>
            </a:r>
            <a:endParaRPr/>
          </a:p>
          <a:p>
            <a:pPr indent="-342900" lvl="0" marL="457200" rtl="0" algn="l">
              <a:spcBef>
                <a:spcPts val="0"/>
              </a:spcBef>
              <a:spcAft>
                <a:spcPts val="0"/>
              </a:spcAft>
              <a:buSzPts val="1800"/>
              <a:buChar char="●"/>
            </a:pPr>
            <a:r>
              <a:rPr lang="en"/>
              <a:t>The Admin is used to administer the cluster, in this case to add and drop tables.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Table With One Column Family</a:t>
            </a:r>
            <a:endParaRPr/>
          </a:p>
        </p:txBody>
      </p:sp>
      <p:sp>
        <p:nvSpPr>
          <p:cNvPr id="206" name="Google Shape;206;p37"/>
          <p:cNvSpPr txBox="1"/>
          <p:nvPr/>
        </p:nvSpPr>
        <p:spPr>
          <a:xfrm>
            <a:off x="435075" y="1063500"/>
            <a:ext cx="8397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		HTableDescriptor htd = new HTableDescriptor("test");</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HColumnDescriptor hcd = new HColumnDescriptor("data");</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htd.addFamily(hcd);</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admin.createTable(htd);</a:t>
            </a:r>
            <a:endParaRPr b="1">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byte [] tablename = htd.getName();</a:t>
            </a:r>
            <a:endParaRPr b="1">
              <a:latin typeface="Courier New"/>
              <a:ea typeface="Courier New"/>
              <a:cs typeface="Courier New"/>
              <a:sym typeface="Courier New"/>
            </a:endParaRPr>
          </a:p>
        </p:txBody>
      </p:sp>
      <p:sp>
        <p:nvSpPr>
          <p:cNvPr id="207" name="Google Shape;207;p37"/>
          <p:cNvSpPr txBox="1"/>
          <p:nvPr>
            <p:ph idx="1" type="body"/>
          </p:nvPr>
        </p:nvSpPr>
        <p:spPr>
          <a:xfrm>
            <a:off x="311700" y="2397725"/>
            <a:ext cx="8520600" cy="2171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build the description of the table, giving its name, then listing each of the column families to be used.</a:t>
            </a:r>
            <a:endParaRPr/>
          </a:p>
          <a:p>
            <a:pPr indent="-342900" lvl="0" marL="457200" rtl="0" algn="l">
              <a:spcBef>
                <a:spcPts val="0"/>
              </a:spcBef>
              <a:spcAft>
                <a:spcPts val="0"/>
              </a:spcAft>
              <a:buSzPts val="1800"/>
              <a:buChar char="●"/>
            </a:pPr>
            <a:r>
              <a:rPr lang="en"/>
              <a:t>In this case, we only have one column family.</a:t>
            </a:r>
            <a:endParaRPr/>
          </a:p>
          <a:p>
            <a:pPr indent="-342900" lvl="0" marL="457200" rtl="0" algn="l">
              <a:spcBef>
                <a:spcPts val="0"/>
              </a:spcBef>
              <a:spcAft>
                <a:spcPts val="0"/>
              </a:spcAft>
              <a:buSzPts val="1800"/>
              <a:buChar char="●"/>
            </a:pPr>
            <a:r>
              <a:rPr lang="en"/>
              <a:t>We can also set the version count and compression flags, if desired.</a:t>
            </a:r>
            <a:endParaRPr/>
          </a:p>
          <a:p>
            <a:pPr indent="-342900" lvl="0" marL="457200" rtl="0" algn="l">
              <a:spcBef>
                <a:spcPts val="0"/>
              </a:spcBef>
              <a:spcAft>
                <a:spcPts val="0"/>
              </a:spcAft>
              <a:buSzPts val="1800"/>
              <a:buChar char="●"/>
            </a:pPr>
            <a:r>
              <a:rPr lang="en"/>
              <a:t>The </a:t>
            </a:r>
            <a:r>
              <a:rPr i="1" lang="en"/>
              <a:t>admin</a:t>
            </a:r>
            <a:r>
              <a:rPr lang="en"/>
              <a:t> is then used to create the table.</a:t>
            </a:r>
            <a:endParaRPr/>
          </a:p>
          <a:p>
            <a:pPr indent="-342900" lvl="0" marL="457200" rtl="0" algn="l">
              <a:spcBef>
                <a:spcPts val="0"/>
              </a:spcBef>
              <a:spcAft>
                <a:spcPts val="0"/>
              </a:spcAft>
              <a:buSzPts val="1800"/>
              <a:buChar char="●"/>
            </a:pPr>
            <a:r>
              <a:rPr lang="en"/>
              <a:t>We also grab the table name here, to be used in subsequent commands.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Doing a Put</a:t>
            </a:r>
            <a:endParaRPr/>
          </a:p>
        </p:txBody>
      </p:sp>
      <p:sp>
        <p:nvSpPr>
          <p:cNvPr id="213" name="Google Shape;213;p38"/>
          <p:cNvSpPr txBox="1"/>
          <p:nvPr/>
        </p:nvSpPr>
        <p:spPr>
          <a:xfrm>
            <a:off x="435075" y="1063500"/>
            <a:ext cx="8397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		HTable table = new HTable(config, tablename);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byte [] row1 = Bytes.toBytes("row1");</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Put p1 = new Put(row1);</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byte [] databytes = Bytes.toBytes("data");</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p1.add(databytes, Bytes.toBytes("1"), Bytes.toBytes("value1"));</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table.put(p1);</a:t>
            </a:r>
            <a:endParaRPr b="1">
              <a:latin typeface="Courier New"/>
              <a:ea typeface="Courier New"/>
              <a:cs typeface="Courier New"/>
              <a:sym typeface="Courier New"/>
            </a:endParaRPr>
          </a:p>
        </p:txBody>
      </p:sp>
      <p:sp>
        <p:nvSpPr>
          <p:cNvPr id="214" name="Google Shape;214;p38"/>
          <p:cNvSpPr txBox="1"/>
          <p:nvPr>
            <p:ph idx="1" type="body"/>
          </p:nvPr>
        </p:nvSpPr>
        <p:spPr>
          <a:xfrm>
            <a:off x="311700" y="2707100"/>
            <a:ext cx="8520600" cy="1862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We fetch a handle to the table, asking the configuration to find the table with the given name.</a:t>
            </a:r>
            <a:endParaRPr/>
          </a:p>
          <a:p>
            <a:pPr indent="-342900" lvl="0" marL="457200" rtl="0" algn="l">
              <a:spcBef>
                <a:spcPts val="0"/>
              </a:spcBef>
              <a:spcAft>
                <a:spcPts val="0"/>
              </a:spcAft>
              <a:buSzPts val="1800"/>
              <a:buChar char="●"/>
            </a:pPr>
            <a:r>
              <a:rPr lang="en"/>
              <a:t>We next create a Put (with the id of "row1").</a:t>
            </a:r>
            <a:endParaRPr/>
          </a:p>
          <a:p>
            <a:pPr indent="-342900" lvl="0" marL="457200" rtl="0" algn="l">
              <a:spcBef>
                <a:spcPts val="0"/>
              </a:spcBef>
              <a:spcAft>
                <a:spcPts val="0"/>
              </a:spcAft>
              <a:buSzPts val="1800"/>
              <a:buChar char="●"/>
            </a:pPr>
            <a:r>
              <a:rPr lang="en"/>
              <a:t>The </a:t>
            </a:r>
            <a:r>
              <a:rPr i="1" lang="en"/>
              <a:t>add</a:t>
            </a:r>
            <a:r>
              <a:rPr lang="en"/>
              <a:t> command takes the column family, column name, and value for the cell.  We can do multiple adds if desired.</a:t>
            </a:r>
            <a:endParaRPr/>
          </a:p>
          <a:p>
            <a:pPr indent="-342900" lvl="0" marL="457200" rtl="0" algn="l">
              <a:spcBef>
                <a:spcPts val="0"/>
              </a:spcBef>
              <a:spcAft>
                <a:spcPts val="0"/>
              </a:spcAft>
              <a:buSzPts val="1800"/>
              <a:buChar char="●"/>
            </a:pPr>
            <a:r>
              <a:rPr lang="en"/>
              <a:t>We then 'put' the data to the table.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Doing a Get</a:t>
            </a:r>
            <a:endParaRPr/>
          </a:p>
        </p:txBody>
      </p:sp>
      <p:sp>
        <p:nvSpPr>
          <p:cNvPr id="220" name="Google Shape;220;p39"/>
          <p:cNvSpPr txBox="1"/>
          <p:nvPr/>
        </p:nvSpPr>
        <p:spPr>
          <a:xfrm>
            <a:off x="435075" y="1063500"/>
            <a:ext cx="8397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		Get g = new Get(row1);</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Result result = table.get(g);</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System.out.println("Get: " + result);</a:t>
            </a:r>
            <a:endParaRPr b="1">
              <a:latin typeface="Courier New"/>
              <a:ea typeface="Courier New"/>
              <a:cs typeface="Courier New"/>
              <a:sym typeface="Courier New"/>
            </a:endParaRPr>
          </a:p>
        </p:txBody>
      </p:sp>
      <p:sp>
        <p:nvSpPr>
          <p:cNvPr id="221" name="Google Shape;221;p39"/>
          <p:cNvSpPr txBox="1"/>
          <p:nvPr>
            <p:ph idx="1" type="body"/>
          </p:nvPr>
        </p:nvSpPr>
        <p:spPr>
          <a:xfrm>
            <a:off x="311700" y="2707100"/>
            <a:ext cx="8520600" cy="186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Here we build a </a:t>
            </a:r>
            <a:r>
              <a:rPr i="1" lang="en"/>
              <a:t>Get</a:t>
            </a:r>
            <a:r>
              <a:rPr lang="en"/>
              <a:t>, passing the ID of the desired row.</a:t>
            </a:r>
            <a:endParaRPr/>
          </a:p>
          <a:p>
            <a:pPr indent="-342900" lvl="0" marL="457200" rtl="0" algn="l">
              <a:spcBef>
                <a:spcPts val="0"/>
              </a:spcBef>
              <a:spcAft>
                <a:spcPts val="0"/>
              </a:spcAft>
              <a:buSzPts val="1800"/>
              <a:buChar char="●"/>
            </a:pPr>
            <a:r>
              <a:rPr lang="en"/>
              <a:t>The table then performed the Get, returning a result.</a:t>
            </a:r>
            <a:endParaRPr/>
          </a:p>
          <a:p>
            <a:pPr indent="-342900" lvl="0" marL="457200" rtl="0" algn="l">
              <a:spcBef>
                <a:spcPts val="0"/>
              </a:spcBef>
              <a:spcAft>
                <a:spcPts val="0"/>
              </a:spcAft>
              <a:buSzPts val="1800"/>
              <a:buChar char="●"/>
            </a:pPr>
            <a:r>
              <a:rPr lang="en"/>
              <a:t>In this example, we simply print the complete result.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Doing a Scan</a:t>
            </a:r>
            <a:endParaRPr/>
          </a:p>
        </p:txBody>
      </p:sp>
      <p:sp>
        <p:nvSpPr>
          <p:cNvPr id="227" name="Google Shape;227;p40"/>
          <p:cNvSpPr txBox="1"/>
          <p:nvPr/>
        </p:nvSpPr>
        <p:spPr>
          <a:xfrm>
            <a:off x="435075" y="1063500"/>
            <a:ext cx="8397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		Scan scan = new Scan();</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ResultScanner scanner = table.getScanner(scan);</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try</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for (Result scannerResult: scanner)</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System.out.println("Scan: " + scannerResult);</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finally</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scanner.close();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p:txBody>
      </p:sp>
      <p:sp>
        <p:nvSpPr>
          <p:cNvPr id="228" name="Google Shape;228;p40"/>
          <p:cNvSpPr txBox="1"/>
          <p:nvPr>
            <p:ph idx="1" type="body"/>
          </p:nvPr>
        </p:nvSpPr>
        <p:spPr>
          <a:xfrm>
            <a:off x="4370050" y="3441900"/>
            <a:ext cx="4462200" cy="112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scans the table, printing all of the contents.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Drop the Table</a:t>
            </a:r>
            <a:endParaRPr/>
          </a:p>
        </p:txBody>
      </p:sp>
      <p:sp>
        <p:nvSpPr>
          <p:cNvPr id="234" name="Google Shape;234;p41"/>
          <p:cNvSpPr txBox="1"/>
          <p:nvPr/>
        </p:nvSpPr>
        <p:spPr>
          <a:xfrm>
            <a:off x="435075" y="1063500"/>
            <a:ext cx="8397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		admin.disableTable(tablename);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admin.deleteTable(tablename);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p:txBody>
      </p:sp>
      <p:sp>
        <p:nvSpPr>
          <p:cNvPr id="235" name="Google Shape;235;p41"/>
          <p:cNvSpPr txBox="1"/>
          <p:nvPr>
            <p:ph idx="1" type="body"/>
          </p:nvPr>
        </p:nvSpPr>
        <p:spPr>
          <a:xfrm>
            <a:off x="311700" y="2707100"/>
            <a:ext cx="8520600" cy="186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Finally we delete the table.</a:t>
            </a:r>
            <a:endParaRPr/>
          </a:p>
          <a:p>
            <a:pPr indent="-342900" lvl="0" marL="457200" rtl="0" algn="l">
              <a:spcBef>
                <a:spcPts val="0"/>
              </a:spcBef>
              <a:spcAft>
                <a:spcPts val="0"/>
              </a:spcAft>
              <a:buSzPts val="1800"/>
              <a:buChar char="●"/>
            </a:pPr>
            <a:r>
              <a:rPr lang="en"/>
              <a:t>Note that we have to disable a table before we delete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HBase Diagram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HBase contains a number of</a:t>
            </a:r>
            <a:br>
              <a:rPr lang="en"/>
            </a:br>
            <a:r>
              <a:rPr lang="en"/>
              <a:t>named tables.</a:t>
            </a:r>
            <a:endParaRPr/>
          </a:p>
          <a:p>
            <a:pPr indent="-342900" lvl="0" marL="457200" rtl="0" algn="l">
              <a:spcBef>
                <a:spcPts val="0"/>
              </a:spcBef>
              <a:spcAft>
                <a:spcPts val="0"/>
              </a:spcAft>
              <a:buSzPts val="1800"/>
              <a:buChar char="●"/>
            </a:pPr>
            <a:r>
              <a:rPr lang="en"/>
              <a:t>Tables are made of rows and</a:t>
            </a:r>
            <a:br>
              <a:rPr lang="en"/>
            </a:br>
            <a:r>
              <a:rPr lang="en"/>
              <a:t>columns.  At the intersection</a:t>
            </a:r>
            <a:br>
              <a:rPr lang="en"/>
            </a:br>
            <a:r>
              <a:rPr lang="en"/>
              <a:t>of a row and a column is</a:t>
            </a:r>
            <a:br>
              <a:rPr lang="en"/>
            </a:br>
            <a:r>
              <a:rPr lang="en"/>
              <a:t>a cell.</a:t>
            </a:r>
            <a:endParaRPr/>
          </a:p>
          <a:p>
            <a:pPr indent="-342900" lvl="0" marL="457200" rtl="0" algn="l">
              <a:spcBef>
                <a:spcPts val="0"/>
              </a:spcBef>
              <a:spcAft>
                <a:spcPts val="0"/>
              </a:spcAft>
              <a:buSzPts val="1800"/>
              <a:buChar char="●"/>
            </a:pPr>
            <a:r>
              <a:rPr lang="en"/>
              <a:t>Each row is labeled by a unique key, corresponding to the primary key of a relational database.</a:t>
            </a:r>
            <a:endParaRPr/>
          </a:p>
          <a:p>
            <a:pPr indent="-342900" lvl="0" marL="457200" rtl="0" algn="l">
              <a:spcBef>
                <a:spcPts val="0"/>
              </a:spcBef>
              <a:spcAft>
                <a:spcPts val="0"/>
              </a:spcAft>
              <a:buSzPts val="1800"/>
              <a:buChar char="●"/>
            </a:pPr>
            <a:r>
              <a:rPr lang="en"/>
              <a:t>Each column is labeled by a column name.</a:t>
            </a:r>
            <a:endParaRPr/>
          </a:p>
        </p:txBody>
      </p:sp>
      <p:pic>
        <p:nvPicPr>
          <p:cNvPr id="68" name="Google Shape;68;p15"/>
          <p:cNvPicPr preferRelativeResize="0"/>
          <p:nvPr/>
        </p:nvPicPr>
        <p:blipFill>
          <a:blip r:embed="rId3">
            <a:alphaModFix/>
          </a:blip>
          <a:stretch>
            <a:fillRect/>
          </a:stretch>
        </p:blipFill>
        <p:spPr>
          <a:xfrm>
            <a:off x="4405872" y="445025"/>
            <a:ext cx="4426426" cy="2286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See The Book</a:t>
            </a:r>
            <a:endParaRPr/>
          </a:p>
        </p:txBody>
      </p:sp>
      <p:sp>
        <p:nvSpPr>
          <p:cNvPr id="241" name="Google Shape;24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book has additional examples that use HBase:</a:t>
            </a:r>
            <a:endParaRPr/>
          </a:p>
          <a:p>
            <a:pPr indent="-317500" lvl="1" marL="914400" rtl="0" algn="l">
              <a:spcBef>
                <a:spcPts val="0"/>
              </a:spcBef>
              <a:spcAft>
                <a:spcPts val="0"/>
              </a:spcAft>
              <a:buSzPts val="1400"/>
              <a:buChar char="○"/>
            </a:pPr>
            <a:r>
              <a:rPr lang="en"/>
              <a:t>One example shows how to run a Map/Reduce job on the HBase.</a:t>
            </a:r>
            <a:endParaRPr/>
          </a:p>
          <a:p>
            <a:pPr indent="-317500" lvl="1" marL="914400" rtl="0" algn="l">
              <a:spcBef>
                <a:spcPts val="0"/>
              </a:spcBef>
              <a:spcAft>
                <a:spcPts val="0"/>
              </a:spcAft>
              <a:buSzPts val="1400"/>
              <a:buChar char="○"/>
            </a:pPr>
            <a:r>
              <a:rPr lang="en"/>
              <a:t>Another example shows how to build an HBase table to hold the weather data from some of our previous examples.  This example describes the schemas for the tables, and shows a Map/Reduce program that can load the data into the HBase database.</a:t>
            </a:r>
            <a:endParaRPr/>
          </a:p>
          <a:p>
            <a:pPr indent="-317500" lvl="1" marL="914400" rtl="0" algn="l">
              <a:spcBef>
                <a:spcPts val="0"/>
              </a:spcBef>
              <a:spcAft>
                <a:spcPts val="0"/>
              </a:spcAft>
              <a:buSzPts val="1400"/>
              <a:buChar char="○"/>
            </a:pPr>
            <a:r>
              <a:rPr lang="en"/>
              <a:t>A third example shows how to build a web interface that allows users to access the weather data, showing how to retrieve station information and how to retrieve ranges of rows of weather data.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HBase vs RDBMS</a:t>
            </a:r>
            <a:endParaRPr/>
          </a:p>
        </p:txBody>
      </p:sp>
      <p:sp>
        <p:nvSpPr>
          <p:cNvPr id="247" name="Google Shape;24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Hadoop and HDFS does not allow random reads and writes of data, so does not compare favorably with an RDBMS for applications where the data can change.</a:t>
            </a:r>
            <a:endParaRPr/>
          </a:p>
          <a:p>
            <a:pPr indent="-342900" lvl="0" marL="457200" rtl="0" algn="l">
              <a:spcBef>
                <a:spcPts val="0"/>
              </a:spcBef>
              <a:spcAft>
                <a:spcPts val="0"/>
              </a:spcAft>
              <a:buSzPts val="1800"/>
              <a:buChar char="●"/>
            </a:pPr>
            <a:r>
              <a:rPr lang="en"/>
              <a:t>For very large data sets, with a very large number of rows and a very large number of columns, an RDBMS cannot handle these sizes.</a:t>
            </a:r>
            <a:endParaRPr/>
          </a:p>
          <a:p>
            <a:pPr indent="-342900" lvl="0" marL="457200" rtl="0" algn="l">
              <a:spcBef>
                <a:spcPts val="0"/>
              </a:spcBef>
              <a:spcAft>
                <a:spcPts val="0"/>
              </a:spcAft>
              <a:buSzPts val="1800"/>
              <a:buChar char="●"/>
            </a:pPr>
            <a:r>
              <a:rPr lang="en"/>
              <a:t>If strong consistency, referential integrity, and complex queries are needed (the majority of small- to medium-volume applications), there is no substitute for the ease of use, flexibility, maturity and power of an RDBMS solution.</a:t>
            </a:r>
            <a:endParaRPr/>
          </a:p>
          <a:p>
            <a:pPr indent="-342900" lvl="0" marL="457200" rtl="0" algn="l">
              <a:spcBef>
                <a:spcPts val="0"/>
              </a:spcBef>
              <a:spcAft>
                <a:spcPts val="0"/>
              </a:spcAft>
              <a:buSzPts val="1800"/>
              <a:buChar char="●"/>
            </a:pPr>
            <a:r>
              <a:rPr lang="en"/>
              <a:t>For a scalable database with read/write concurrency, HBase is the preferred solution.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HBase Diagram</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Columns are grouped into</a:t>
            </a:r>
            <a:br>
              <a:rPr lang="en"/>
            </a:br>
            <a:r>
              <a:rPr lang="en"/>
              <a:t>sets called column families.</a:t>
            </a:r>
            <a:endParaRPr/>
          </a:p>
          <a:p>
            <a:pPr indent="-342900" lvl="0" marL="457200" rtl="0" algn="l">
              <a:spcBef>
                <a:spcPts val="0"/>
              </a:spcBef>
              <a:spcAft>
                <a:spcPts val="0"/>
              </a:spcAft>
              <a:buSzPts val="1800"/>
              <a:buChar char="●"/>
            </a:pPr>
            <a:r>
              <a:rPr lang="en"/>
              <a:t>Each column family is labeled</a:t>
            </a:r>
            <a:br>
              <a:rPr lang="en"/>
            </a:br>
            <a:r>
              <a:rPr lang="en"/>
              <a:t>with a name.</a:t>
            </a:r>
            <a:endParaRPr/>
          </a:p>
          <a:p>
            <a:pPr indent="-342900" lvl="0" marL="457200" rtl="0" algn="l">
              <a:spcBef>
                <a:spcPts val="0"/>
              </a:spcBef>
              <a:spcAft>
                <a:spcPts val="0"/>
              </a:spcAft>
              <a:buSzPts val="1800"/>
              <a:buChar char="●"/>
            </a:pPr>
            <a:r>
              <a:rPr lang="en"/>
              <a:t>When the table is constructed, </a:t>
            </a:r>
            <a:br>
              <a:rPr lang="en"/>
            </a:br>
            <a:r>
              <a:rPr lang="en"/>
              <a:t>all of the column families are defined for the table.</a:t>
            </a:r>
            <a:endParaRPr/>
          </a:p>
          <a:p>
            <a:pPr indent="-342900" lvl="0" marL="457200" rtl="0" algn="l">
              <a:spcBef>
                <a:spcPts val="0"/>
              </a:spcBef>
              <a:spcAft>
                <a:spcPts val="0"/>
              </a:spcAft>
              <a:buSzPts val="1800"/>
              <a:buChar char="●"/>
            </a:pPr>
            <a:r>
              <a:rPr lang="en"/>
              <a:t>Columns can be inserted at any time.  Each column must belong to one of the column families.</a:t>
            </a:r>
            <a:endParaRPr/>
          </a:p>
          <a:p>
            <a:pPr indent="-342900" lvl="0" marL="457200" rtl="0" algn="l">
              <a:spcBef>
                <a:spcPts val="0"/>
              </a:spcBef>
              <a:spcAft>
                <a:spcPts val="0"/>
              </a:spcAft>
              <a:buSzPts val="1800"/>
              <a:buChar char="●"/>
            </a:pPr>
            <a:r>
              <a:rPr lang="en"/>
              <a:t>HBase tables are usually very sparse.  There might be a million columns in the table, but any row may only have a small number of cells present.</a:t>
            </a:r>
            <a:endParaRPr/>
          </a:p>
        </p:txBody>
      </p:sp>
      <p:pic>
        <p:nvPicPr>
          <p:cNvPr id="75" name="Google Shape;75;p16"/>
          <p:cNvPicPr preferRelativeResize="0"/>
          <p:nvPr/>
        </p:nvPicPr>
        <p:blipFill>
          <a:blip r:embed="rId3">
            <a:alphaModFix/>
          </a:blip>
          <a:stretch>
            <a:fillRect/>
          </a:stretch>
        </p:blipFill>
        <p:spPr>
          <a:xfrm>
            <a:off x="4405872" y="445025"/>
            <a:ext cx="4426426" cy="2286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HBase Cell Details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cell's contents is an uninterpreted array of bytes.  This means that HBase doesn't care what data is stored, any values can be placed there.  The values are only inserted or retrieved, they are never interpreted.</a:t>
            </a:r>
            <a:endParaRPr/>
          </a:p>
          <a:p>
            <a:pPr indent="-342900" lvl="0" marL="457200" rtl="0" algn="l">
              <a:spcBef>
                <a:spcPts val="0"/>
              </a:spcBef>
              <a:spcAft>
                <a:spcPts val="0"/>
              </a:spcAft>
              <a:buSzPts val="1800"/>
              <a:buChar char="●"/>
            </a:pPr>
            <a:r>
              <a:rPr lang="en"/>
              <a:t>The contents are </a:t>
            </a:r>
            <a:r>
              <a:rPr i="1" lang="en"/>
              <a:t>versioned</a:t>
            </a:r>
            <a:r>
              <a:rPr lang="en"/>
              <a:t>.  When a value is inserted, the timestamp of when the insertion happened is used as the version </a:t>
            </a:r>
            <a:r>
              <a:rPr lang="en"/>
              <a:t>number</a:t>
            </a:r>
            <a:r>
              <a:rPr lang="en"/>
              <a:t>.</a:t>
            </a:r>
            <a:endParaRPr/>
          </a:p>
          <a:p>
            <a:pPr indent="-342900" lvl="0" marL="457200" rtl="0" algn="l">
              <a:spcBef>
                <a:spcPts val="0"/>
              </a:spcBef>
              <a:spcAft>
                <a:spcPts val="0"/>
              </a:spcAft>
              <a:buSzPts val="1800"/>
              <a:buChar char="●"/>
            </a:pPr>
            <a:r>
              <a:rPr lang="en"/>
              <a:t>As the table is being configured, the number of versions can be specified.  Each cell can contain up to this number of versions.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Regions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Tables are automatically partitioned by HBase into </a:t>
            </a:r>
            <a:r>
              <a:rPr i="1" lang="en"/>
              <a:t>regions</a:t>
            </a:r>
            <a:r>
              <a:rPr lang="en"/>
              <a:t>.</a:t>
            </a:r>
            <a:endParaRPr/>
          </a:p>
          <a:p>
            <a:pPr indent="-342900" lvl="0" marL="457200" rtl="0" algn="l">
              <a:spcBef>
                <a:spcPts val="0"/>
              </a:spcBef>
              <a:spcAft>
                <a:spcPts val="0"/>
              </a:spcAft>
              <a:buSzPts val="1800"/>
              <a:buChar char="●"/>
            </a:pPr>
            <a:r>
              <a:rPr lang="en"/>
              <a:t>Each region consists of a series of rows, from a </a:t>
            </a:r>
            <a:r>
              <a:rPr i="1" lang="en"/>
              <a:t>first row</a:t>
            </a:r>
            <a:r>
              <a:rPr lang="en"/>
              <a:t> (inclusive) to a </a:t>
            </a:r>
            <a:r>
              <a:rPr i="1" lang="en"/>
              <a:t>last row</a:t>
            </a:r>
            <a:r>
              <a:rPr lang="en"/>
              <a:t> (exclusive).</a:t>
            </a:r>
            <a:endParaRPr/>
          </a:p>
          <a:p>
            <a:pPr indent="-342900" lvl="0" marL="457200" rtl="0" algn="l">
              <a:spcBef>
                <a:spcPts val="0"/>
              </a:spcBef>
              <a:spcAft>
                <a:spcPts val="0"/>
              </a:spcAft>
              <a:buSzPts val="1800"/>
              <a:buChar char="●"/>
            </a:pPr>
            <a:r>
              <a:rPr lang="en"/>
              <a:t>Initially, the table has one region containing all of the rows.</a:t>
            </a:r>
            <a:endParaRPr/>
          </a:p>
          <a:p>
            <a:pPr indent="-342900" lvl="0" marL="457200" rtl="0" algn="l">
              <a:spcBef>
                <a:spcPts val="0"/>
              </a:spcBef>
              <a:spcAft>
                <a:spcPts val="0"/>
              </a:spcAft>
              <a:buSzPts val="1800"/>
              <a:buChar char="●"/>
            </a:pPr>
            <a:r>
              <a:rPr lang="en"/>
              <a:t>As rows are added to the region, eventually a threshold is crossed, at which point the region is split into two of approximately equal size.</a:t>
            </a:r>
            <a:endParaRPr/>
          </a:p>
          <a:p>
            <a:pPr indent="-342900" lvl="0" marL="457200" rtl="0" algn="l">
              <a:spcBef>
                <a:spcPts val="0"/>
              </a:spcBef>
              <a:spcAft>
                <a:spcPts val="0"/>
              </a:spcAft>
              <a:buSzPts val="1800"/>
              <a:buChar char="●"/>
            </a:pPr>
            <a:r>
              <a:rPr lang="en"/>
              <a:t>Regions are distributed over the HBase cluster, so each node only hosts a subset of the table's total regions.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Regions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there are many columns and column families in a table, the table may also be split by columns.</a:t>
            </a:r>
            <a:endParaRPr/>
          </a:p>
          <a:p>
            <a:pPr indent="-342900" lvl="0" marL="457200" rtl="0" algn="l">
              <a:spcBef>
                <a:spcPts val="0"/>
              </a:spcBef>
              <a:spcAft>
                <a:spcPts val="0"/>
              </a:spcAft>
              <a:buSzPts val="1800"/>
              <a:buChar char="●"/>
            </a:pPr>
            <a:r>
              <a:rPr lang="en"/>
              <a:t>However, a column family is always kept together, all of the columns within that family are in the same HDFS 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HBase files are stored on HDFS.</a:t>
            </a:r>
            <a:endParaRPr/>
          </a:p>
          <a:p>
            <a:pPr indent="-342900" lvl="0" marL="457200" rtl="0" algn="l">
              <a:spcBef>
                <a:spcPts val="0"/>
              </a:spcBef>
              <a:spcAft>
                <a:spcPts val="0"/>
              </a:spcAft>
              <a:buSzPts val="1800"/>
              <a:buChar char="●"/>
            </a:pPr>
            <a:r>
              <a:rPr lang="en"/>
              <a:t>One server is the HBase Master which oversees</a:t>
            </a:r>
            <a:br>
              <a:rPr lang="en"/>
            </a:br>
            <a:r>
              <a:rPr lang="en"/>
              <a:t>the operation of HBase.</a:t>
            </a:r>
            <a:endParaRPr/>
          </a:p>
          <a:p>
            <a:pPr indent="-342900" lvl="0" marL="457200" rtl="0" algn="l">
              <a:spcBef>
                <a:spcPts val="0"/>
              </a:spcBef>
              <a:spcAft>
                <a:spcPts val="0"/>
              </a:spcAft>
              <a:buSzPts val="1800"/>
              <a:buChar char="●"/>
            </a:pPr>
            <a:r>
              <a:rPr lang="en"/>
              <a:t>The actual HBase files are managed by</a:t>
            </a:r>
            <a:br>
              <a:rPr lang="en"/>
            </a:br>
            <a:r>
              <a:rPr lang="en"/>
              <a:t>Regionservers.</a:t>
            </a:r>
            <a:endParaRPr/>
          </a:p>
          <a:p>
            <a:pPr indent="-342900" lvl="0" marL="457200" rtl="0" algn="l">
              <a:spcBef>
                <a:spcPts val="0"/>
              </a:spcBef>
              <a:spcAft>
                <a:spcPts val="0"/>
              </a:spcAft>
              <a:buSzPts val="1800"/>
              <a:buChar char="●"/>
            </a:pPr>
            <a:r>
              <a:rPr lang="en"/>
              <a:t>Each Regionserver may hold one or more Region</a:t>
            </a:r>
            <a:br>
              <a:rPr lang="en"/>
            </a:br>
            <a:r>
              <a:rPr lang="en"/>
              <a:t>of an HBase table.</a:t>
            </a:r>
            <a:endParaRPr/>
          </a:p>
          <a:p>
            <a:pPr indent="-342900" lvl="0" marL="457200" rtl="0" algn="l">
              <a:spcBef>
                <a:spcPts val="0"/>
              </a:spcBef>
              <a:spcAft>
                <a:spcPts val="0"/>
              </a:spcAft>
              <a:buSzPts val="1800"/>
              <a:buChar char="●"/>
            </a:pPr>
            <a:r>
              <a:rPr lang="en"/>
              <a:t>ZooKeeper is a distributed NoSQL database holding</a:t>
            </a:r>
            <a:br>
              <a:rPr lang="en"/>
            </a:br>
            <a:r>
              <a:rPr lang="en"/>
              <a:t>graphical information, the 'file structure' of the HBase database.</a:t>
            </a:r>
            <a:endParaRPr/>
          </a:p>
        </p:txBody>
      </p:sp>
      <p:pic>
        <p:nvPicPr>
          <p:cNvPr id="100" name="Google Shape;100;p20"/>
          <p:cNvPicPr preferRelativeResize="0"/>
          <p:nvPr/>
        </p:nvPicPr>
        <p:blipFill>
          <a:blip r:embed="rId3">
            <a:alphaModFix/>
          </a:blip>
          <a:stretch>
            <a:fillRect/>
          </a:stretch>
        </p:blipFill>
        <p:spPr>
          <a:xfrm>
            <a:off x="6158675" y="445025"/>
            <a:ext cx="2673625" cy="2900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HBase master is responsible for:</a:t>
            </a:r>
            <a:endParaRPr/>
          </a:p>
          <a:p>
            <a:pPr indent="-317500" lvl="1" marL="914400" rtl="0" algn="l">
              <a:spcBef>
                <a:spcPts val="0"/>
              </a:spcBef>
              <a:spcAft>
                <a:spcPts val="0"/>
              </a:spcAft>
              <a:buSzPts val="1400"/>
              <a:buChar char="○"/>
            </a:pPr>
            <a:r>
              <a:rPr lang="en"/>
              <a:t>Bootstrapping a new installation,</a:t>
            </a:r>
            <a:endParaRPr/>
          </a:p>
          <a:p>
            <a:pPr indent="-317500" lvl="1" marL="914400" rtl="0" algn="l">
              <a:spcBef>
                <a:spcPts val="0"/>
              </a:spcBef>
              <a:spcAft>
                <a:spcPts val="0"/>
              </a:spcAft>
              <a:buSzPts val="1400"/>
              <a:buChar char="○"/>
            </a:pPr>
            <a:r>
              <a:rPr lang="en"/>
              <a:t>Assigning regions to registered Regionservers,</a:t>
            </a:r>
            <a:endParaRPr/>
          </a:p>
          <a:p>
            <a:pPr indent="-317500" lvl="1" marL="914400" rtl="0" algn="l">
              <a:spcBef>
                <a:spcPts val="0"/>
              </a:spcBef>
              <a:spcAft>
                <a:spcPts val="0"/>
              </a:spcAft>
              <a:buSzPts val="1400"/>
              <a:buChar char="○"/>
            </a:pPr>
            <a:r>
              <a:rPr lang="en"/>
              <a:t>Recovering from Regionserver failures.</a:t>
            </a:r>
            <a:endParaRPr/>
          </a:p>
          <a:p>
            <a:pPr indent="-342900" lvl="0" marL="457200" rtl="0" algn="l">
              <a:spcBef>
                <a:spcPts val="0"/>
              </a:spcBef>
              <a:spcAft>
                <a:spcPts val="0"/>
              </a:spcAft>
              <a:buSzPts val="1800"/>
              <a:buChar char="●"/>
            </a:pPr>
            <a:r>
              <a:rPr lang="en"/>
              <a:t>The master node is lightly loaded.</a:t>
            </a:r>
            <a:endParaRPr/>
          </a:p>
        </p:txBody>
      </p:sp>
      <p:pic>
        <p:nvPicPr>
          <p:cNvPr id="107" name="Google Shape;107;p21"/>
          <p:cNvPicPr preferRelativeResize="0"/>
          <p:nvPr/>
        </p:nvPicPr>
        <p:blipFill>
          <a:blip r:embed="rId3">
            <a:alphaModFix/>
          </a:blip>
          <a:stretch>
            <a:fillRect/>
          </a:stretch>
        </p:blipFill>
        <p:spPr>
          <a:xfrm>
            <a:off x="6158675" y="445025"/>
            <a:ext cx="2673625" cy="2900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