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70" r:id="rId7"/>
    <p:sldId id="325" r:id="rId8"/>
    <p:sldId id="271" r:id="rId9"/>
    <p:sldId id="269" r:id="rId10"/>
    <p:sldId id="272" r:id="rId11"/>
    <p:sldId id="308" r:id="rId12"/>
    <p:sldId id="310" r:id="rId13"/>
    <p:sldId id="309" r:id="rId14"/>
    <p:sldId id="311" r:id="rId15"/>
    <p:sldId id="312" r:id="rId16"/>
    <p:sldId id="314" r:id="rId17"/>
    <p:sldId id="278" r:id="rId18"/>
    <p:sldId id="279" r:id="rId19"/>
    <p:sldId id="319" r:id="rId20"/>
    <p:sldId id="320" r:id="rId21"/>
    <p:sldId id="313" r:id="rId22"/>
    <p:sldId id="322" r:id="rId23"/>
    <p:sldId id="315" r:id="rId24"/>
    <p:sldId id="316" r:id="rId25"/>
    <p:sldId id="318" r:id="rId26"/>
    <p:sldId id="317" r:id="rId27"/>
    <p:sldId id="290" r:id="rId28"/>
    <p:sldId id="321" r:id="rId29"/>
    <p:sldId id="323" r:id="rId30"/>
    <p:sldId id="291" r:id="rId31"/>
    <p:sldId id="324" r:id="rId32"/>
    <p:sldId id="295" r:id="rId33"/>
    <p:sldId id="296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7" autoAdjust="0"/>
    <p:restoredTop sz="94404" autoAdjust="0"/>
  </p:normalViewPr>
  <p:slideViewPr>
    <p:cSldViewPr snapToGrid="0">
      <p:cViewPr varScale="1">
        <p:scale>
          <a:sx n="68" d="100"/>
          <a:sy n="68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17C3B-044A-4F5E-BC69-9959EB5D1C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3299B-B084-4AB3-AB1F-4C614DD0C429}">
      <dgm:prSet custT="1"/>
      <dgm:spPr/>
      <dgm:t>
        <a:bodyPr/>
        <a:lstStyle/>
        <a:p>
          <a:r>
            <a:rPr lang="en-US" sz="1400" b="0" dirty="0"/>
            <a:t>Identify most </a:t>
          </a:r>
          <a:r>
            <a:rPr lang="en-US" sz="1400" b="0" dirty="0" err="1"/>
            <a:t>prevelant</a:t>
          </a:r>
          <a:r>
            <a:rPr lang="en-US" sz="1400" b="0" dirty="0"/>
            <a:t> diseases and their distribution helping to prioritize resources, research funding, and prevention campaigns</a:t>
          </a:r>
          <a:r>
            <a:rPr lang="en-US" sz="1300" b="0" dirty="0"/>
            <a:t>:</a:t>
          </a:r>
        </a:p>
      </dgm:t>
    </dgm:pt>
    <dgm:pt modelId="{6325434C-D1F9-47E3-99AE-4BED38B46CE5}" type="parTrans" cxnId="{0D1CB8C3-8383-4FC6-A39E-AC4F79F6B50A}">
      <dgm:prSet/>
      <dgm:spPr/>
      <dgm:t>
        <a:bodyPr/>
        <a:lstStyle/>
        <a:p>
          <a:endParaRPr lang="en-US"/>
        </a:p>
      </dgm:t>
    </dgm:pt>
    <dgm:pt modelId="{BF64DC26-0B89-43ED-91B1-7630C4674963}" type="sibTrans" cxnId="{0D1CB8C3-8383-4FC6-A39E-AC4F79F6B50A}">
      <dgm:prSet/>
      <dgm:spPr/>
      <dgm:t>
        <a:bodyPr/>
        <a:lstStyle/>
        <a:p>
          <a:endParaRPr lang="en-US"/>
        </a:p>
      </dgm:t>
    </dgm:pt>
    <dgm:pt modelId="{685CC33C-EED9-4AB0-B402-35726336BF70}">
      <dgm:prSet custT="1"/>
      <dgm:spPr/>
      <dgm:t>
        <a:bodyPr/>
        <a:lstStyle/>
        <a:p>
          <a:r>
            <a:rPr lang="en-US" sz="1400" b="0" dirty="0"/>
            <a:t>Increase efficiency in resource allocations ensuring that high-need areas receive adequate attention</a:t>
          </a:r>
        </a:p>
      </dgm:t>
    </dgm:pt>
    <dgm:pt modelId="{53B32CBF-D41A-4312-BFDE-8C63F6884714}" type="parTrans" cxnId="{3E8D2BCC-E645-4840-BF9A-6D97E1BB4712}">
      <dgm:prSet/>
      <dgm:spPr/>
      <dgm:t>
        <a:bodyPr/>
        <a:lstStyle/>
        <a:p>
          <a:endParaRPr lang="en-US"/>
        </a:p>
      </dgm:t>
    </dgm:pt>
    <dgm:pt modelId="{8EEFBC8A-010D-423B-9DFE-B2785205DC20}" type="sibTrans" cxnId="{3E8D2BCC-E645-4840-BF9A-6D97E1BB4712}">
      <dgm:prSet/>
      <dgm:spPr/>
      <dgm:t>
        <a:bodyPr/>
        <a:lstStyle/>
        <a:p>
          <a:endParaRPr lang="en-US"/>
        </a:p>
      </dgm:t>
    </dgm:pt>
    <dgm:pt modelId="{EB3F1286-A342-4622-A158-AC9E236BD3FB}">
      <dgm:prSet/>
      <dgm:spPr/>
      <dgm:t>
        <a:bodyPr/>
        <a:lstStyle/>
        <a:p>
          <a:r>
            <a:rPr lang="en-US" b="0" dirty="0"/>
            <a:t>Manage Patient Cases: Maintain comprehensive patient records to streamline care and treatment.</a:t>
          </a:r>
        </a:p>
      </dgm:t>
    </dgm:pt>
    <dgm:pt modelId="{8201BA91-CE1E-4632-86CA-9A00AB2C2251}" type="parTrans" cxnId="{9A7AE206-3F0E-4701-91C4-ED271359AC49}">
      <dgm:prSet/>
      <dgm:spPr/>
      <dgm:t>
        <a:bodyPr/>
        <a:lstStyle/>
        <a:p>
          <a:endParaRPr lang="en-US"/>
        </a:p>
      </dgm:t>
    </dgm:pt>
    <dgm:pt modelId="{2CF370B2-C714-480C-A961-A0C1D567B5FB}" type="sibTrans" cxnId="{9A7AE206-3F0E-4701-91C4-ED271359AC49}">
      <dgm:prSet/>
      <dgm:spPr/>
      <dgm:t>
        <a:bodyPr/>
        <a:lstStyle/>
        <a:p>
          <a:endParaRPr lang="en-US"/>
        </a:p>
      </dgm:t>
    </dgm:pt>
    <dgm:pt modelId="{BDB08ECD-5D14-469D-A151-D994C2F9D282}">
      <dgm:prSet/>
      <dgm:spPr/>
      <dgm:t>
        <a:bodyPr/>
        <a:lstStyle/>
        <a:p>
          <a:r>
            <a:rPr lang="en-US" dirty="0"/>
            <a:t>Analyze and show real –world performance of medicine and show its effectiveness and guide future drug development.</a:t>
          </a:r>
        </a:p>
      </dgm:t>
    </dgm:pt>
    <dgm:pt modelId="{0558512C-95E9-440D-89D3-4FFD97B787FF}" type="parTrans" cxnId="{31626A70-8062-4E1C-ACA2-2D7F85FE70E5}">
      <dgm:prSet/>
      <dgm:spPr/>
      <dgm:t>
        <a:bodyPr/>
        <a:lstStyle/>
        <a:p>
          <a:endParaRPr lang="en-US"/>
        </a:p>
      </dgm:t>
    </dgm:pt>
    <dgm:pt modelId="{CB735BAF-1A46-4938-801A-42E619856409}" type="sibTrans" cxnId="{31626A70-8062-4E1C-ACA2-2D7F85FE70E5}">
      <dgm:prSet/>
      <dgm:spPr/>
      <dgm:t>
        <a:bodyPr/>
        <a:lstStyle/>
        <a:p>
          <a:endParaRPr lang="en-US"/>
        </a:p>
      </dgm:t>
    </dgm:pt>
    <dgm:pt modelId="{5CBC9CA8-C9BF-4E1E-96C5-98768C65886C}">
      <dgm:prSet/>
      <dgm:spPr/>
      <dgm:t>
        <a:bodyPr/>
        <a:lstStyle/>
        <a:p>
          <a:r>
            <a:rPr lang="en-US" b="0" dirty="0"/>
            <a:t>Analyze Disease Patterns: Generate data-driven insights for better strategic planning and Chronic disease interventions.</a:t>
          </a:r>
        </a:p>
      </dgm:t>
    </dgm:pt>
    <dgm:pt modelId="{428C8E87-48A3-4A9D-8161-318907D06612}" type="parTrans" cxnId="{814B894D-2C78-46B9-ABD7-469E333021E3}">
      <dgm:prSet/>
      <dgm:spPr/>
      <dgm:t>
        <a:bodyPr/>
        <a:lstStyle/>
        <a:p>
          <a:endParaRPr lang="en-US"/>
        </a:p>
      </dgm:t>
    </dgm:pt>
    <dgm:pt modelId="{E11FED1A-7BFE-4BE7-83F8-40F39F2A9C37}" type="sibTrans" cxnId="{814B894D-2C78-46B9-ABD7-469E333021E3}">
      <dgm:prSet/>
      <dgm:spPr/>
      <dgm:t>
        <a:bodyPr/>
        <a:lstStyle/>
        <a:p>
          <a:endParaRPr lang="en-US"/>
        </a:p>
      </dgm:t>
    </dgm:pt>
    <dgm:pt modelId="{B9A93712-6271-415B-B012-3DE4F5D2F4F4}">
      <dgm:prSet/>
      <dgm:spPr/>
      <dgm:t>
        <a:bodyPr/>
        <a:lstStyle/>
        <a:p>
          <a:r>
            <a:rPr lang="en-US" dirty="0"/>
            <a:t>This solution empowers healthcare organizations to improve chronic disease responses, mitigate outbreaks effectively, and enhance operational efficiency.</a:t>
          </a:r>
        </a:p>
      </dgm:t>
    </dgm:pt>
    <dgm:pt modelId="{27DA084B-3568-4DD0-A236-F332FC7A0293}" type="parTrans" cxnId="{8B6B6C3B-7B77-4036-829F-DF212AE0320A}">
      <dgm:prSet/>
      <dgm:spPr/>
      <dgm:t>
        <a:bodyPr/>
        <a:lstStyle/>
        <a:p>
          <a:endParaRPr lang="en-US"/>
        </a:p>
      </dgm:t>
    </dgm:pt>
    <dgm:pt modelId="{3A316D1F-DC53-4043-BCBD-F1146D9885E8}" type="sibTrans" cxnId="{8B6B6C3B-7B77-4036-829F-DF212AE0320A}">
      <dgm:prSet/>
      <dgm:spPr/>
      <dgm:t>
        <a:bodyPr/>
        <a:lstStyle/>
        <a:p>
          <a:endParaRPr lang="en-US"/>
        </a:p>
      </dgm:t>
    </dgm:pt>
    <dgm:pt modelId="{B30AF6A9-550B-414B-83B8-43868F77F67E}" type="pres">
      <dgm:prSet presAssocID="{9DF17C3B-044A-4F5E-BC69-9959EB5D1C7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09E66-B13E-4D0E-9585-D04F91956AF3}" type="pres">
      <dgm:prSet presAssocID="{6183299B-B084-4AB3-AB1F-4C614DD0C42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126DC3-7BEE-4A36-B93C-D5977CE96679}" type="pres">
      <dgm:prSet presAssocID="{BF64DC26-0B89-43ED-91B1-7630C467496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63195B99-132B-409C-B890-331CBACF1E6A}" type="pres">
      <dgm:prSet presAssocID="{BF64DC26-0B89-43ED-91B1-7630C467496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3FF16F79-198E-4DD8-8584-48C64FCC2C53}" type="pres">
      <dgm:prSet presAssocID="{685CC33C-EED9-4AB0-B402-35726336BF7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FE480-1E09-4274-AA5D-CF59D5528388}" type="pres">
      <dgm:prSet presAssocID="{8EEFBC8A-010D-423B-9DFE-B2785205DC20}" presName="sibTrans" presStyleLbl="sibTrans1D1" presStyleIdx="1" presStyleCnt="5"/>
      <dgm:spPr/>
      <dgm:t>
        <a:bodyPr/>
        <a:lstStyle/>
        <a:p>
          <a:endParaRPr lang="en-US"/>
        </a:p>
      </dgm:t>
    </dgm:pt>
    <dgm:pt modelId="{8F3FC029-8D64-46FE-9812-2FA27C61D381}" type="pres">
      <dgm:prSet presAssocID="{8EEFBC8A-010D-423B-9DFE-B2785205DC20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F50AFC88-E66B-4D09-A8E7-3FEDBC86BA0A}" type="pres">
      <dgm:prSet presAssocID="{EB3F1286-A342-4622-A158-AC9E236BD3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0549A6-A6F6-4965-854E-1BBB7F95A468}" type="pres">
      <dgm:prSet presAssocID="{2CF370B2-C714-480C-A961-A0C1D567B5FB}" presName="sibTrans" presStyleLbl="sibTrans1D1" presStyleIdx="2" presStyleCnt="5"/>
      <dgm:spPr/>
      <dgm:t>
        <a:bodyPr/>
        <a:lstStyle/>
        <a:p>
          <a:endParaRPr lang="en-US"/>
        </a:p>
      </dgm:t>
    </dgm:pt>
    <dgm:pt modelId="{00B13BEE-FA01-4851-9359-43B8A74478AF}" type="pres">
      <dgm:prSet presAssocID="{2CF370B2-C714-480C-A961-A0C1D567B5FB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9559EFB1-E2D3-4D6C-BE8B-FC5833397D0F}" type="pres">
      <dgm:prSet presAssocID="{BDB08ECD-5D14-469D-A151-D994C2F9D282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F4AD5-AC2A-45E1-9514-3CE1323DF02D}" type="pres">
      <dgm:prSet presAssocID="{CB735BAF-1A46-4938-801A-42E619856409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F75FA84-7BBF-49EA-B29C-E391B5630492}" type="pres">
      <dgm:prSet presAssocID="{CB735BAF-1A46-4938-801A-42E619856409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BFAB435B-6E4F-44D9-A87E-B9A1EC498F81}" type="pres">
      <dgm:prSet presAssocID="{5CBC9CA8-C9BF-4E1E-96C5-98768C65886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9229D0-0AB7-4F14-BE82-8C911A1AF67F}" type="pres">
      <dgm:prSet presAssocID="{E11FED1A-7BFE-4BE7-83F8-40F39F2A9C37}" presName="sibTrans" presStyleLbl="sibTrans1D1" presStyleIdx="4" presStyleCnt="5"/>
      <dgm:spPr/>
      <dgm:t>
        <a:bodyPr/>
        <a:lstStyle/>
        <a:p>
          <a:endParaRPr lang="en-US"/>
        </a:p>
      </dgm:t>
    </dgm:pt>
    <dgm:pt modelId="{47A94FEA-EEF8-4D42-819D-12CDF234CC81}" type="pres">
      <dgm:prSet presAssocID="{E11FED1A-7BFE-4BE7-83F8-40F39F2A9C37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F9B9AC1D-E0AC-4D05-AB02-77C90B3D11E0}" type="pres">
      <dgm:prSet presAssocID="{B9A93712-6271-415B-B012-3DE4F5D2F4F4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6D47A9-03BF-4675-A07E-756C3233EE97}" type="presOf" srcId="{E11FED1A-7BFE-4BE7-83F8-40F39F2A9C37}" destId="{47A94FEA-EEF8-4D42-819D-12CDF234CC81}" srcOrd="1" destOrd="0" presId="urn:microsoft.com/office/officeart/2016/7/layout/RepeatingBendingProcessNew"/>
    <dgm:cxn modelId="{3087C444-9F5E-4E53-8504-33E05998E828}" type="presOf" srcId="{CB735BAF-1A46-4938-801A-42E619856409}" destId="{2CFF4AD5-AC2A-45E1-9514-3CE1323DF02D}" srcOrd="0" destOrd="0" presId="urn:microsoft.com/office/officeart/2016/7/layout/RepeatingBendingProcessNew"/>
    <dgm:cxn modelId="{0D1CB8C3-8383-4FC6-A39E-AC4F79F6B50A}" srcId="{9DF17C3B-044A-4F5E-BC69-9959EB5D1C7C}" destId="{6183299B-B084-4AB3-AB1F-4C614DD0C429}" srcOrd="0" destOrd="0" parTransId="{6325434C-D1F9-47E3-99AE-4BED38B46CE5}" sibTransId="{BF64DC26-0B89-43ED-91B1-7630C4674963}"/>
    <dgm:cxn modelId="{18FEBD26-D863-46ED-A6B9-570EC52DB0C2}" type="presOf" srcId="{2CF370B2-C714-480C-A961-A0C1D567B5FB}" destId="{00B13BEE-FA01-4851-9359-43B8A74478AF}" srcOrd="1" destOrd="0" presId="urn:microsoft.com/office/officeart/2016/7/layout/RepeatingBendingProcessNew"/>
    <dgm:cxn modelId="{6F71F77E-6123-47DD-BDE3-E00D861F66A9}" type="presOf" srcId="{EB3F1286-A342-4622-A158-AC9E236BD3FB}" destId="{F50AFC88-E66B-4D09-A8E7-3FEDBC86BA0A}" srcOrd="0" destOrd="0" presId="urn:microsoft.com/office/officeart/2016/7/layout/RepeatingBendingProcessNew"/>
    <dgm:cxn modelId="{9A7AE206-3F0E-4701-91C4-ED271359AC49}" srcId="{9DF17C3B-044A-4F5E-BC69-9959EB5D1C7C}" destId="{EB3F1286-A342-4622-A158-AC9E236BD3FB}" srcOrd="2" destOrd="0" parTransId="{8201BA91-CE1E-4632-86CA-9A00AB2C2251}" sibTransId="{2CF370B2-C714-480C-A961-A0C1D567B5FB}"/>
    <dgm:cxn modelId="{3E8D2BCC-E645-4840-BF9A-6D97E1BB4712}" srcId="{9DF17C3B-044A-4F5E-BC69-9959EB5D1C7C}" destId="{685CC33C-EED9-4AB0-B402-35726336BF70}" srcOrd="1" destOrd="0" parTransId="{53B32CBF-D41A-4312-BFDE-8C63F6884714}" sibTransId="{8EEFBC8A-010D-423B-9DFE-B2785205DC20}"/>
    <dgm:cxn modelId="{2B70BC1E-02D1-431B-B850-AF4623A57760}" type="presOf" srcId="{B9A93712-6271-415B-B012-3DE4F5D2F4F4}" destId="{F9B9AC1D-E0AC-4D05-AB02-77C90B3D11E0}" srcOrd="0" destOrd="0" presId="urn:microsoft.com/office/officeart/2016/7/layout/RepeatingBendingProcessNew"/>
    <dgm:cxn modelId="{814B894D-2C78-46B9-ABD7-469E333021E3}" srcId="{9DF17C3B-044A-4F5E-BC69-9959EB5D1C7C}" destId="{5CBC9CA8-C9BF-4E1E-96C5-98768C65886C}" srcOrd="4" destOrd="0" parTransId="{428C8E87-48A3-4A9D-8161-318907D06612}" sibTransId="{E11FED1A-7BFE-4BE7-83F8-40F39F2A9C37}"/>
    <dgm:cxn modelId="{8B6B6C3B-7B77-4036-829F-DF212AE0320A}" srcId="{9DF17C3B-044A-4F5E-BC69-9959EB5D1C7C}" destId="{B9A93712-6271-415B-B012-3DE4F5D2F4F4}" srcOrd="5" destOrd="0" parTransId="{27DA084B-3568-4DD0-A236-F332FC7A0293}" sibTransId="{3A316D1F-DC53-4043-BCBD-F1146D9885E8}"/>
    <dgm:cxn modelId="{C153D748-30E2-4CFC-AE5A-87386120AD29}" type="presOf" srcId="{BDB08ECD-5D14-469D-A151-D994C2F9D282}" destId="{9559EFB1-E2D3-4D6C-BE8B-FC5833397D0F}" srcOrd="0" destOrd="0" presId="urn:microsoft.com/office/officeart/2016/7/layout/RepeatingBendingProcessNew"/>
    <dgm:cxn modelId="{DFE62666-600A-4C30-8B3F-02674A708A28}" type="presOf" srcId="{8EEFBC8A-010D-423B-9DFE-B2785205DC20}" destId="{8F3FC029-8D64-46FE-9812-2FA27C61D381}" srcOrd="1" destOrd="0" presId="urn:microsoft.com/office/officeart/2016/7/layout/RepeatingBendingProcessNew"/>
    <dgm:cxn modelId="{70503E79-405A-456A-A24D-E64656B724DD}" type="presOf" srcId="{5CBC9CA8-C9BF-4E1E-96C5-98768C65886C}" destId="{BFAB435B-6E4F-44D9-A87E-B9A1EC498F81}" srcOrd="0" destOrd="0" presId="urn:microsoft.com/office/officeart/2016/7/layout/RepeatingBendingProcessNew"/>
    <dgm:cxn modelId="{369AC5BE-04E2-41A1-966B-8C4B1DCA83FD}" type="presOf" srcId="{6183299B-B084-4AB3-AB1F-4C614DD0C429}" destId="{C1E09E66-B13E-4D0E-9585-D04F91956AF3}" srcOrd="0" destOrd="0" presId="urn:microsoft.com/office/officeart/2016/7/layout/RepeatingBendingProcessNew"/>
    <dgm:cxn modelId="{B268F999-2EBA-4825-A330-2658DC7A7236}" type="presOf" srcId="{2CF370B2-C714-480C-A961-A0C1D567B5FB}" destId="{110549A6-A6F6-4965-854E-1BBB7F95A468}" srcOrd="0" destOrd="0" presId="urn:microsoft.com/office/officeart/2016/7/layout/RepeatingBendingProcessNew"/>
    <dgm:cxn modelId="{8A4A81E6-F6E9-4EFA-8039-B656F21703E0}" type="presOf" srcId="{E11FED1A-7BFE-4BE7-83F8-40F39F2A9C37}" destId="{3C9229D0-0AB7-4F14-BE82-8C911A1AF67F}" srcOrd="0" destOrd="0" presId="urn:microsoft.com/office/officeart/2016/7/layout/RepeatingBendingProcessNew"/>
    <dgm:cxn modelId="{78D4112B-2BCB-44BA-9518-F0F332EFD6EF}" type="presOf" srcId="{8EEFBC8A-010D-423B-9DFE-B2785205DC20}" destId="{B57FE480-1E09-4274-AA5D-CF59D5528388}" srcOrd="0" destOrd="0" presId="urn:microsoft.com/office/officeart/2016/7/layout/RepeatingBendingProcessNew"/>
    <dgm:cxn modelId="{05EB43FB-6309-47FC-BAAF-CA4DFB7BF98B}" type="presOf" srcId="{685CC33C-EED9-4AB0-B402-35726336BF70}" destId="{3FF16F79-198E-4DD8-8584-48C64FCC2C53}" srcOrd="0" destOrd="0" presId="urn:microsoft.com/office/officeart/2016/7/layout/RepeatingBendingProcessNew"/>
    <dgm:cxn modelId="{C34439E3-3B53-47C2-BACE-A827D0CBBE2B}" type="presOf" srcId="{BF64DC26-0B89-43ED-91B1-7630C4674963}" destId="{63195B99-132B-409C-B890-331CBACF1E6A}" srcOrd="1" destOrd="0" presId="urn:microsoft.com/office/officeart/2016/7/layout/RepeatingBendingProcessNew"/>
    <dgm:cxn modelId="{31626A70-8062-4E1C-ACA2-2D7F85FE70E5}" srcId="{9DF17C3B-044A-4F5E-BC69-9959EB5D1C7C}" destId="{BDB08ECD-5D14-469D-A151-D994C2F9D282}" srcOrd="3" destOrd="0" parTransId="{0558512C-95E9-440D-89D3-4FFD97B787FF}" sibTransId="{CB735BAF-1A46-4938-801A-42E619856409}"/>
    <dgm:cxn modelId="{4512D9DA-EF84-49A9-8925-933C552A62BD}" type="presOf" srcId="{9DF17C3B-044A-4F5E-BC69-9959EB5D1C7C}" destId="{B30AF6A9-550B-414B-83B8-43868F77F67E}" srcOrd="0" destOrd="0" presId="urn:microsoft.com/office/officeart/2016/7/layout/RepeatingBendingProcessNew"/>
    <dgm:cxn modelId="{7C935D18-2985-4814-B036-6A89C3720255}" type="presOf" srcId="{CB735BAF-1A46-4938-801A-42E619856409}" destId="{0F75FA84-7BBF-49EA-B29C-E391B5630492}" srcOrd="1" destOrd="0" presId="urn:microsoft.com/office/officeart/2016/7/layout/RepeatingBendingProcessNew"/>
    <dgm:cxn modelId="{195977CC-6E0A-49C2-8459-725B5FF5B9DA}" type="presOf" srcId="{BF64DC26-0B89-43ED-91B1-7630C4674963}" destId="{F6126DC3-7BEE-4A36-B93C-D5977CE96679}" srcOrd="0" destOrd="0" presId="urn:microsoft.com/office/officeart/2016/7/layout/RepeatingBendingProcessNew"/>
    <dgm:cxn modelId="{0C3E1DCE-40F9-41F6-A3CE-5A9D271D861E}" type="presParOf" srcId="{B30AF6A9-550B-414B-83B8-43868F77F67E}" destId="{C1E09E66-B13E-4D0E-9585-D04F91956AF3}" srcOrd="0" destOrd="0" presId="urn:microsoft.com/office/officeart/2016/7/layout/RepeatingBendingProcessNew"/>
    <dgm:cxn modelId="{810E66B9-A1E3-4975-BCAF-B7B87EE81394}" type="presParOf" srcId="{B30AF6A9-550B-414B-83B8-43868F77F67E}" destId="{F6126DC3-7BEE-4A36-B93C-D5977CE96679}" srcOrd="1" destOrd="0" presId="urn:microsoft.com/office/officeart/2016/7/layout/RepeatingBendingProcessNew"/>
    <dgm:cxn modelId="{7985567D-AE1A-4DB8-8AC2-FF4877CF3805}" type="presParOf" srcId="{F6126DC3-7BEE-4A36-B93C-D5977CE96679}" destId="{63195B99-132B-409C-B890-331CBACF1E6A}" srcOrd="0" destOrd="0" presId="urn:microsoft.com/office/officeart/2016/7/layout/RepeatingBendingProcessNew"/>
    <dgm:cxn modelId="{16D26C98-193E-46CE-96BB-A9BAF58DA075}" type="presParOf" srcId="{B30AF6A9-550B-414B-83B8-43868F77F67E}" destId="{3FF16F79-198E-4DD8-8584-48C64FCC2C53}" srcOrd="2" destOrd="0" presId="urn:microsoft.com/office/officeart/2016/7/layout/RepeatingBendingProcessNew"/>
    <dgm:cxn modelId="{4F2ABF8E-E3A0-4731-8F38-5AF7F8FDD7CE}" type="presParOf" srcId="{B30AF6A9-550B-414B-83B8-43868F77F67E}" destId="{B57FE480-1E09-4274-AA5D-CF59D5528388}" srcOrd="3" destOrd="0" presId="urn:microsoft.com/office/officeart/2016/7/layout/RepeatingBendingProcessNew"/>
    <dgm:cxn modelId="{8EE31A42-23F6-4428-A7EE-603136FD1566}" type="presParOf" srcId="{B57FE480-1E09-4274-AA5D-CF59D5528388}" destId="{8F3FC029-8D64-46FE-9812-2FA27C61D381}" srcOrd="0" destOrd="0" presId="urn:microsoft.com/office/officeart/2016/7/layout/RepeatingBendingProcessNew"/>
    <dgm:cxn modelId="{C25719E6-4934-4B73-8693-8D20F6105EB7}" type="presParOf" srcId="{B30AF6A9-550B-414B-83B8-43868F77F67E}" destId="{F50AFC88-E66B-4D09-A8E7-3FEDBC86BA0A}" srcOrd="4" destOrd="0" presId="urn:microsoft.com/office/officeart/2016/7/layout/RepeatingBendingProcessNew"/>
    <dgm:cxn modelId="{EAB207F0-5EDF-428F-B895-512BEF108BD4}" type="presParOf" srcId="{B30AF6A9-550B-414B-83B8-43868F77F67E}" destId="{110549A6-A6F6-4965-854E-1BBB7F95A468}" srcOrd="5" destOrd="0" presId="urn:microsoft.com/office/officeart/2016/7/layout/RepeatingBendingProcessNew"/>
    <dgm:cxn modelId="{01C31B60-42FF-432D-88DD-A51E655E327C}" type="presParOf" srcId="{110549A6-A6F6-4965-854E-1BBB7F95A468}" destId="{00B13BEE-FA01-4851-9359-43B8A74478AF}" srcOrd="0" destOrd="0" presId="urn:microsoft.com/office/officeart/2016/7/layout/RepeatingBendingProcessNew"/>
    <dgm:cxn modelId="{352E27DE-32B7-4783-B803-5A8D09111502}" type="presParOf" srcId="{B30AF6A9-550B-414B-83B8-43868F77F67E}" destId="{9559EFB1-E2D3-4D6C-BE8B-FC5833397D0F}" srcOrd="6" destOrd="0" presId="urn:microsoft.com/office/officeart/2016/7/layout/RepeatingBendingProcessNew"/>
    <dgm:cxn modelId="{AFF9D20B-125F-464E-B5F5-91FB7AB07E21}" type="presParOf" srcId="{B30AF6A9-550B-414B-83B8-43868F77F67E}" destId="{2CFF4AD5-AC2A-45E1-9514-3CE1323DF02D}" srcOrd="7" destOrd="0" presId="urn:microsoft.com/office/officeart/2016/7/layout/RepeatingBendingProcessNew"/>
    <dgm:cxn modelId="{EA8F7696-0DED-486D-81BC-251ED76A789E}" type="presParOf" srcId="{2CFF4AD5-AC2A-45E1-9514-3CE1323DF02D}" destId="{0F75FA84-7BBF-49EA-B29C-E391B5630492}" srcOrd="0" destOrd="0" presId="urn:microsoft.com/office/officeart/2016/7/layout/RepeatingBendingProcessNew"/>
    <dgm:cxn modelId="{1278D171-FC8C-4AFA-90C0-E8CE177D2767}" type="presParOf" srcId="{B30AF6A9-550B-414B-83B8-43868F77F67E}" destId="{BFAB435B-6E4F-44D9-A87E-B9A1EC498F81}" srcOrd="8" destOrd="0" presId="urn:microsoft.com/office/officeart/2016/7/layout/RepeatingBendingProcessNew"/>
    <dgm:cxn modelId="{13B2E1DC-2E5D-4CE6-943D-2149BABDE07E}" type="presParOf" srcId="{B30AF6A9-550B-414B-83B8-43868F77F67E}" destId="{3C9229D0-0AB7-4F14-BE82-8C911A1AF67F}" srcOrd="9" destOrd="0" presId="urn:microsoft.com/office/officeart/2016/7/layout/RepeatingBendingProcessNew"/>
    <dgm:cxn modelId="{D1B99783-C8C9-402B-A519-E7202E8877DF}" type="presParOf" srcId="{3C9229D0-0AB7-4F14-BE82-8C911A1AF67F}" destId="{47A94FEA-EEF8-4D42-819D-12CDF234CC81}" srcOrd="0" destOrd="0" presId="urn:microsoft.com/office/officeart/2016/7/layout/RepeatingBendingProcessNew"/>
    <dgm:cxn modelId="{56C7ECB9-B30A-4BE1-BD05-632CAFFC6EF0}" type="presParOf" srcId="{B30AF6A9-550B-414B-83B8-43868F77F67E}" destId="{F9B9AC1D-E0AC-4D05-AB02-77C90B3D11E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26DC3-7BEE-4A36-B93C-D5977CE96679}">
      <dsp:nvSpPr>
        <dsp:cNvPr id="0" name=""/>
        <dsp:cNvSpPr/>
      </dsp:nvSpPr>
      <dsp:spPr>
        <a:xfrm>
          <a:off x="2899779" y="686484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0985" y="729398"/>
        <a:ext cx="28053" cy="5610"/>
      </dsp:txXfrm>
    </dsp:sp>
    <dsp:sp modelId="{C1E09E66-B13E-4D0E-9585-D04F91956AF3}">
      <dsp:nvSpPr>
        <dsp:cNvPr id="0" name=""/>
        <dsp:cNvSpPr/>
      </dsp:nvSpPr>
      <dsp:spPr>
        <a:xfrm>
          <a:off x="462167" y="380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/>
            <a:t>Identify most </a:t>
          </a:r>
          <a:r>
            <a:rPr lang="en-US" sz="1400" b="0" kern="1200" dirty="0" err="1"/>
            <a:t>prevelant</a:t>
          </a:r>
          <a:r>
            <a:rPr lang="en-US" sz="1400" b="0" kern="1200" dirty="0"/>
            <a:t> diseases and their distribution helping to prioritize resources, research funding, and prevention campaigns</a:t>
          </a:r>
          <a:r>
            <a:rPr lang="en-US" sz="1300" b="0" kern="1200" dirty="0"/>
            <a:t>:</a:t>
          </a:r>
        </a:p>
      </dsp:txBody>
      <dsp:txXfrm>
        <a:off x="462167" y="380"/>
        <a:ext cx="2439412" cy="1463647"/>
      </dsp:txXfrm>
    </dsp:sp>
    <dsp:sp modelId="{B57FE480-1E09-4274-AA5D-CF59D5528388}">
      <dsp:nvSpPr>
        <dsp:cNvPr id="0" name=""/>
        <dsp:cNvSpPr/>
      </dsp:nvSpPr>
      <dsp:spPr>
        <a:xfrm>
          <a:off x="1681873" y="1462227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5799" y="1724654"/>
        <a:ext cx="152624" cy="5610"/>
      </dsp:txXfrm>
    </dsp:sp>
    <dsp:sp modelId="{3FF16F79-198E-4DD8-8584-48C64FCC2C53}">
      <dsp:nvSpPr>
        <dsp:cNvPr id="0" name=""/>
        <dsp:cNvSpPr/>
      </dsp:nvSpPr>
      <dsp:spPr>
        <a:xfrm>
          <a:off x="3462644" y="380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/>
            <a:t>Increase efficiency in resource allocations ensuring that high-need areas receive adequate attention</a:t>
          </a:r>
        </a:p>
      </dsp:txBody>
      <dsp:txXfrm>
        <a:off x="3462644" y="380"/>
        <a:ext cx="2439412" cy="1463647"/>
      </dsp:txXfrm>
    </dsp:sp>
    <dsp:sp modelId="{110549A6-A6F6-4965-854E-1BBB7F95A468}">
      <dsp:nvSpPr>
        <dsp:cNvPr id="0" name=""/>
        <dsp:cNvSpPr/>
      </dsp:nvSpPr>
      <dsp:spPr>
        <a:xfrm>
          <a:off x="2899779" y="2711196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0985" y="2754110"/>
        <a:ext cx="28053" cy="5610"/>
      </dsp:txXfrm>
    </dsp:sp>
    <dsp:sp modelId="{F50AFC88-E66B-4D09-A8E7-3FEDBC86BA0A}">
      <dsp:nvSpPr>
        <dsp:cNvPr id="0" name=""/>
        <dsp:cNvSpPr/>
      </dsp:nvSpPr>
      <dsp:spPr>
        <a:xfrm>
          <a:off x="462167" y="2025092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/>
            <a:t>Manage Patient Cases: Maintain comprehensive patient records to streamline care and treatment.</a:t>
          </a:r>
        </a:p>
      </dsp:txBody>
      <dsp:txXfrm>
        <a:off x="462167" y="2025092"/>
        <a:ext cx="2439412" cy="1463647"/>
      </dsp:txXfrm>
    </dsp:sp>
    <dsp:sp modelId="{2CFF4AD5-AC2A-45E1-9514-3CE1323DF02D}">
      <dsp:nvSpPr>
        <dsp:cNvPr id="0" name=""/>
        <dsp:cNvSpPr/>
      </dsp:nvSpPr>
      <dsp:spPr>
        <a:xfrm>
          <a:off x="1681873" y="3486939"/>
          <a:ext cx="3000476" cy="530464"/>
        </a:xfrm>
        <a:custGeom>
          <a:avLst/>
          <a:gdLst/>
          <a:ahLst/>
          <a:cxnLst/>
          <a:rect l="0" t="0" r="0" b="0"/>
          <a:pathLst>
            <a:path>
              <a:moveTo>
                <a:pt x="3000476" y="0"/>
              </a:moveTo>
              <a:lnTo>
                <a:pt x="3000476" y="282332"/>
              </a:lnTo>
              <a:lnTo>
                <a:pt x="0" y="282332"/>
              </a:lnTo>
              <a:lnTo>
                <a:pt x="0" y="53046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05799" y="3749366"/>
        <a:ext cx="152624" cy="5610"/>
      </dsp:txXfrm>
    </dsp:sp>
    <dsp:sp modelId="{9559EFB1-E2D3-4D6C-BE8B-FC5833397D0F}">
      <dsp:nvSpPr>
        <dsp:cNvPr id="0" name=""/>
        <dsp:cNvSpPr/>
      </dsp:nvSpPr>
      <dsp:spPr>
        <a:xfrm>
          <a:off x="3462644" y="2025092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Analyze and show real –world performance of medicine and show its effectiveness and guide future drug development.</a:t>
          </a:r>
        </a:p>
      </dsp:txBody>
      <dsp:txXfrm>
        <a:off x="3462644" y="2025092"/>
        <a:ext cx="2439412" cy="1463647"/>
      </dsp:txXfrm>
    </dsp:sp>
    <dsp:sp modelId="{3C9229D0-0AB7-4F14-BE82-8C911A1AF67F}">
      <dsp:nvSpPr>
        <dsp:cNvPr id="0" name=""/>
        <dsp:cNvSpPr/>
      </dsp:nvSpPr>
      <dsp:spPr>
        <a:xfrm>
          <a:off x="2899779" y="4735907"/>
          <a:ext cx="5304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0464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50985" y="4778822"/>
        <a:ext cx="28053" cy="5610"/>
      </dsp:txXfrm>
    </dsp:sp>
    <dsp:sp modelId="{BFAB435B-6E4F-44D9-A87E-B9A1EC498F81}">
      <dsp:nvSpPr>
        <dsp:cNvPr id="0" name=""/>
        <dsp:cNvSpPr/>
      </dsp:nvSpPr>
      <dsp:spPr>
        <a:xfrm>
          <a:off x="462167" y="4049804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kern="1200" dirty="0"/>
            <a:t>Analyze Disease Patterns: Generate data-driven insights for better strategic planning and Chronic disease interventions.</a:t>
          </a:r>
        </a:p>
      </dsp:txBody>
      <dsp:txXfrm>
        <a:off x="462167" y="4049804"/>
        <a:ext cx="2439412" cy="1463647"/>
      </dsp:txXfrm>
    </dsp:sp>
    <dsp:sp modelId="{F9B9AC1D-E0AC-4D05-AB02-77C90B3D11E0}">
      <dsp:nvSpPr>
        <dsp:cNvPr id="0" name=""/>
        <dsp:cNvSpPr/>
      </dsp:nvSpPr>
      <dsp:spPr>
        <a:xfrm>
          <a:off x="3462644" y="4049804"/>
          <a:ext cx="2439412" cy="1463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533" tIns="125471" rIns="119533" bIns="125471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This solution empowers healthcare organizations to improve chronic disease responses, mitigate outbreaks effectively, and enhance operational efficiency.</a:t>
          </a:r>
        </a:p>
      </dsp:txBody>
      <dsp:txXfrm>
        <a:off x="3462644" y="4049804"/>
        <a:ext cx="2439412" cy="1463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1D3AA-395B-4EA1-8B62-4F2A1E71E13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2395D-45AC-49F1-B62D-BF22ECF47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4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3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2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5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6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9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4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F0EDB4E-3009-6D4C-C3CF-531E2957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61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BE913-D571-7F16-A831-DC3A1EB69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Project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12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 b="1" dirty="0"/>
              <a:t>Query 1: </a:t>
            </a:r>
            <a:r>
              <a:rPr lang="en-US" sz="2200" dirty="0"/>
              <a:t>List all Patients and their Diagnosed Diseases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8773" y="320426"/>
            <a:ext cx="5059133" cy="31351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773" y="3624962"/>
            <a:ext cx="5486368" cy="32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4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 b="1" dirty="0"/>
              <a:t>Query 2: </a:t>
            </a:r>
            <a:r>
              <a:rPr lang="en-US" sz="2200" dirty="0"/>
              <a:t>Find all Medicines and the Diseases they Treat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54" y="758779"/>
            <a:ext cx="4159464" cy="2343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54" y="3591216"/>
            <a:ext cx="4692891" cy="30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4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 b="1" dirty="0"/>
              <a:t>Query </a:t>
            </a:r>
            <a:r>
              <a:rPr lang="en-US" sz="2200" dirty="0"/>
              <a:t>3</a:t>
            </a:r>
            <a:r>
              <a:rPr lang="en-US" sz="2200" b="1" dirty="0"/>
              <a:t>: </a:t>
            </a:r>
            <a:r>
              <a:rPr lang="en-US" sz="2200" dirty="0"/>
              <a:t>Find number of Patients per City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54" y="395322"/>
            <a:ext cx="4330923" cy="3029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54" y="3819750"/>
            <a:ext cx="3130711" cy="28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3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 b="1" dirty="0"/>
              <a:t>Query </a:t>
            </a:r>
            <a:r>
              <a:rPr lang="en-US" sz="2200" dirty="0"/>
              <a:t>4</a:t>
            </a:r>
            <a:r>
              <a:rPr lang="en-US" sz="2200" b="1" dirty="0"/>
              <a:t>: </a:t>
            </a:r>
            <a:r>
              <a:rPr lang="en-US" sz="2200" dirty="0"/>
              <a:t>Find diseases with the highest severity recorded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64" y="392186"/>
            <a:ext cx="4915153" cy="2806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4" y="3625773"/>
            <a:ext cx="3016405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5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 b="1" dirty="0"/>
              <a:t>Query </a:t>
            </a:r>
            <a:r>
              <a:rPr lang="en-US" sz="2200" dirty="0"/>
              <a:t>5</a:t>
            </a:r>
            <a:r>
              <a:rPr lang="en-US" sz="2200" b="1" dirty="0"/>
              <a:t>: </a:t>
            </a:r>
            <a:r>
              <a:rPr lang="en-US" sz="2200" dirty="0"/>
              <a:t>Find propensity of diseases by Race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664" y="3591216"/>
            <a:ext cx="4235668" cy="30926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64" y="873084"/>
            <a:ext cx="4972306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43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2200" b="1" dirty="0"/>
              <a:t>Query </a:t>
            </a:r>
            <a:r>
              <a:rPr lang="en-US" sz="2200" dirty="0"/>
              <a:t>6</a:t>
            </a:r>
            <a:r>
              <a:rPr lang="en-US" sz="2200" b="1" dirty="0"/>
              <a:t>: </a:t>
            </a:r>
            <a:r>
              <a:rPr lang="en-US" sz="2200" dirty="0"/>
              <a:t>Find propensity of diseases by Race</a:t>
            </a:r>
            <a:r>
              <a:rPr lang="en-US" sz="2200" b="1" dirty="0"/>
              <a:t/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254" y="659744"/>
            <a:ext cx="4426177" cy="2540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54" y="3548017"/>
            <a:ext cx="515011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1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1D7CF-2D02-97C0-CEC9-71295476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Checking Integrity constraints</a:t>
            </a:r>
            <a:br>
              <a:rPr lang="en-US" sz="2200" b="1" dirty="0"/>
            </a:br>
            <a:r>
              <a:rPr lang="en-US" sz="2200" dirty="0"/>
              <a:t/>
            </a:r>
            <a:br>
              <a:rPr lang="en-US" sz="2200" dirty="0"/>
            </a:br>
            <a:r>
              <a:rPr lang="en-US" sz="2000" b="0" dirty="0"/>
              <a:t>we inserted a new patient Edwards whose treatment was then completed so information was updated in the database.</a:t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Also tried adding a person with a non existing race code so it failed.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701" y="2024009"/>
            <a:ext cx="5476657" cy="316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68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6043-6EEA-5C38-6EE4-C122F3CB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214C3-0BFB-9698-D25C-41D5C91BB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Grain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smtClean="0"/>
              <a:t>Person-Diagnosis-Date </a:t>
            </a:r>
            <a:r>
              <a:rPr lang="en-US" dirty="0"/>
              <a:t>Level is </a:t>
            </a:r>
            <a:r>
              <a:rPr lang="en-US" dirty="0" smtClean="0"/>
              <a:t>the </a:t>
            </a:r>
            <a:r>
              <a:rPr lang="en-US" dirty="0"/>
              <a:t>level of granularity in this disease data warehouse. Each record in the fact table represents a single disease diagnosis for a patient on a specific date, including details like disease type, severity, treatment used, and effectiveness.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Why Use the </a:t>
            </a:r>
            <a:r>
              <a:rPr lang="en-US" b="1" dirty="0" smtClean="0"/>
              <a:t>Person-Diagnosis-Date </a:t>
            </a:r>
            <a:r>
              <a:rPr lang="en-US" b="1" dirty="0"/>
              <a:t>Grain?</a:t>
            </a:r>
          </a:p>
          <a:p>
            <a:r>
              <a:rPr lang="en-US" b="1" dirty="0"/>
              <a:t>Detailed </a:t>
            </a:r>
            <a:r>
              <a:rPr lang="en-US" b="1" dirty="0" smtClean="0"/>
              <a:t>Person </a:t>
            </a:r>
            <a:r>
              <a:rPr lang="en-US" b="1" dirty="0"/>
              <a:t>Tracking</a:t>
            </a:r>
            <a:r>
              <a:rPr lang="en-US" dirty="0"/>
              <a:t>: </a:t>
            </a:r>
            <a:r>
              <a:rPr lang="en-GB" dirty="0"/>
              <a:t>This level captures every individual test, enabling detailed tracking of patient histories, treatments, and test outcomes.</a:t>
            </a:r>
          </a:p>
          <a:p>
            <a:r>
              <a:rPr lang="en-US" b="1" dirty="0"/>
              <a:t>Disease Progression Monitoring</a:t>
            </a:r>
            <a:r>
              <a:rPr lang="en-US" dirty="0"/>
              <a:t>: </a:t>
            </a:r>
            <a:r>
              <a:rPr lang="en-GB" dirty="0"/>
              <a:t>By keeping test data at this level, analysts can study disease progression patterns and treatment effectiveness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8688-10C4-56FB-9D1D-280A3C3F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Tables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806" y="2052085"/>
            <a:ext cx="9260958" cy="4901608"/>
          </a:xfrm>
        </p:spPr>
      </p:pic>
    </p:spTree>
    <p:extLst>
      <p:ext uri="{BB962C8B-B14F-4D97-AF65-F5344CB8AC3E}">
        <p14:creationId xmlns:p14="http://schemas.microsoft.com/office/powerpoint/2010/main" val="27571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E647D-B051-495C-AFDB-DC1F5B02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Table (</a:t>
            </a:r>
            <a:r>
              <a:rPr lang="en-US" dirty="0" err="1"/>
              <a:t>fact_disease_diagnosis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05ED05-BDAE-35BF-1D15-B61E53DE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This table’s primary grain is at the </a:t>
            </a:r>
            <a:r>
              <a:rPr lang="en-US" b="1" dirty="0"/>
              <a:t>person, disease, date, medicine, race, location</a:t>
            </a:r>
            <a:r>
              <a:rPr lang="en-US" dirty="0"/>
              <a:t> level — which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row represents </a:t>
            </a:r>
            <a:r>
              <a:rPr lang="en-US" b="1" dirty="0"/>
              <a:t>one person’s diagnosis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one disease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b="1" dirty="0"/>
              <a:t>one date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/>
              <a:t>one medicine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tied to </a:t>
            </a:r>
            <a:r>
              <a:rPr lang="en-US" b="1" dirty="0"/>
              <a:t>one race</a:t>
            </a:r>
            <a:r>
              <a:rPr lang="en-US" dirty="0"/>
              <a:t> and </a:t>
            </a:r>
            <a:r>
              <a:rPr lang="en-US" b="1" dirty="0"/>
              <a:t>one location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including metrics like </a:t>
            </a:r>
            <a:r>
              <a:rPr lang="en-US" b="1" dirty="0" err="1"/>
              <a:t>severity_value</a:t>
            </a:r>
            <a:r>
              <a:rPr lang="en-US" dirty="0"/>
              <a:t> and </a:t>
            </a:r>
            <a:r>
              <a:rPr lang="en-US" b="1" dirty="0" err="1"/>
              <a:t>effectiveness_percent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This fits perfectly with a patient-test or patient-diagnosis event-level grain.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0F9B6-FA6E-2246-24CA-D73ABF7E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360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600" b="0" dirty="0"/>
              <a:t>Chronic Care Analytics </a:t>
            </a:r>
            <a:br>
              <a:rPr lang="en-US" sz="2600" b="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>For tracking and analyzing chronic disease data.</a:t>
            </a:r>
            <a:br>
              <a:rPr lang="en-US" sz="2600" b="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>     </a:t>
            </a:r>
            <a:br>
              <a:rPr lang="en-US" sz="2600" b="0" dirty="0"/>
            </a:br>
            <a:r>
              <a:rPr lang="en-US" sz="2600" b="0" dirty="0"/>
              <a:t>Presented By </a:t>
            </a:r>
            <a:br>
              <a:rPr lang="en-US" sz="2600" b="0" dirty="0"/>
            </a:br>
            <a:r>
              <a:rPr lang="en-US" sz="2600" b="0" dirty="0" err="1" smtClean="0"/>
              <a:t>Nicollette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Mtisi</a:t>
            </a:r>
            <a:r>
              <a:rPr lang="en-US" sz="2600" b="0" dirty="0" smtClean="0"/>
              <a:t/>
            </a:r>
            <a:br>
              <a:rPr lang="en-US" sz="2600" b="0" dirty="0" smtClean="0"/>
            </a:br>
            <a:r>
              <a:rPr lang="en-US" sz="2600" b="0" dirty="0" smtClean="0"/>
              <a:t>Ruvarashe C Mabika</a:t>
            </a:r>
            <a:br>
              <a:rPr lang="en-US" sz="2600" b="0" dirty="0" smtClean="0"/>
            </a:br>
            <a:r>
              <a:rPr lang="en-US" sz="2600" b="0" dirty="0" smtClean="0"/>
              <a:t>Sharman T </a:t>
            </a:r>
            <a:r>
              <a:rPr lang="en-US" sz="2600" b="0" dirty="0" err="1" smtClean="0"/>
              <a:t>Koropa</a:t>
            </a: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/>
            </a:r>
            <a:br>
              <a:rPr lang="en-US" sz="2600" b="0" dirty="0"/>
            </a:br>
            <a:r>
              <a:rPr lang="en-US" sz="2600" b="0" dirty="0"/>
              <a:t>         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art with Pulse">
            <a:extLst>
              <a:ext uri="{FF2B5EF4-FFF2-40B4-BE49-F238E27FC236}">
                <a16:creationId xmlns:a16="http://schemas.microsoft.com/office/drawing/2014/main" id="{803F42BF-8D77-D285-01DE-320D1BCA4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A35D-F4B5-56A8-82C9-44F12DAE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Supporting Dimensions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7E1D-AD53-78A4-D82B-168C54C1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dim_date</a:t>
            </a:r>
            <a:r>
              <a:rPr lang="en-US" dirty="0"/>
              <a:t> → gives the date context (day, month, year, quarter)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dim_person</a:t>
            </a:r>
            <a:r>
              <a:rPr lang="en-US" dirty="0"/>
              <a:t> → identifies the individual (gender, birth year)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dim_disease</a:t>
            </a:r>
            <a:r>
              <a:rPr lang="en-US" dirty="0"/>
              <a:t> → specifies the disease, type, intensity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dim_medicine</a:t>
            </a:r>
            <a:r>
              <a:rPr lang="en-US" dirty="0"/>
              <a:t> → captures medication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dim_location</a:t>
            </a:r>
            <a:r>
              <a:rPr lang="en-US" dirty="0"/>
              <a:t> → gives geographic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dim_race</a:t>
            </a:r>
            <a:r>
              <a:rPr lang="en-US" dirty="0"/>
              <a:t> → holds race/ethnicity context</a:t>
            </a:r>
          </a:p>
          <a:p>
            <a:pPr marL="0" indent="0">
              <a:buNone/>
            </a:pPr>
            <a:r>
              <a:rPr lang="en-US" dirty="0"/>
              <a:t>These dimensions support the fact table’s grain because they </a:t>
            </a:r>
            <a:r>
              <a:rPr lang="en-US" b="1" dirty="0" smtClean="0"/>
              <a:t>describe</a:t>
            </a:r>
            <a:r>
              <a:rPr lang="en-US" dirty="0" smtClean="0"/>
              <a:t> </a:t>
            </a:r>
            <a:r>
              <a:rPr lang="en-US" dirty="0"/>
              <a:t>each row.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2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Populating the Dimensional Schema with data from OLTP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68" y="2269456"/>
            <a:ext cx="5562634" cy="433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4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C429-2C6D-3DCF-FDD6-9ED4214D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66092"/>
          </a:xfrm>
        </p:spPr>
        <p:txBody>
          <a:bodyPr>
            <a:normAutofit fontScale="90000"/>
          </a:bodyPr>
          <a:lstStyle/>
          <a:p>
            <a:r>
              <a:rPr lang="en-US" dirty="0"/>
              <a:t>ELT Process — Loading from OLTP to Dimensional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54196F-0DF3-E126-F5B2-EEDC39FB51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76" y="2293021"/>
            <a:ext cx="1132221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latin typeface="+mj-lt"/>
              </a:rPr>
              <a:t>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xtract</a:t>
            </a:r>
            <a:endParaRPr lang="en-US" altLang="en-US" sz="1200" dirty="0">
              <a:latin typeface="+mj-l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pulled the data from the OLTP schema (public), which included the detailed normalized tables like person, disease, medicine, location,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</a:t>
            </a:r>
            <a:endParaRPr lang="en-US" altLang="en-US" sz="1200" dirty="0">
              <a:latin typeface="+mj-l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loaded the data into the new warehouse schema (inside the same Postgres database), which holds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dimensional</a:t>
            </a:r>
            <a:r>
              <a:rPr kumimoji="0" lang="en-US" alt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schema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included:</a:t>
            </a:r>
            <a:endParaRPr lang="en-US" altLang="en-US" sz="1200" dirty="0">
              <a:latin typeface="+mj-l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act_disease_diagnosis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(fact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table)</a:t>
            </a:r>
            <a:endParaRPr lang="en-US" altLang="en-US" sz="1200" dirty="0">
              <a:latin typeface="+mj-l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dim_disease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dim_person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dim_location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dim_medicine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dim_race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dim_date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(dimension tables)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Transform</a:t>
            </a:r>
            <a:endParaRPr lang="en-US" altLang="en-US" sz="1200" dirty="0">
              <a:latin typeface="+mj-lt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SQL scripts, we joined, enriched, and reshaped the data: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Matched keys between fact and dimension tables.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Cleaned up formats (like date keys, calculated birth years, joined names).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Handled missing or incomplete relationships with LEFT JOIN where appropriate.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Calculated aggregates like severity and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effectiveness.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process followed an 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pattern because: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loaded the raw data first into the warehouse.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Then we ran transformations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inside the warehouse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SQL to prepare it for analytics.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shift from OLTP to OLAP prepared the system for: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Fast, flexible analytical queries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Slicing and dicing across multiple business dimensions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Feeding data to a visualization tool (Tableau) for dashboards and reports</a:t>
            </a:r>
          </a:p>
        </p:txBody>
      </p:sp>
    </p:spTree>
    <p:extLst>
      <p:ext uri="{BB962C8B-B14F-4D97-AF65-F5344CB8AC3E}">
        <p14:creationId xmlns:p14="http://schemas.microsoft.com/office/powerpoint/2010/main" val="354279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Queries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73877" y="2478024"/>
            <a:ext cx="5209819" cy="7069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effective are medicines by disease type?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3838" y="2478024"/>
            <a:ext cx="5393933" cy="9124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Which race is most affected by high-intensity diseases?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0" y="3390472"/>
            <a:ext cx="5689257" cy="31058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59" y="3366180"/>
            <a:ext cx="5358114" cy="313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Analytical Queries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115568" y="2656844"/>
            <a:ext cx="4422203" cy="73362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/>
              <a:t>Which city has the highest average disease severity?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771" y="2656844"/>
            <a:ext cx="5058011" cy="33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Visualizations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7824" y="2397325"/>
            <a:ext cx="3416476" cy="2273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4" y="4769501"/>
            <a:ext cx="6896669" cy="19908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952" y="2142850"/>
            <a:ext cx="4395891" cy="2572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6884" y="2306095"/>
            <a:ext cx="3648539" cy="2514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6884" y="5541899"/>
            <a:ext cx="3769132" cy="8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FBE713-69DA-C2FE-C258-B561BC8F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549" y="1928553"/>
            <a:ext cx="7780713" cy="4838006"/>
          </a:xfrm>
        </p:spPr>
      </p:pic>
    </p:spTree>
    <p:extLst>
      <p:ext uri="{BB962C8B-B14F-4D97-AF65-F5344CB8AC3E}">
        <p14:creationId xmlns:p14="http://schemas.microsoft.com/office/powerpoint/2010/main" val="140457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6185-002D-44AA-9026-96EA2553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6949-5E73-9154-5408-E5AE0E50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Key Analysis Capabilities: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F8DB2D-A914-F5F6-996A-32FDFB7AB4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742" y="1995320"/>
            <a:ext cx="1006964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dashboard we built from the dimensional data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problem to life by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the following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Distribution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see how different age groups are affected by diseases, helping tailor prevention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treatment strategies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Risk by Race (Propensity)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which racial groups show higher diagnosis counts,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pointing to potential health disparities or genetic susceptibilities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Prevalent Diseases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which diseases dominate across our population, focusing healthcare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Diagnoses by Location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monitor geographic patterns, pinpointing hotspots like specific cities 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regions, which supports resource allocation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Effectiveness by Medicine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how effective treatments are across disease types,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supporting evidence-based decisions on therapy and medication.</a:t>
            </a:r>
          </a:p>
        </p:txBody>
      </p:sp>
    </p:spTree>
    <p:extLst>
      <p:ext uri="{BB962C8B-B14F-4D97-AF65-F5344CB8AC3E}">
        <p14:creationId xmlns:p14="http://schemas.microsoft.com/office/powerpoint/2010/main" val="41186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F370-B6A1-2729-A5FE-FB079D08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A738-E26D-8E21-3DA4-89DA33BB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visual insights help healthcare providers and policymakers make data-driven decisions, such as targeting at-risk populations, improving treatment protocols, and allocating funding where it’s needed most.</a:t>
            </a:r>
          </a:p>
        </p:txBody>
      </p:sp>
    </p:spTree>
    <p:extLst>
      <p:ext uri="{BB962C8B-B14F-4D97-AF65-F5344CB8AC3E}">
        <p14:creationId xmlns:p14="http://schemas.microsoft.com/office/powerpoint/2010/main" val="158824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88AC-9BAC-B1AD-94D2-8661319E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07793-C4D5-C875-62F4-E2800FD80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The entire dataset used in this project is </a:t>
            </a:r>
            <a:r>
              <a:rPr lang="en-US" b="1" dirty="0"/>
              <a:t>synthetic (artificially generated)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It was created solely for the purpose of demonstrating the </a:t>
            </a:r>
            <a:r>
              <a:rPr lang="en-US" b="1" dirty="0"/>
              <a:t>analytical capabilities</a:t>
            </a:r>
            <a:r>
              <a:rPr lang="en-US" dirty="0"/>
              <a:t> of the system.</a:t>
            </a:r>
          </a:p>
          <a:p>
            <a:pPr>
              <a:buNone/>
            </a:pPr>
            <a:r>
              <a:rPr lang="en-US" dirty="0"/>
              <a:t>The values you see in the queries, dashboards, and visualizations are </a:t>
            </a:r>
            <a:r>
              <a:rPr lang="en-US" b="1" dirty="0"/>
              <a:t>not real-world clinical data</a:t>
            </a:r>
            <a:r>
              <a:rPr lang="en-US" dirty="0"/>
              <a:t> — they are mock data designed to simulate realistic patterns and allow us to showcase how the database and analytical tools function.</a:t>
            </a:r>
          </a:p>
          <a:p>
            <a:pPr marL="0" indent="0">
              <a:buNone/>
            </a:pPr>
            <a:r>
              <a:rPr lang="en-US" dirty="0"/>
              <a:t>This approach allows us to test and illustrate how insights can be drawn across demographics, disease patterns, and treatment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F35EC-4351-0DCA-A61E-09B9BFD8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Business 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5B1F-3156-0F3E-9747-82A450E7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Chronic diseases such as diabetes, hypertension, asthma, and heart disease are on the rise, particularly in urban populations due to lifestyle factors, environmental stressors, and healthcare disparities. </a:t>
            </a:r>
          </a:p>
          <a:p>
            <a:r>
              <a:rPr lang="en-US" dirty="0"/>
              <a:t>Health organizations need a comprehensive system to track, analyze, and respond to chronic disease trends among urban residents.</a:t>
            </a:r>
          </a:p>
          <a:p>
            <a:r>
              <a:rPr lang="en-US" dirty="0"/>
              <a:t>Our proposed database solution will allow healthcare providers, researchers, and policymakers to track the diagnosis rates, treatment plans, hospital visits, medication usage, and outcomes of patients with chronic diseases. </a:t>
            </a:r>
          </a:p>
          <a:p>
            <a:r>
              <a:rPr lang="en-US" dirty="0"/>
              <a:t>This will support better resource allocation, preventive health programs, and targeted interventions to improve urban population health.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64553D0A-B744-720A-D0E9-5BCC3977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73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5E9-40E2-34F2-2442-05F4B0EB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dirty="0"/>
              <a:t>Documentation: NoSQL vs </a:t>
            </a:r>
            <a:r>
              <a:rPr lang="fr-FR" sz="3200" b="1" dirty="0" err="1"/>
              <a:t>Relational</a:t>
            </a:r>
            <a:r>
              <a:rPr lang="fr-FR" sz="3200" b="1" dirty="0"/>
              <a:t> Structure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501168-AFD7-F5A1-756D-C34800119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0271" y="2431495"/>
            <a:ext cx="111301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Relational (Postgres) Database: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tables with strict schemas (patients, diseases, medicines,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normalized to reduce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foreign keys and joins to connect related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Patient details are stored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dim_person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disease details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dim_disease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linked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fact_disease_diagnosis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 (MongoDB) Database: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organized in collections and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is flexible; documents can vary and embed related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Denormalized design: a single document might store patient, disease, and treatment data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joins; designed for fast reads and scalable storage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Relational focuses on consistency and structure; NoSQL prioritizes flexibility and speed.</a:t>
            </a:r>
          </a:p>
        </p:txBody>
      </p:sp>
    </p:spTree>
    <p:extLst>
      <p:ext uri="{BB962C8B-B14F-4D97-AF65-F5344CB8AC3E}">
        <p14:creationId xmlns:p14="http://schemas.microsoft.com/office/powerpoint/2010/main" val="308677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45E9-40E2-34F2-2442-05F4B0EB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In Neo4j</a:t>
            </a:r>
            <a:endParaRPr lang="fr-FR" sz="32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501168-AFD7-F5A1-756D-C34800119F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7" y="2029945"/>
            <a:ext cx="10052895" cy="330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data is modeled as nodes and relationships. </a:t>
            </a:r>
            <a:endParaRPr lang="en-US" altLang="en-US" sz="2800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Arial" panose="020B0604020202020204" pitchFamily="34" charset="0"/>
              </a:rPr>
              <a:t>This </a:t>
            </a:r>
            <a:r>
              <a:rPr lang="en-US" altLang="en-US" sz="2800" dirty="0">
                <a:latin typeface="Arial" panose="020B0604020202020204" pitchFamily="34" charset="0"/>
              </a:rPr>
              <a:t>structure is ideal for complex relationships and graph-based queries. </a:t>
            </a:r>
            <a:endParaRPr lang="en-US" altLang="en-US" sz="2800" dirty="0" smtClean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smtClean="0">
                <a:latin typeface="Arial" panose="020B0604020202020204" pitchFamily="34" charset="0"/>
              </a:rPr>
              <a:t>For </a:t>
            </a:r>
            <a:r>
              <a:rPr lang="en-US" altLang="en-US" sz="2800" dirty="0">
                <a:latin typeface="Arial" panose="020B0604020202020204" pitchFamily="34" charset="0"/>
              </a:rPr>
              <a:t>example</a:t>
            </a:r>
            <a:r>
              <a:rPr lang="en-US" altLang="en-US" sz="2800" dirty="0" smtClean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(:Person)-[:HAS_DISEASE]-&gt;(:Disease)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(:Disease)-[:TREATED_WITH]-&gt;(:Medicine)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(:Person)-[:LIVES_IN]-&gt;(:Location)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EFBE2-EA77-7995-AC3D-51BAE031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BB2A-73AE-153E-E7C2-A7B52F1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Architecture and Process in AWS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B969-1263-9FB3-E41B-7AEC71BF8B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Batch + Real-Time Lambda Architecture: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Batch Layer:</a:t>
            </a:r>
            <a:r>
              <a:rPr lang="en-US" sz="1200" dirty="0"/>
              <a:t> Store raw data in S3, process with AWS Glue or EMR, load into Redshift or RDS Postgres.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Speed Layer:</a:t>
            </a:r>
            <a:r>
              <a:rPr lang="en-US" sz="1200" dirty="0"/>
              <a:t> Capture real-time events (e.g., new disease cases) using Amazon Kinesis; process updates instantly with AWS Lambda.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Serving Layer:</a:t>
            </a:r>
            <a:r>
              <a:rPr lang="en-US" sz="1200" dirty="0"/>
              <a:t> Serve analytics via Amazon </a:t>
            </a:r>
            <a:r>
              <a:rPr lang="en-US" sz="1200" dirty="0" err="1"/>
              <a:t>QuickSight</a:t>
            </a:r>
            <a:r>
              <a:rPr lang="en-US" sz="1200" dirty="0"/>
              <a:t>, with optional Redis </a:t>
            </a:r>
            <a:r>
              <a:rPr lang="en-US" sz="1200" dirty="0" err="1"/>
              <a:t>Elasticache</a:t>
            </a:r>
            <a:r>
              <a:rPr lang="en-US" sz="1200" dirty="0"/>
              <a:t> for fast query responses.</a:t>
            </a:r>
          </a:p>
          <a:p>
            <a:r>
              <a:rPr lang="en-US" sz="1200" b="1" dirty="0"/>
              <a:t>Resilience:</a:t>
            </a:r>
            <a:r>
              <a:rPr lang="en-US" sz="1200" dirty="0"/>
              <a:t> Multi-AZ deployments, automated backups, failover configurations. </a:t>
            </a:r>
          </a:p>
          <a:p>
            <a:r>
              <a:rPr lang="en-US" sz="1200" b="1" dirty="0"/>
              <a:t>Security:</a:t>
            </a:r>
            <a:r>
              <a:rPr lang="en-US" sz="1200" dirty="0"/>
              <a:t> IAM permissions, VPC isolation, encryption, CloudTrail logging. </a:t>
            </a:r>
          </a:p>
          <a:p>
            <a:r>
              <a:rPr lang="en-US" sz="1200" b="1" dirty="0"/>
              <a:t>Performance:</a:t>
            </a:r>
            <a:r>
              <a:rPr lang="en-US" sz="1200" dirty="0"/>
              <a:t> Auto-scaling, serverless compute (Lambda), and caching layers ensure efficient, high-throughput operations.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latin typeface="Neue Haas Grotesk Text Pro (Body)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2841522"/>
            <a:ext cx="5634879" cy="2395932"/>
          </a:xfrm>
        </p:spPr>
      </p:pic>
    </p:spTree>
    <p:extLst>
      <p:ext uri="{BB962C8B-B14F-4D97-AF65-F5344CB8AC3E}">
        <p14:creationId xmlns:p14="http://schemas.microsoft.com/office/powerpoint/2010/main" val="14892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59A3A-3AF1-6E69-A513-E5EFD8127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82F5-9BD6-B9AA-A1D9-1806C2FB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99" y="581891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Snowflake Advantages for Our Application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9B4906-9B4D-5657-6BE7-01651F63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51" y="2360815"/>
            <a:ext cx="10793245" cy="381138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Separation of Compute &amp; Storage:</a:t>
            </a:r>
            <a:r>
              <a:rPr lang="en-US" dirty="0"/>
              <a:t> Scale compute resources without impacting storage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Fully Managed Service:</a:t>
            </a:r>
            <a:r>
              <a:rPr lang="en-US" dirty="0"/>
              <a:t> No manual tuning or infrastructure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Concurrency:</a:t>
            </a:r>
            <a:r>
              <a:rPr lang="en-US" dirty="0"/>
              <a:t> Automatically handles many simultaneous users and workloads.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Native Semi-Structured Data Support:</a:t>
            </a:r>
            <a:r>
              <a:rPr lang="en-US" dirty="0"/>
              <a:t> Easily load and query JSON, Parquet, Avro formats alongside structured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Features:</a:t>
            </a:r>
            <a:r>
              <a:rPr lang="en-US" dirty="0"/>
              <a:t> Time travel (query past snapshots), secure data sharing, and collaboration across organizations.</a:t>
            </a:r>
          </a:p>
          <a:p>
            <a:r>
              <a:rPr lang="en-US" b="1" dirty="0"/>
              <a:t>Summary:</a:t>
            </a:r>
            <a:r>
              <a:rPr lang="en-US" dirty="0"/>
              <a:t> Snowflake offers greater scalability, ease of management, and advanced analytics capabilities compared to a traditional Postgres-based warehouse, making it ideal for growing, data-intensive healthcare analytics applications.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203B9701-9CCC-AECD-0DC4-4E3900DB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C64F6-E1CB-55AA-DD00-C60EA13C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u="sng"/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966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F559D-58E2-40A1-F3C4-0E255A68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Business Problem Being Solved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0C7B73-0FAC-72E6-0D7B-81CD42EF9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55489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447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8EBF2-3BD7-AB7F-FCF2-4A60D070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Main Entities in the Chronic Disease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713F535-1590-3FAB-ABE3-38946BB7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 fontScale="92500" lnSpcReduction="20000"/>
          </a:bodyPr>
          <a:lstStyle/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 -   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information such as personal details and medical history.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  - 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Captures details about various diseases, including disease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intensity level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type, and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</a:t>
            </a:r>
            <a:r>
              <a:rPr lang="en-US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Indication-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symptoms or indications related to diseases.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Medicine- 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medications used to treat diseases.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Location- 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geographical data related to patients or diseases..</a:t>
            </a:r>
            <a:endParaRPr lang="en-US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Race -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different racial categories of individuals.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Race Disease Propensity - 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the relationship between race and predisposition to certain diseases.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Diseased Patient -  </a:t>
            </a:r>
            <a:r>
              <a:rPr lang="en-US" sz="13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junction or associative entity linking patients with diseases they have</a:t>
            </a:r>
            <a:r>
              <a:rPr lang="en-US" sz="13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 Type -  </a:t>
            </a:r>
            <a:r>
              <a:rPr lang="en-US" sz="13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more information about the diseases.</a:t>
            </a:r>
            <a:endParaRPr lang="en-US" sz="13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3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Relationships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9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 to Diseased Patient: A person can be associated with multiple diseases.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9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Disease to Indication: A disease can have multiple indications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9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.Medicine to Indication: Medicines may be prescribed based on specific indications.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9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Race to Race Disease Propensity: This can show how different races might have different propensities to certain diseases.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1107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76F1-945C-B270-7AD1-5C06BF33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the same as Prof Strum’s model and also attached the data dictionary for the schema in a separate word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6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76F1-945C-B270-7AD1-5C06BF33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384" y="2059672"/>
            <a:ext cx="7656701" cy="4417328"/>
          </a:xfrm>
        </p:spPr>
      </p:pic>
    </p:spTree>
    <p:extLst>
      <p:ext uri="{BB962C8B-B14F-4D97-AF65-F5344CB8AC3E}">
        <p14:creationId xmlns:p14="http://schemas.microsoft.com/office/powerpoint/2010/main" val="413253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6983C-35C3-5320-5F6B-0B241353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en-US" sz="4800"/>
              <a:t>Creating and Populating the OLTP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F0AA3-25A4-EC9D-D70F-A9DEE5E7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>
            <a:normAutofit/>
          </a:bodyPr>
          <a:lstStyle/>
          <a:p>
            <a:r>
              <a:rPr lang="en-US" sz="2000" dirty="0"/>
              <a:t>The purpose of this step is to implement a fully functional </a:t>
            </a:r>
            <a:r>
              <a:rPr lang="en-US" sz="2000" b="1" dirty="0"/>
              <a:t>Online Transaction Processing (OLTP) database</a:t>
            </a:r>
            <a:r>
              <a:rPr lang="en-US" sz="2000" dirty="0"/>
              <a:t> for the management system using PostgreSQL. The OLTP database is designed to handle daily operational tasks, such as tracking </a:t>
            </a:r>
            <a:r>
              <a:rPr lang="en-US" sz="2000" dirty="0" smtClean="0"/>
              <a:t>patient (person) </a:t>
            </a:r>
            <a:r>
              <a:rPr lang="en-US" sz="2000" dirty="0"/>
              <a:t>cases, managing healthcare facilities, and monitoring medication performance, while ensuring fast and efficient querying of transactional data.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26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FC73-07E4-0076-FB3D-6D4CC38E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Population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" y="2117141"/>
            <a:ext cx="4342388" cy="2130006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835" y="2117141"/>
            <a:ext cx="6873059" cy="3285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" y="4636072"/>
            <a:ext cx="4342388" cy="21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586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2C2F"/>
      </a:dk2>
      <a:lt2>
        <a:srgbClr val="F3F1F0"/>
      </a:lt2>
      <a:accent1>
        <a:srgbClr val="32AFC7"/>
      </a:accent1>
      <a:accent2>
        <a:srgbClr val="2569C7"/>
      </a:accent2>
      <a:accent3>
        <a:srgbClr val="3E3EDA"/>
      </a:accent3>
      <a:accent4>
        <a:srgbClr val="6825C7"/>
      </a:accent4>
      <a:accent5>
        <a:srgbClr val="BE37D9"/>
      </a:accent5>
      <a:accent6>
        <a:srgbClr val="C7259F"/>
      </a:accent6>
      <a:hlink>
        <a:srgbClr val="569A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1807</Words>
  <Application>Microsoft Office PowerPoint</Application>
  <PresentationFormat>Widescreen</PresentationFormat>
  <Paragraphs>154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Arial</vt:lpstr>
      <vt:lpstr>Arial Unicode MS</vt:lpstr>
      <vt:lpstr>Avenir Next LT Pro</vt:lpstr>
      <vt:lpstr>Calibri</vt:lpstr>
      <vt:lpstr>Neue Haas Grotesk Text Pro</vt:lpstr>
      <vt:lpstr>Neue Haas Grotesk Text Pro (Body)</vt:lpstr>
      <vt:lpstr>Times New Roman</vt:lpstr>
      <vt:lpstr>Wingdings</vt:lpstr>
      <vt:lpstr>AccentBoxVTI</vt:lpstr>
      <vt:lpstr>Project</vt:lpstr>
      <vt:lpstr>Chronic Care Analytics   For tracking and analyzing chronic disease data.          Presented By  Nicollette Mtisi Ruvarashe C Mabika Sharman T Koropa                </vt:lpstr>
      <vt:lpstr>Business Problem</vt:lpstr>
      <vt:lpstr>Business Problem Being Solved</vt:lpstr>
      <vt:lpstr>Main Entities in the Chronic Disease Model</vt:lpstr>
      <vt:lpstr>Data Dictionary</vt:lpstr>
      <vt:lpstr>ER Diagram</vt:lpstr>
      <vt:lpstr>Creating and Populating the OLTP Database</vt:lpstr>
      <vt:lpstr>Data Population </vt:lpstr>
      <vt:lpstr>Query 1: List all Patients and their Diagnosed Diseases   </vt:lpstr>
      <vt:lpstr>Query 2: Find all Medicines and the Diseases they Treat   </vt:lpstr>
      <vt:lpstr>Query 3: Find number of Patients per City   </vt:lpstr>
      <vt:lpstr>Query 4: Find diseases with the highest severity recorded   </vt:lpstr>
      <vt:lpstr>Query 5: Find propensity of diseases by Race  </vt:lpstr>
      <vt:lpstr>Query 6: Find propensity of diseases by Race  </vt:lpstr>
      <vt:lpstr>Checking Integrity constraints  we inserted a new patient Edwards whose treatment was then completed so information was updated in the database.  Also tried adding a person with a non existing race code so it failed. </vt:lpstr>
      <vt:lpstr>Dimensional Database</vt:lpstr>
      <vt:lpstr>Dimension Tables</vt:lpstr>
      <vt:lpstr>Fact Table (fact_disease_diagnosis)</vt:lpstr>
      <vt:lpstr>Supporting Dimensions</vt:lpstr>
      <vt:lpstr>Populating the Dimensional Schema with data from OLTP</vt:lpstr>
      <vt:lpstr>ELT Process — Loading from OLTP to Dimensional Model</vt:lpstr>
      <vt:lpstr>Analytical Queries</vt:lpstr>
      <vt:lpstr>Analytical Queries</vt:lpstr>
      <vt:lpstr>Analytical Visualizations</vt:lpstr>
      <vt:lpstr>Analytical Dashboard</vt:lpstr>
      <vt:lpstr>Key Analysis Capabilities:</vt:lpstr>
      <vt:lpstr>Business value</vt:lpstr>
      <vt:lpstr>Note on the Data</vt:lpstr>
      <vt:lpstr>Documentation: NoSQL vs Relational Structure</vt:lpstr>
      <vt:lpstr>In Neo4j</vt:lpstr>
      <vt:lpstr>Architecture and Process in AWS </vt:lpstr>
      <vt:lpstr>Snowflake Advantages for Our Application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Shehbaz Bashir Pathan [student]</dc:creator>
  <cp:lastModifiedBy>Ruvarashe</cp:lastModifiedBy>
  <cp:revision>27</cp:revision>
  <dcterms:created xsi:type="dcterms:W3CDTF">2024-12-16T03:48:54Z</dcterms:created>
  <dcterms:modified xsi:type="dcterms:W3CDTF">2025-05-08T23:17:53Z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5cc670-d7c5-4a29-b4fe-6ff77de08631_Enabled">
    <vt:lpwstr>true</vt:lpwstr>
  </property>
  <property fmtid="{D5CDD505-2E9C-101B-9397-08002B2CF9AE}" pid="3" name="MSIP_Label_7d5cc670-d7c5-4a29-b4fe-6ff77de08631_SetDate">
    <vt:lpwstr>2025-05-07T15:20:19Z</vt:lpwstr>
  </property>
  <property fmtid="{D5CDD505-2E9C-101B-9397-08002B2CF9AE}" pid="4" name="MSIP_Label_7d5cc670-d7c5-4a29-b4fe-6ff77de08631_Method">
    <vt:lpwstr>Standard</vt:lpwstr>
  </property>
  <property fmtid="{D5CDD505-2E9C-101B-9397-08002B2CF9AE}" pid="5" name="MSIP_Label_7d5cc670-d7c5-4a29-b4fe-6ff77de08631_Name">
    <vt:lpwstr>Internal</vt:lpwstr>
  </property>
  <property fmtid="{D5CDD505-2E9C-101B-9397-08002B2CF9AE}" pid="6" name="MSIP_Label_7d5cc670-d7c5-4a29-b4fe-6ff77de08631_SiteId">
    <vt:lpwstr>04c70eb4-8f26-4807-9934-e02e89266ad0</vt:lpwstr>
  </property>
  <property fmtid="{D5CDD505-2E9C-101B-9397-08002B2CF9AE}" pid="7" name="MSIP_Label_7d5cc670-d7c5-4a29-b4fe-6ff77de08631_ActionId">
    <vt:lpwstr>cf73b090-2ac1-4e83-9a95-42900f4edbd6</vt:lpwstr>
  </property>
  <property fmtid="{D5CDD505-2E9C-101B-9397-08002B2CF9AE}" pid="8" name="MSIP_Label_7d5cc670-d7c5-4a29-b4fe-6ff77de08631_ContentBits">
    <vt:lpwstr>0</vt:lpwstr>
  </property>
  <property fmtid="{D5CDD505-2E9C-101B-9397-08002B2CF9AE}" pid="9" name="MSIP_Label_7d5cc670-d7c5-4a29-b4fe-6ff77de08631_Tag">
    <vt:lpwstr>10, 3, 0, 1</vt:lpwstr>
  </property>
</Properties>
</file>