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4" r:id="rId9"/>
    <p:sldId id="268" r:id="rId10"/>
    <p:sldId id="266" r:id="rId11"/>
    <p:sldId id="267" r:id="rId12"/>
  </p:sldIdLst>
  <p:sldSz cx="14630400" cy="8229600"/>
  <p:notesSz cx="8229600" cy="14630400"/>
  <p:embeddedFontLst>
    <p:embeddedFont>
      <p:font typeface="Roboto" panose="02000000000000000000" pitchFamily="2" charset="0"/>
      <p:regular r:id="rId14"/>
      <p:bold r:id="rId15"/>
    </p:embeddedFont>
    <p:embeddedFont>
      <p:font typeface="Roboto Slab" pitchFamily="2" charset="0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57" d="100"/>
          <a:sy n="57" d="100"/>
        </p:scale>
        <p:origin x="80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046236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71B2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02733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71B2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02733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1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71B2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02733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2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71B2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02733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71B2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02733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71B2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02733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71B2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02733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71B2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02733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71B2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02733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71B2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02733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71B2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02733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71B2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02733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360670" y="2480310"/>
            <a:ext cx="8286750" cy="25260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2800" dirty="0">
                <a:solidFill>
                  <a:srgbClr val="76B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Flight Route Analysis – US Flight Delays</a:t>
            </a:r>
          </a:p>
          <a:p>
            <a:pPr marL="0" indent="0" algn="l">
              <a:lnSpc>
                <a:spcPts val="5550"/>
              </a:lnSpc>
              <a:buNone/>
            </a:pPr>
            <a:endParaRPr lang="en-US" sz="2800" dirty="0"/>
          </a:p>
        </p:txBody>
      </p:sp>
      <p:sp>
        <p:nvSpPr>
          <p:cNvPr id="3" name="Text 1"/>
          <p:cNvSpPr/>
          <p:nvPr/>
        </p:nvSpPr>
        <p:spPr>
          <a:xfrm>
            <a:off x="5646419" y="3280410"/>
            <a:ext cx="5943601" cy="8915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Data Visualization Course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5646419" y="3760471"/>
            <a:ext cx="8001002" cy="11658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Presented by Data Drifters</a:t>
            </a:r>
          </a:p>
          <a:p>
            <a:pPr lvl="1">
              <a:lnSpc>
                <a:spcPts val="2850"/>
              </a:lnSpc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</a:rPr>
              <a:t>Christine   </a:t>
            </a:r>
            <a:r>
              <a:rPr lang="en-US" sz="1750" dirty="0" err="1">
                <a:solidFill>
                  <a:srgbClr val="D6E5EF"/>
                </a:solidFill>
                <a:latin typeface="Roboto" pitchFamily="34" charset="0"/>
                <a:ea typeface="Roboto" pitchFamily="34" charset="-122"/>
              </a:rPr>
              <a:t>Tadiwanashe</a:t>
            </a: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</a:rPr>
              <a:t> </a:t>
            </a:r>
            <a:r>
              <a:rPr lang="en-US" sz="1750" dirty="0" err="1">
                <a:solidFill>
                  <a:srgbClr val="D6E5EF"/>
                </a:solidFill>
                <a:latin typeface="Roboto" pitchFamily="34" charset="0"/>
                <a:ea typeface="Roboto" pitchFamily="34" charset="-122"/>
              </a:rPr>
              <a:t>Dzimbanhete</a:t>
            </a:r>
            <a:endParaRPr lang="en-US" sz="1750" dirty="0">
              <a:solidFill>
                <a:srgbClr val="D6E5EF"/>
              </a:solidFill>
              <a:latin typeface="Roboto" pitchFamily="34" charset="0"/>
              <a:ea typeface="Roboto" pitchFamily="34" charset="-122"/>
            </a:endParaRPr>
          </a:p>
          <a:p>
            <a:pPr lvl="1">
              <a:lnSpc>
                <a:spcPts val="2850"/>
              </a:lnSpc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</a:rPr>
              <a:t>Nicolette </a:t>
            </a:r>
            <a:r>
              <a:rPr lang="en-US" sz="1750" dirty="0" err="1">
                <a:solidFill>
                  <a:srgbClr val="D6E5EF"/>
                </a:solidFill>
                <a:latin typeface="Roboto" pitchFamily="34" charset="0"/>
                <a:ea typeface="Roboto" pitchFamily="34" charset="-122"/>
              </a:rPr>
              <a:t>Mtisi</a:t>
            </a:r>
            <a:endParaRPr lang="en-US" sz="1750" dirty="0">
              <a:solidFill>
                <a:srgbClr val="D6E5EF"/>
              </a:solidFill>
              <a:latin typeface="Roboto" pitchFamily="34" charset="0"/>
              <a:ea typeface="Roboto" pitchFamily="34" charset="-122"/>
            </a:endParaRPr>
          </a:p>
          <a:p>
            <a:pPr lvl="1">
              <a:lnSpc>
                <a:spcPts val="2850"/>
              </a:lnSpc>
            </a:pPr>
            <a:r>
              <a:rPr lang="en-US" sz="1750" dirty="0" err="1">
                <a:solidFill>
                  <a:srgbClr val="D6E5EF"/>
                </a:solidFill>
                <a:latin typeface="Roboto" pitchFamily="34" charset="0"/>
                <a:ea typeface="Roboto" pitchFamily="34" charset="-122"/>
              </a:rPr>
              <a:t>Sirivennela</a:t>
            </a: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</a:rPr>
              <a:t> </a:t>
            </a:r>
            <a:r>
              <a:rPr lang="en-US" sz="1750" dirty="0" err="1">
                <a:solidFill>
                  <a:srgbClr val="D6E5EF"/>
                </a:solidFill>
                <a:latin typeface="Roboto" pitchFamily="34" charset="0"/>
                <a:ea typeface="Roboto" pitchFamily="34" charset="-122"/>
              </a:rPr>
              <a:t>Immadi</a:t>
            </a:r>
            <a:endParaRPr lang="en-US" sz="1750" dirty="0">
              <a:solidFill>
                <a:srgbClr val="D6E5EF"/>
              </a:solidFill>
              <a:latin typeface="Roboto" pitchFamily="34" charset="0"/>
              <a:ea typeface="Roboto" pitchFamily="34" charset="-122"/>
            </a:endParaRPr>
          </a:p>
          <a:p>
            <a:pPr lvl="1">
              <a:lnSpc>
                <a:spcPts val="2850"/>
              </a:lnSpc>
            </a:pPr>
            <a:r>
              <a:rPr lang="en-US" sz="1750" dirty="0" err="1">
                <a:solidFill>
                  <a:srgbClr val="D6E5EF"/>
                </a:solidFill>
                <a:latin typeface="Roboto" pitchFamily="34" charset="0"/>
                <a:ea typeface="Roboto" pitchFamily="34" charset="-122"/>
              </a:rPr>
              <a:t>Ruvarashe</a:t>
            </a: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</a:rPr>
              <a:t> Cynthia </a:t>
            </a:r>
            <a:r>
              <a:rPr lang="en-US" sz="1750" dirty="0" err="1">
                <a:solidFill>
                  <a:srgbClr val="D6E5EF"/>
                </a:solidFill>
                <a:latin typeface="Roboto" pitchFamily="34" charset="0"/>
                <a:ea typeface="Roboto" pitchFamily="34" charset="-122"/>
              </a:rPr>
              <a:t>Mabika</a:t>
            </a:r>
            <a:endParaRPr lang="en-US" sz="1750" dirty="0">
              <a:solidFill>
                <a:srgbClr val="D6E5EF"/>
              </a:solidFill>
              <a:latin typeface="Roboto" pitchFamily="34" charset="0"/>
              <a:ea typeface="Roboto" pitchFamily="34" charset="-122"/>
            </a:endParaRPr>
          </a:p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pic>
        <p:nvPicPr>
          <p:cNvPr id="6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360670" cy="804100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025491"/>
            <a:ext cx="6204109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76B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Key Recommendations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187898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Prioritize delay-prone routes and investigate root causes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3630097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Optimize flight schedules on high-traffic corridors (e.g., ORD–LGA)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4072295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Implement seasonal contingency plans for Q1 and Q4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4514493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Address operational inefficiencies at high-delay airports like BOS and JFK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93790" y="4956691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Hold low-performing airlines accountable through audits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93790" y="5398889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Enhance passenger experience through real-time insights and rights enforcement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93790" y="5841087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Maintain a monthly update cycle for flights, delays, and cancellations</a:t>
            </a:r>
            <a:endParaRPr lang="en-US" sz="175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68191" y="952738"/>
            <a:ext cx="10764679" cy="6859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400"/>
              </a:lnSpc>
              <a:buNone/>
            </a:pPr>
            <a:r>
              <a:rPr lang="en-US" sz="4300" dirty="0">
                <a:solidFill>
                  <a:srgbClr val="76B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Data Update Frequency Recommendation</a:t>
            </a:r>
            <a:endParaRPr lang="en-US" sz="4300" dirty="0"/>
          </a:p>
        </p:txBody>
      </p:sp>
      <p:sp>
        <p:nvSpPr>
          <p:cNvPr id="3" name="Shape 1"/>
          <p:cNvSpPr/>
          <p:nvPr/>
        </p:nvSpPr>
        <p:spPr>
          <a:xfrm>
            <a:off x="768191" y="2077641"/>
            <a:ext cx="13094018" cy="5199221"/>
          </a:xfrm>
          <a:prstGeom prst="roundRect">
            <a:avLst>
              <a:gd name="adj" fmla="val 633"/>
            </a:avLst>
          </a:prstGeom>
          <a:noFill/>
          <a:ln w="7620">
            <a:solidFill>
              <a:srgbClr val="FFFFFF">
                <a:alpha val="24000"/>
              </a:srgbClr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4" name="Shape 2"/>
          <p:cNvSpPr/>
          <p:nvPr/>
        </p:nvSpPr>
        <p:spPr>
          <a:xfrm>
            <a:off x="775811" y="2085261"/>
            <a:ext cx="13077468" cy="629841"/>
          </a:xfrm>
          <a:prstGeom prst="rect">
            <a:avLst/>
          </a:prstGeom>
          <a:solidFill>
            <a:schemeClr val="accent2">
              <a:alpha val="4000"/>
            </a:schemeClr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5" name="Text 3"/>
          <p:cNvSpPr/>
          <p:nvPr/>
        </p:nvSpPr>
        <p:spPr>
          <a:xfrm>
            <a:off x="996791" y="2224564"/>
            <a:ext cx="3915966" cy="3512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Data Element</a:t>
            </a:r>
            <a:endParaRPr lang="en-US" sz="1700" dirty="0"/>
          </a:p>
        </p:txBody>
      </p:sp>
      <p:sp>
        <p:nvSpPr>
          <p:cNvPr id="6" name="Text 4"/>
          <p:cNvSpPr/>
          <p:nvPr/>
        </p:nvSpPr>
        <p:spPr>
          <a:xfrm>
            <a:off x="5359241" y="2224564"/>
            <a:ext cx="3912156" cy="3512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Recommended Update Cycle</a:t>
            </a:r>
            <a:endParaRPr lang="en-US" sz="1700" dirty="0"/>
          </a:p>
        </p:txBody>
      </p:sp>
      <p:sp>
        <p:nvSpPr>
          <p:cNvPr id="7" name="Text 5"/>
          <p:cNvSpPr/>
          <p:nvPr/>
        </p:nvSpPr>
        <p:spPr>
          <a:xfrm>
            <a:off x="9717881" y="2224564"/>
            <a:ext cx="3915966" cy="3512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Why?</a:t>
            </a:r>
            <a:endParaRPr lang="en-US" sz="1700" dirty="0"/>
          </a:p>
        </p:txBody>
      </p:sp>
      <p:sp>
        <p:nvSpPr>
          <p:cNvPr id="8" name="Shape 6"/>
          <p:cNvSpPr/>
          <p:nvPr/>
        </p:nvSpPr>
        <p:spPr>
          <a:xfrm>
            <a:off x="775811" y="2715101"/>
            <a:ext cx="13077468" cy="981075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9" name="Text 7"/>
          <p:cNvSpPr/>
          <p:nvPr/>
        </p:nvSpPr>
        <p:spPr>
          <a:xfrm>
            <a:off x="996791" y="2854404"/>
            <a:ext cx="3915966" cy="3512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Flight Volume and Delay Metrics</a:t>
            </a:r>
            <a:endParaRPr lang="en-US" sz="1700" dirty="0"/>
          </a:p>
        </p:txBody>
      </p:sp>
      <p:sp>
        <p:nvSpPr>
          <p:cNvPr id="10" name="Text 8"/>
          <p:cNvSpPr/>
          <p:nvPr/>
        </p:nvSpPr>
        <p:spPr>
          <a:xfrm>
            <a:off x="5359241" y="2854404"/>
            <a:ext cx="3912156" cy="3512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b="1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Monthly</a:t>
            </a:r>
            <a:endParaRPr lang="en-US" sz="1700" dirty="0"/>
          </a:p>
        </p:txBody>
      </p:sp>
      <p:sp>
        <p:nvSpPr>
          <p:cNvPr id="11" name="Text 9"/>
          <p:cNvSpPr/>
          <p:nvPr/>
        </p:nvSpPr>
        <p:spPr>
          <a:xfrm>
            <a:off x="9717881" y="2854404"/>
            <a:ext cx="3915966" cy="70246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Seasonal trends, airline schedules, and operational changes occur monthly.</a:t>
            </a:r>
            <a:endParaRPr lang="en-US" sz="1700" dirty="0"/>
          </a:p>
        </p:txBody>
      </p:sp>
      <p:sp>
        <p:nvSpPr>
          <p:cNvPr id="12" name="Shape 10"/>
          <p:cNvSpPr/>
          <p:nvPr/>
        </p:nvSpPr>
        <p:spPr>
          <a:xfrm>
            <a:off x="775811" y="3696176"/>
            <a:ext cx="13077468" cy="629841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3" name="Text 11"/>
          <p:cNvSpPr/>
          <p:nvPr/>
        </p:nvSpPr>
        <p:spPr>
          <a:xfrm>
            <a:off x="996791" y="3835479"/>
            <a:ext cx="3915966" cy="3512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Cancellations by Route</a:t>
            </a:r>
            <a:endParaRPr lang="en-US" sz="1700" dirty="0"/>
          </a:p>
        </p:txBody>
      </p:sp>
      <p:sp>
        <p:nvSpPr>
          <p:cNvPr id="14" name="Text 12"/>
          <p:cNvSpPr/>
          <p:nvPr/>
        </p:nvSpPr>
        <p:spPr>
          <a:xfrm>
            <a:off x="5359241" y="3835479"/>
            <a:ext cx="3912156" cy="3512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b="1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Monthly</a:t>
            </a:r>
            <a:endParaRPr lang="en-US" sz="1700" dirty="0"/>
          </a:p>
        </p:txBody>
      </p:sp>
      <p:sp>
        <p:nvSpPr>
          <p:cNvPr id="15" name="Text 13"/>
          <p:cNvSpPr/>
          <p:nvPr/>
        </p:nvSpPr>
        <p:spPr>
          <a:xfrm>
            <a:off x="9717881" y="3835479"/>
            <a:ext cx="3915966" cy="3512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Spot recurring disruptions quickly.</a:t>
            </a:r>
            <a:endParaRPr lang="en-US" sz="1700" dirty="0"/>
          </a:p>
        </p:txBody>
      </p:sp>
      <p:sp>
        <p:nvSpPr>
          <p:cNvPr id="16" name="Shape 14"/>
          <p:cNvSpPr/>
          <p:nvPr/>
        </p:nvSpPr>
        <p:spPr>
          <a:xfrm>
            <a:off x="775811" y="4326017"/>
            <a:ext cx="13077468" cy="981075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7" name="Text 15"/>
          <p:cNvSpPr/>
          <p:nvPr/>
        </p:nvSpPr>
        <p:spPr>
          <a:xfrm>
            <a:off x="996791" y="4465320"/>
            <a:ext cx="3915966" cy="3512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Airline Performance</a:t>
            </a:r>
            <a:endParaRPr lang="en-US" sz="1700" dirty="0"/>
          </a:p>
        </p:txBody>
      </p:sp>
      <p:sp>
        <p:nvSpPr>
          <p:cNvPr id="18" name="Text 16"/>
          <p:cNvSpPr/>
          <p:nvPr/>
        </p:nvSpPr>
        <p:spPr>
          <a:xfrm>
            <a:off x="5359241" y="4465320"/>
            <a:ext cx="3912156" cy="3512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b="1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Quarterly</a:t>
            </a:r>
            <a:endParaRPr lang="en-US" sz="1700" dirty="0"/>
          </a:p>
        </p:txBody>
      </p:sp>
      <p:sp>
        <p:nvSpPr>
          <p:cNvPr id="19" name="Text 17"/>
          <p:cNvSpPr/>
          <p:nvPr/>
        </p:nvSpPr>
        <p:spPr>
          <a:xfrm>
            <a:off x="9717881" y="4465320"/>
            <a:ext cx="3915966" cy="70246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Evaluate long-term patterns without overreacting to short-term noise.</a:t>
            </a:r>
            <a:endParaRPr lang="en-US" sz="1700" dirty="0"/>
          </a:p>
        </p:txBody>
      </p:sp>
      <p:sp>
        <p:nvSpPr>
          <p:cNvPr id="20" name="Shape 18"/>
          <p:cNvSpPr/>
          <p:nvPr/>
        </p:nvSpPr>
        <p:spPr>
          <a:xfrm>
            <a:off x="775811" y="5307092"/>
            <a:ext cx="13077468" cy="981075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21" name="Text 19"/>
          <p:cNvSpPr/>
          <p:nvPr/>
        </p:nvSpPr>
        <p:spPr>
          <a:xfrm>
            <a:off x="996791" y="5446395"/>
            <a:ext cx="3915966" cy="3512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Airport Delay Heatmap</a:t>
            </a:r>
            <a:endParaRPr lang="en-US" sz="1700" dirty="0"/>
          </a:p>
        </p:txBody>
      </p:sp>
      <p:sp>
        <p:nvSpPr>
          <p:cNvPr id="22" name="Text 20"/>
          <p:cNvSpPr/>
          <p:nvPr/>
        </p:nvSpPr>
        <p:spPr>
          <a:xfrm>
            <a:off x="5359241" y="5446395"/>
            <a:ext cx="3912156" cy="3512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b="1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Monthly</a:t>
            </a:r>
            <a:endParaRPr lang="en-US" sz="1700" dirty="0"/>
          </a:p>
        </p:txBody>
      </p:sp>
      <p:sp>
        <p:nvSpPr>
          <p:cNvPr id="23" name="Text 21"/>
          <p:cNvSpPr/>
          <p:nvPr/>
        </p:nvSpPr>
        <p:spPr>
          <a:xfrm>
            <a:off x="9717881" y="5446395"/>
            <a:ext cx="3915966" cy="70246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Provides insight into infrastructure/crew impacts across seasons.</a:t>
            </a:r>
            <a:endParaRPr lang="en-US" sz="1700" dirty="0"/>
          </a:p>
        </p:txBody>
      </p:sp>
      <p:sp>
        <p:nvSpPr>
          <p:cNvPr id="24" name="Shape 22"/>
          <p:cNvSpPr/>
          <p:nvPr/>
        </p:nvSpPr>
        <p:spPr>
          <a:xfrm>
            <a:off x="775811" y="6288167"/>
            <a:ext cx="13077468" cy="981075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25" name="Text 23"/>
          <p:cNvSpPr/>
          <p:nvPr/>
        </p:nvSpPr>
        <p:spPr>
          <a:xfrm>
            <a:off x="996791" y="6427470"/>
            <a:ext cx="3915966" cy="3512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Route-Specific Delay Trends</a:t>
            </a:r>
            <a:endParaRPr lang="en-US" sz="1700" dirty="0"/>
          </a:p>
        </p:txBody>
      </p:sp>
      <p:sp>
        <p:nvSpPr>
          <p:cNvPr id="26" name="Text 24"/>
          <p:cNvSpPr/>
          <p:nvPr/>
        </p:nvSpPr>
        <p:spPr>
          <a:xfrm>
            <a:off x="5359241" y="6427470"/>
            <a:ext cx="3912156" cy="3512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b="1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Monthly to Quarterly</a:t>
            </a:r>
            <a:endParaRPr lang="en-US" sz="1700" dirty="0"/>
          </a:p>
        </p:txBody>
      </p:sp>
      <p:sp>
        <p:nvSpPr>
          <p:cNvPr id="27" name="Text 25"/>
          <p:cNvSpPr/>
          <p:nvPr/>
        </p:nvSpPr>
        <p:spPr>
          <a:xfrm>
            <a:off x="9717881" y="6427470"/>
            <a:ext cx="3915966" cy="70246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Use monthly during busy seasons; quarterly for routine checks.</a:t>
            </a:r>
            <a:endParaRPr lang="en-US" sz="17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441490"/>
            <a:ext cx="7755850" cy="60519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000" dirty="0">
                <a:solidFill>
                  <a:srgbClr val="76B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Stakeholder Overview &amp; Objective</a:t>
            </a:r>
            <a:endParaRPr lang="en-US" sz="4000" dirty="0"/>
          </a:p>
        </p:txBody>
      </p:sp>
      <p:sp>
        <p:nvSpPr>
          <p:cNvPr id="3" name="Text 1"/>
          <p:cNvSpPr/>
          <p:nvPr/>
        </p:nvSpPr>
        <p:spPr>
          <a:xfrm>
            <a:off x="793790" y="2603897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Stakeholder: Federal Aviation Administration (FAA)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3046095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685800" lvl="1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Frequent delays disrupt airspace efficiency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3488293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685800" lvl="1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Negative impact on passenger satisfaction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3930491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685800" lvl="1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Compliance challenges with passenger rights regulations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93790" y="4633555"/>
            <a:ext cx="4536519" cy="5669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450"/>
              </a:lnSpc>
              <a:buNone/>
            </a:pPr>
            <a:r>
              <a:rPr lang="en-US" sz="3550" dirty="0">
                <a:solidFill>
                  <a:srgbClr val="76B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Objectives:</a:t>
            </a:r>
            <a:endParaRPr lang="en-US" sz="3550" dirty="0"/>
          </a:p>
        </p:txBody>
      </p:sp>
      <p:sp>
        <p:nvSpPr>
          <p:cNvPr id="8" name="Text 6"/>
          <p:cNvSpPr/>
          <p:nvPr/>
        </p:nvSpPr>
        <p:spPr>
          <a:xfrm>
            <a:off x="793790" y="5540693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Identify patterns in delays and cancellations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93790" y="5982891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Improve airline scheduling and operations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793790" y="6425089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Enforce better airline accountability</a:t>
            </a:r>
            <a:endParaRPr lang="en-US" sz="1750" dirty="0"/>
          </a:p>
        </p:txBody>
      </p:sp>
      <p:pic>
        <p:nvPicPr>
          <p:cNvPr id="11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467689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76B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Dataset Summary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630097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Data Source: US Domestic Flights (2018)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4072295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Records Analyzed: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4514493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685800" lvl="1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3.8 million scheduled flights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4956691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Key Fields: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93790" y="5398889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685800" lvl="1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Carrier, Origin/Destination, Delay Minutes, Cancellation Reason, Month, Day of Week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785461"/>
            <a:ext cx="4887039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300"/>
              </a:lnSpc>
              <a:buNone/>
            </a:pPr>
            <a:r>
              <a:rPr lang="en-US" sz="2650" dirty="0">
                <a:solidFill>
                  <a:srgbClr val="76B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Airline Performance Overview</a:t>
            </a:r>
            <a:endParaRPr lang="en-US" sz="2650" dirty="0"/>
          </a:p>
        </p:txBody>
      </p:sp>
      <p:sp>
        <p:nvSpPr>
          <p:cNvPr id="3" name="Text 1"/>
          <p:cNvSpPr/>
          <p:nvPr/>
        </p:nvSpPr>
        <p:spPr>
          <a:xfrm>
            <a:off x="793790" y="2545199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Bar chart compares airlines by total flights, cancellations, on-time %, and delay %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3350300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ExpressJet and JetBlue show highest delay % and lower on-time performance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4155400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FAA can focus audits on carriers with subpar metrics</a:t>
            </a:r>
            <a:endParaRPr lang="en-US" sz="1750" dirty="0"/>
          </a:p>
        </p:txBody>
      </p:sp>
      <p:pic>
        <p:nvPicPr>
          <p:cNvPr id="6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9521" y="2721054"/>
            <a:ext cx="6244709" cy="346793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115026"/>
            <a:ext cx="4544378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300"/>
              </a:lnSpc>
              <a:buNone/>
            </a:pPr>
            <a:r>
              <a:rPr lang="en-US" sz="2650" dirty="0">
                <a:solidFill>
                  <a:srgbClr val="76B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Cancelled Flights by Quarter</a:t>
            </a:r>
            <a:endParaRPr lang="en-US" sz="2650" dirty="0"/>
          </a:p>
        </p:txBody>
      </p:sp>
      <p:sp>
        <p:nvSpPr>
          <p:cNvPr id="3" name="Text 1"/>
          <p:cNvSpPr/>
          <p:nvPr/>
        </p:nvSpPr>
        <p:spPr>
          <a:xfrm>
            <a:off x="793790" y="2874764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Q1 shows the highest cancellations, likely due to winter weather 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3679865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</a:rPr>
              <a:t>Summer months show a rise likely due to turbulence while Q4 has </a:t>
            </a:r>
            <a:r>
              <a:rPr lang="en-US" sz="1750">
                <a:solidFill>
                  <a:srgbClr val="D6E5EF"/>
                </a:solidFill>
                <a:latin typeface="Roboto" pitchFamily="34" charset="0"/>
                <a:ea typeface="Roboto" pitchFamily="34" charset="-122"/>
              </a:rPr>
              <a:t>lesser cancellations.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4484965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FAA and airlines should enhance seasonal scheduling strategies</a:t>
            </a:r>
            <a:endParaRPr lang="en-US" sz="1750" dirty="0"/>
          </a:p>
        </p:txBody>
      </p:sp>
      <p:pic>
        <p:nvPicPr>
          <p:cNvPr id="6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9521" y="3050619"/>
            <a:ext cx="6244709" cy="280868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886426"/>
            <a:ext cx="8802767" cy="5669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450"/>
              </a:lnSpc>
              <a:buNone/>
            </a:pPr>
            <a:r>
              <a:rPr lang="en-US" sz="3550" dirty="0">
                <a:solidFill>
                  <a:srgbClr val="76B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Monthly Avg Departure Delays by Airport</a:t>
            </a:r>
            <a:endParaRPr lang="en-US" sz="3550" dirty="0"/>
          </a:p>
        </p:txBody>
      </p:sp>
      <p:sp>
        <p:nvSpPr>
          <p:cNvPr id="3" name="Text 1"/>
          <p:cNvSpPr/>
          <p:nvPr/>
        </p:nvSpPr>
        <p:spPr>
          <a:xfrm>
            <a:off x="793790" y="2787848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Heatmap shows monthly average departure delays for key airports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3592949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685800" lvl="1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BOS, JFK, and EWR consistently show higher delays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4035147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685800" lvl="1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July and August have longer delays across most airports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4840248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Helps FAA prioritize airport-level policy and operational improvements</a:t>
            </a:r>
            <a:endParaRPr lang="en-US" sz="1750" dirty="0"/>
          </a:p>
        </p:txBody>
      </p:sp>
      <p:pic>
        <p:nvPicPr>
          <p:cNvPr id="7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9521" y="2963704"/>
            <a:ext cx="6244709" cy="31242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203365"/>
            <a:ext cx="9912429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76B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Flight Routes from JFK – Spider Map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331601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Visualizes flight traffic volume from JFK to destinations across the US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3136702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Thicker and darker lines represent higher traffic routes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3578900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JFK–LAX and JFK–SFO are some of the busiest routes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4021098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Useful for identifying congestion points for FAA air traffic control optimization</a:t>
            </a:r>
            <a:endParaRPr lang="en-US" sz="1750" dirty="0"/>
          </a:p>
        </p:txBody>
      </p:sp>
      <p:pic>
        <p:nvPicPr>
          <p:cNvPr id="7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9521" y="2507456"/>
            <a:ext cx="6244709" cy="426362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922026"/>
            <a:ext cx="5465683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300"/>
              </a:lnSpc>
              <a:buNone/>
            </a:pPr>
            <a:r>
              <a:rPr lang="en-US" sz="2650" dirty="0">
                <a:solidFill>
                  <a:srgbClr val="76B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Most Flown Routes – Flight Count</a:t>
            </a:r>
            <a:endParaRPr lang="en-US" sz="2650" dirty="0"/>
          </a:p>
        </p:txBody>
      </p:sp>
      <p:sp>
        <p:nvSpPr>
          <p:cNvPr id="3" name="Text 1"/>
          <p:cNvSpPr/>
          <p:nvPr/>
        </p:nvSpPr>
        <p:spPr>
          <a:xfrm>
            <a:off x="793790" y="2681764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ORD–LGA</a:t>
            </a:r>
            <a:r>
              <a:rPr lang="en-US" sz="175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, SFO-LAX and LAX-JFK </a:t>
            </a: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are the most flown routes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3486864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Routes with high volume are more vulnerable to cumulative delays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4291965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Potential areas for FAA to improve flow and reduce congestion</a:t>
            </a:r>
            <a:endParaRPr lang="en-US" sz="1750" dirty="0"/>
          </a:p>
        </p:txBody>
      </p:sp>
      <p:pic>
        <p:nvPicPr>
          <p:cNvPr id="6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9521" y="2857619"/>
            <a:ext cx="6244709" cy="319468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470" y="868680"/>
            <a:ext cx="14244339" cy="6823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0576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473</Words>
  <Application>Microsoft Office PowerPoint</Application>
  <PresentationFormat>Custom</PresentationFormat>
  <Paragraphs>81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Roboto Slab</vt:lpstr>
      <vt:lpstr>Arial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sirivennelaimmadi476@gmail.com</cp:lastModifiedBy>
  <cp:revision>10</cp:revision>
  <dcterms:created xsi:type="dcterms:W3CDTF">2025-04-22T15:53:33Z</dcterms:created>
  <dcterms:modified xsi:type="dcterms:W3CDTF">2025-04-22T21:31:27Z</dcterms:modified>
</cp:coreProperties>
</file>