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90554" r:id="rId1"/>
    <p:sldMasterId id="2147491062" r:id="rId2"/>
    <p:sldMasterId id="2147491304" r:id="rId3"/>
  </p:sldMasterIdLst>
  <p:notesMasterIdLst>
    <p:notesMasterId r:id="rId25"/>
  </p:notesMasterIdLst>
  <p:handoutMasterIdLst>
    <p:handoutMasterId r:id="rId26"/>
  </p:handoutMasterIdLst>
  <p:sldIdLst>
    <p:sldId id="2754" r:id="rId4"/>
    <p:sldId id="2780" r:id="rId5"/>
    <p:sldId id="2420" r:id="rId6"/>
    <p:sldId id="1429" r:id="rId7"/>
    <p:sldId id="1464" r:id="rId8"/>
    <p:sldId id="2421" r:id="rId9"/>
    <p:sldId id="1448" r:id="rId10"/>
    <p:sldId id="2444" r:id="rId11"/>
    <p:sldId id="1415" r:id="rId12"/>
    <p:sldId id="2781" r:id="rId13"/>
    <p:sldId id="2782" r:id="rId14"/>
    <p:sldId id="2783" r:id="rId15"/>
    <p:sldId id="2735" r:id="rId16"/>
    <p:sldId id="2757" r:id="rId17"/>
    <p:sldId id="2779" r:id="rId18"/>
    <p:sldId id="2126" r:id="rId19"/>
    <p:sldId id="2778" r:id="rId20"/>
    <p:sldId id="2774" r:id="rId21"/>
    <p:sldId id="2776" r:id="rId22"/>
    <p:sldId id="2775" r:id="rId23"/>
    <p:sldId id="2777"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23">
          <p15:clr>
            <a:srgbClr val="A4A3A4"/>
          </p15:clr>
        </p15:guide>
        <p15:guide id="3" orient="horz" pos="3888">
          <p15:clr>
            <a:srgbClr val="A4A3A4"/>
          </p15:clr>
        </p15:guide>
        <p15:guide id="4" orient="horz" pos="659">
          <p15:clr>
            <a:srgbClr val="A4A3A4"/>
          </p15:clr>
        </p15:guide>
        <p15:guide id="5" orient="horz" pos="1344">
          <p15:clr>
            <a:srgbClr val="A4A3A4"/>
          </p15:clr>
        </p15:guide>
        <p15:guide id="6" pos="7424">
          <p15:clr>
            <a:srgbClr val="A4A3A4"/>
          </p15:clr>
        </p15:guide>
        <p15:guide id="7" pos="256">
          <p15:clr>
            <a:srgbClr val="A4A3A4"/>
          </p15:clr>
        </p15:guide>
        <p15:guide id="8" pos="6016">
          <p15:clr>
            <a:srgbClr val="A4A3A4"/>
          </p15:clr>
        </p15:guide>
        <p15:guide id="9">
          <p15:clr>
            <a:srgbClr val="A4A3A4"/>
          </p15:clr>
        </p15:guide>
        <p15:guide id="10" pos="3915">
          <p15:clr>
            <a:srgbClr val="A4A3A4"/>
          </p15:clr>
        </p15:guide>
        <p15:guide id="11" pos="37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BE"/>
    <a:srgbClr val="FFFCCF"/>
    <a:srgbClr val="F7CAAC"/>
    <a:srgbClr val="A09278"/>
    <a:srgbClr val="4B0082"/>
    <a:srgbClr val="FCFBC1"/>
    <a:srgbClr val="FCFBCD"/>
    <a:srgbClr val="D8D4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2" autoAdjust="0"/>
    <p:restoredTop sz="95699" autoAdjust="0"/>
  </p:normalViewPr>
  <p:slideViewPr>
    <p:cSldViewPr>
      <p:cViewPr varScale="1">
        <p:scale>
          <a:sx n="72" d="100"/>
          <a:sy n="72" d="100"/>
        </p:scale>
        <p:origin x="648" y="62"/>
      </p:cViewPr>
      <p:guideLst>
        <p:guide orient="horz" pos="2160"/>
        <p:guide orient="horz" pos="323"/>
        <p:guide orient="horz" pos="3888"/>
        <p:guide orient="horz" pos="659"/>
        <p:guide orient="horz" pos="1344"/>
        <p:guide pos="7424"/>
        <p:guide pos="256"/>
        <p:guide pos="6016"/>
        <p:guide/>
        <p:guide pos="3915"/>
        <p:guide pos="37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3" d="100"/>
          <a:sy n="73" d="100"/>
        </p:scale>
        <p:origin x="-826" y="2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FDCD95-C9F5-4AD8-A327-A6A934BF787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1C02A54-5AF0-4C88-883B-8FC84106EEBC}">
      <dgm:prSet phldrT="[Text]" custT="1"/>
      <dgm:spPr/>
      <dgm:t>
        <a:bodyPr/>
        <a:lstStyle/>
        <a:p>
          <a:r>
            <a:rPr lang="en-IN" sz="2000" dirty="0">
              <a:latin typeface="Arial" panose="020B0604020202020204" pitchFamily="34" charset="0"/>
              <a:cs typeface="Arial" panose="020B0604020202020204" pitchFamily="34" charset="0"/>
            </a:rPr>
            <a:t>Feeling of </a:t>
          </a:r>
          <a:r>
            <a:rPr lang="en-IN" sz="2000" dirty="0">
              <a:solidFill>
                <a:srgbClr val="FF0000"/>
              </a:solidFill>
              <a:latin typeface="Arial" panose="020B0604020202020204" pitchFamily="34" charset="0"/>
              <a:cs typeface="Arial" panose="020B0604020202020204" pitchFamily="34" charset="0"/>
            </a:rPr>
            <a:t>Deprivation</a:t>
          </a:r>
          <a:endParaRPr lang="en-IN" sz="300" dirty="0">
            <a:solidFill>
              <a:srgbClr val="FF0000"/>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I don’t have enough!</a:t>
          </a:r>
        </a:p>
      </dgm:t>
    </dgm:pt>
    <dgm:pt modelId="{F51E9F67-6083-4E30-978C-19CD634DECD1}" type="parTrans" cxnId="{5159AB5E-FF7D-4E7D-88FE-D4600DCE2A24}">
      <dgm:prSet/>
      <dgm:spPr/>
      <dgm:t>
        <a:bodyPr/>
        <a:lstStyle/>
        <a:p>
          <a:endParaRPr lang="en-US"/>
        </a:p>
      </dgm:t>
    </dgm:pt>
    <dgm:pt modelId="{74ECD77F-7FD7-4447-9382-DA6C8B7EDD21}" type="sibTrans" cxnId="{5159AB5E-FF7D-4E7D-88FE-D4600DCE2A24}">
      <dgm:prSet/>
      <dgm:spPr>
        <a:solidFill>
          <a:schemeClr val="bg1">
            <a:lumMod val="65000"/>
          </a:schemeClr>
        </a:solidFill>
      </dgm:spPr>
      <dgm:t>
        <a:bodyPr/>
        <a:lstStyle/>
        <a:p>
          <a:endParaRPr lang="en-US"/>
        </a:p>
      </dgm:t>
    </dgm:pt>
    <dgm:pt modelId="{FEE0B63A-8069-4F5F-8BDC-11D510E39FF5}">
      <dgm:prSet phldrT="[Text]" custT="1"/>
      <dgm:spPr/>
      <dgm:t>
        <a:bodyPr/>
        <a:lstStyle/>
        <a:p>
          <a:r>
            <a:rPr lang="en-IN" sz="2000" dirty="0">
              <a:latin typeface="Arial" panose="020B0604020202020204" pitchFamily="34" charset="0"/>
              <a:cs typeface="Arial" panose="020B0604020202020204" pitchFamily="34" charset="0"/>
            </a:rPr>
            <a:t>Accumulation = unlimited?</a:t>
          </a:r>
          <a:endParaRPr lang="en-US" sz="2000" dirty="0">
            <a:latin typeface="Arial" panose="020B0604020202020204" pitchFamily="34" charset="0"/>
            <a:cs typeface="Arial" panose="020B0604020202020204" pitchFamily="34" charset="0"/>
          </a:endParaRPr>
        </a:p>
      </dgm:t>
    </dgm:pt>
    <dgm:pt modelId="{10675F0B-D500-46EE-B3BC-437626BFA8E5}" type="parTrans" cxnId="{DD88DF60-FB93-41C2-A085-D0008E064B6D}">
      <dgm:prSet/>
      <dgm:spPr/>
      <dgm:t>
        <a:bodyPr/>
        <a:lstStyle/>
        <a:p>
          <a:endParaRPr lang="en-US"/>
        </a:p>
      </dgm:t>
    </dgm:pt>
    <dgm:pt modelId="{03036F6A-2944-4626-B89A-4670CB74253E}" type="sibTrans" cxnId="{DD88DF60-FB93-41C2-A085-D0008E064B6D}">
      <dgm:prSet/>
      <dgm:spPr>
        <a:solidFill>
          <a:schemeClr val="bg1">
            <a:lumMod val="75000"/>
          </a:schemeClr>
        </a:solidFill>
      </dgm:spPr>
      <dgm:t>
        <a:bodyPr/>
        <a:lstStyle/>
        <a:p>
          <a:endParaRPr lang="en-US"/>
        </a:p>
      </dgm:t>
    </dgm:pt>
    <dgm:pt modelId="{322BC408-CC82-4BB9-A620-153079B1B200}">
      <dgm:prSet phldrT="[Text]" custT="1"/>
      <dgm:spPr/>
      <dgm:t>
        <a:bodyPr/>
        <a:lstStyle/>
        <a:p>
          <a:r>
            <a:rPr lang="en-IN" sz="2000" dirty="0">
              <a:latin typeface="Arial" panose="020B0604020202020204" pitchFamily="34" charset="0"/>
              <a:cs typeface="Arial" panose="020B0604020202020204" pitchFamily="34" charset="0"/>
            </a:rPr>
            <a:t>Effort for Physical Facility </a:t>
          </a:r>
        </a:p>
        <a:p>
          <a:r>
            <a:rPr lang="en-IN" sz="2000" dirty="0">
              <a:solidFill>
                <a:srgbClr val="FF0000"/>
              </a:solidFill>
              <a:latin typeface="Arial" panose="020B0604020202020204" pitchFamily="34" charset="0"/>
              <a:cs typeface="Arial" panose="020B0604020202020204" pitchFamily="34" charset="0"/>
            </a:rPr>
            <a:t>by any means?</a:t>
          </a:r>
          <a:endParaRPr lang="en-US" sz="2000" dirty="0">
            <a:solidFill>
              <a:srgbClr val="FF0000"/>
            </a:solidFill>
            <a:latin typeface="Arial" panose="020B0604020202020204" pitchFamily="34" charset="0"/>
            <a:cs typeface="Arial" panose="020B0604020202020204" pitchFamily="34" charset="0"/>
          </a:endParaRPr>
        </a:p>
      </dgm:t>
    </dgm:pt>
    <dgm:pt modelId="{95E17ADA-CF51-45AE-A21C-CBA212C94C73}" type="parTrans" cxnId="{FECD8BEE-EFCE-4724-807E-B4D7F94CB981}">
      <dgm:prSet/>
      <dgm:spPr/>
      <dgm:t>
        <a:bodyPr/>
        <a:lstStyle/>
        <a:p>
          <a:endParaRPr lang="en-US"/>
        </a:p>
      </dgm:t>
    </dgm:pt>
    <dgm:pt modelId="{DFD61FAB-D819-42C0-8C00-A5B68B3F6B26}" type="sibTrans" cxnId="{FECD8BEE-EFCE-4724-807E-B4D7F94CB981}">
      <dgm:prSet/>
      <dgm:spPr>
        <a:solidFill>
          <a:schemeClr val="bg1">
            <a:lumMod val="75000"/>
          </a:schemeClr>
        </a:solidFill>
      </dgm:spPr>
      <dgm:t>
        <a:bodyPr/>
        <a:lstStyle/>
        <a:p>
          <a:endParaRPr lang="en-US"/>
        </a:p>
      </dgm:t>
    </dgm:pt>
    <dgm:pt modelId="{33CD6BB9-C00B-408F-84D5-95A302CF23AB}" type="pres">
      <dgm:prSet presAssocID="{B6FDCD95-C9F5-4AD8-A327-A6A934BF7870}" presName="cycle" presStyleCnt="0">
        <dgm:presLayoutVars>
          <dgm:dir/>
          <dgm:resizeHandles val="exact"/>
        </dgm:presLayoutVars>
      </dgm:prSet>
      <dgm:spPr/>
    </dgm:pt>
    <dgm:pt modelId="{53508CFD-9541-4EAC-9FE6-02173D665183}" type="pres">
      <dgm:prSet presAssocID="{B1C02A54-5AF0-4C88-883B-8FC84106EEBC}" presName="dummy" presStyleCnt="0"/>
      <dgm:spPr/>
    </dgm:pt>
    <dgm:pt modelId="{991C4231-47B8-4D42-801C-102D1328125A}" type="pres">
      <dgm:prSet presAssocID="{B1C02A54-5AF0-4C88-883B-8FC84106EEBC}" presName="node" presStyleLbl="revTx" presStyleIdx="0" presStyleCnt="3" custScaleX="142651" custRadScaleRad="104526" custRadScaleInc="-10131">
        <dgm:presLayoutVars>
          <dgm:bulletEnabled val="1"/>
        </dgm:presLayoutVars>
      </dgm:prSet>
      <dgm:spPr/>
    </dgm:pt>
    <dgm:pt modelId="{67C08D49-897E-4F95-BD18-9642EA9F9F0C}" type="pres">
      <dgm:prSet presAssocID="{74ECD77F-7FD7-4447-9382-DA6C8B7EDD21}" presName="sibTrans" presStyleLbl="node1" presStyleIdx="0" presStyleCnt="3" custLinFactNeighborY="40"/>
      <dgm:spPr/>
    </dgm:pt>
    <dgm:pt modelId="{46D1AC9B-2A56-4CC5-954F-2B81CC1DD023}" type="pres">
      <dgm:prSet presAssocID="{322BC408-CC82-4BB9-A620-153079B1B200}" presName="dummy" presStyleCnt="0"/>
      <dgm:spPr/>
    </dgm:pt>
    <dgm:pt modelId="{C2566148-7A45-4809-B088-8382630CF4B1}" type="pres">
      <dgm:prSet presAssocID="{322BC408-CC82-4BB9-A620-153079B1B200}" presName="node" presStyleLbl="revTx" presStyleIdx="1" presStyleCnt="3">
        <dgm:presLayoutVars>
          <dgm:bulletEnabled val="1"/>
        </dgm:presLayoutVars>
      </dgm:prSet>
      <dgm:spPr/>
    </dgm:pt>
    <dgm:pt modelId="{B0FE8968-FAC9-4225-BE3B-E3A459A7D79F}" type="pres">
      <dgm:prSet presAssocID="{DFD61FAB-D819-42C0-8C00-A5B68B3F6B26}" presName="sibTrans" presStyleLbl="node1" presStyleIdx="1" presStyleCnt="3" custLinFactNeighborX="3125" custLinFactNeighborY="-4259"/>
      <dgm:spPr/>
    </dgm:pt>
    <dgm:pt modelId="{EA338999-5A5A-4EC9-8FE0-5ED92D4F3C34}" type="pres">
      <dgm:prSet presAssocID="{FEE0B63A-8069-4F5F-8BDC-11D510E39FF5}" presName="dummy" presStyleCnt="0"/>
      <dgm:spPr/>
    </dgm:pt>
    <dgm:pt modelId="{59A72EAE-3161-4633-ADA2-CEC9F9A1A0E4}" type="pres">
      <dgm:prSet presAssocID="{FEE0B63A-8069-4F5F-8BDC-11D510E39FF5}" presName="node" presStyleLbl="revTx" presStyleIdx="2" presStyleCnt="3" custScaleX="142214" custRadScaleRad="116025" custRadScaleInc="-33914">
        <dgm:presLayoutVars>
          <dgm:bulletEnabled val="1"/>
        </dgm:presLayoutVars>
      </dgm:prSet>
      <dgm:spPr/>
    </dgm:pt>
    <dgm:pt modelId="{BB221AA3-DE2B-4B67-9C0F-912C5FB2129B}" type="pres">
      <dgm:prSet presAssocID="{03036F6A-2944-4626-B89A-4670CB74253E}" presName="sibTrans" presStyleLbl="node1" presStyleIdx="2" presStyleCnt="3" custScaleX="87074" custLinFactNeighborX="-208" custLinFactNeighborY="6244"/>
      <dgm:spPr/>
    </dgm:pt>
  </dgm:ptLst>
  <dgm:cxnLst>
    <dgm:cxn modelId="{5159AB5E-FF7D-4E7D-88FE-D4600DCE2A24}" srcId="{B6FDCD95-C9F5-4AD8-A327-A6A934BF7870}" destId="{B1C02A54-5AF0-4C88-883B-8FC84106EEBC}" srcOrd="0" destOrd="0" parTransId="{F51E9F67-6083-4E30-978C-19CD634DECD1}" sibTransId="{74ECD77F-7FD7-4447-9382-DA6C8B7EDD21}"/>
    <dgm:cxn modelId="{DD88DF60-FB93-41C2-A085-D0008E064B6D}" srcId="{B6FDCD95-C9F5-4AD8-A327-A6A934BF7870}" destId="{FEE0B63A-8069-4F5F-8BDC-11D510E39FF5}" srcOrd="2" destOrd="0" parTransId="{10675F0B-D500-46EE-B3BC-437626BFA8E5}" sibTransId="{03036F6A-2944-4626-B89A-4670CB74253E}"/>
    <dgm:cxn modelId="{78640972-3432-409E-8E8F-15A92EAA4332}" type="presOf" srcId="{DFD61FAB-D819-42C0-8C00-A5B68B3F6B26}" destId="{B0FE8968-FAC9-4225-BE3B-E3A459A7D79F}" srcOrd="0" destOrd="0" presId="urn:microsoft.com/office/officeart/2005/8/layout/cycle1"/>
    <dgm:cxn modelId="{6C51A675-EF41-46B2-AEEE-C845D13D7F70}" type="presOf" srcId="{FEE0B63A-8069-4F5F-8BDC-11D510E39FF5}" destId="{59A72EAE-3161-4633-ADA2-CEC9F9A1A0E4}" srcOrd="0" destOrd="0" presId="urn:microsoft.com/office/officeart/2005/8/layout/cycle1"/>
    <dgm:cxn modelId="{4E5CAE87-5E80-469B-8C67-6B119A092A2C}" type="presOf" srcId="{74ECD77F-7FD7-4447-9382-DA6C8B7EDD21}" destId="{67C08D49-897E-4F95-BD18-9642EA9F9F0C}" srcOrd="0" destOrd="0" presId="urn:microsoft.com/office/officeart/2005/8/layout/cycle1"/>
    <dgm:cxn modelId="{718BBB88-43F4-4FC3-8642-FA3E23FFCB50}" type="presOf" srcId="{B1C02A54-5AF0-4C88-883B-8FC84106EEBC}" destId="{991C4231-47B8-4D42-801C-102D1328125A}" srcOrd="0" destOrd="0" presId="urn:microsoft.com/office/officeart/2005/8/layout/cycle1"/>
    <dgm:cxn modelId="{40E753D8-3680-445C-BAC1-5D045EC2EF6B}" type="presOf" srcId="{03036F6A-2944-4626-B89A-4670CB74253E}" destId="{BB221AA3-DE2B-4B67-9C0F-912C5FB2129B}" srcOrd="0" destOrd="0" presId="urn:microsoft.com/office/officeart/2005/8/layout/cycle1"/>
    <dgm:cxn modelId="{BE1EEFE0-78DD-4B97-84B6-7D9F4A90754E}" type="presOf" srcId="{B6FDCD95-C9F5-4AD8-A327-A6A934BF7870}" destId="{33CD6BB9-C00B-408F-84D5-95A302CF23AB}" srcOrd="0" destOrd="0" presId="urn:microsoft.com/office/officeart/2005/8/layout/cycle1"/>
    <dgm:cxn modelId="{6BA392E1-1B75-4EC3-B29B-121515D9A1E8}" type="presOf" srcId="{322BC408-CC82-4BB9-A620-153079B1B200}" destId="{C2566148-7A45-4809-B088-8382630CF4B1}" srcOrd="0" destOrd="0" presId="urn:microsoft.com/office/officeart/2005/8/layout/cycle1"/>
    <dgm:cxn modelId="{FECD8BEE-EFCE-4724-807E-B4D7F94CB981}" srcId="{B6FDCD95-C9F5-4AD8-A327-A6A934BF7870}" destId="{322BC408-CC82-4BB9-A620-153079B1B200}" srcOrd="1" destOrd="0" parTransId="{95E17ADA-CF51-45AE-A21C-CBA212C94C73}" sibTransId="{DFD61FAB-D819-42C0-8C00-A5B68B3F6B26}"/>
    <dgm:cxn modelId="{C628FC77-6FE4-42E2-8B9C-6E3C12482FB0}" type="presParOf" srcId="{33CD6BB9-C00B-408F-84D5-95A302CF23AB}" destId="{53508CFD-9541-4EAC-9FE6-02173D665183}" srcOrd="0" destOrd="0" presId="urn:microsoft.com/office/officeart/2005/8/layout/cycle1"/>
    <dgm:cxn modelId="{6371D854-669D-4C9A-B7F0-1765A8F6446B}" type="presParOf" srcId="{33CD6BB9-C00B-408F-84D5-95A302CF23AB}" destId="{991C4231-47B8-4D42-801C-102D1328125A}" srcOrd="1" destOrd="0" presId="urn:microsoft.com/office/officeart/2005/8/layout/cycle1"/>
    <dgm:cxn modelId="{F12C484C-26E2-4988-9304-7B5591BF6762}" type="presParOf" srcId="{33CD6BB9-C00B-408F-84D5-95A302CF23AB}" destId="{67C08D49-897E-4F95-BD18-9642EA9F9F0C}" srcOrd="2" destOrd="0" presId="urn:microsoft.com/office/officeart/2005/8/layout/cycle1"/>
    <dgm:cxn modelId="{79A1632F-992A-4C97-90B4-11388D894DCC}" type="presParOf" srcId="{33CD6BB9-C00B-408F-84D5-95A302CF23AB}" destId="{46D1AC9B-2A56-4CC5-954F-2B81CC1DD023}" srcOrd="3" destOrd="0" presId="urn:microsoft.com/office/officeart/2005/8/layout/cycle1"/>
    <dgm:cxn modelId="{E0187087-37E7-4D91-AE96-2568764D612E}" type="presParOf" srcId="{33CD6BB9-C00B-408F-84D5-95A302CF23AB}" destId="{C2566148-7A45-4809-B088-8382630CF4B1}" srcOrd="4" destOrd="0" presId="urn:microsoft.com/office/officeart/2005/8/layout/cycle1"/>
    <dgm:cxn modelId="{E28FE418-DB20-4A3B-B679-294F7E8BA878}" type="presParOf" srcId="{33CD6BB9-C00B-408F-84D5-95A302CF23AB}" destId="{B0FE8968-FAC9-4225-BE3B-E3A459A7D79F}" srcOrd="5" destOrd="0" presId="urn:microsoft.com/office/officeart/2005/8/layout/cycle1"/>
    <dgm:cxn modelId="{875BA8C0-C40B-4718-9F7D-A70A28EE627F}" type="presParOf" srcId="{33CD6BB9-C00B-408F-84D5-95A302CF23AB}" destId="{EA338999-5A5A-4EC9-8FE0-5ED92D4F3C34}" srcOrd="6" destOrd="0" presId="urn:microsoft.com/office/officeart/2005/8/layout/cycle1"/>
    <dgm:cxn modelId="{8065ED10-CA18-42FA-962C-D05E5E7BF63B}" type="presParOf" srcId="{33CD6BB9-C00B-408F-84D5-95A302CF23AB}" destId="{59A72EAE-3161-4633-ADA2-CEC9F9A1A0E4}" srcOrd="7" destOrd="0" presId="urn:microsoft.com/office/officeart/2005/8/layout/cycle1"/>
    <dgm:cxn modelId="{B2F94FB7-1D49-482D-9B75-99BC9CD687FF}" type="presParOf" srcId="{33CD6BB9-C00B-408F-84D5-95A302CF23AB}" destId="{BB221AA3-DE2B-4B67-9C0F-912C5FB2129B}"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C4231-47B8-4D42-801C-102D1328125A}">
      <dsp:nvSpPr>
        <dsp:cNvPr id="0" name=""/>
        <dsp:cNvSpPr/>
      </dsp:nvSpPr>
      <dsp:spPr>
        <a:xfrm>
          <a:off x="3027805" y="152397"/>
          <a:ext cx="1926663" cy="1350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Feeling of </a:t>
          </a:r>
          <a:r>
            <a:rPr lang="en-IN" sz="2000" kern="1200" dirty="0">
              <a:solidFill>
                <a:srgbClr val="FF0000"/>
              </a:solidFill>
              <a:latin typeface="Arial" panose="020B0604020202020204" pitchFamily="34" charset="0"/>
              <a:cs typeface="Arial" panose="020B0604020202020204" pitchFamily="34" charset="0"/>
            </a:rPr>
            <a:t>Deprivation</a:t>
          </a:r>
          <a:endParaRPr lang="en-IN" sz="300" kern="1200" dirty="0">
            <a:solidFill>
              <a:srgbClr val="FF0000"/>
            </a:solidFill>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I don’t have enough!</a:t>
          </a:r>
        </a:p>
      </dsp:txBody>
      <dsp:txXfrm>
        <a:off x="3027805" y="152397"/>
        <a:ext cx="1926663" cy="1350613"/>
      </dsp:txXfrm>
    </dsp:sp>
    <dsp:sp modelId="{67C08D49-897E-4F95-BD18-9642EA9F9F0C}">
      <dsp:nvSpPr>
        <dsp:cNvPr id="0" name=""/>
        <dsp:cNvSpPr/>
      </dsp:nvSpPr>
      <dsp:spPr>
        <a:xfrm>
          <a:off x="1317561" y="-32561"/>
          <a:ext cx="3192074" cy="3192074"/>
        </a:xfrm>
        <a:prstGeom prst="circularArrow">
          <a:avLst>
            <a:gd name="adj1" fmla="val 8251"/>
            <a:gd name="adj2" fmla="val 576311"/>
            <a:gd name="adj3" fmla="val 3136606"/>
            <a:gd name="adj4" fmla="val 21444710"/>
            <a:gd name="adj5" fmla="val 9626"/>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566148-7A45-4809-B088-8382630CF4B1}">
      <dsp:nvSpPr>
        <dsp:cNvPr id="0" name=""/>
        <dsp:cNvSpPr/>
      </dsp:nvSpPr>
      <dsp:spPr>
        <a:xfrm>
          <a:off x="2180714" y="2230274"/>
          <a:ext cx="1350613" cy="1350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Effort for Physical Facility </a:t>
          </a:r>
        </a:p>
        <a:p>
          <a:pPr marL="0" lvl="0" indent="0" algn="ctr" defTabSz="889000">
            <a:lnSpc>
              <a:spcPct val="90000"/>
            </a:lnSpc>
            <a:spcBef>
              <a:spcPct val="0"/>
            </a:spcBef>
            <a:spcAft>
              <a:spcPct val="35000"/>
            </a:spcAft>
            <a:buNone/>
          </a:pPr>
          <a:r>
            <a:rPr lang="en-IN" sz="2000" kern="1200" dirty="0">
              <a:solidFill>
                <a:srgbClr val="FF0000"/>
              </a:solidFill>
              <a:latin typeface="Arial" panose="020B0604020202020204" pitchFamily="34" charset="0"/>
              <a:cs typeface="Arial" panose="020B0604020202020204" pitchFamily="34" charset="0"/>
            </a:rPr>
            <a:t>by any means?</a:t>
          </a:r>
          <a:endParaRPr lang="en-US" sz="2000" kern="1200" dirty="0">
            <a:solidFill>
              <a:srgbClr val="FF0000"/>
            </a:solidFill>
            <a:latin typeface="Arial" panose="020B0604020202020204" pitchFamily="34" charset="0"/>
            <a:cs typeface="Arial" panose="020B0604020202020204" pitchFamily="34" charset="0"/>
          </a:endParaRPr>
        </a:p>
      </dsp:txBody>
      <dsp:txXfrm>
        <a:off x="2180714" y="2230274"/>
        <a:ext cx="1350613" cy="1350613"/>
      </dsp:txXfrm>
    </dsp:sp>
    <dsp:sp modelId="{B0FE8968-FAC9-4225-BE3B-E3A459A7D79F}">
      <dsp:nvSpPr>
        <dsp:cNvPr id="0" name=""/>
        <dsp:cNvSpPr/>
      </dsp:nvSpPr>
      <dsp:spPr>
        <a:xfrm>
          <a:off x="1119723" y="-250089"/>
          <a:ext cx="3192074" cy="3192074"/>
        </a:xfrm>
        <a:prstGeom prst="circularArrow">
          <a:avLst>
            <a:gd name="adj1" fmla="val 8251"/>
            <a:gd name="adj2" fmla="val 576311"/>
            <a:gd name="adj3" fmla="val 9272591"/>
            <a:gd name="adj4" fmla="val 6563788"/>
            <a:gd name="adj5" fmla="val 9626"/>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A72EAE-3161-4633-ADA2-CEC9F9A1A0E4}">
      <dsp:nvSpPr>
        <dsp:cNvPr id="0" name=""/>
        <dsp:cNvSpPr/>
      </dsp:nvSpPr>
      <dsp:spPr>
        <a:xfrm>
          <a:off x="437008" y="489303"/>
          <a:ext cx="1920761" cy="1350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Accumulation = unlimited?</a:t>
          </a:r>
          <a:endParaRPr lang="en-US" sz="2000" kern="1200" dirty="0">
            <a:latin typeface="Arial" panose="020B0604020202020204" pitchFamily="34" charset="0"/>
            <a:cs typeface="Arial" panose="020B0604020202020204" pitchFamily="34" charset="0"/>
          </a:endParaRPr>
        </a:p>
      </dsp:txBody>
      <dsp:txXfrm>
        <a:off x="437008" y="489303"/>
        <a:ext cx="1920761" cy="1350613"/>
      </dsp:txXfrm>
    </dsp:sp>
    <dsp:sp modelId="{BB221AA3-DE2B-4B67-9C0F-912C5FB2129B}">
      <dsp:nvSpPr>
        <dsp:cNvPr id="0" name=""/>
        <dsp:cNvSpPr/>
      </dsp:nvSpPr>
      <dsp:spPr>
        <a:xfrm>
          <a:off x="1259117" y="95635"/>
          <a:ext cx="2779467" cy="3192074"/>
        </a:xfrm>
        <a:prstGeom prst="circularArrow">
          <a:avLst>
            <a:gd name="adj1" fmla="val 8251"/>
            <a:gd name="adj2" fmla="val 576311"/>
            <a:gd name="adj3" fmla="val 16613827"/>
            <a:gd name="adj4" fmla="val 13795864"/>
            <a:gd name="adj5" fmla="val 9626"/>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24F670-EA7C-4FB3-A1D1-DD33F6D21E3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C668A41-6919-479F-98D1-C457CA8DF81B}"/>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F0458D8-C537-47CC-901B-5E3F668A1CFF}" type="datetimeFigureOut">
              <a:rPr lang="en-US"/>
              <a:pPr>
                <a:defRPr/>
              </a:pPr>
              <a:t>1/24/2022</a:t>
            </a:fld>
            <a:endParaRPr lang="en-US"/>
          </a:p>
        </p:txBody>
      </p:sp>
      <p:sp>
        <p:nvSpPr>
          <p:cNvPr id="4" name="Footer Placeholder 3">
            <a:extLst>
              <a:ext uri="{FF2B5EF4-FFF2-40B4-BE49-F238E27FC236}">
                <a16:creationId xmlns:a16="http://schemas.microsoft.com/office/drawing/2014/main" id="{0BB8D747-3F89-42ED-A34E-501CFD906BA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3714E9DD-7C62-4322-B5CA-7524A167EC6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4D49EA3F-DF3A-41F3-A198-0B638034BE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033062-8A7D-4CEC-A0DA-9690F9F0902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C8CD06D-DA9F-4334-8A4E-01E21D43B0E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049629A-F02C-4D42-80A1-554D9493A0DE}" type="datetimeFigureOut">
              <a:rPr lang="en-US"/>
              <a:pPr>
                <a:defRPr/>
              </a:pPr>
              <a:t>1/24/2022</a:t>
            </a:fld>
            <a:endParaRPr lang="en-US"/>
          </a:p>
        </p:txBody>
      </p:sp>
      <p:sp>
        <p:nvSpPr>
          <p:cNvPr id="4" name="Slide Image Placeholder 3">
            <a:extLst>
              <a:ext uri="{FF2B5EF4-FFF2-40B4-BE49-F238E27FC236}">
                <a16:creationId xmlns:a16="http://schemas.microsoft.com/office/drawing/2014/main" id="{E39672C3-7309-45D7-BFB7-240D3FA18F0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A614989-6A7A-45C9-B273-59301D026CA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322DCC58-D805-4E8C-A768-4150079789A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276D8937-F8DE-44EF-902A-8DCE25E8418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C35581AB-E913-4B12-B4F7-FD2112AB1C2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E5A1A7FE-6FAF-4EA1-A2BD-716C62E913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956FEBF5-1248-402C-8D2A-65D0F8BE77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Fulfilled by</a:t>
            </a:r>
          </a:p>
          <a:p>
            <a:r>
              <a:rPr lang="en-US" altLang="en-US"/>
              <a:t>	</a:t>
            </a:r>
            <a:r>
              <a:rPr lang="en-US" altLang="en-US">
                <a:latin typeface="Arial" panose="020B0604020202020204" pitchFamily="34" charset="0"/>
                <a:cs typeface="Arial" panose="020B0604020202020204" pitchFamily="34" charset="0"/>
              </a:rPr>
              <a:t>Flower to Father – flower is only a symbol. Feeling is primary. 	Feelings ka bandh mein band kar rakha hai – 		feelings ka aadan-pradan nahin hota. 			Feelings ka exchange bhi sukhi hone ka tareeka hai, yeh dhyan 	mein nahin aaya rahta</a:t>
            </a: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One cant fulfill the other</a:t>
            </a:r>
          </a:p>
          <a:p>
            <a:r>
              <a:rPr lang="en-US" altLang="en-US">
                <a:latin typeface="Arial" panose="020B0604020202020204" pitchFamily="34" charset="0"/>
                <a:cs typeface="Arial" panose="020B0604020202020204" pitchFamily="34" charset="0"/>
              </a:rPr>
              <a:t>	</a:t>
            </a:r>
            <a:r>
              <a:rPr lang="fr-FR" altLang="en-US">
                <a:latin typeface="Arial" panose="020B0604020202020204" pitchFamily="34" charset="0"/>
                <a:cs typeface="Arial" panose="020B0604020202020204" pitchFamily="34" charset="0"/>
              </a:rPr>
              <a:t>Exclusive dress – attention neq respect. Dress se attention bhar 	mil paata hai</a:t>
            </a:r>
          </a:p>
          <a:p>
            <a:endParaRPr lang="en-US" altLang="en-US">
              <a:latin typeface="Arial" panose="020B0604020202020204" pitchFamily="34" charset="0"/>
              <a:cs typeface="Arial" panose="020B0604020202020204" pitchFamily="34" charset="0"/>
            </a:endParaRP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A6AAF2AE-E240-434D-89E0-AD4042284E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5725148E-52EC-441C-A51D-56A8C777DF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Fulfilled by</a:t>
            </a:r>
          </a:p>
          <a:p>
            <a:r>
              <a:rPr lang="en-US" altLang="en-US"/>
              <a:t>	</a:t>
            </a:r>
            <a:r>
              <a:rPr lang="en-US" altLang="en-US">
                <a:latin typeface="Arial" panose="020B0604020202020204" pitchFamily="34" charset="0"/>
                <a:cs typeface="Arial" panose="020B0604020202020204" pitchFamily="34" charset="0"/>
              </a:rPr>
              <a:t>Flower to Father – flower is only a symbol. Feeling is primary. 	Feelings ka bandh mein band kar rakha hai – 		feelings ka aadan-pradan nahin hota. 			Feelings ka exchange bhi sukhi hone ka tareeka hai, yeh dhyan 	mein nahin aaya rahta</a:t>
            </a: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One cant fulfill the other</a:t>
            </a:r>
          </a:p>
          <a:p>
            <a:r>
              <a:rPr lang="en-US" altLang="en-US">
                <a:latin typeface="Arial" panose="020B0604020202020204" pitchFamily="34" charset="0"/>
                <a:cs typeface="Arial" panose="020B0604020202020204" pitchFamily="34" charset="0"/>
              </a:rPr>
              <a:t>	</a:t>
            </a:r>
            <a:r>
              <a:rPr lang="fr-FR" altLang="en-US">
                <a:latin typeface="Arial" panose="020B0604020202020204" pitchFamily="34" charset="0"/>
                <a:cs typeface="Arial" panose="020B0604020202020204" pitchFamily="34" charset="0"/>
              </a:rPr>
              <a:t>Exclusive dress – attention neq respect. Dress se attention bhar 	mil paata hai</a:t>
            </a:r>
          </a:p>
          <a:p>
            <a:endParaRPr lang="en-US" altLang="en-US">
              <a:latin typeface="Arial" panose="020B0604020202020204" pitchFamily="34" charset="0"/>
              <a:cs typeface="Arial" panose="020B0604020202020204" pitchFamily="34" charset="0"/>
            </a:endParaRP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AD85B4C-F024-405F-A61A-8814FC3AD4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6E8B6896-B0E6-4035-B7D0-DB77D7C801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C70A78CC-7CED-4A5D-831F-903383D61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3B0274ED-B845-43A7-B01F-7ED7F051AF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74372CFF-7321-4657-BE68-D3084DB85E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403081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1077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7739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8CAC0-397E-4A89-8667-6DF16E91F73E}"/>
              </a:ext>
            </a:extLst>
          </p:cNvPr>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7623F3BF-4134-4B0A-8614-65F982A3C5B8}" type="datetimeFigureOut">
              <a:rPr lang="en-US"/>
              <a:pPr>
                <a:defRPr/>
              </a:pPr>
              <a:t>1/24/2022</a:t>
            </a:fld>
            <a:endParaRPr lang="en-US"/>
          </a:p>
        </p:txBody>
      </p:sp>
      <p:sp>
        <p:nvSpPr>
          <p:cNvPr id="5" name="Footer Placeholder 4">
            <a:extLst>
              <a:ext uri="{FF2B5EF4-FFF2-40B4-BE49-F238E27FC236}">
                <a16:creationId xmlns:a16="http://schemas.microsoft.com/office/drawing/2014/main" id="{E50848A7-D3C9-4BEE-86DB-DC8BF4B7ECC1}"/>
              </a:ext>
            </a:extLst>
          </p:cNvPr>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C67C9FBA-CA58-4E6B-84C7-55EDB15371BB}"/>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smtClean="0"/>
            </a:lvl1pPr>
          </a:lstStyle>
          <a:p>
            <a:pPr>
              <a:defRPr/>
            </a:pPr>
            <a:fld id="{911711E9-7D71-4452-88D1-283A924609A8}" type="slidenum">
              <a:rPr lang="en-US" altLang="en-US"/>
              <a:pPr>
                <a:defRPr/>
              </a:pPr>
              <a:t>‹#›</a:t>
            </a:fld>
            <a:endParaRPr lang="en-US" altLang="en-US"/>
          </a:p>
        </p:txBody>
      </p:sp>
    </p:spTree>
    <p:extLst>
      <p:ext uri="{BB962C8B-B14F-4D97-AF65-F5344CB8AC3E}">
        <p14:creationId xmlns:p14="http://schemas.microsoft.com/office/powerpoint/2010/main" val="809862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90847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605854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5789CBA0-6832-4F08-ABA5-89B6D0B27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3540921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169668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240171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97070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20507-9955-4E7E-8132-39B13B487B48}"/>
              </a:ext>
            </a:extLst>
          </p:cNvPr>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6564BDDF-1345-4405-BE6A-63E2F8C8FEA5}" type="datetimeFigureOut">
              <a:rPr lang="en-US"/>
              <a:pPr>
                <a:defRPr/>
              </a:pPr>
              <a:t>1/24/2022</a:t>
            </a:fld>
            <a:endParaRPr lang="en-US"/>
          </a:p>
        </p:txBody>
      </p:sp>
      <p:sp>
        <p:nvSpPr>
          <p:cNvPr id="5" name="Footer Placeholder 4">
            <a:extLst>
              <a:ext uri="{FF2B5EF4-FFF2-40B4-BE49-F238E27FC236}">
                <a16:creationId xmlns:a16="http://schemas.microsoft.com/office/drawing/2014/main" id="{6030D4A8-ABEC-4495-9EFE-918A3CFCB0FF}"/>
              </a:ext>
            </a:extLst>
          </p:cNvPr>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233889B3-B73F-42FE-AD98-22263251D47E}"/>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smtClean="0"/>
            </a:lvl1pPr>
          </a:lstStyle>
          <a:p>
            <a:pPr>
              <a:defRPr/>
            </a:pPr>
            <a:fld id="{ED0ED482-5500-4AC3-AA66-8B34F1F65CA1}" type="slidenum">
              <a:rPr lang="en-US" altLang="en-US"/>
              <a:pPr>
                <a:defRPr/>
              </a:pPr>
              <a:t>‹#›</a:t>
            </a:fld>
            <a:endParaRPr lang="en-US" altLang="en-US"/>
          </a:p>
        </p:txBody>
      </p:sp>
    </p:spTree>
    <p:extLst>
      <p:ext uri="{BB962C8B-B14F-4D97-AF65-F5344CB8AC3E}">
        <p14:creationId xmlns:p14="http://schemas.microsoft.com/office/powerpoint/2010/main" val="407237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600913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8318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27991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823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2010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6632F-3F19-4C93-A605-37239C8C3A37}"/>
              </a:ext>
            </a:extLst>
          </p:cNvPr>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8D31623E-4586-4A4C-B9BA-784324CBFDC4}" type="datetimeFigureOut">
              <a:rPr lang="en-US"/>
              <a:pPr>
                <a:defRPr/>
              </a:pPr>
              <a:t>1/24/2022</a:t>
            </a:fld>
            <a:endParaRPr lang="en-US"/>
          </a:p>
        </p:txBody>
      </p:sp>
      <p:sp>
        <p:nvSpPr>
          <p:cNvPr id="5" name="Footer Placeholder 4">
            <a:extLst>
              <a:ext uri="{FF2B5EF4-FFF2-40B4-BE49-F238E27FC236}">
                <a16:creationId xmlns:a16="http://schemas.microsoft.com/office/drawing/2014/main" id="{0DD76423-0A2B-4827-8DED-92D1BEE52D2E}"/>
              </a:ext>
            </a:extLst>
          </p:cNvPr>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AAA74963-27E4-467A-AB4B-854B105EB5E5}"/>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smtClean="0"/>
            </a:lvl1pPr>
          </a:lstStyle>
          <a:p>
            <a:pPr>
              <a:defRPr/>
            </a:pPr>
            <a:fld id="{979AF224-BE75-4B8A-902F-270A3E5AAE46}" type="slidenum">
              <a:rPr lang="en-US" altLang="en-US"/>
              <a:pPr>
                <a:defRPr/>
              </a:pPr>
              <a:t>‹#›</a:t>
            </a:fld>
            <a:endParaRPr lang="en-US" altLang="en-US"/>
          </a:p>
        </p:txBody>
      </p:sp>
    </p:spTree>
    <p:extLst>
      <p:ext uri="{BB962C8B-B14F-4D97-AF65-F5344CB8AC3E}">
        <p14:creationId xmlns:p14="http://schemas.microsoft.com/office/powerpoint/2010/main" val="63468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484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0AAA144C-C2E8-4F12-9A74-A5A6AE4643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3133387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41685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9D2519B6-E89A-4525-9530-59E0B5DB8CF6}"/>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E445E827-4EA2-4292-A512-2B8C3D992391}"/>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AA663613-A538-4FED-A925-2BCB8C2D9DBF}"/>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D6B2081-AC7B-40B6-9F7C-FF0189B8EEA4}" type="slidenum">
              <a:rPr lang="en-US" altLang="en-US" sz="800" smtClean="0"/>
              <a:pPr algn="r" eaLnBrk="1" hangingPunct="1">
                <a:defRPr/>
              </a:pPr>
              <a:t>‹#›</a:t>
            </a:fld>
            <a:endParaRPr lang="en-US" altLang="en-US" sz="800"/>
          </a:p>
        </p:txBody>
      </p:sp>
      <p:pic>
        <p:nvPicPr>
          <p:cNvPr id="1029" name="Picture 5" descr="G:\T420-SyncBack-BACKUP Folder\HVPE-C\UHV Website\Logos Human Values &amp; Universities\universal_round.png">
            <a:extLst>
              <a:ext uri="{FF2B5EF4-FFF2-40B4-BE49-F238E27FC236}">
                <a16:creationId xmlns:a16="http://schemas.microsoft.com/office/drawing/2014/main" id="{C0A17074-D9F4-44DA-94E1-4BE4C8FFAE6E}"/>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535" r:id="rId1"/>
    <p:sldLayoutId id="2147491521" r:id="rId2"/>
    <p:sldLayoutId id="2147491522" r:id="rId3"/>
    <p:sldLayoutId id="2147491523" r:id="rId4"/>
    <p:sldLayoutId id="2147491524" r:id="rId5"/>
    <p:sldLayoutId id="2147491536" r:id="rId6"/>
    <p:sldLayoutId id="2147491525"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5E2AD95F-6B24-43AC-A5DE-B48BA0549D71}"/>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58DBA1B2-B0B1-4BAA-9CA7-750C074F0229}"/>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A0268CD4-C95B-4062-B8F9-EDF6EA5281DD}"/>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D9BC5E2-7BEA-46F3-94C3-2E6D21743799}" type="slidenum">
              <a:rPr lang="en-US" altLang="en-US" sz="800" smtClean="0"/>
              <a:pPr algn="r" eaLnBrk="1" hangingPunct="1">
                <a:defRPr/>
              </a:pPr>
              <a:t>‹#›</a:t>
            </a:fld>
            <a:endParaRPr lang="en-US" altLang="en-US" sz="800"/>
          </a:p>
        </p:txBody>
      </p:sp>
      <p:pic>
        <p:nvPicPr>
          <p:cNvPr id="2053" name="Picture 5" descr="G:\T420-SyncBack-BACKUP Folder\HVPE-C\UHV Website\Logos Human Values &amp; Universities\universal_round.png">
            <a:extLst>
              <a:ext uri="{FF2B5EF4-FFF2-40B4-BE49-F238E27FC236}">
                <a16:creationId xmlns:a16="http://schemas.microsoft.com/office/drawing/2014/main" id="{0A82948A-7C78-41D8-8860-0B701B2009AC}"/>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537" r:id="rId1"/>
    <p:sldLayoutId id="2147491526" r:id="rId2"/>
    <p:sldLayoutId id="2147491527" r:id="rId3"/>
    <p:sldLayoutId id="2147491528" r:id="rId4"/>
    <p:sldLayoutId id="2147491538" r:id="rId5"/>
    <p:sldLayoutId id="2147491529" r:id="rId6"/>
    <p:sldLayoutId id="2147491530"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21F8391F-79A5-49EC-9DCB-C7F8C661A40B}"/>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5C78C89C-8FBC-4396-9F43-D541B108B2C1}"/>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FF26FDD3-3D92-458A-8BC0-7EE74B346B04}"/>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C545C85-7DC3-473F-86E8-3D7E2F79E5F4}" type="slidenum">
              <a:rPr lang="en-US" altLang="en-US" sz="800" smtClean="0"/>
              <a:pPr algn="r" eaLnBrk="1" hangingPunct="1">
                <a:defRPr/>
              </a:pPr>
              <a:t>‹#›</a:t>
            </a:fld>
            <a:endParaRPr lang="en-US" altLang="en-US" sz="800"/>
          </a:p>
        </p:txBody>
      </p:sp>
      <p:pic>
        <p:nvPicPr>
          <p:cNvPr id="3077" name="Picture 5" descr="G:\T420-SyncBack-BACKUP Folder\HVPE-C\UHV Website\Logos Human Values &amp; Universities\universal_round.png">
            <a:extLst>
              <a:ext uri="{FF2B5EF4-FFF2-40B4-BE49-F238E27FC236}">
                <a16:creationId xmlns:a16="http://schemas.microsoft.com/office/drawing/2014/main" id="{5AF11030-318E-4D3F-8870-A271D5D5C4F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539" r:id="rId1"/>
    <p:sldLayoutId id="2147491531" r:id="rId2"/>
    <p:sldLayoutId id="2147491532" r:id="rId3"/>
    <p:sldLayoutId id="2147491533" r:id="rId4"/>
    <p:sldLayoutId id="2147491540" r:id="rId5"/>
    <p:sldLayoutId id="2147491534" r:id="rId6"/>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4">
            <a:extLst>
              <a:ext uri="{FF2B5EF4-FFF2-40B4-BE49-F238E27FC236}">
                <a16:creationId xmlns:a16="http://schemas.microsoft.com/office/drawing/2014/main" id="{29589023-211C-4190-AD67-5126680C9112}"/>
              </a:ext>
            </a:extLst>
          </p:cNvPr>
          <p:cNvSpPr>
            <a:spLocks noGrp="1" noChangeArrowheads="1"/>
          </p:cNvSpPr>
          <p:nvPr>
            <p:ph type="subTitle" idx="1"/>
          </p:nvPr>
        </p:nvSpPr>
        <p:spPr>
          <a:xfrm>
            <a:off x="1709738" y="3900488"/>
            <a:ext cx="7840662"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latin typeface="Arial" panose="020B0604020202020204" pitchFamily="34" charset="0"/>
            </a:endParaRPr>
          </a:p>
        </p:txBody>
      </p:sp>
      <p:sp>
        <p:nvSpPr>
          <p:cNvPr id="12291" name="Title 3">
            <a:extLst>
              <a:ext uri="{FF2B5EF4-FFF2-40B4-BE49-F238E27FC236}">
                <a16:creationId xmlns:a16="http://schemas.microsoft.com/office/drawing/2014/main" id="{6B56EA16-7363-438F-AD3A-985813EB1018}"/>
              </a:ext>
            </a:extLst>
          </p:cNvPr>
          <p:cNvSpPr>
            <a:spLocks noGrp="1" noChangeArrowheads="1"/>
          </p:cNvSpPr>
          <p:nvPr>
            <p:ph type="ctrTitle"/>
          </p:nvPr>
        </p:nvSpPr>
        <p:spPr>
          <a:xfrm>
            <a:off x="1709738" y="1066800"/>
            <a:ext cx="7840662" cy="2449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nSpc>
                <a:spcPct val="115000"/>
              </a:lnSpc>
              <a:spcAft>
                <a:spcPts val="1000"/>
              </a:spcAft>
              <a:buFont typeface="Symbol" panose="05050102010706020507" pitchFamily="18" charset="2"/>
              <a:buNone/>
            </a:pPr>
            <a:r>
              <a:rPr lang="en-US" altLang="en-US">
                <a:latin typeface="Arial" panose="020B0604020202020204" pitchFamily="34" charset="0"/>
                <a:ea typeface="Calibri" panose="020F0502020204030204" pitchFamily="34" charset="0"/>
                <a:cs typeface="Mangal" panose="02040503050203030202" pitchFamily="18" charset="0"/>
              </a:rPr>
              <a:t>Lecture 8</a:t>
            </a:r>
            <a:br>
              <a:rPr lang="en-US" altLang="en-US">
                <a:latin typeface="Arial" panose="020B0604020202020204" pitchFamily="34" charset="0"/>
                <a:ea typeface="Calibri" panose="020F0502020204030204" pitchFamily="34" charset="0"/>
                <a:cs typeface="Mangal" panose="02040503050203030202" pitchFamily="18" charset="0"/>
              </a:rPr>
            </a:br>
            <a:r>
              <a:rPr lang="en-US" altLang="en-US">
                <a:latin typeface="Arial" panose="020B0604020202020204" pitchFamily="34" charset="0"/>
                <a:ea typeface="Calibri" panose="020F0502020204030204" pitchFamily="34" charset="0"/>
                <a:cs typeface="Mangal" panose="02040503050203030202" pitchFamily="18" charset="0"/>
              </a:rPr>
              <a:t>Distinguishing between the Needs of the Self and the Body</a:t>
            </a:r>
            <a:endParaRPr lang="en-US" altLang="en-US">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F370B1D-B3E1-4E18-861E-7FECB88A2A3A}"/>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Practice Session after Lecture 8</a:t>
            </a:r>
          </a:p>
        </p:txBody>
      </p:sp>
      <p:sp>
        <p:nvSpPr>
          <p:cNvPr id="3" name="Text Placeholder 2">
            <a:extLst>
              <a:ext uri="{FF2B5EF4-FFF2-40B4-BE49-F238E27FC236}">
                <a16:creationId xmlns:a16="http://schemas.microsoft.com/office/drawing/2014/main" id="{F23C0725-062F-4B48-8F8E-3950BE696E7D}"/>
              </a:ext>
            </a:extLst>
          </p:cNvPr>
          <p:cNvSpPr>
            <a:spLocks noGrp="1"/>
          </p:cNvSpPr>
          <p:nvPr>
            <p:ph type="body" sz="quarter" idx="13"/>
          </p:nvPr>
        </p:nvSpPr>
        <p:spPr/>
        <p:txBody>
          <a:bodyPr/>
          <a:lstStyle/>
          <a:p>
            <a:pPr marL="0" indent="0">
              <a:buFont typeface="Symbol" pitchFamily="18" charset="2"/>
              <a:buNone/>
              <a:defRPr/>
            </a:pPr>
            <a:r>
              <a:t>1. Take the list of desires you made in PS2. Update it if required. Now classify the desires as being related to the need of the Self or need of the Body. If a desire appears to be related to both (needs of the Self and needs of the Body), look for the purpose, and split it into two or more sub-desires until you are able to see clearly whether the sub-desire is related to the need of the Self or the need of the Body.</a:t>
            </a:r>
            <a:endParaRPr lang="en-IN"/>
          </a:p>
          <a:p>
            <a:pPr marL="0" indent="0">
              <a:buFont typeface="Symbol" pitchFamily="18" charset="2"/>
              <a:buNone/>
              <a:defRPr/>
            </a:pPr>
            <a:r>
              <a:t>From this exercise,</a:t>
            </a:r>
            <a:endParaRPr lang="en-IN"/>
          </a:p>
          <a:p>
            <a:pPr>
              <a:defRPr/>
            </a:pPr>
            <a:r>
              <a:t>Find out at least two key distinguishing features between the needs of the Self and the needs of the Body.</a:t>
            </a:r>
            <a:endParaRPr lang="en-IN"/>
          </a:p>
          <a:p>
            <a:pPr>
              <a:defRPr/>
            </a:pPr>
            <a:r>
              <a:t>Roughly what percentage of your desires is related to the needs of the Self and what percentage is related to the needs of the Body?</a:t>
            </a:r>
            <a:endParaRPr lang="en-IN"/>
          </a:p>
          <a:p>
            <a:pPr>
              <a:defRPr/>
            </a:pPr>
            <a:endParaRPr lang="en-IN"/>
          </a:p>
          <a:p>
            <a:pPr>
              <a:defRPr/>
            </a:pP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70E1AD8-03CA-4CF0-BBA4-B7B479BE4552}"/>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Practice Session after Lecture 8…</a:t>
            </a:r>
          </a:p>
        </p:txBody>
      </p:sp>
      <p:sp>
        <p:nvSpPr>
          <p:cNvPr id="3" name="Text Placeholder 2">
            <a:extLst>
              <a:ext uri="{FF2B5EF4-FFF2-40B4-BE49-F238E27FC236}">
                <a16:creationId xmlns:a16="http://schemas.microsoft.com/office/drawing/2014/main" id="{56DB3174-6B2C-4963-9455-3A2F9E16E61A}"/>
              </a:ext>
            </a:extLst>
          </p:cNvPr>
          <p:cNvSpPr>
            <a:spLocks noGrp="1"/>
          </p:cNvSpPr>
          <p:nvPr>
            <p:ph type="body" sz="quarter" idx="13"/>
          </p:nvPr>
        </p:nvSpPr>
        <p:spPr/>
        <p:txBody>
          <a:bodyPr>
            <a:normAutofit lnSpcReduction="10000"/>
          </a:bodyPr>
          <a:lstStyle/>
          <a:p>
            <a:pPr marL="0" indent="0">
              <a:buFont typeface="Symbol" pitchFamily="18" charset="2"/>
              <a:buNone/>
              <a:defRPr/>
            </a:pPr>
            <a:r>
              <a:t>2. Make a list of your activities from morning till night. Some of these are activities going on in you (the Self), some activities are going on in your Body and some activities involve both you (the Self) as well as your Body. Classify the list of activities in these three categories (see table, below).</a:t>
            </a:r>
          </a:p>
          <a:p>
            <a:pPr>
              <a:defRPr/>
            </a:pPr>
            <a:endParaRPr/>
          </a:p>
          <a:p>
            <a:pPr>
              <a:defRPr/>
            </a:pPr>
            <a:endParaRPr/>
          </a:p>
          <a:p>
            <a:pPr>
              <a:defRPr/>
            </a:pPr>
            <a:endParaRPr/>
          </a:p>
          <a:p>
            <a:pPr>
              <a:defRPr/>
            </a:pPr>
            <a:endParaRPr/>
          </a:p>
          <a:p>
            <a:pPr>
              <a:defRPr/>
            </a:pPr>
            <a:endParaRPr/>
          </a:p>
          <a:p>
            <a:pPr>
              <a:defRPr/>
            </a:pPr>
            <a:endParaRPr/>
          </a:p>
          <a:p>
            <a:pPr marL="0" indent="0">
              <a:buFont typeface="Symbol" pitchFamily="18" charset="2"/>
              <a:buNone/>
              <a:defRPr/>
            </a:pPr>
            <a:r>
              <a:t>Write down your observations regarding:</a:t>
            </a:r>
            <a:endParaRPr lang="en-IN"/>
          </a:p>
          <a:p>
            <a:pPr>
              <a:defRPr/>
            </a:pPr>
            <a:r>
              <a:t>The activities of the Self which do not involve the Body. Can you see that these activities are continuous?</a:t>
            </a:r>
            <a:endParaRPr lang="en-IN"/>
          </a:p>
          <a:p>
            <a:pPr>
              <a:defRPr/>
            </a:pPr>
            <a:r>
              <a:t>Activities of the Body. Can you see that they involve some internal organs of the Body (like the heart and blood vessels)? Can you see that these activities are discontinuous or cyclic?</a:t>
            </a:r>
            <a:endParaRPr lang="en-IN"/>
          </a:p>
          <a:p>
            <a:pPr>
              <a:defRPr/>
            </a:pPr>
            <a:r>
              <a:t>Activities that involve both, the Self as well as the Body (like climbing a staircase). In such activities, try to identify the role of the sense organs as well as the work organs.</a:t>
            </a:r>
            <a:endParaRPr lang="en-IN"/>
          </a:p>
          <a:p>
            <a:pPr>
              <a:defRPr/>
            </a:pPr>
            <a:endParaRPr lang="en-IN"/>
          </a:p>
          <a:p>
            <a:pPr>
              <a:defRPr/>
            </a:pPr>
            <a:endParaRPr lang="en-IN"/>
          </a:p>
        </p:txBody>
      </p:sp>
      <p:graphicFrame>
        <p:nvGraphicFramePr>
          <p:cNvPr id="4" name="Table 3">
            <a:extLst>
              <a:ext uri="{FF2B5EF4-FFF2-40B4-BE49-F238E27FC236}">
                <a16:creationId xmlns:a16="http://schemas.microsoft.com/office/drawing/2014/main" id="{B645A9D8-0941-4CFC-9E22-43358C45A5F6}"/>
              </a:ext>
            </a:extLst>
          </p:cNvPr>
          <p:cNvGraphicFramePr>
            <a:graphicFrameLocks noGrp="1"/>
          </p:cNvGraphicFramePr>
          <p:nvPr/>
        </p:nvGraphicFramePr>
        <p:xfrm>
          <a:off x="457200" y="1981200"/>
          <a:ext cx="11125200" cy="2152650"/>
        </p:xfrm>
        <a:graphic>
          <a:graphicData uri="http://schemas.openxmlformats.org/drawingml/2006/table">
            <a:tbl>
              <a:tblPr firstRow="1" firstCol="1" bandRow="1">
                <a:tableStyleId>{5C22544A-7EE6-4342-B048-85BDC9FD1C3A}</a:tableStyleId>
              </a:tblPr>
              <a:tblGrid>
                <a:gridCol w="2790693">
                  <a:extLst>
                    <a:ext uri="{9D8B030D-6E8A-4147-A177-3AD203B41FA5}">
                      <a16:colId xmlns:a16="http://schemas.microsoft.com/office/drawing/2014/main" val="20000"/>
                    </a:ext>
                  </a:extLst>
                </a:gridCol>
                <a:gridCol w="2758127">
                  <a:extLst>
                    <a:ext uri="{9D8B030D-6E8A-4147-A177-3AD203B41FA5}">
                      <a16:colId xmlns:a16="http://schemas.microsoft.com/office/drawing/2014/main" val="20001"/>
                    </a:ext>
                  </a:extLst>
                </a:gridCol>
                <a:gridCol w="2770654">
                  <a:extLst>
                    <a:ext uri="{9D8B030D-6E8A-4147-A177-3AD203B41FA5}">
                      <a16:colId xmlns:a16="http://schemas.microsoft.com/office/drawing/2014/main" val="20002"/>
                    </a:ext>
                  </a:extLst>
                </a:gridCol>
                <a:gridCol w="2805725">
                  <a:extLst>
                    <a:ext uri="{9D8B030D-6E8A-4147-A177-3AD203B41FA5}">
                      <a16:colId xmlns:a16="http://schemas.microsoft.com/office/drawing/2014/main" val="20003"/>
                    </a:ext>
                  </a:extLst>
                </a:gridCol>
              </a:tblGrid>
              <a:tr h="195695">
                <a:tc>
                  <a:txBody>
                    <a:bodyPr/>
                    <a:lstStyle/>
                    <a:p>
                      <a:pPr marL="0" marR="0" algn="just">
                        <a:lnSpc>
                          <a:spcPct val="107000"/>
                        </a:lnSpc>
                        <a:spcBef>
                          <a:spcPts val="0"/>
                        </a:spcBef>
                        <a:spcAft>
                          <a:spcPts val="0"/>
                        </a:spcAft>
                      </a:pPr>
                      <a:r>
                        <a:rPr lang="en-US" sz="1200" dirty="0">
                          <a:solidFill>
                            <a:srgbClr val="002060"/>
                          </a:solidFill>
                          <a:effectLst/>
                        </a:rPr>
                        <a:t>Activity</a:t>
                      </a:r>
                      <a:endParaRPr lang="en-IN" sz="1200" dirty="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solidFill>
                            <a:srgbClr val="002060"/>
                          </a:solidFill>
                          <a:effectLst/>
                        </a:rPr>
                        <a:t>In the Self</a:t>
                      </a:r>
                      <a:endParaRPr lang="en-IN" sz="120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solidFill>
                            <a:srgbClr val="002060"/>
                          </a:solidFill>
                          <a:effectLst/>
                        </a:rPr>
                        <a:t>In the Body</a:t>
                      </a:r>
                      <a:endParaRPr lang="en-IN" sz="120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dirty="0">
                          <a:solidFill>
                            <a:srgbClr val="002060"/>
                          </a:solidFill>
                          <a:effectLst/>
                        </a:rPr>
                        <a:t>Involving both the Self and the Body</a:t>
                      </a:r>
                      <a:endParaRPr lang="en-IN" sz="1200" dirty="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extLst>
                  <a:ext uri="{0D108BD9-81ED-4DB2-BD59-A6C34878D82A}">
                    <a16:rowId xmlns:a16="http://schemas.microsoft.com/office/drawing/2014/main" val="10000"/>
                  </a:ext>
                </a:extLst>
              </a:tr>
              <a:tr h="391392">
                <a:tc>
                  <a:txBody>
                    <a:bodyPr/>
                    <a:lstStyle/>
                    <a:p>
                      <a:pPr marL="0" marR="0" algn="just">
                        <a:lnSpc>
                          <a:spcPct val="107000"/>
                        </a:lnSpc>
                        <a:spcBef>
                          <a:spcPts val="0"/>
                        </a:spcBef>
                        <a:spcAft>
                          <a:spcPts val="0"/>
                        </a:spcAft>
                      </a:pPr>
                      <a:r>
                        <a:rPr lang="en-US" sz="1200" dirty="0">
                          <a:solidFill>
                            <a:srgbClr val="002060"/>
                          </a:solidFill>
                          <a:effectLst/>
                        </a:rPr>
                        <a:t>Running</a:t>
                      </a:r>
                      <a:endParaRPr lang="en-IN" sz="1200" dirty="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nchor="b"/>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I made the decision to run. The Body is running</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extLst>
                  <a:ext uri="{0D108BD9-81ED-4DB2-BD59-A6C34878D82A}">
                    <a16:rowId xmlns:a16="http://schemas.microsoft.com/office/drawing/2014/main" val="10001"/>
                  </a:ext>
                </a:extLst>
              </a:tr>
              <a:tr h="587087">
                <a:tc>
                  <a:txBody>
                    <a:bodyPr/>
                    <a:lstStyle/>
                    <a:p>
                      <a:pPr marL="0" marR="0" algn="just">
                        <a:lnSpc>
                          <a:spcPct val="107000"/>
                        </a:lnSpc>
                        <a:spcBef>
                          <a:spcPts val="0"/>
                        </a:spcBef>
                        <a:spcAft>
                          <a:spcPts val="0"/>
                        </a:spcAft>
                      </a:pPr>
                      <a:r>
                        <a:rPr lang="en-US" sz="1200" dirty="0">
                          <a:solidFill>
                            <a:srgbClr val="002060"/>
                          </a:solidFill>
                          <a:effectLst/>
                        </a:rPr>
                        <a:t>Eating</a:t>
                      </a:r>
                      <a:endParaRPr lang="en-IN" sz="1200" dirty="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nchor="b"/>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I made the decision to eat. The Body is eating. The Body is getting the nutrition and I am getting the taste</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extLst>
                  <a:ext uri="{0D108BD9-81ED-4DB2-BD59-A6C34878D82A}">
                    <a16:rowId xmlns:a16="http://schemas.microsoft.com/office/drawing/2014/main" val="10002"/>
                  </a:ext>
                </a:extLst>
              </a:tr>
              <a:tr h="195695">
                <a:tc>
                  <a:txBody>
                    <a:bodyPr/>
                    <a:lstStyle/>
                    <a:p>
                      <a:pPr marL="0" marR="0" algn="just">
                        <a:lnSpc>
                          <a:spcPct val="107000"/>
                        </a:lnSpc>
                        <a:spcBef>
                          <a:spcPts val="0"/>
                        </a:spcBef>
                        <a:spcAft>
                          <a:spcPts val="0"/>
                        </a:spcAft>
                      </a:pPr>
                      <a:r>
                        <a:rPr lang="en-US" sz="1200" dirty="0">
                          <a:solidFill>
                            <a:srgbClr val="002060"/>
                          </a:solidFill>
                          <a:effectLst/>
                        </a:rPr>
                        <a:t>Thinking</a:t>
                      </a:r>
                      <a:endParaRPr lang="en-IN" sz="1200" dirty="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nchor="b"/>
                </a:tc>
                <a:tc>
                  <a:txBody>
                    <a:bodyPr/>
                    <a:lstStyle/>
                    <a:p>
                      <a:pPr marL="0" marR="0" algn="just">
                        <a:lnSpc>
                          <a:spcPct val="107000"/>
                        </a:lnSpc>
                        <a:spcBef>
                          <a:spcPts val="0"/>
                        </a:spcBef>
                        <a:spcAft>
                          <a:spcPts val="0"/>
                        </a:spcAft>
                      </a:pPr>
                      <a:r>
                        <a:rPr lang="en-US" sz="1200">
                          <a:effectLst/>
                        </a:rPr>
                        <a:t>I am thinking. My body is not involved</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extLst>
                  <a:ext uri="{0D108BD9-81ED-4DB2-BD59-A6C34878D82A}">
                    <a16:rowId xmlns:a16="http://schemas.microsoft.com/office/drawing/2014/main" val="10003"/>
                  </a:ext>
                </a:extLst>
              </a:tr>
              <a:tr h="195695">
                <a:tc>
                  <a:txBody>
                    <a:bodyPr/>
                    <a:lstStyle/>
                    <a:p>
                      <a:pPr marL="0" marR="0" algn="just">
                        <a:lnSpc>
                          <a:spcPct val="107000"/>
                        </a:lnSpc>
                        <a:spcBef>
                          <a:spcPts val="0"/>
                        </a:spcBef>
                        <a:spcAft>
                          <a:spcPts val="0"/>
                        </a:spcAft>
                      </a:pPr>
                      <a:r>
                        <a:rPr lang="en-US" sz="1200" dirty="0">
                          <a:solidFill>
                            <a:srgbClr val="002060"/>
                          </a:solidFill>
                          <a:effectLst/>
                        </a:rPr>
                        <a:t>Feeling excited</a:t>
                      </a:r>
                      <a:endParaRPr lang="en-IN" sz="1200" dirty="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nchor="b"/>
                </a:tc>
                <a:tc>
                  <a:txBody>
                    <a:bodyPr/>
                    <a:lstStyle/>
                    <a:p>
                      <a:pPr marL="0" marR="0" algn="just">
                        <a:lnSpc>
                          <a:spcPct val="107000"/>
                        </a:lnSpc>
                        <a:spcBef>
                          <a:spcPts val="0"/>
                        </a:spcBef>
                        <a:spcAft>
                          <a:spcPts val="0"/>
                        </a:spcAft>
                      </a:pPr>
                      <a:r>
                        <a:rPr lang="en-US" sz="1200">
                          <a:effectLst/>
                        </a:rPr>
                        <a:t>I am feeling excited</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There is some effect on my Body also</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Both, me and my Body is involved</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extLst>
                  <a:ext uri="{0D108BD9-81ED-4DB2-BD59-A6C34878D82A}">
                    <a16:rowId xmlns:a16="http://schemas.microsoft.com/office/drawing/2014/main" val="10004"/>
                  </a:ext>
                </a:extLst>
              </a:tr>
              <a:tr h="195695">
                <a:tc>
                  <a:txBody>
                    <a:bodyPr/>
                    <a:lstStyle/>
                    <a:p>
                      <a:pPr marL="0" marR="0" algn="just">
                        <a:lnSpc>
                          <a:spcPct val="107000"/>
                        </a:lnSpc>
                        <a:spcBef>
                          <a:spcPts val="0"/>
                        </a:spcBef>
                        <a:spcAft>
                          <a:spcPts val="0"/>
                        </a:spcAft>
                      </a:pPr>
                      <a:r>
                        <a:rPr lang="en-US" sz="1200" dirty="0">
                          <a:solidFill>
                            <a:srgbClr val="002060"/>
                          </a:solidFill>
                          <a:effectLst/>
                        </a:rPr>
                        <a:t>Heartbeat</a:t>
                      </a:r>
                      <a:endParaRPr lang="en-IN" sz="1200" dirty="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nchor="b"/>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This is happening in the Body</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extLst>
                  <a:ext uri="{0D108BD9-81ED-4DB2-BD59-A6C34878D82A}">
                    <a16:rowId xmlns:a16="http://schemas.microsoft.com/office/drawing/2014/main" val="10005"/>
                  </a:ext>
                </a:extLst>
              </a:tr>
              <a:tr h="195695">
                <a:tc>
                  <a:txBody>
                    <a:bodyPr/>
                    <a:lstStyle/>
                    <a:p>
                      <a:pPr marL="0" marR="0" algn="just">
                        <a:lnSpc>
                          <a:spcPct val="107000"/>
                        </a:lnSpc>
                        <a:spcBef>
                          <a:spcPts val="0"/>
                        </a:spcBef>
                        <a:spcAft>
                          <a:spcPts val="0"/>
                        </a:spcAft>
                      </a:pPr>
                      <a:r>
                        <a:rPr lang="en-US" sz="1200" dirty="0">
                          <a:solidFill>
                            <a:srgbClr val="002060"/>
                          </a:solidFill>
                          <a:effectLst/>
                        </a:rPr>
                        <a:t>Blood circulation</a:t>
                      </a:r>
                      <a:endParaRPr lang="en-IN" sz="1200" dirty="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nchor="b"/>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This is happening in the Body</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extLst>
                  <a:ext uri="{0D108BD9-81ED-4DB2-BD59-A6C34878D82A}">
                    <a16:rowId xmlns:a16="http://schemas.microsoft.com/office/drawing/2014/main" val="10006"/>
                  </a:ext>
                </a:extLst>
              </a:tr>
              <a:tr h="195695">
                <a:tc>
                  <a:txBody>
                    <a:bodyPr/>
                    <a:lstStyle/>
                    <a:p>
                      <a:pPr marL="0" marR="0" algn="just">
                        <a:lnSpc>
                          <a:spcPct val="107000"/>
                        </a:lnSpc>
                        <a:spcBef>
                          <a:spcPts val="0"/>
                        </a:spcBef>
                        <a:spcAft>
                          <a:spcPts val="0"/>
                        </a:spcAft>
                      </a:pPr>
                      <a:r>
                        <a:rPr lang="en-US" sz="1200" dirty="0">
                          <a:solidFill>
                            <a:srgbClr val="002060"/>
                          </a:solidFill>
                          <a:effectLst/>
                        </a:rPr>
                        <a:t>Other activities…</a:t>
                      </a:r>
                      <a:endParaRPr lang="en-IN" sz="1200" dirty="0">
                        <a:solidFill>
                          <a:srgbClr val="002060"/>
                        </a:solidFill>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nchor="b"/>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IN" sz="120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tc>
                  <a:txBody>
                    <a:bodyPr/>
                    <a:lstStyle/>
                    <a:p>
                      <a:pPr marL="0" marR="0" algn="just">
                        <a:lnSpc>
                          <a:spcPct val="107000"/>
                        </a:lnSpc>
                        <a:spcBef>
                          <a:spcPts val="0"/>
                        </a:spcBef>
                        <a:spcAft>
                          <a:spcPts val="0"/>
                        </a:spcAft>
                      </a:pPr>
                      <a:r>
                        <a:rPr lang="en-US" sz="1200" dirty="0">
                          <a:effectLst/>
                        </a:rPr>
                        <a:t> </a:t>
                      </a:r>
                      <a:endParaRPr lang="en-IN" sz="1200" dirty="0">
                        <a:effectLst/>
                        <a:latin typeface="Arial" panose="020B0604020202020204" pitchFamily="34" charset="0"/>
                        <a:ea typeface="Times New Roman" panose="02020603050405020304" pitchFamily="18" charset="0"/>
                        <a:cs typeface="Mangal" panose="00000400000000000000" pitchFamily="2"/>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DE2B90D-852E-441C-A4AF-172B5E9B0590}"/>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Expected Outcome</a:t>
            </a:r>
          </a:p>
        </p:txBody>
      </p:sp>
      <p:sp>
        <p:nvSpPr>
          <p:cNvPr id="3" name="Text Placeholder 2">
            <a:extLst>
              <a:ext uri="{FF2B5EF4-FFF2-40B4-BE49-F238E27FC236}">
                <a16:creationId xmlns:a16="http://schemas.microsoft.com/office/drawing/2014/main" id="{29E3ADF6-DAD2-4438-926E-AA50C3A4C688}"/>
              </a:ext>
            </a:extLst>
          </p:cNvPr>
          <p:cNvSpPr>
            <a:spLocks noGrp="1"/>
          </p:cNvSpPr>
          <p:nvPr>
            <p:ph type="body" sz="quarter" idx="13"/>
          </p:nvPr>
        </p:nvSpPr>
        <p:spPr/>
        <p:txBody>
          <a:bodyPr/>
          <a:lstStyle/>
          <a:p>
            <a:pPr marL="0" indent="0">
              <a:buFont typeface="Symbol" pitchFamily="18" charset="2"/>
              <a:buNone/>
              <a:defRPr/>
            </a:pPr>
            <a:r>
              <a:t>The students are able to relate their desires to need of the Self and the Body distinctly. They are able to see that the Self and the Body are two distinct realities, and a large part of their desires are related to the need of the Self (and not the Body). They may also be able to conclude that while their efforts are mostly centered on physical facility, which can only fulfil the needs pertaining to the Body and not the Self. They may also see that they are going by the assumption that physical facility will fulfil the needs of the Self also.</a:t>
            </a:r>
            <a:endParaRPr lang="en-IN"/>
          </a:p>
          <a:p>
            <a:pPr marL="0" indent="0">
              <a:buFont typeface="Symbol" pitchFamily="18" charset="2"/>
              <a:buNone/>
              <a:defRPr/>
            </a:pPr>
            <a:endParaRPr lang="en-IN"/>
          </a:p>
          <a:p>
            <a:pPr marL="0" indent="0">
              <a:buFont typeface="Symbol" pitchFamily="18" charset="2"/>
              <a:buNone/>
              <a:defRPr/>
            </a:pPr>
            <a:r>
              <a:t>The students are able to see that the Self and the Body are two distinct realities and there are three distinct types of activities going on – activities of the Self, activities of the Body and activities of the Body in which the decision of Self is involved. They are able to see that activities like understanding, desire, thought and selection are the activities of the Self;  the activities like breathing, palpitation, blood circulation etc. are fully the activities of the Body, while the activities they do with their sense organs like hearing through ears, seeing through eyes, sensing through touch, tasting through tongue and smelling through nose or the activities they do with their work organs like hands, legs etc. are such activities that require the participation of both the Self and the Body.</a:t>
            </a:r>
            <a:endParaRPr lang="en-IN"/>
          </a:p>
          <a:p>
            <a:pPr>
              <a:defRPr/>
            </a:pP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ubtitle 4">
            <a:extLst>
              <a:ext uri="{FF2B5EF4-FFF2-40B4-BE49-F238E27FC236}">
                <a16:creationId xmlns:a16="http://schemas.microsoft.com/office/drawing/2014/main" id="{6A02AD02-9C57-4072-B722-E8B2F1C3E189}"/>
              </a:ext>
            </a:extLst>
          </p:cNvPr>
          <p:cNvSpPr>
            <a:spLocks noGrp="1" noChangeArrowheads="1"/>
          </p:cNvSpPr>
          <p:nvPr>
            <p:ph type="subTitle" idx="1"/>
          </p:nvPr>
        </p:nvSpPr>
        <p:spPr>
          <a:xfrm>
            <a:off x="1709738" y="3900488"/>
            <a:ext cx="7840662"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panose="020B0604020202020204" pitchFamily="34" charset="0"/>
                <a:cs typeface="Calibri" panose="020F0502020204030204" pitchFamily="34" charset="0"/>
              </a:rPr>
              <a:t>Distinguishing between the Needs of the Self and the Body</a:t>
            </a:r>
            <a:endParaRPr lang="en-IN" altLang="en-US">
              <a:latin typeface="Arial" panose="020B0604020202020204" pitchFamily="34" charset="0"/>
              <a:ea typeface="Calibri" panose="020F0502020204030204" pitchFamily="34" charset="0"/>
              <a:cs typeface="Mangal" panose="02040503050203030202" pitchFamily="18" charset="0"/>
            </a:endParaRPr>
          </a:p>
        </p:txBody>
      </p:sp>
      <p:sp>
        <p:nvSpPr>
          <p:cNvPr id="26627" name="Title 3">
            <a:extLst>
              <a:ext uri="{FF2B5EF4-FFF2-40B4-BE49-F238E27FC236}">
                <a16:creationId xmlns:a16="http://schemas.microsoft.com/office/drawing/2014/main" id="{C078AA03-F62A-4D5D-A0DC-AEFB82A29809}"/>
              </a:ext>
            </a:extLst>
          </p:cNvPr>
          <p:cNvSpPr>
            <a:spLocks noGrp="1" noChangeArrowheads="1"/>
          </p:cNvSpPr>
          <p:nvPr>
            <p:ph type="ctrTitle"/>
          </p:nvPr>
        </p:nvSpPr>
        <p:spPr>
          <a:xfrm>
            <a:off x="1709738" y="2286000"/>
            <a:ext cx="7840662" cy="123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FAQs for Lecture 8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a:extLst>
              <a:ext uri="{FF2B5EF4-FFF2-40B4-BE49-F238E27FC236}">
                <a16:creationId xmlns:a16="http://schemas.microsoft.com/office/drawing/2014/main" id="{03F97CEC-CE8E-4957-A338-12EBED2E94C3}"/>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a:t>
            </a:r>
            <a:endParaRPr lang="en-US" altLang="en-US"/>
          </a:p>
        </p:txBody>
      </p:sp>
      <p:sp>
        <p:nvSpPr>
          <p:cNvPr id="27651" name="Content Placeholder 1">
            <a:extLst>
              <a:ext uri="{FF2B5EF4-FFF2-40B4-BE49-F238E27FC236}">
                <a16:creationId xmlns:a16="http://schemas.microsoft.com/office/drawing/2014/main" id="{9AAC7D59-C9C7-4F86-933C-6AC9024B401C}"/>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Are we only talking about the basic needs of a human being here? What about the higher needs?</a:t>
            </a:r>
          </a:p>
          <a:p>
            <a:endParaRPr altLang="en-US"/>
          </a:p>
          <a:p>
            <a:r>
              <a:rPr altLang="en-US"/>
              <a:t>We need food and also the taste. So you are saying that only Self needs taste. Similarly, clothes are needed for the body but clothes which are trending or in fashion are needed for the Self. Isn’t it? Why do we need to see this separately?</a:t>
            </a:r>
          </a:p>
          <a:p>
            <a:endParaRPr altLang="en-US"/>
          </a:p>
          <a:p>
            <a:r>
              <a:rPr altLang="en-US"/>
              <a:t>There can be many desires which are inter-connected for Body and Self. E.g. Money. In that case how to distinguish whether the desire is for Body or Self?</a:t>
            </a:r>
          </a:p>
          <a:p>
            <a:endParaRPr lang="en-IN" altLang="en-US"/>
          </a:p>
          <a:p>
            <a:r>
              <a:rPr altLang="en-US"/>
              <a:t>If this is spirituality, then our religious texts have answer to all such questions. Why not refer to them directly?</a:t>
            </a:r>
          </a:p>
          <a:p>
            <a:endParaRPr lang="en-IN" altLang="en-US"/>
          </a:p>
          <a:p>
            <a:r>
              <a:rPr lang="en-IN" altLang="en-US"/>
              <a:t>...</a:t>
            </a:r>
            <a:endParaRP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0">
            <a:extLst>
              <a:ext uri="{FF2B5EF4-FFF2-40B4-BE49-F238E27FC236}">
                <a16:creationId xmlns:a16="http://schemas.microsoft.com/office/drawing/2014/main" id="{8F8B1610-BCD8-4FF5-AC31-8AE4D2E62EB2}"/>
              </a:ext>
            </a:extLst>
          </p:cNvPr>
          <p:cNvSpPr>
            <a:spLocks noGrp="1"/>
          </p:cNvSpPr>
          <p:nvPr>
            <p:ph type="ctrTitle"/>
          </p:nvPr>
        </p:nvSpPr>
        <p:spPr bwMode="auto">
          <a:xfrm>
            <a:off x="1828800" y="0"/>
            <a:ext cx="8610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algn="ctr"/>
            <a:r>
              <a:rPr lang="en-GB" altLang="en-US" sz="3600">
                <a:latin typeface="Arial" panose="020B0604020202020204" pitchFamily="34" charset="0"/>
                <a:cs typeface="Arial" panose="020B0604020202020204" pitchFamily="34" charset="0"/>
              </a:rPr>
              <a:t>Quiz</a:t>
            </a: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endParaRPr lang="en-GB" altLang="en-US">
              <a:latin typeface="Arial" panose="020B0604020202020204" pitchFamily="34" charset="0"/>
              <a:cs typeface="Arial" panose="020B0604020202020204" pitchFamily="34" charset="0"/>
            </a:endParaRPr>
          </a:p>
        </p:txBody>
      </p:sp>
      <p:pic>
        <p:nvPicPr>
          <p:cNvPr id="28675" name="Picture 4" descr="Image result for quiz symbol images">
            <a:extLst>
              <a:ext uri="{FF2B5EF4-FFF2-40B4-BE49-F238E27FC236}">
                <a16:creationId xmlns:a16="http://schemas.microsoft.com/office/drawing/2014/main" id="{C14EBF2F-40C3-47AB-8B82-F55E8F747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926"/>
          <a:stretch>
            <a:fillRect/>
          </a:stretch>
        </p:blipFill>
        <p:spPr bwMode="auto">
          <a:xfrm>
            <a:off x="4560888" y="1655763"/>
            <a:ext cx="307022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0">
            <a:extLst>
              <a:ext uri="{FF2B5EF4-FFF2-40B4-BE49-F238E27FC236}">
                <a16:creationId xmlns:a16="http://schemas.microsoft.com/office/drawing/2014/main" id="{45260311-DAC8-40DD-855B-05BC7A8A594B}"/>
              </a:ext>
            </a:extLst>
          </p:cNvPr>
          <p:cNvSpPr>
            <a:spLocks noGrp="1"/>
          </p:cNvSpPr>
          <p:nvPr>
            <p:ph type="ctrTitle"/>
          </p:nvPr>
        </p:nvSpPr>
        <p:spPr bwMode="auto">
          <a:xfrm>
            <a:off x="1828800" y="0"/>
            <a:ext cx="8610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algn="ctr"/>
            <a:r>
              <a:rPr lang="en-GB" altLang="en-US" sz="3600">
                <a:latin typeface="Arial" panose="020B0604020202020204" pitchFamily="34" charset="0"/>
                <a:cs typeface="Arial" panose="020B0604020202020204" pitchFamily="34" charset="0"/>
              </a:rPr>
              <a:t>Self Reflection</a:t>
            </a: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endParaRPr lang="en-GB" altLang="en-US">
              <a:latin typeface="Arial" panose="020B0604020202020204" pitchFamily="34" charset="0"/>
              <a:cs typeface="Arial" panose="020B0604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Content Placeholder 1">
            <a:extLst>
              <a:ext uri="{FF2B5EF4-FFF2-40B4-BE49-F238E27FC236}">
                <a16:creationId xmlns:a16="http://schemas.microsoft.com/office/drawing/2014/main" id="{1AF40C5E-F83A-4F68-B935-9187DCFC0E05}"/>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Are we only talking about the basic needs of a human being here? What about the higher needs?</a:t>
            </a:r>
          </a:p>
          <a:p>
            <a:endParaRPr lang="en-US" altLang="en-US"/>
          </a:p>
          <a:p>
            <a:r>
              <a:rPr lang="en-US" altLang="en-US"/>
              <a:t>We need food and also the taste. So you are saying that only Self needs taste. Similarly, clothes are needed for the body but clothes which are trending or in fashion are needed for the Self. Isn’t it? Why do we need to see this separately?</a:t>
            </a:r>
          </a:p>
          <a:p>
            <a:endParaRPr lang="en-US" altLang="en-US"/>
          </a:p>
          <a:p>
            <a:r>
              <a:rPr lang="en-US" altLang="en-US"/>
              <a:t>There can be many desires which are inter-connected for Body and Self. E.g. Money. In that case how to distinguish whether the desire is for Body or Self?</a:t>
            </a:r>
          </a:p>
        </p:txBody>
      </p:sp>
      <p:sp>
        <p:nvSpPr>
          <p:cNvPr id="32771" name="Content Placeholder 2">
            <a:extLst>
              <a:ext uri="{FF2B5EF4-FFF2-40B4-BE49-F238E27FC236}">
                <a16:creationId xmlns:a16="http://schemas.microsoft.com/office/drawing/2014/main" id="{50F33471-4120-43AD-8D56-661BDB908175}"/>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IN" altLang="en-US"/>
              <a:t>All the needs- of the self and of the body</a:t>
            </a:r>
          </a:p>
          <a:p>
            <a:pPr marL="0" indent="0"/>
            <a:endParaRPr lang="en-IN" altLang="en-US"/>
          </a:p>
          <a:p>
            <a:pPr marL="0" indent="0"/>
            <a:endParaRPr lang="en-IN" altLang="en-US"/>
          </a:p>
          <a:p>
            <a:pPr marL="0" indent="0"/>
            <a:endParaRPr lang="en-IN" altLang="en-US"/>
          </a:p>
          <a:p>
            <a:pPr marL="0" indent="0"/>
            <a:r>
              <a:rPr lang="en-IN" altLang="en-US"/>
              <a:t>Because, they are of two different types, and they have to be fulfilled differently, e.g. need for clothes for protection of the body is required in limited quantity while need for clothes for getting respect becomes undefined.</a:t>
            </a:r>
          </a:p>
          <a:p>
            <a:pPr marL="0" indent="0"/>
            <a:endParaRPr lang="en-IN" altLang="en-US"/>
          </a:p>
          <a:p>
            <a:pPr marL="0" indent="0"/>
            <a:r>
              <a:rPr lang="en-IN" altLang="en-US"/>
              <a:t>Need of the self ultimately relates to the need of continuous happiness, whereas, need for body is related nurturing, protection and right utilisation of the body. Money is a man-made artefact, used for exchange of physical facility, relating to the need of the body.</a:t>
            </a:r>
            <a:endParaRPr lang="en-US" altLang="en-US"/>
          </a:p>
        </p:txBody>
      </p:sp>
      <p:sp>
        <p:nvSpPr>
          <p:cNvPr id="32772" name="Title 3">
            <a:extLst>
              <a:ext uri="{FF2B5EF4-FFF2-40B4-BE49-F238E27FC236}">
                <a16:creationId xmlns:a16="http://schemas.microsoft.com/office/drawing/2014/main" id="{56CAB563-B769-4606-8C39-C98E37477170}"/>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1: Needs of Self and Body	</a:t>
            </a:r>
            <a:r>
              <a:rPr lang="en-US" altLang="en-US"/>
              <a:t>	Response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Content Placeholder 1">
            <a:extLst>
              <a:ext uri="{FF2B5EF4-FFF2-40B4-BE49-F238E27FC236}">
                <a16:creationId xmlns:a16="http://schemas.microsoft.com/office/drawing/2014/main" id="{CAFFCD93-B740-47D3-B18A-35B0E87D8655}"/>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We discussed Maslow’s hierarchy of needs. By distinguishing needs of the Self and Body, how will it look?</a:t>
            </a:r>
          </a:p>
        </p:txBody>
      </p:sp>
      <p:sp>
        <p:nvSpPr>
          <p:cNvPr id="33795" name="Content Placeholder 2">
            <a:extLst>
              <a:ext uri="{FF2B5EF4-FFF2-40B4-BE49-F238E27FC236}">
                <a16:creationId xmlns:a16="http://schemas.microsoft.com/office/drawing/2014/main" id="{505037B3-06CF-4899-BEA1-4197A8153AB9}"/>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Need of the self is of higher priority, if we take care of the need of the self through right understanding and feeling, then it will the fulfillment of the need of the body very easy.</a:t>
            </a:r>
            <a:endParaRPr lang="en-US" altLang="en-US"/>
          </a:p>
        </p:txBody>
      </p:sp>
      <p:sp>
        <p:nvSpPr>
          <p:cNvPr id="33796" name="Title 3">
            <a:extLst>
              <a:ext uri="{FF2B5EF4-FFF2-40B4-BE49-F238E27FC236}">
                <a16:creationId xmlns:a16="http://schemas.microsoft.com/office/drawing/2014/main" id="{FF8EE078-0BE5-444E-AF7D-E49C5DFB9F73}"/>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1: Needs of Self and Body	</a:t>
            </a:r>
            <a:r>
              <a:rPr lang="en-US" altLang="en-US"/>
              <a:t>	Response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CEC310-5B3A-4CB9-A116-C104FD3334D4}"/>
              </a:ext>
            </a:extLst>
          </p:cNvPr>
          <p:cNvSpPr>
            <a:spLocks noGrp="1"/>
          </p:cNvSpPr>
          <p:nvPr>
            <p:ph sz="half" idx="1"/>
          </p:nvPr>
        </p:nvSpPr>
        <p:spPr>
          <a:xfrm>
            <a:off x="0" y="609600"/>
            <a:ext cx="6007100" cy="5943600"/>
          </a:xfrm>
        </p:spPr>
        <p:txBody>
          <a:bodyPr/>
          <a:lstStyle/>
          <a:p>
            <a:pPr>
              <a:defRPr/>
            </a:pPr>
            <a:r>
              <a:rPr lang="en-US" altLang="en-US" dirty="0"/>
              <a:t>What is feeling? Does it happen only in self or it also has an effect on the body as well?</a:t>
            </a:r>
          </a:p>
          <a:p>
            <a:pPr>
              <a:defRPr/>
            </a:pPr>
            <a:endParaRPr lang="en-US" altLang="en-US" dirty="0"/>
          </a:p>
          <a:p>
            <a:pPr>
              <a:defRPr/>
            </a:pPr>
            <a:endParaRPr lang="en-US" dirty="0"/>
          </a:p>
          <a:p>
            <a:pPr>
              <a:defRPr/>
            </a:pPr>
            <a:endParaRPr lang="en-US" dirty="0"/>
          </a:p>
          <a:p>
            <a:pPr>
              <a:defRPr/>
            </a:pPr>
            <a:endParaRPr lang="en-US" dirty="0"/>
          </a:p>
          <a:p>
            <a:pPr>
              <a:defRPr/>
            </a:pPr>
            <a:r>
              <a:rPr lang="en-US" dirty="0"/>
              <a:t>What is right feeling? </a:t>
            </a:r>
            <a:endParaRPr lang="en-IN" dirty="0"/>
          </a:p>
          <a:p>
            <a:pPr marL="0" indent="0">
              <a:buFont typeface="Arial" panose="020B0604020202020204" pitchFamily="34" charset="0"/>
              <a:buNone/>
              <a:defRPr/>
            </a:pPr>
            <a:r>
              <a:rPr lang="en-US" dirty="0"/>
              <a:t> </a:t>
            </a:r>
            <a:endParaRPr lang="en-IN" dirty="0"/>
          </a:p>
          <a:p>
            <a:pPr>
              <a:defRPr/>
            </a:pPr>
            <a:endParaRPr lang="en-US" dirty="0"/>
          </a:p>
          <a:p>
            <a:pPr>
              <a:defRPr/>
            </a:pPr>
            <a:r>
              <a:rPr lang="en-US" dirty="0"/>
              <a:t>Can a feeling which is right for me, may be wrong for someone else?</a:t>
            </a:r>
          </a:p>
          <a:p>
            <a:pPr>
              <a:defRPr/>
            </a:pPr>
            <a:endParaRPr lang="en-US" dirty="0"/>
          </a:p>
          <a:p>
            <a:pPr>
              <a:defRPr/>
            </a:pPr>
            <a:r>
              <a:rPr lang="en-US" altLang="en-US" dirty="0"/>
              <a:t>Are you talking about spirituality? Or</a:t>
            </a:r>
          </a:p>
          <a:p>
            <a:pPr>
              <a:buFont typeface="Arial" panose="020B0604020202020204" pitchFamily="34" charset="0"/>
              <a:buNone/>
              <a:defRPr/>
            </a:pPr>
            <a:r>
              <a:rPr lang="en-US" altLang="en-US" dirty="0"/>
              <a:t>	Are you trying to make us spiritual?</a:t>
            </a:r>
          </a:p>
          <a:p>
            <a:pPr>
              <a:defRPr/>
            </a:pPr>
            <a:endParaRPr lang="en-US" altLang="en-US" dirty="0"/>
          </a:p>
          <a:p>
            <a:pPr>
              <a:defRPr/>
            </a:pPr>
            <a:endParaRPr lang="en-IN" dirty="0"/>
          </a:p>
          <a:p>
            <a:pPr marL="0" indent="0">
              <a:buFont typeface="Arial" panose="020B0604020202020204" pitchFamily="34" charset="0"/>
              <a:buNone/>
              <a:defRPr/>
            </a:pPr>
            <a:endParaRPr lang="en-IN" dirty="0"/>
          </a:p>
        </p:txBody>
      </p:sp>
      <p:sp>
        <p:nvSpPr>
          <p:cNvPr id="34819" name="Content Placeholder 2">
            <a:extLst>
              <a:ext uri="{FF2B5EF4-FFF2-40B4-BE49-F238E27FC236}">
                <a16:creationId xmlns:a16="http://schemas.microsoft.com/office/drawing/2014/main" id="{00F2AC25-6150-4BB7-9983-6ADFAEB8EA66}"/>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Feeling is basically my acceptance of relationship, affection for example. This is certainly in the self. It might reflect at the level of the body, if self sends some instruction to the body on the basis of it, consciously or un consciously.</a:t>
            </a:r>
          </a:p>
          <a:p>
            <a:endParaRPr lang="en-IN" altLang="en-US"/>
          </a:p>
          <a:p>
            <a:r>
              <a:rPr lang="en-IN" altLang="en-US"/>
              <a:t>Feeling that is naturally acceptable to us is the right feeling.</a:t>
            </a:r>
          </a:p>
          <a:p>
            <a:endParaRPr lang="en-IN" altLang="en-US"/>
          </a:p>
          <a:p>
            <a:r>
              <a:rPr lang="en-IN" altLang="en-US"/>
              <a:t>No.</a:t>
            </a:r>
          </a:p>
          <a:p>
            <a:endParaRPr lang="en-IN" altLang="en-US"/>
          </a:p>
          <a:p>
            <a:endParaRPr lang="en-IN" altLang="en-US"/>
          </a:p>
          <a:p>
            <a:r>
              <a:rPr lang="en-IN" altLang="en-US"/>
              <a:t>We are trying to work for a system of education that makes us human. So, we are talking about humanness- what is being human.</a:t>
            </a:r>
          </a:p>
        </p:txBody>
      </p:sp>
      <p:sp>
        <p:nvSpPr>
          <p:cNvPr id="34820" name="Title 3">
            <a:extLst>
              <a:ext uri="{FF2B5EF4-FFF2-40B4-BE49-F238E27FC236}">
                <a16:creationId xmlns:a16="http://schemas.microsoft.com/office/drawing/2014/main" id="{748E71FC-C327-493A-85C3-F7575991562F}"/>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51F406F-8A6A-402C-BB39-B4A1C2F13F74}"/>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3315" name="Text Placeholder 2">
            <a:extLst>
              <a:ext uri="{FF2B5EF4-FFF2-40B4-BE49-F238E27FC236}">
                <a16:creationId xmlns:a16="http://schemas.microsoft.com/office/drawing/2014/main" id="{CF47D72C-EFAB-41C8-AB6E-1331725E790D}"/>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13316" name="Picture 3">
            <a:extLst>
              <a:ext uri="{FF2B5EF4-FFF2-40B4-BE49-F238E27FC236}">
                <a16:creationId xmlns:a16="http://schemas.microsoft.com/office/drawing/2014/main" id="{135B8BC9-31FF-4EFC-906B-028E79406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Content Placeholder 1">
            <a:extLst>
              <a:ext uri="{FF2B5EF4-FFF2-40B4-BE49-F238E27FC236}">
                <a16:creationId xmlns:a16="http://schemas.microsoft.com/office/drawing/2014/main" id="{6C2CE08C-3C01-4AF9-BF25-CA3A4B86E93B}"/>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If this is spirituality, then our religious texts have answer to all such questions. Why not refer to them directly?</a:t>
            </a:r>
          </a:p>
          <a:p>
            <a:endParaRPr lang="en-US" altLang="en-US"/>
          </a:p>
          <a:p>
            <a:endParaRPr lang="en-US" altLang="en-US"/>
          </a:p>
          <a:p>
            <a:endParaRPr lang="en-US" altLang="en-US"/>
          </a:p>
          <a:p>
            <a:endParaRPr lang="en-US" altLang="en-US"/>
          </a:p>
          <a:p>
            <a:endParaRPr lang="en-US" altLang="en-US"/>
          </a:p>
        </p:txBody>
      </p:sp>
      <p:sp>
        <p:nvSpPr>
          <p:cNvPr id="35843" name="Content Placeholder 2">
            <a:extLst>
              <a:ext uri="{FF2B5EF4-FFF2-40B4-BE49-F238E27FC236}">
                <a16:creationId xmlns:a16="http://schemas.microsoft.com/office/drawing/2014/main" id="{FED5F4E7-63EE-4253-83EB-F0C3DE13CE51}"/>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Truth is eternal but, its expression is ever fresh. If we can understand the truth, we can see that it is there in the wisdom of the tradition as well. Then we can also see that the great man of this world have been essentially trying to express the truth in a manner which was suitable for that time, society and people. Everyone of us has to understand the truth through our self-investigation, through direct observation and  then we can also see that these are expressed in the texts also. So, texts are veyy useful source for right kind of proposals about the truth, the reality. </a:t>
            </a:r>
          </a:p>
        </p:txBody>
      </p:sp>
      <p:sp>
        <p:nvSpPr>
          <p:cNvPr id="35844" name="Title 3">
            <a:extLst>
              <a:ext uri="{FF2B5EF4-FFF2-40B4-BE49-F238E27FC236}">
                <a16:creationId xmlns:a16="http://schemas.microsoft.com/office/drawing/2014/main" id="{20E036D7-4237-4207-892F-F07E53C4E3D5}"/>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1">
            <a:extLst>
              <a:ext uri="{FF2B5EF4-FFF2-40B4-BE49-F238E27FC236}">
                <a16:creationId xmlns:a16="http://schemas.microsoft.com/office/drawing/2014/main" id="{AA964C22-5D23-4C7B-8A85-3C3F04F8EA9D}"/>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The exercise on list of desires was interesting. Most of my needs turned out to be needs of the Self and I was trying to address them using some physical facility. So now, I can understand the need for right understanding and right feeling within. What exactly should I do for developing this?</a:t>
            </a:r>
            <a:endParaRPr lang="en-IN" altLang="en-US"/>
          </a:p>
        </p:txBody>
      </p:sp>
      <p:sp>
        <p:nvSpPr>
          <p:cNvPr id="36867" name="Content Placeholder 2">
            <a:extLst>
              <a:ext uri="{FF2B5EF4-FFF2-40B4-BE49-F238E27FC236}">
                <a16:creationId xmlns:a16="http://schemas.microsoft.com/office/drawing/2014/main" id="{61064717-D419-4188-872C-B3994D8A4B88}"/>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This is what we are going to talk about all through the course- understanding of harmony at all levels of our being from individual, family, society, to nature/ existence. Once we have the understanding of harmony, we will have the feeling of harmony and that will also be detailed out.</a:t>
            </a:r>
          </a:p>
        </p:txBody>
      </p:sp>
      <p:sp>
        <p:nvSpPr>
          <p:cNvPr id="36868" name="Title 3">
            <a:extLst>
              <a:ext uri="{FF2B5EF4-FFF2-40B4-BE49-F238E27FC236}">
                <a16:creationId xmlns:a16="http://schemas.microsoft.com/office/drawing/2014/main" id="{FC438E26-8CD0-4811-9535-2C53D9C7A1EC}"/>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1D9E479-6045-447D-8EC1-C0D511637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638" y="0"/>
            <a:ext cx="7578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32E9992E-A339-4022-80BA-188B12E41D4F}"/>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4340" name="Text Placeholder 2">
            <a:extLst>
              <a:ext uri="{FF2B5EF4-FFF2-40B4-BE49-F238E27FC236}">
                <a16:creationId xmlns:a16="http://schemas.microsoft.com/office/drawing/2014/main" id="{EA59CEDD-AFAF-4ACF-864A-7A87EAAADD32}"/>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AC18FAD-4508-4AF0-ABEB-51AE0138BE38}"/>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5363" name="Text Placeholder 3">
            <a:extLst>
              <a:ext uri="{FF2B5EF4-FFF2-40B4-BE49-F238E27FC236}">
                <a16:creationId xmlns:a16="http://schemas.microsoft.com/office/drawing/2014/main" id="{99BBDDAF-B356-4562-B119-6DA3842F41B5}"/>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graphicFrame>
        <p:nvGraphicFramePr>
          <p:cNvPr id="3" name="Table 2">
            <a:extLst>
              <a:ext uri="{FF2B5EF4-FFF2-40B4-BE49-F238E27FC236}">
                <a16:creationId xmlns:a16="http://schemas.microsoft.com/office/drawing/2014/main" id="{6B0D1810-1E25-4312-A1CD-0C8930238124}"/>
              </a:ext>
            </a:extLst>
          </p:cNvPr>
          <p:cNvGraphicFramePr>
            <a:graphicFrameLocks noGrp="1"/>
          </p:cNvGraphicFramePr>
          <p:nvPr/>
        </p:nvGraphicFramePr>
        <p:xfrm>
          <a:off x="1524000" y="0"/>
          <a:ext cx="9144000" cy="6858000"/>
        </p:xfrm>
        <a:graphic>
          <a:graphicData uri="http://schemas.openxmlformats.org/drawingml/2006/table">
            <a:tbl>
              <a:tblPr/>
              <a:tblGrid>
                <a:gridCol w="1939556">
                  <a:extLst>
                    <a:ext uri="{9D8B030D-6E8A-4147-A177-3AD203B41FA5}">
                      <a16:colId xmlns:a16="http://schemas.microsoft.com/office/drawing/2014/main" val="20000"/>
                    </a:ext>
                  </a:extLst>
                </a:gridCol>
                <a:gridCol w="3552029">
                  <a:extLst>
                    <a:ext uri="{9D8B030D-6E8A-4147-A177-3AD203B41FA5}">
                      <a16:colId xmlns:a16="http://schemas.microsoft.com/office/drawing/2014/main" val="20001"/>
                    </a:ext>
                  </a:extLst>
                </a:gridCol>
                <a:gridCol w="3652415">
                  <a:extLst>
                    <a:ext uri="{9D8B030D-6E8A-4147-A177-3AD203B41FA5}">
                      <a16:colId xmlns:a16="http://schemas.microsoft.com/office/drawing/2014/main" val="20002"/>
                    </a:ext>
                  </a:extLst>
                </a:gridCol>
              </a:tblGrid>
              <a:tr h="736496">
                <a:tc>
                  <a:txBody>
                    <a:bodyPr/>
                    <a:lstStyle/>
                    <a:p>
                      <a:pPr marL="0" marR="0" algn="ctr">
                        <a:spcBef>
                          <a:spcPts val="0"/>
                        </a:spcBef>
                        <a:spcAft>
                          <a:spcPts val="0"/>
                        </a:spcAft>
                      </a:pPr>
                      <a:r>
                        <a:rPr lang="en-US" sz="1900" dirty="0">
                          <a:solidFill>
                            <a:srgbClr val="993300"/>
                          </a:solidFill>
                          <a:latin typeface="Arial"/>
                          <a:ea typeface="Times New Roman"/>
                          <a:cs typeface="Times New Roman"/>
                        </a:rPr>
                        <a:t> </a:t>
                      </a:r>
                      <a:r>
                        <a:rPr lang="en-US" sz="1900" b="1" dirty="0">
                          <a:latin typeface="Arial"/>
                          <a:ea typeface="Times New Roman"/>
                          <a:cs typeface="Times New Roman"/>
                        </a:rPr>
                        <a:t>Human Being</a:t>
                      </a:r>
                      <a:endParaRPr lang="en-US" sz="1300" dirty="0">
                        <a:latin typeface="Times New Roman"/>
                        <a:ea typeface="Times New Roman"/>
                        <a:cs typeface="Times New Roman"/>
                      </a:endParaRPr>
                    </a:p>
                    <a:p>
                      <a:pPr marL="0" marR="0" algn="ctr">
                        <a:spcBef>
                          <a:spcPts val="0"/>
                        </a:spcBef>
                        <a:spcAft>
                          <a:spcPts val="0"/>
                        </a:spcAft>
                      </a:pPr>
                      <a:r>
                        <a:rPr lang="en-US" sz="2700" b="1" kern="1200" dirty="0" err="1">
                          <a:solidFill>
                            <a:srgbClr val="002060"/>
                          </a:solidFill>
                          <a:latin typeface="Kruti Dev 010"/>
                          <a:ea typeface="Times New Roman"/>
                          <a:cs typeface="Arial"/>
                        </a:rPr>
                        <a:t>Ekkuo</a:t>
                      </a:r>
                      <a:endParaRPr lang="en-US" sz="1700" dirty="0">
                        <a:latin typeface="Times New Roman"/>
                        <a:ea typeface="Times New Roman"/>
                        <a:cs typeface="Times New Roman"/>
                      </a:endParaRPr>
                    </a:p>
                  </a:txBody>
                  <a:tcPr marL="56795" marR="56795"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1900" b="1" dirty="0">
                          <a:latin typeface="Arial"/>
                          <a:ea typeface="Times New Roman"/>
                          <a:cs typeface="Times New Roman"/>
                        </a:rPr>
                        <a:t>Self </a:t>
                      </a:r>
                    </a:p>
                    <a:p>
                      <a:pPr marL="0" marR="0" algn="ctr">
                        <a:spcBef>
                          <a:spcPts val="0"/>
                        </a:spcBef>
                        <a:spcAft>
                          <a:spcPts val="0"/>
                        </a:spcAft>
                      </a:pPr>
                      <a:r>
                        <a:rPr lang="en-US" sz="2700" b="1" kern="1200" dirty="0" err="1">
                          <a:solidFill>
                            <a:srgbClr val="002060"/>
                          </a:solidFill>
                          <a:latin typeface="Kruti Dev 010"/>
                          <a:ea typeface="Times New Roman"/>
                          <a:cs typeface="Arial"/>
                        </a:rPr>
                        <a:t>eSa</a:t>
                      </a:r>
                      <a:endParaRPr lang="en-US" sz="1700" dirty="0">
                        <a:latin typeface="Times New Roman"/>
                        <a:ea typeface="Times New Roman"/>
                        <a:cs typeface="Times New Roman"/>
                      </a:endParaRPr>
                    </a:p>
                  </a:txBody>
                  <a:tcPr marL="56795" marR="56795"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1900" b="1" dirty="0">
                          <a:latin typeface="Arial"/>
                          <a:ea typeface="Times New Roman"/>
                          <a:cs typeface="Times New Roman"/>
                        </a:rPr>
                        <a:t>Body</a:t>
                      </a:r>
                      <a:endParaRPr lang="en-US" sz="1300" dirty="0">
                        <a:latin typeface="Times New Roman"/>
                        <a:ea typeface="Times New Roman"/>
                        <a:cs typeface="Times New Roman"/>
                      </a:endParaRPr>
                    </a:p>
                    <a:p>
                      <a:pPr marL="0" marR="0" algn="ctr">
                        <a:spcBef>
                          <a:spcPts val="0"/>
                        </a:spcBef>
                        <a:spcAft>
                          <a:spcPts val="0"/>
                        </a:spcAft>
                      </a:pPr>
                      <a:r>
                        <a:rPr lang="en-US" sz="2700" b="1" kern="1200" dirty="0">
                          <a:solidFill>
                            <a:srgbClr val="002060"/>
                          </a:solidFill>
                          <a:latin typeface="Kruti Dev 010"/>
                          <a:ea typeface="Times New Roman"/>
                          <a:cs typeface="Arial"/>
                        </a:rPr>
                        <a:t>“</a:t>
                      </a:r>
                      <a:r>
                        <a:rPr lang="en-US" sz="2700" b="1" kern="1200" dirty="0" err="1">
                          <a:solidFill>
                            <a:srgbClr val="002060"/>
                          </a:solidFill>
                          <a:latin typeface="Kruti Dev 010"/>
                          <a:ea typeface="Times New Roman"/>
                          <a:cs typeface="Arial"/>
                        </a:rPr>
                        <a:t>kjhj</a:t>
                      </a:r>
                      <a:endParaRPr lang="en-US" sz="1700" dirty="0">
                        <a:latin typeface="Times New Roman"/>
                        <a:ea typeface="Times New Roman"/>
                        <a:cs typeface="Times New Roman"/>
                      </a:endParaRPr>
                    </a:p>
                  </a:txBody>
                  <a:tcPr marL="56795" marR="56795"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590568">
                <a:tc>
                  <a:txBody>
                    <a:bodyPr/>
                    <a:lstStyle/>
                    <a:p>
                      <a:pPr marL="0" marR="0" algn="l">
                        <a:spcBef>
                          <a:spcPts val="0"/>
                        </a:spcBef>
                        <a:spcAft>
                          <a:spcPts val="0"/>
                        </a:spcAft>
                      </a:pPr>
                      <a:r>
                        <a:rPr lang="en-US" sz="1900" b="1" dirty="0">
                          <a:latin typeface="Arial"/>
                          <a:ea typeface="Times New Roman"/>
                          <a:cs typeface="Times New Roman"/>
                        </a:rPr>
                        <a:t>Need</a:t>
                      </a:r>
                      <a:endParaRPr lang="en-US" sz="1300" b="1" dirty="0">
                        <a:latin typeface="Times New Roman"/>
                        <a:ea typeface="Times New Roman"/>
                        <a:cs typeface="Times New Roman"/>
                      </a:endParaRPr>
                    </a:p>
                    <a:p>
                      <a:pPr marL="0" marR="0" algn="l">
                        <a:spcBef>
                          <a:spcPts val="0"/>
                        </a:spcBef>
                        <a:spcAft>
                          <a:spcPts val="0"/>
                        </a:spcAft>
                      </a:pPr>
                      <a:r>
                        <a:rPr lang="en-US" sz="1900" b="1" kern="1200" dirty="0" err="1">
                          <a:solidFill>
                            <a:srgbClr val="002060"/>
                          </a:solidFill>
                          <a:latin typeface="Kruti Dev 010"/>
                          <a:ea typeface="Times New Roman"/>
                          <a:cs typeface="Arial"/>
                        </a:rPr>
                        <a:t>vko';drk</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900" b="1" dirty="0">
                          <a:solidFill>
                            <a:schemeClr val="bg1"/>
                          </a:solidFill>
                          <a:latin typeface="Arial"/>
                          <a:ea typeface="Times New Roman"/>
                          <a:cs typeface="Times New Roman"/>
                        </a:rPr>
                        <a:t>Happiness (e.g. Respect)</a:t>
                      </a:r>
                      <a:endParaRPr lang="en-US" sz="1300" b="1" dirty="0">
                        <a:solidFill>
                          <a:schemeClr val="bg1"/>
                        </a:solidFill>
                        <a:latin typeface="Times New Roman"/>
                        <a:ea typeface="Times New Roman"/>
                        <a:cs typeface="Times New Roman"/>
                      </a:endParaRPr>
                    </a:p>
                    <a:p>
                      <a:pPr marL="0" marR="0">
                        <a:spcBef>
                          <a:spcPts val="0"/>
                        </a:spcBef>
                        <a:spcAft>
                          <a:spcPts val="0"/>
                        </a:spcAft>
                      </a:pPr>
                      <a:r>
                        <a:rPr lang="en-US" sz="1900" b="1" kern="1200" dirty="0" err="1">
                          <a:solidFill>
                            <a:schemeClr val="bg1"/>
                          </a:solidFill>
                          <a:latin typeface="Kruti Dev 010"/>
                          <a:ea typeface="Times New Roman"/>
                          <a:cs typeface="Arial"/>
                        </a:rPr>
                        <a:t>lq</a:t>
                      </a:r>
                      <a:r>
                        <a:rPr lang="en-US" sz="1900" b="1" kern="1200" dirty="0">
                          <a:solidFill>
                            <a:schemeClr val="bg1"/>
                          </a:solidFill>
                          <a:latin typeface="Kruti Dev 010"/>
                          <a:ea typeface="Times New Roman"/>
                          <a:cs typeface="Arial"/>
                        </a:rPr>
                        <a:t>[k ¼tSls </a:t>
                      </a:r>
                      <a:r>
                        <a:rPr lang="fr-FR" sz="1900" b="1" kern="1200" dirty="0" err="1">
                          <a:solidFill>
                            <a:schemeClr val="bg1"/>
                          </a:solidFill>
                          <a:latin typeface="Kruti Dev 010"/>
                          <a:ea typeface="Times New Roman"/>
                          <a:cs typeface="Arial"/>
                        </a:rPr>
                        <a:t>lEeku</a:t>
                      </a:r>
                      <a:r>
                        <a:rPr lang="en-US" sz="1900" b="1" kern="1200" dirty="0">
                          <a:solidFill>
                            <a:schemeClr val="bg1"/>
                          </a:solidFill>
                          <a:latin typeface="Kruti Dev 010"/>
                          <a:ea typeface="Times New Roman"/>
                          <a:cs typeface="Arial"/>
                        </a:rPr>
                        <a:t>½</a:t>
                      </a:r>
                      <a:endParaRPr lang="en-US" sz="13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900" b="1">
                          <a:latin typeface="Arial"/>
                          <a:ea typeface="Times New Roman"/>
                          <a:cs typeface="Times New Roman"/>
                        </a:rPr>
                        <a:t>Physical Facility (e.g. Food)</a:t>
                      </a:r>
                      <a:endParaRPr lang="en-US" sz="1300" b="1">
                        <a:latin typeface="Times New Roman"/>
                        <a:ea typeface="Times New Roman"/>
                        <a:cs typeface="Times New Roman"/>
                      </a:endParaRPr>
                    </a:p>
                    <a:p>
                      <a:pPr marL="0" marR="0">
                        <a:spcBef>
                          <a:spcPts val="0"/>
                        </a:spcBef>
                        <a:spcAft>
                          <a:spcPts val="0"/>
                        </a:spcAft>
                      </a:pPr>
                      <a:r>
                        <a:rPr lang="en-US" sz="1900" b="1" kern="1200">
                          <a:solidFill>
                            <a:srgbClr val="002060"/>
                          </a:solidFill>
                          <a:latin typeface="Kruti Dev 010"/>
                          <a:ea typeface="Times New Roman"/>
                          <a:cs typeface="Arial"/>
                        </a:rPr>
                        <a:t>lqfo/kk ¼tSls Hkkstu½</a:t>
                      </a:r>
                      <a:endParaRPr lang="en-US" sz="1300" b="1">
                        <a:latin typeface="Times New Roman"/>
                        <a:ea typeface="Times New Roman"/>
                        <a:cs typeface="Times New Roman"/>
                      </a:endParaRPr>
                    </a:p>
                  </a:txBody>
                  <a:tcPr marL="56795" marR="56795" marT="0" marB="0">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590568">
                <a:tc>
                  <a:txBody>
                    <a:bodyPr/>
                    <a:lstStyle/>
                    <a:p>
                      <a:pPr marL="457200" marR="0" lvl="1" algn="l">
                        <a:spcBef>
                          <a:spcPts val="0"/>
                        </a:spcBef>
                        <a:spcAft>
                          <a:spcPts val="0"/>
                        </a:spcAft>
                      </a:pPr>
                      <a:r>
                        <a:rPr lang="en-US" sz="1900" b="1" dirty="0">
                          <a:latin typeface="Arial"/>
                          <a:ea typeface="Times New Roman"/>
                          <a:cs typeface="Times New Roman"/>
                        </a:rPr>
                        <a:t>In Time</a:t>
                      </a:r>
                      <a:endParaRPr lang="en-US" sz="1300" b="1" dirty="0">
                        <a:latin typeface="Times New Roman"/>
                        <a:ea typeface="Times New Roman"/>
                        <a:cs typeface="Times New Roman"/>
                      </a:endParaRPr>
                    </a:p>
                    <a:p>
                      <a:pPr marL="457200" marR="0" lvl="1" algn="l">
                        <a:spcBef>
                          <a:spcPts val="0"/>
                        </a:spcBef>
                        <a:spcAft>
                          <a:spcPts val="0"/>
                        </a:spcAft>
                      </a:pPr>
                      <a:r>
                        <a:rPr lang="en-US" sz="1900" b="1" kern="1200" dirty="0" err="1">
                          <a:solidFill>
                            <a:srgbClr val="002060"/>
                          </a:solidFill>
                          <a:latin typeface="Kruti Dev 010"/>
                          <a:ea typeface="Times New Roman"/>
                          <a:cs typeface="Arial"/>
                        </a:rPr>
                        <a:t>dky</a:t>
                      </a:r>
                      <a:r>
                        <a:rPr lang="en-US" sz="1900" b="1" kern="1200" dirty="0">
                          <a:solidFill>
                            <a:srgbClr val="002060"/>
                          </a:solidFill>
                          <a:latin typeface="Kruti Dev 010"/>
                          <a:ea typeface="Times New Roman"/>
                          <a:cs typeface="Arial"/>
                        </a:rPr>
                        <a:t> </a:t>
                      </a:r>
                      <a:r>
                        <a:rPr lang="en-US" sz="1900" b="1" kern="1200" dirty="0" err="1">
                          <a:solidFill>
                            <a:srgbClr val="002060"/>
                          </a:solidFill>
                          <a:latin typeface="Kruti Dev 010"/>
                          <a:ea typeface="Times New Roman"/>
                          <a:cs typeface="Arial"/>
                        </a:rPr>
                        <a:t>esa</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900" b="1" dirty="0">
                          <a:solidFill>
                            <a:schemeClr val="bg1"/>
                          </a:solidFill>
                          <a:latin typeface="Arial"/>
                          <a:ea typeface="Times New Roman"/>
                          <a:cs typeface="Times New Roman"/>
                        </a:rPr>
                        <a:t>Continuous</a:t>
                      </a:r>
                      <a:endParaRPr lang="en-US" sz="1300" b="1" dirty="0">
                        <a:solidFill>
                          <a:schemeClr val="bg1"/>
                        </a:solidFill>
                        <a:latin typeface="Times New Roman"/>
                        <a:ea typeface="Times New Roman"/>
                        <a:cs typeface="Times New Roman"/>
                      </a:endParaRPr>
                    </a:p>
                    <a:p>
                      <a:pPr marL="0" marR="0">
                        <a:spcBef>
                          <a:spcPts val="0"/>
                        </a:spcBef>
                        <a:spcAft>
                          <a:spcPts val="0"/>
                        </a:spcAft>
                      </a:pPr>
                      <a:r>
                        <a:rPr lang="en-US" sz="1900" b="1" kern="1200" dirty="0" err="1">
                          <a:solidFill>
                            <a:schemeClr val="bg1"/>
                          </a:solidFill>
                          <a:latin typeface="Kruti Dev 010"/>
                          <a:ea typeface="Times New Roman"/>
                          <a:cs typeface="Arial"/>
                        </a:rPr>
                        <a:t>fujUrj</a:t>
                      </a:r>
                      <a:endParaRPr lang="en-US" sz="13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900" b="1" dirty="0">
                          <a:latin typeface="Arial"/>
                          <a:ea typeface="Times New Roman"/>
                          <a:cs typeface="Times New Roman"/>
                        </a:rPr>
                        <a:t>Temporary</a:t>
                      </a:r>
                      <a:endParaRPr lang="en-US" sz="1300" b="1" dirty="0">
                        <a:latin typeface="Times New Roman"/>
                        <a:ea typeface="Times New Roman"/>
                        <a:cs typeface="Times New Roman"/>
                      </a:endParaRPr>
                    </a:p>
                    <a:p>
                      <a:pPr marL="0" marR="0">
                        <a:spcBef>
                          <a:spcPts val="0"/>
                        </a:spcBef>
                        <a:spcAft>
                          <a:spcPts val="0"/>
                        </a:spcAft>
                      </a:pPr>
                      <a:r>
                        <a:rPr lang="en-US" sz="1900" b="1" kern="1200" dirty="0" err="1">
                          <a:solidFill>
                            <a:srgbClr val="002060"/>
                          </a:solidFill>
                          <a:latin typeface="Kruti Dev 010"/>
                          <a:ea typeface="Times New Roman"/>
                          <a:cs typeface="Arial"/>
                        </a:rPr>
                        <a:t>lkef;d</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2"/>
                  </a:ext>
                </a:extLst>
              </a:tr>
              <a:tr h="883794">
                <a:tc>
                  <a:txBody>
                    <a:bodyPr/>
                    <a:lstStyle/>
                    <a:p>
                      <a:pPr marL="457200" marR="0" lvl="1" algn="l">
                        <a:spcBef>
                          <a:spcPts val="0"/>
                        </a:spcBef>
                        <a:spcAft>
                          <a:spcPts val="0"/>
                        </a:spcAft>
                      </a:pPr>
                      <a:r>
                        <a:rPr lang="en-US" sz="1900" b="1" dirty="0">
                          <a:latin typeface="Arial"/>
                          <a:ea typeface="Times New Roman"/>
                          <a:cs typeface="Times New Roman"/>
                        </a:rPr>
                        <a:t>In Quantity</a:t>
                      </a:r>
                      <a:endParaRPr lang="en-US" sz="1300" b="1" dirty="0">
                        <a:latin typeface="Times New Roman"/>
                        <a:ea typeface="Times New Roman"/>
                        <a:cs typeface="Times New Roman"/>
                      </a:endParaRPr>
                    </a:p>
                    <a:p>
                      <a:pPr marL="457200" marR="0" lvl="1" algn="l">
                        <a:spcBef>
                          <a:spcPts val="0"/>
                        </a:spcBef>
                        <a:spcAft>
                          <a:spcPts val="0"/>
                        </a:spcAft>
                      </a:pPr>
                      <a:r>
                        <a:rPr lang="en-US" sz="1900" b="1" kern="1200" dirty="0" err="1">
                          <a:solidFill>
                            <a:srgbClr val="002060"/>
                          </a:solidFill>
                          <a:latin typeface="Kruti Dev 010"/>
                          <a:ea typeface="Times New Roman"/>
                          <a:cs typeface="Arial"/>
                        </a:rPr>
                        <a:t>ek</a:t>
                      </a:r>
                      <a:r>
                        <a:rPr lang="en-US" sz="1900" b="1" kern="1200" dirty="0">
                          <a:solidFill>
                            <a:srgbClr val="002060"/>
                          </a:solidFill>
                          <a:latin typeface="Kruti Dev 010"/>
                          <a:ea typeface="Times New Roman"/>
                          <a:cs typeface="Arial"/>
                        </a:rPr>
                        <a:t>=k </a:t>
                      </a:r>
                      <a:r>
                        <a:rPr lang="en-US" sz="1900" b="1" kern="1200" dirty="0" err="1">
                          <a:solidFill>
                            <a:srgbClr val="002060"/>
                          </a:solidFill>
                          <a:latin typeface="Kruti Dev 010"/>
                          <a:ea typeface="Times New Roman"/>
                          <a:cs typeface="Arial"/>
                        </a:rPr>
                        <a:t>esa</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900" b="1" dirty="0">
                          <a:solidFill>
                            <a:schemeClr val="bg1"/>
                          </a:solidFill>
                          <a:latin typeface="Arial"/>
                          <a:ea typeface="Times New Roman"/>
                          <a:cs typeface="Times New Roman"/>
                        </a:rPr>
                        <a:t>Qualitative (is Feeling)</a:t>
                      </a:r>
                      <a:endParaRPr lang="en-US" sz="1300" b="1" dirty="0">
                        <a:solidFill>
                          <a:schemeClr val="bg1"/>
                        </a:solidFill>
                        <a:latin typeface="Times New Roman"/>
                        <a:ea typeface="Times New Roman"/>
                        <a:cs typeface="Times New Roman"/>
                      </a:endParaRPr>
                    </a:p>
                    <a:p>
                      <a:pPr marL="0" marR="0">
                        <a:spcBef>
                          <a:spcPts val="0"/>
                        </a:spcBef>
                        <a:spcAft>
                          <a:spcPts val="0"/>
                        </a:spcAft>
                      </a:pPr>
                      <a:r>
                        <a:rPr lang="en-US" sz="1900" b="1" kern="1200" dirty="0" err="1">
                          <a:solidFill>
                            <a:schemeClr val="bg1"/>
                          </a:solidFill>
                          <a:latin typeface="Kruti Dev 010"/>
                          <a:ea typeface="Times New Roman"/>
                          <a:cs typeface="Arial"/>
                        </a:rPr>
                        <a:t>xq.kkRed</a:t>
                      </a:r>
                      <a:r>
                        <a:rPr lang="en-US" sz="1900" b="1" kern="1200" dirty="0">
                          <a:solidFill>
                            <a:schemeClr val="bg1"/>
                          </a:solidFill>
                          <a:latin typeface="Kruti Dev 010"/>
                          <a:ea typeface="Times New Roman"/>
                          <a:cs typeface="Arial"/>
                        </a:rPr>
                        <a:t> ¼Hkko gS½</a:t>
                      </a:r>
                      <a:endParaRPr lang="en-US" sz="13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900" b="1" dirty="0">
                          <a:latin typeface="Arial"/>
                          <a:ea typeface="Times New Roman"/>
                          <a:cs typeface="Times New Roman"/>
                        </a:rPr>
                        <a:t>Quantitative (Required in Limited Quantity)</a:t>
                      </a:r>
                      <a:endParaRPr lang="en-US" sz="1300" b="1" dirty="0">
                        <a:latin typeface="Times New Roman"/>
                        <a:ea typeface="Times New Roman"/>
                        <a:cs typeface="Times New Roman"/>
                      </a:endParaRPr>
                    </a:p>
                    <a:p>
                      <a:pPr marL="0" marR="0">
                        <a:spcBef>
                          <a:spcPts val="0"/>
                        </a:spcBef>
                        <a:spcAft>
                          <a:spcPts val="0"/>
                        </a:spcAft>
                      </a:pPr>
                      <a:r>
                        <a:rPr lang="en-US" sz="1900" b="1" kern="1200" dirty="0" err="1">
                          <a:solidFill>
                            <a:srgbClr val="002060"/>
                          </a:solidFill>
                          <a:latin typeface="Kruti Dev 010"/>
                          <a:ea typeface="Times New Roman"/>
                          <a:cs typeface="Arial"/>
                        </a:rPr>
                        <a:t>Ekk</a:t>
                      </a:r>
                      <a:r>
                        <a:rPr lang="en-US" sz="1900" b="1" kern="1200" dirty="0">
                          <a:solidFill>
                            <a:srgbClr val="002060"/>
                          </a:solidFill>
                          <a:latin typeface="Kruti Dev 010"/>
                          <a:ea typeface="Times New Roman"/>
                          <a:cs typeface="Arial"/>
                        </a:rPr>
                        <a:t>=</a:t>
                      </a:r>
                      <a:r>
                        <a:rPr lang="en-US" sz="1900" b="1" kern="1200" dirty="0" err="1">
                          <a:solidFill>
                            <a:srgbClr val="002060"/>
                          </a:solidFill>
                          <a:latin typeface="Kruti Dev 010"/>
                          <a:ea typeface="Times New Roman"/>
                          <a:cs typeface="Arial"/>
                        </a:rPr>
                        <a:t>kRed</a:t>
                      </a:r>
                      <a:r>
                        <a:rPr lang="en-US" sz="1900" b="1" kern="1200" dirty="0">
                          <a:solidFill>
                            <a:srgbClr val="002060"/>
                          </a:solidFill>
                          <a:latin typeface="Kruti Dev 010"/>
                          <a:ea typeface="Times New Roman"/>
                          <a:cs typeface="Arial"/>
                        </a:rPr>
                        <a:t> ¼lhfer </a:t>
                      </a:r>
                      <a:r>
                        <a:rPr lang="en-US" sz="1900" b="1" kern="1200" dirty="0" err="1">
                          <a:solidFill>
                            <a:srgbClr val="002060"/>
                          </a:solidFill>
                          <a:latin typeface="Kruti Dev 010"/>
                          <a:ea typeface="Times New Roman"/>
                          <a:cs typeface="Arial"/>
                        </a:rPr>
                        <a:t>ek</a:t>
                      </a:r>
                      <a:r>
                        <a:rPr lang="en-US" sz="1900" b="1" kern="1200" dirty="0">
                          <a:solidFill>
                            <a:srgbClr val="002060"/>
                          </a:solidFill>
                          <a:latin typeface="Kruti Dev 010"/>
                          <a:ea typeface="Times New Roman"/>
                          <a:cs typeface="Arial"/>
                        </a:rPr>
                        <a:t>=k esa½</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3"/>
                  </a:ext>
                </a:extLst>
              </a:tr>
              <a:tr h="590568">
                <a:tc>
                  <a:txBody>
                    <a:bodyPr/>
                    <a:lstStyle/>
                    <a:p>
                      <a:pPr marL="457200" marR="0" lvl="1" algn="l">
                        <a:spcBef>
                          <a:spcPts val="0"/>
                        </a:spcBef>
                        <a:spcAft>
                          <a:spcPts val="0"/>
                        </a:spcAft>
                      </a:pPr>
                      <a:r>
                        <a:rPr lang="en-US" sz="1900" b="1" dirty="0">
                          <a:latin typeface="Arial"/>
                          <a:ea typeface="Times New Roman"/>
                          <a:cs typeface="Times New Roman"/>
                        </a:rPr>
                        <a:t>Fulfilled By</a:t>
                      </a:r>
                      <a:endParaRPr lang="en-US" sz="1300" b="1" dirty="0">
                        <a:latin typeface="Times New Roman"/>
                        <a:ea typeface="Times New Roman"/>
                        <a:cs typeface="Times New Roman"/>
                      </a:endParaRPr>
                    </a:p>
                    <a:p>
                      <a:pPr marL="457200" marR="0" lvl="1" algn="l">
                        <a:spcBef>
                          <a:spcPts val="0"/>
                        </a:spcBef>
                        <a:spcAft>
                          <a:spcPts val="0"/>
                        </a:spcAft>
                      </a:pPr>
                      <a:r>
                        <a:rPr lang="en-US" sz="1900" b="1" kern="1200" dirty="0" err="1">
                          <a:solidFill>
                            <a:srgbClr val="002060"/>
                          </a:solidFill>
                          <a:latin typeface="Kruti Dev 010"/>
                          <a:ea typeface="Times New Roman"/>
                          <a:cs typeface="Arial"/>
                        </a:rPr>
                        <a:t>iwfrZ</a:t>
                      </a:r>
                      <a:r>
                        <a:rPr lang="en-US" sz="1900" b="1" kern="1200" dirty="0">
                          <a:solidFill>
                            <a:srgbClr val="002060"/>
                          </a:solidFill>
                          <a:latin typeface="Kruti Dev 010"/>
                          <a:ea typeface="Times New Roman"/>
                          <a:cs typeface="Arial"/>
                        </a:rPr>
                        <a:t> </a:t>
                      </a:r>
                      <a:r>
                        <a:rPr lang="en-US" sz="1900" b="1" kern="1200" dirty="0" err="1">
                          <a:solidFill>
                            <a:srgbClr val="002060"/>
                          </a:solidFill>
                          <a:latin typeface="Kruti Dev 010"/>
                          <a:ea typeface="Times New Roman"/>
                          <a:cs typeface="Arial"/>
                        </a:rPr>
                        <a:t>ds</a:t>
                      </a:r>
                      <a:r>
                        <a:rPr lang="en-US" sz="1900" b="1" kern="1200" dirty="0">
                          <a:solidFill>
                            <a:srgbClr val="002060"/>
                          </a:solidFill>
                          <a:latin typeface="Kruti Dev 010"/>
                          <a:ea typeface="Times New Roman"/>
                          <a:cs typeface="Arial"/>
                        </a:rPr>
                        <a:t> </a:t>
                      </a:r>
                      <a:r>
                        <a:rPr lang="en-US" sz="1900" b="1" kern="1200" dirty="0" err="1">
                          <a:solidFill>
                            <a:srgbClr val="002060"/>
                          </a:solidFill>
                          <a:latin typeface="Kruti Dev 010"/>
                          <a:ea typeface="Times New Roman"/>
                          <a:cs typeface="Arial"/>
                        </a:rPr>
                        <a:t>fy</a:t>
                      </a:r>
                      <a:r>
                        <a:rPr lang="en-US" sz="1900" b="1" kern="1200" dirty="0">
                          <a:solidFill>
                            <a:srgbClr val="002060"/>
                          </a:solidFill>
                          <a:latin typeface="Kruti Dev 010"/>
                          <a:ea typeface="Times New Roman"/>
                          <a:cs typeface="Arial"/>
                        </a:rPr>
                        <a:t>,</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1900" b="1" dirty="0">
                          <a:solidFill>
                            <a:schemeClr val="bg1"/>
                          </a:solidFill>
                          <a:latin typeface="Arial"/>
                          <a:ea typeface="Times New Roman"/>
                          <a:cs typeface="Times New Roman"/>
                        </a:rPr>
                        <a:t>Right Understanding &amp; Right Feeling </a:t>
                      </a:r>
                      <a:r>
                        <a:rPr lang="en-US" sz="1900" b="1" kern="1200" dirty="0" err="1">
                          <a:solidFill>
                            <a:schemeClr val="bg1"/>
                          </a:solidFill>
                          <a:latin typeface="Kruti Dev 010"/>
                          <a:ea typeface="Times New Roman"/>
                          <a:cs typeface="Arial"/>
                        </a:rPr>
                        <a:t>lgh</a:t>
                      </a:r>
                      <a:r>
                        <a:rPr lang="en-US" sz="1900" b="1" kern="1200" dirty="0">
                          <a:solidFill>
                            <a:schemeClr val="bg1"/>
                          </a:solidFill>
                          <a:latin typeface="Kruti Dev 010"/>
                          <a:ea typeface="Times New Roman"/>
                          <a:cs typeface="Arial"/>
                        </a:rPr>
                        <a:t> le&gt;] </a:t>
                      </a:r>
                      <a:r>
                        <a:rPr lang="en-US" sz="1900" b="1" kern="1200" dirty="0" err="1">
                          <a:solidFill>
                            <a:schemeClr val="bg1"/>
                          </a:solidFill>
                          <a:latin typeface="Kruti Dev 010"/>
                          <a:ea typeface="Times New Roman"/>
                          <a:cs typeface="Arial"/>
                        </a:rPr>
                        <a:t>lgh</a:t>
                      </a:r>
                      <a:r>
                        <a:rPr lang="en-US" sz="1900" b="1" kern="1200" dirty="0">
                          <a:solidFill>
                            <a:schemeClr val="bg1"/>
                          </a:solidFill>
                          <a:latin typeface="Kruti Dev 010"/>
                          <a:ea typeface="Times New Roman"/>
                          <a:cs typeface="Arial"/>
                        </a:rPr>
                        <a:t> </a:t>
                      </a:r>
                      <a:r>
                        <a:rPr lang="en-US" sz="1900" b="1" kern="1200" dirty="0" err="1">
                          <a:solidFill>
                            <a:schemeClr val="bg1"/>
                          </a:solidFill>
                          <a:latin typeface="Kruti Dev 010"/>
                          <a:ea typeface="Times New Roman"/>
                          <a:cs typeface="Arial"/>
                        </a:rPr>
                        <a:t>Hkko</a:t>
                      </a:r>
                      <a:endParaRPr lang="en-US" sz="13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rgbClr val="800080"/>
                    </a:solidFill>
                  </a:tcPr>
                </a:tc>
                <a:tc>
                  <a:txBody>
                    <a:bodyPr/>
                    <a:lstStyle/>
                    <a:p>
                      <a:pPr marL="0" marR="0">
                        <a:spcBef>
                          <a:spcPts val="0"/>
                        </a:spcBef>
                        <a:spcAft>
                          <a:spcPts val="0"/>
                        </a:spcAft>
                      </a:pPr>
                      <a:r>
                        <a:rPr lang="en-US" sz="1900" b="1" dirty="0" err="1">
                          <a:latin typeface="Arial"/>
                          <a:ea typeface="Times New Roman"/>
                          <a:cs typeface="Times New Roman"/>
                        </a:rPr>
                        <a:t>Physio</a:t>
                      </a:r>
                      <a:r>
                        <a:rPr lang="en-US" sz="1900" b="1" dirty="0">
                          <a:latin typeface="Arial"/>
                          <a:ea typeface="Times New Roman"/>
                          <a:cs typeface="Times New Roman"/>
                        </a:rPr>
                        <a:t>-chemical Things</a:t>
                      </a:r>
                      <a:endParaRPr lang="en-US" sz="1300" b="1" dirty="0">
                        <a:latin typeface="Times New Roman"/>
                        <a:ea typeface="Times New Roman"/>
                        <a:cs typeface="Times New Roman"/>
                      </a:endParaRPr>
                    </a:p>
                    <a:p>
                      <a:pPr marL="0" marR="0">
                        <a:spcBef>
                          <a:spcPts val="0"/>
                        </a:spcBef>
                        <a:spcAft>
                          <a:spcPts val="0"/>
                        </a:spcAft>
                      </a:pPr>
                      <a:r>
                        <a:rPr lang="en-US" sz="1900" b="1" kern="1200" dirty="0" err="1">
                          <a:solidFill>
                            <a:srgbClr val="002060"/>
                          </a:solidFill>
                          <a:latin typeface="Kruti Dev 010"/>
                          <a:ea typeface="Times New Roman"/>
                          <a:cs typeface="Arial"/>
                        </a:rPr>
                        <a:t>HkkSfrd&amp;jklk;fud</a:t>
                      </a:r>
                      <a:r>
                        <a:rPr lang="en-US" sz="1900" b="1" kern="1200" dirty="0">
                          <a:solidFill>
                            <a:srgbClr val="002060"/>
                          </a:solidFill>
                          <a:latin typeface="Kruti Dev 010"/>
                          <a:ea typeface="Times New Roman"/>
                          <a:cs typeface="Arial"/>
                        </a:rPr>
                        <a:t> </a:t>
                      </a:r>
                      <a:r>
                        <a:rPr lang="en-US" sz="1900" b="1" kern="1200" dirty="0" err="1">
                          <a:solidFill>
                            <a:srgbClr val="002060"/>
                          </a:solidFill>
                          <a:latin typeface="Kruti Dev 010"/>
                          <a:ea typeface="Times New Roman"/>
                          <a:cs typeface="Arial"/>
                        </a:rPr>
                        <a:t>oLrq</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chemeClr val="accent5">
                        <a:lumMod val="40000"/>
                        <a:lumOff val="60000"/>
                      </a:schemeClr>
                    </a:solidFill>
                  </a:tcPr>
                </a:tc>
                <a:extLst>
                  <a:ext uri="{0D108BD9-81ED-4DB2-BD59-A6C34878D82A}">
                    <a16:rowId xmlns:a16="http://schemas.microsoft.com/office/drawing/2014/main" val="10004"/>
                  </a:ext>
                </a:extLst>
              </a:tr>
              <a:tr h="195634">
                <a:tc>
                  <a:txBody>
                    <a:bodyPr/>
                    <a:lstStyle/>
                    <a:p>
                      <a:pPr marL="0" marR="0" algn="l">
                        <a:spcBef>
                          <a:spcPts val="0"/>
                        </a:spcBef>
                        <a:spcAft>
                          <a:spcPts val="0"/>
                        </a:spcAft>
                      </a:pPr>
                      <a:endParaRPr lang="en-US" sz="1100" b="1" dirty="0">
                        <a:latin typeface="Arial"/>
                        <a:ea typeface="Times New Roman"/>
                        <a:cs typeface="Times New Roman"/>
                      </a:endParaRPr>
                    </a:p>
                  </a:txBody>
                  <a:tcPr marL="56795" marR="56795" marT="0" marB="0">
                    <a:lnL>
                      <a:noFill/>
                    </a:lnL>
                    <a:lnR>
                      <a:noFill/>
                    </a:lnR>
                    <a:lnT>
                      <a:noFill/>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en-US" sz="1100" b="1" dirty="0">
                        <a:solidFill>
                          <a:schemeClr val="bg1"/>
                        </a:solidFill>
                        <a:latin typeface="Arial"/>
                        <a:ea typeface="Times New Roman"/>
                        <a:cs typeface="Times New Roman"/>
                      </a:endParaRPr>
                    </a:p>
                  </a:txBody>
                  <a:tcPr marL="56795" marR="56795" marT="0" marB="0">
                    <a:lnL>
                      <a:noFill/>
                    </a:lnL>
                    <a:lnR>
                      <a:noFill/>
                    </a:lnR>
                    <a:lnT>
                      <a:noFill/>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endParaRPr lang="en-US" sz="1100" b="1">
                        <a:latin typeface="Arial"/>
                        <a:ea typeface="Times New Roman"/>
                        <a:cs typeface="Times New Roman"/>
                      </a:endParaRPr>
                    </a:p>
                  </a:txBody>
                  <a:tcPr marL="56795" marR="56795" marT="0" marB="0">
                    <a:lnL>
                      <a:noFill/>
                    </a:lnL>
                    <a:lnR>
                      <a:noFill/>
                    </a:lnR>
                    <a:lnT>
                      <a:noFill/>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5"/>
                  </a:ext>
                </a:extLst>
              </a:tr>
              <a:tr h="883794">
                <a:tc>
                  <a:txBody>
                    <a:bodyPr/>
                    <a:lstStyle/>
                    <a:p>
                      <a:pPr marL="0" marR="0" algn="l">
                        <a:spcBef>
                          <a:spcPts val="0"/>
                        </a:spcBef>
                        <a:spcAft>
                          <a:spcPts val="0"/>
                        </a:spcAft>
                      </a:pPr>
                      <a:r>
                        <a:rPr lang="en-US" sz="1900" b="1" dirty="0">
                          <a:latin typeface="Arial"/>
                          <a:ea typeface="Times New Roman"/>
                          <a:cs typeface="Times New Roman"/>
                        </a:rPr>
                        <a:t>Activity</a:t>
                      </a:r>
                      <a:endParaRPr lang="en-US" sz="1300" b="1" dirty="0">
                        <a:latin typeface="Times New Roman"/>
                        <a:ea typeface="Times New Roman"/>
                        <a:cs typeface="Times New Roman"/>
                      </a:endParaRPr>
                    </a:p>
                    <a:p>
                      <a:pPr marL="0" marR="0" algn="l">
                        <a:spcBef>
                          <a:spcPts val="0"/>
                        </a:spcBef>
                        <a:spcAft>
                          <a:spcPts val="0"/>
                        </a:spcAft>
                      </a:pPr>
                      <a:r>
                        <a:rPr lang="en-US" sz="1900" b="1" kern="1200" dirty="0" err="1">
                          <a:solidFill>
                            <a:srgbClr val="002060"/>
                          </a:solidFill>
                          <a:latin typeface="Kruti Dev 010"/>
                          <a:ea typeface="Times New Roman"/>
                          <a:cs typeface="Arial"/>
                        </a:rPr>
                        <a:t>fØ;k</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900" b="1" dirty="0">
                          <a:solidFill>
                            <a:schemeClr val="bg1"/>
                          </a:solidFill>
                          <a:latin typeface="Arial"/>
                          <a:ea typeface="Times New Roman"/>
                          <a:cs typeface="Times New Roman"/>
                        </a:rPr>
                        <a:t>Desire, Thought, Expectation…</a:t>
                      </a:r>
                      <a:endParaRPr lang="en-US" sz="1300" b="1" dirty="0">
                        <a:solidFill>
                          <a:schemeClr val="bg1"/>
                        </a:solidFill>
                        <a:latin typeface="Times New Roman"/>
                        <a:ea typeface="Times New Roman"/>
                        <a:cs typeface="Times New Roman"/>
                      </a:endParaRPr>
                    </a:p>
                    <a:p>
                      <a:pPr marL="0" marR="0">
                        <a:spcBef>
                          <a:spcPts val="0"/>
                        </a:spcBef>
                        <a:spcAft>
                          <a:spcPts val="0"/>
                        </a:spcAft>
                      </a:pPr>
                      <a:r>
                        <a:rPr lang="en-US" sz="1900" b="1" kern="1200" dirty="0" err="1">
                          <a:solidFill>
                            <a:schemeClr val="bg1"/>
                          </a:solidFill>
                          <a:latin typeface="Kruti Dev 010"/>
                          <a:ea typeface="Times New Roman"/>
                          <a:cs typeface="Arial"/>
                        </a:rPr>
                        <a:t>bPNk</a:t>
                      </a:r>
                      <a:r>
                        <a:rPr lang="en-US" sz="1900" b="1" kern="1200" dirty="0">
                          <a:solidFill>
                            <a:schemeClr val="bg1"/>
                          </a:solidFill>
                          <a:latin typeface="Kruti Dev 010"/>
                          <a:ea typeface="Times New Roman"/>
                          <a:cs typeface="Arial"/>
                        </a:rPr>
                        <a:t>] </a:t>
                      </a:r>
                      <a:r>
                        <a:rPr lang="en-US" sz="1900" b="1" kern="1200" dirty="0" err="1">
                          <a:solidFill>
                            <a:schemeClr val="bg1"/>
                          </a:solidFill>
                          <a:latin typeface="Kruti Dev 010"/>
                          <a:ea typeface="Times New Roman"/>
                          <a:cs typeface="Arial"/>
                        </a:rPr>
                        <a:t>fopkj</a:t>
                      </a:r>
                      <a:r>
                        <a:rPr lang="en-US" sz="1900" b="1" kern="1200" dirty="0">
                          <a:solidFill>
                            <a:schemeClr val="bg1"/>
                          </a:solidFill>
                          <a:latin typeface="Kruti Dev 010"/>
                          <a:ea typeface="Times New Roman"/>
                          <a:cs typeface="Arial"/>
                        </a:rPr>
                        <a:t>] </a:t>
                      </a:r>
                      <a:r>
                        <a:rPr lang="en-US" sz="1900" b="1" kern="1200" dirty="0" err="1">
                          <a:solidFill>
                            <a:schemeClr val="bg1"/>
                          </a:solidFill>
                          <a:latin typeface="Kruti Dev 010"/>
                          <a:ea typeface="Times New Roman"/>
                          <a:cs typeface="Arial"/>
                        </a:rPr>
                        <a:t>vk”kk</a:t>
                      </a:r>
                      <a:r>
                        <a:rPr lang="en-US" sz="1900" b="1" kern="1200" dirty="0">
                          <a:solidFill>
                            <a:schemeClr val="bg1"/>
                          </a:solidFill>
                          <a:latin typeface="Kruti Dev 010"/>
                          <a:ea typeface="Times New Roman"/>
                          <a:cs typeface="Arial"/>
                        </a:rPr>
                        <a:t>---</a:t>
                      </a:r>
                      <a:endParaRPr lang="en-US" sz="13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900" b="1" dirty="0">
                          <a:latin typeface="Arial"/>
                          <a:ea typeface="Times New Roman"/>
                          <a:cs typeface="Times New Roman"/>
                        </a:rPr>
                        <a:t>Eating, Walking…</a:t>
                      </a:r>
                      <a:endParaRPr lang="en-US" sz="1300" b="1" dirty="0">
                        <a:latin typeface="Times New Roman"/>
                        <a:ea typeface="Times New Roman"/>
                        <a:cs typeface="Times New Roman"/>
                      </a:endParaRPr>
                    </a:p>
                    <a:p>
                      <a:pPr marL="0" marR="0">
                        <a:spcBef>
                          <a:spcPts val="0"/>
                        </a:spcBef>
                        <a:spcAft>
                          <a:spcPts val="0"/>
                        </a:spcAft>
                      </a:pPr>
                      <a:r>
                        <a:rPr lang="en-US" sz="1900" b="1" kern="1200" dirty="0">
                          <a:solidFill>
                            <a:srgbClr val="002060"/>
                          </a:solidFill>
                          <a:latin typeface="Kruti Dev 010"/>
                          <a:ea typeface="Times New Roman"/>
                          <a:cs typeface="Arial"/>
                        </a:rPr>
                        <a:t>[</a:t>
                      </a:r>
                      <a:r>
                        <a:rPr lang="en-US" sz="1900" b="1" kern="1200" dirty="0" err="1">
                          <a:solidFill>
                            <a:srgbClr val="002060"/>
                          </a:solidFill>
                          <a:latin typeface="Kruti Dev 010"/>
                          <a:ea typeface="Times New Roman"/>
                          <a:cs typeface="Arial"/>
                        </a:rPr>
                        <a:t>kkuk</a:t>
                      </a:r>
                      <a:r>
                        <a:rPr lang="en-US" sz="1900" b="1" kern="1200" dirty="0">
                          <a:solidFill>
                            <a:srgbClr val="002060"/>
                          </a:solidFill>
                          <a:latin typeface="Kruti Dev 010"/>
                          <a:ea typeface="Times New Roman"/>
                          <a:cs typeface="Arial"/>
                        </a:rPr>
                        <a:t>] </a:t>
                      </a:r>
                      <a:r>
                        <a:rPr lang="en-US" sz="1900" b="1" kern="1200" dirty="0" err="1">
                          <a:solidFill>
                            <a:srgbClr val="002060"/>
                          </a:solidFill>
                          <a:latin typeface="Kruti Dev 010"/>
                          <a:ea typeface="Times New Roman"/>
                          <a:cs typeface="Arial"/>
                        </a:rPr>
                        <a:t>pyuk</a:t>
                      </a:r>
                      <a:r>
                        <a:rPr lang="en-US" sz="1900" b="1" kern="1200" dirty="0">
                          <a:solidFill>
                            <a:srgbClr val="002060"/>
                          </a:solidFill>
                          <a:latin typeface="Kruti Dev 010"/>
                          <a:ea typeface="Times New Roman"/>
                          <a:cs typeface="Arial"/>
                        </a:rPr>
                        <a:t>---</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6"/>
                  </a:ext>
                </a:extLst>
              </a:tr>
              <a:tr h="590568">
                <a:tc>
                  <a:txBody>
                    <a:bodyPr/>
                    <a:lstStyle/>
                    <a:p>
                      <a:pPr marL="457200" marR="0" lvl="1" algn="l">
                        <a:spcBef>
                          <a:spcPts val="0"/>
                        </a:spcBef>
                        <a:spcAft>
                          <a:spcPts val="0"/>
                        </a:spcAft>
                      </a:pPr>
                      <a:r>
                        <a:rPr lang="en-US" sz="1900" b="1" dirty="0">
                          <a:latin typeface="Arial"/>
                          <a:ea typeface="Times New Roman"/>
                          <a:cs typeface="Times New Roman"/>
                        </a:rPr>
                        <a:t>In Time</a:t>
                      </a:r>
                      <a:endParaRPr lang="en-US" sz="1300" b="1" dirty="0">
                        <a:latin typeface="Times New Roman"/>
                        <a:ea typeface="Times New Roman"/>
                        <a:cs typeface="Times New Roman"/>
                      </a:endParaRPr>
                    </a:p>
                    <a:p>
                      <a:pPr marL="457200" marR="0" lvl="1" algn="l">
                        <a:spcBef>
                          <a:spcPts val="0"/>
                        </a:spcBef>
                        <a:spcAft>
                          <a:spcPts val="0"/>
                        </a:spcAft>
                      </a:pPr>
                      <a:r>
                        <a:rPr lang="en-US" sz="1900" b="1" kern="1200" dirty="0" err="1">
                          <a:solidFill>
                            <a:srgbClr val="002060"/>
                          </a:solidFill>
                          <a:latin typeface="Kruti Dev 010"/>
                          <a:ea typeface="Times New Roman"/>
                          <a:cs typeface="Arial"/>
                        </a:rPr>
                        <a:t>dky</a:t>
                      </a:r>
                      <a:r>
                        <a:rPr lang="en-US" sz="1900" b="1" kern="1200" dirty="0">
                          <a:solidFill>
                            <a:srgbClr val="002060"/>
                          </a:solidFill>
                          <a:latin typeface="Kruti Dev 010"/>
                          <a:ea typeface="Times New Roman"/>
                          <a:cs typeface="Arial"/>
                        </a:rPr>
                        <a:t> </a:t>
                      </a:r>
                      <a:r>
                        <a:rPr lang="en-US" sz="1900" b="1" kern="1200" dirty="0" err="1">
                          <a:solidFill>
                            <a:srgbClr val="002060"/>
                          </a:solidFill>
                          <a:latin typeface="Kruti Dev 010"/>
                          <a:ea typeface="Times New Roman"/>
                          <a:cs typeface="Arial"/>
                        </a:rPr>
                        <a:t>esa</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900" b="1" dirty="0">
                          <a:solidFill>
                            <a:schemeClr val="bg1"/>
                          </a:solidFill>
                          <a:latin typeface="Arial"/>
                          <a:ea typeface="Times New Roman"/>
                          <a:cs typeface="Times New Roman"/>
                        </a:rPr>
                        <a:t>Continuous</a:t>
                      </a:r>
                      <a:endParaRPr lang="en-US" sz="1300" b="1" dirty="0">
                        <a:solidFill>
                          <a:schemeClr val="bg1"/>
                        </a:solidFill>
                        <a:latin typeface="Times New Roman"/>
                        <a:ea typeface="Times New Roman"/>
                        <a:cs typeface="Times New Roman"/>
                      </a:endParaRPr>
                    </a:p>
                    <a:p>
                      <a:pPr marL="0" marR="0">
                        <a:spcBef>
                          <a:spcPts val="0"/>
                        </a:spcBef>
                        <a:spcAft>
                          <a:spcPts val="0"/>
                        </a:spcAft>
                      </a:pPr>
                      <a:r>
                        <a:rPr lang="en-US" sz="1900" b="1" kern="1200" dirty="0" err="1">
                          <a:solidFill>
                            <a:schemeClr val="bg1"/>
                          </a:solidFill>
                          <a:latin typeface="Kruti Dev 010"/>
                          <a:ea typeface="Times New Roman"/>
                          <a:cs typeface="Arial"/>
                        </a:rPr>
                        <a:t>fujUrj</a:t>
                      </a:r>
                      <a:endParaRPr lang="en-US" sz="13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900" b="1" dirty="0">
                          <a:latin typeface="Arial"/>
                          <a:ea typeface="Times New Roman"/>
                          <a:cs typeface="Times New Roman"/>
                        </a:rPr>
                        <a:t>Temporary</a:t>
                      </a:r>
                      <a:endParaRPr lang="en-US" sz="1300" b="1" dirty="0">
                        <a:latin typeface="Times New Roman"/>
                        <a:ea typeface="Times New Roman"/>
                        <a:cs typeface="Times New Roman"/>
                      </a:endParaRPr>
                    </a:p>
                    <a:p>
                      <a:pPr marL="0" marR="0">
                        <a:spcBef>
                          <a:spcPts val="0"/>
                        </a:spcBef>
                        <a:spcAft>
                          <a:spcPts val="0"/>
                        </a:spcAft>
                      </a:pPr>
                      <a:r>
                        <a:rPr lang="en-US" sz="1900" b="1" kern="1200" dirty="0" err="1">
                          <a:solidFill>
                            <a:srgbClr val="002060"/>
                          </a:solidFill>
                          <a:latin typeface="Kruti Dev 010"/>
                          <a:ea typeface="Times New Roman"/>
                          <a:cs typeface="Arial"/>
                        </a:rPr>
                        <a:t>lkef;d</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7"/>
                  </a:ext>
                </a:extLst>
              </a:tr>
              <a:tr h="1168573">
                <a:tc>
                  <a:txBody>
                    <a:bodyPr/>
                    <a:lstStyle/>
                    <a:p>
                      <a:pPr marL="0" marR="0" lvl="0" algn="l">
                        <a:spcBef>
                          <a:spcPts val="0"/>
                        </a:spcBef>
                        <a:spcAft>
                          <a:spcPts val="0"/>
                        </a:spcAft>
                      </a:pPr>
                      <a:r>
                        <a:rPr lang="en-US" sz="1900" b="1" dirty="0">
                          <a:latin typeface="Arial"/>
                          <a:ea typeface="Times New Roman"/>
                          <a:cs typeface="Times New Roman"/>
                        </a:rPr>
                        <a:t>Response</a:t>
                      </a:r>
                      <a:endParaRPr lang="en-US" sz="1900" b="1" kern="1200" dirty="0">
                        <a:solidFill>
                          <a:srgbClr val="002060"/>
                        </a:solidFill>
                        <a:latin typeface="Kruti Dev 010"/>
                        <a:ea typeface="Times New Roman"/>
                        <a:cs typeface="Arial"/>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900" b="1" dirty="0">
                          <a:solidFill>
                            <a:schemeClr val="bg1"/>
                          </a:solidFill>
                          <a:latin typeface="Arial"/>
                          <a:ea typeface="Times New Roman"/>
                          <a:cs typeface="Times New Roman"/>
                        </a:rPr>
                        <a:t>Knowing, Assuming, </a:t>
                      </a:r>
                      <a:r>
                        <a:rPr lang="en-US" sz="1900" b="1" dirty="0" err="1">
                          <a:solidFill>
                            <a:schemeClr val="bg1"/>
                          </a:solidFill>
                          <a:latin typeface="Arial"/>
                          <a:ea typeface="Times New Roman"/>
                          <a:cs typeface="Times New Roman"/>
                        </a:rPr>
                        <a:t>Recognising</a:t>
                      </a:r>
                      <a:r>
                        <a:rPr lang="en-US" sz="1900" b="1" dirty="0">
                          <a:solidFill>
                            <a:schemeClr val="bg1"/>
                          </a:solidFill>
                          <a:latin typeface="Arial"/>
                          <a:ea typeface="Times New Roman"/>
                          <a:cs typeface="Times New Roman"/>
                        </a:rPr>
                        <a:t>, Fulfilling</a:t>
                      </a:r>
                      <a:endParaRPr lang="en-US" sz="1300" b="1" dirty="0">
                        <a:solidFill>
                          <a:schemeClr val="bg1"/>
                        </a:solidFill>
                        <a:latin typeface="Times New Roman"/>
                        <a:ea typeface="Times New Roman"/>
                        <a:cs typeface="Times New Roman"/>
                      </a:endParaRPr>
                    </a:p>
                    <a:p>
                      <a:pPr marL="0" marR="0">
                        <a:spcBef>
                          <a:spcPts val="0"/>
                        </a:spcBef>
                        <a:spcAft>
                          <a:spcPts val="0"/>
                        </a:spcAft>
                      </a:pPr>
                      <a:r>
                        <a:rPr lang="en-US" sz="1900" b="1" kern="1200" dirty="0" err="1">
                          <a:solidFill>
                            <a:schemeClr val="bg1"/>
                          </a:solidFill>
                          <a:latin typeface="Kruti Dev 010"/>
                          <a:ea typeface="Times New Roman"/>
                          <a:cs typeface="Arial"/>
                        </a:rPr>
                        <a:t>tkuuk</a:t>
                      </a:r>
                      <a:r>
                        <a:rPr lang="en-US" sz="1900" b="1" kern="1200" dirty="0">
                          <a:solidFill>
                            <a:schemeClr val="bg1"/>
                          </a:solidFill>
                          <a:latin typeface="Kruti Dev 010"/>
                          <a:ea typeface="Times New Roman"/>
                          <a:cs typeface="Arial"/>
                        </a:rPr>
                        <a:t>] </a:t>
                      </a:r>
                      <a:r>
                        <a:rPr lang="en-US" sz="1900" b="1" kern="1200" dirty="0" err="1">
                          <a:solidFill>
                            <a:schemeClr val="bg1"/>
                          </a:solidFill>
                          <a:latin typeface="Kruti Dev 010"/>
                          <a:ea typeface="Times New Roman"/>
                          <a:cs typeface="Arial"/>
                        </a:rPr>
                        <a:t>ekuuk</a:t>
                      </a:r>
                      <a:r>
                        <a:rPr lang="en-US" sz="1900" b="1" kern="1200" dirty="0">
                          <a:solidFill>
                            <a:schemeClr val="bg1"/>
                          </a:solidFill>
                          <a:latin typeface="Kruti Dev 010"/>
                          <a:ea typeface="Times New Roman"/>
                          <a:cs typeface="Arial"/>
                        </a:rPr>
                        <a:t>] </a:t>
                      </a:r>
                      <a:r>
                        <a:rPr lang="en-US" sz="1900" b="1" kern="1200" dirty="0" err="1">
                          <a:solidFill>
                            <a:schemeClr val="bg1"/>
                          </a:solidFill>
                          <a:latin typeface="Kruti Dev 010"/>
                          <a:ea typeface="Times New Roman"/>
                          <a:cs typeface="Arial"/>
                        </a:rPr>
                        <a:t>igpkuuk</a:t>
                      </a:r>
                      <a:r>
                        <a:rPr lang="en-US" sz="1900" b="1" kern="1200" dirty="0">
                          <a:solidFill>
                            <a:schemeClr val="bg1"/>
                          </a:solidFill>
                          <a:latin typeface="Kruti Dev 010"/>
                          <a:ea typeface="Times New Roman"/>
                          <a:cs typeface="Arial"/>
                        </a:rPr>
                        <a:t>] </a:t>
                      </a:r>
                      <a:r>
                        <a:rPr lang="en-US" sz="1900" b="1" kern="1200" dirty="0" err="1">
                          <a:solidFill>
                            <a:schemeClr val="bg1"/>
                          </a:solidFill>
                          <a:latin typeface="Kruti Dev 010"/>
                          <a:ea typeface="Times New Roman"/>
                          <a:cs typeface="Arial"/>
                        </a:rPr>
                        <a:t>fuokZg</a:t>
                      </a:r>
                      <a:r>
                        <a:rPr lang="en-US" sz="1900" b="1" kern="1200" dirty="0">
                          <a:solidFill>
                            <a:schemeClr val="bg1"/>
                          </a:solidFill>
                          <a:latin typeface="Kruti Dev 010"/>
                          <a:ea typeface="Times New Roman"/>
                          <a:cs typeface="Arial"/>
                        </a:rPr>
                        <a:t> </a:t>
                      </a:r>
                      <a:r>
                        <a:rPr lang="en-US" sz="1900" b="1" kern="1200" dirty="0" err="1">
                          <a:solidFill>
                            <a:schemeClr val="bg1"/>
                          </a:solidFill>
                          <a:latin typeface="Kruti Dev 010"/>
                          <a:ea typeface="Times New Roman"/>
                          <a:cs typeface="Arial"/>
                        </a:rPr>
                        <a:t>djuk</a:t>
                      </a:r>
                      <a:endParaRPr lang="en-US" sz="13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endParaRPr lang="en-US" sz="1900" b="1" dirty="0">
                        <a:latin typeface="Arial"/>
                        <a:ea typeface="Times New Roman"/>
                        <a:cs typeface="Times New Roman"/>
                      </a:endParaRPr>
                    </a:p>
                    <a:p>
                      <a:pPr marL="0" marR="0">
                        <a:spcBef>
                          <a:spcPts val="0"/>
                        </a:spcBef>
                        <a:spcAft>
                          <a:spcPts val="0"/>
                        </a:spcAft>
                      </a:pPr>
                      <a:r>
                        <a:rPr lang="en-US" sz="1900" b="1" dirty="0" err="1">
                          <a:latin typeface="Arial"/>
                          <a:ea typeface="Times New Roman"/>
                          <a:cs typeface="Times New Roman"/>
                        </a:rPr>
                        <a:t>Recognising</a:t>
                      </a:r>
                      <a:r>
                        <a:rPr lang="en-US" sz="1900" b="1" dirty="0">
                          <a:latin typeface="Arial"/>
                          <a:ea typeface="Times New Roman"/>
                          <a:cs typeface="Times New Roman"/>
                        </a:rPr>
                        <a:t>, Fulfilling</a:t>
                      </a:r>
                      <a:endParaRPr lang="en-US" sz="1300" b="1" dirty="0">
                        <a:latin typeface="Times New Roman"/>
                        <a:ea typeface="Times New Roman"/>
                        <a:cs typeface="Times New Roman"/>
                      </a:endParaRPr>
                    </a:p>
                    <a:p>
                      <a:pPr marL="0" marR="0">
                        <a:spcBef>
                          <a:spcPts val="0"/>
                        </a:spcBef>
                        <a:spcAft>
                          <a:spcPts val="0"/>
                        </a:spcAft>
                      </a:pPr>
                      <a:r>
                        <a:rPr lang="en-US" sz="1900" b="1" kern="1200" dirty="0" err="1">
                          <a:solidFill>
                            <a:srgbClr val="002060"/>
                          </a:solidFill>
                          <a:latin typeface="Kruti Dev 010"/>
                          <a:ea typeface="Times New Roman"/>
                          <a:cs typeface="Arial"/>
                        </a:rPr>
                        <a:t>igpkuuk</a:t>
                      </a:r>
                      <a:r>
                        <a:rPr lang="en-US" sz="1900" b="1" kern="1200" dirty="0">
                          <a:solidFill>
                            <a:srgbClr val="002060"/>
                          </a:solidFill>
                          <a:latin typeface="Kruti Dev 010"/>
                          <a:ea typeface="Times New Roman"/>
                          <a:cs typeface="Arial"/>
                        </a:rPr>
                        <a:t>] </a:t>
                      </a:r>
                      <a:r>
                        <a:rPr lang="en-US" sz="1900" b="1" kern="1200" dirty="0" err="1">
                          <a:solidFill>
                            <a:srgbClr val="002060"/>
                          </a:solidFill>
                          <a:latin typeface="Kruti Dev 010"/>
                          <a:ea typeface="Times New Roman"/>
                          <a:cs typeface="Arial"/>
                        </a:rPr>
                        <a:t>fuokZg</a:t>
                      </a:r>
                      <a:r>
                        <a:rPr lang="en-US" sz="1900" b="1" kern="1200" dirty="0">
                          <a:solidFill>
                            <a:srgbClr val="002060"/>
                          </a:solidFill>
                          <a:latin typeface="Kruti Dev 010"/>
                          <a:ea typeface="Times New Roman"/>
                          <a:cs typeface="Arial"/>
                        </a:rPr>
                        <a:t> </a:t>
                      </a:r>
                      <a:r>
                        <a:rPr lang="en-US" sz="1900" b="1" kern="1200" dirty="0" err="1">
                          <a:solidFill>
                            <a:srgbClr val="002060"/>
                          </a:solidFill>
                          <a:latin typeface="Kruti Dev 010"/>
                          <a:ea typeface="Times New Roman"/>
                          <a:cs typeface="Arial"/>
                        </a:rPr>
                        <a:t>djuk</a:t>
                      </a:r>
                      <a:endParaRPr lang="en-US" sz="13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8"/>
                  </a:ext>
                </a:extLst>
              </a:tr>
              <a:tr h="314423">
                <a:tc>
                  <a:txBody>
                    <a:bodyPr/>
                    <a:lstStyle/>
                    <a:p>
                      <a:pPr marL="0" marR="0">
                        <a:spcBef>
                          <a:spcPts val="0"/>
                        </a:spcBef>
                        <a:spcAft>
                          <a:spcPts val="0"/>
                        </a:spcAft>
                      </a:pPr>
                      <a:endParaRPr lang="en-US" sz="900" b="1">
                        <a:latin typeface="Arial"/>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endParaRPr lang="en-US" sz="900" b="1">
                        <a:latin typeface="Arial"/>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endParaRPr lang="en-US" sz="900" b="1" dirty="0">
                        <a:latin typeface="Arial"/>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9"/>
                  </a:ext>
                </a:extLst>
              </a:tr>
              <a:tr h="313014">
                <a:tc>
                  <a:txBody>
                    <a:bodyPr/>
                    <a:lstStyle/>
                    <a:p>
                      <a:pPr marL="0" marR="0">
                        <a:spcBef>
                          <a:spcPts val="0"/>
                        </a:spcBef>
                        <a:spcAft>
                          <a:spcPts val="0"/>
                        </a:spcAft>
                      </a:pPr>
                      <a:endParaRPr lang="en-US" sz="1900" b="1" dirty="0">
                        <a:latin typeface="Arial"/>
                        <a:ea typeface="Times New Roman"/>
                        <a:cs typeface="Times New Roman"/>
                      </a:endParaRPr>
                    </a:p>
                  </a:txBody>
                  <a:tcPr marL="56795" marR="56795" marT="0" marB="0">
                    <a:lnL>
                      <a:noFill/>
                    </a:lnL>
                    <a:lnR>
                      <a:noFill/>
                    </a:lnR>
                    <a:lnT>
                      <a:noFill/>
                    </a:lnT>
                    <a:lnB>
                      <a:noFill/>
                    </a:lnB>
                    <a:solidFill>
                      <a:srgbClr val="FFFFFF"/>
                    </a:solidFill>
                  </a:tcPr>
                </a:tc>
                <a:tc>
                  <a:txBody>
                    <a:bodyPr/>
                    <a:lstStyle/>
                    <a:p>
                      <a:pPr marL="0" marR="0">
                        <a:spcBef>
                          <a:spcPts val="0"/>
                        </a:spcBef>
                        <a:spcAft>
                          <a:spcPts val="0"/>
                        </a:spcAft>
                      </a:pPr>
                      <a:r>
                        <a:rPr lang="en-US" sz="1900" b="1" dirty="0">
                          <a:latin typeface="Arial"/>
                          <a:ea typeface="Times New Roman"/>
                          <a:cs typeface="Times New Roman"/>
                        </a:rPr>
                        <a:t>Consciousness </a:t>
                      </a:r>
                      <a:r>
                        <a:rPr lang="en-US" sz="1900" b="1" kern="1200" dirty="0" err="1">
                          <a:solidFill>
                            <a:srgbClr val="002060"/>
                          </a:solidFill>
                          <a:latin typeface="Kruti Dev 010"/>
                          <a:ea typeface="Times New Roman"/>
                          <a:cs typeface="Arial"/>
                        </a:rPr>
                        <a:t>pSrU</a:t>
                      </a:r>
                      <a:r>
                        <a:rPr lang="en-US" sz="1900" b="1" kern="1200" dirty="0">
                          <a:solidFill>
                            <a:srgbClr val="002060"/>
                          </a:solidFill>
                          <a:latin typeface="Kruti Dev 010"/>
                          <a:ea typeface="Times New Roman"/>
                          <a:cs typeface="Arial"/>
                        </a:rPr>
                        <a:t>;</a:t>
                      </a:r>
                      <a:endParaRPr lang="en-US" sz="1300" b="1" dirty="0">
                        <a:latin typeface="Times New Roman"/>
                        <a:ea typeface="Times New Roman"/>
                        <a:cs typeface="Times New Roman"/>
                      </a:endParaRPr>
                    </a:p>
                  </a:txBody>
                  <a:tcPr marL="56795" marR="56795" marT="0" marB="0">
                    <a:lnL>
                      <a:noFill/>
                    </a:lnL>
                    <a:lnR>
                      <a:noFill/>
                    </a:lnR>
                    <a:lnT>
                      <a:noFill/>
                    </a:lnT>
                    <a:lnB>
                      <a:noFill/>
                    </a:lnB>
                    <a:solidFill>
                      <a:srgbClr val="FFFFFF"/>
                    </a:solidFill>
                  </a:tcPr>
                </a:tc>
                <a:tc>
                  <a:txBody>
                    <a:bodyPr/>
                    <a:lstStyle/>
                    <a:p>
                      <a:pPr marL="0" marR="0">
                        <a:spcBef>
                          <a:spcPts val="0"/>
                        </a:spcBef>
                        <a:spcAft>
                          <a:spcPts val="0"/>
                        </a:spcAft>
                      </a:pPr>
                      <a:r>
                        <a:rPr lang="en-US" sz="1900" b="1" dirty="0">
                          <a:latin typeface="Arial"/>
                          <a:ea typeface="Times New Roman"/>
                          <a:cs typeface="Times New Roman"/>
                        </a:rPr>
                        <a:t>Material </a:t>
                      </a:r>
                      <a:r>
                        <a:rPr lang="en-US" sz="1900" b="1" kern="1200" dirty="0">
                          <a:solidFill>
                            <a:srgbClr val="002060"/>
                          </a:solidFill>
                          <a:latin typeface="Kruti Dev 010"/>
                          <a:ea typeface="Times New Roman"/>
                          <a:cs typeface="Arial"/>
                        </a:rPr>
                        <a:t>tM+</a:t>
                      </a:r>
                      <a:endParaRPr lang="en-US" sz="1300" b="1" dirty="0">
                        <a:latin typeface="Times New Roman"/>
                        <a:ea typeface="Times New Roman"/>
                        <a:cs typeface="Times New Roman"/>
                      </a:endParaRPr>
                    </a:p>
                  </a:txBody>
                  <a:tcPr marL="56795" marR="56795" marT="0" marB="0">
                    <a:lnL>
                      <a:noFill/>
                    </a:lnL>
                    <a:lnR>
                      <a:noFill/>
                    </a:lnR>
                    <a:lnT>
                      <a:noFill/>
                    </a:lnT>
                    <a:lnB>
                      <a:noFill/>
                    </a:lnB>
                    <a:solidFill>
                      <a:srgbClr val="FFFFFF"/>
                    </a:solidFill>
                  </a:tcPr>
                </a:tc>
                <a:extLst>
                  <a:ext uri="{0D108BD9-81ED-4DB2-BD59-A6C34878D82A}">
                    <a16:rowId xmlns:a16="http://schemas.microsoft.com/office/drawing/2014/main" val="10010"/>
                  </a:ext>
                </a:extLst>
              </a:tr>
            </a:tbl>
          </a:graphicData>
        </a:graphic>
      </p:graphicFrame>
      <p:sp>
        <p:nvSpPr>
          <p:cNvPr id="15406" name="Rectangle 8">
            <a:extLst>
              <a:ext uri="{FF2B5EF4-FFF2-40B4-BE49-F238E27FC236}">
                <a16:creationId xmlns:a16="http://schemas.microsoft.com/office/drawing/2014/main" id="{A6F27A84-3695-45FB-8F0F-451E7DFB63C7}"/>
              </a:ext>
            </a:extLst>
          </p:cNvPr>
          <p:cNvSpPr>
            <a:spLocks noChangeArrowheads="1"/>
          </p:cNvSpPr>
          <p:nvPr/>
        </p:nvSpPr>
        <p:spPr bwMode="auto">
          <a:xfrm>
            <a:off x="6019800" y="0"/>
            <a:ext cx="182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FF0000"/>
                </a:solidFill>
                <a:cs typeface="Times New Roman" panose="02020603050405020304" pitchFamily="18" charset="0"/>
              </a:rPr>
              <a:t>Co-existence</a:t>
            </a:r>
            <a:endParaRPr lang="en-US" altLang="en-US" sz="2000">
              <a:solidFill>
                <a:srgbClr val="000000"/>
              </a:solidFill>
              <a:latin typeface="Times New Roman" panose="02020603050405020304" pitchFamily="18" charset="0"/>
              <a:cs typeface="Times New Roman" panose="02020603050405020304" pitchFamily="18" charset="0"/>
            </a:endParaRPr>
          </a:p>
          <a:p>
            <a:pPr algn="ctr" eaLnBrk="1" hangingPunct="1"/>
            <a:r>
              <a:rPr lang="en-US" altLang="en-US" sz="2800">
                <a:solidFill>
                  <a:srgbClr val="FF0000"/>
                </a:solidFill>
                <a:latin typeface="Kruti Dev 010" pitchFamily="2" charset="0"/>
                <a:ea typeface="Batang" panose="02030600000101010101" pitchFamily="18" charset="-127"/>
                <a:cs typeface="KrutiDev040BoldItalic"/>
              </a:rPr>
              <a:t>lgvfLrRo</a:t>
            </a:r>
            <a:endParaRPr lang="en-US" altLang="en-US" sz="2800">
              <a:solidFill>
                <a:srgbClr val="000000"/>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B5DF3013-F29B-44E8-A607-53129BFAA0D8}"/>
              </a:ext>
            </a:extLst>
          </p:cNvPr>
          <p:cNvCxnSpPr/>
          <p:nvPr/>
        </p:nvCxnSpPr>
        <p:spPr>
          <a:xfrm>
            <a:off x="5638800" y="381000"/>
            <a:ext cx="27432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911F8D8-46BA-4D78-8541-A0D5FE18281F}"/>
              </a:ext>
            </a:extLst>
          </p:cNvPr>
          <p:cNvSpPr/>
          <p:nvPr/>
        </p:nvSpPr>
        <p:spPr>
          <a:xfrm>
            <a:off x="3352800" y="5181600"/>
            <a:ext cx="2819400" cy="4572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15409" name="Rectangle 2">
            <a:extLst>
              <a:ext uri="{FF2B5EF4-FFF2-40B4-BE49-F238E27FC236}">
                <a16:creationId xmlns:a16="http://schemas.microsoft.com/office/drawing/2014/main" id="{65EAAB04-5C60-47F3-B331-D18A201E1DF7}"/>
              </a:ext>
            </a:extLst>
          </p:cNvPr>
          <p:cNvSpPr>
            <a:spLocks noChangeArrowheads="1"/>
          </p:cNvSpPr>
          <p:nvPr/>
        </p:nvSpPr>
        <p:spPr bwMode="auto">
          <a:xfrm>
            <a:off x="3429000" y="790575"/>
            <a:ext cx="3581400" cy="5554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15410" name="Rectangle 3">
            <a:extLst>
              <a:ext uri="{FF2B5EF4-FFF2-40B4-BE49-F238E27FC236}">
                <a16:creationId xmlns:a16="http://schemas.microsoft.com/office/drawing/2014/main" id="{516E57BD-CA0A-4E39-958D-8CCE7D2FB9B0}"/>
              </a:ext>
            </a:extLst>
          </p:cNvPr>
          <p:cNvSpPr>
            <a:spLocks noChangeArrowheads="1"/>
          </p:cNvSpPr>
          <p:nvPr/>
        </p:nvSpPr>
        <p:spPr bwMode="auto">
          <a:xfrm>
            <a:off x="7053263" y="782638"/>
            <a:ext cx="3429000" cy="5562600"/>
          </a:xfrm>
          <a:prstGeom prst="rect">
            <a:avLst/>
          </a:prstGeom>
          <a:noFill/>
          <a:ln w="3810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cxnSp>
        <p:nvCxnSpPr>
          <p:cNvPr id="14" name="Straight Arrow Connector 13">
            <a:extLst>
              <a:ext uri="{FF2B5EF4-FFF2-40B4-BE49-F238E27FC236}">
                <a16:creationId xmlns:a16="http://schemas.microsoft.com/office/drawing/2014/main" id="{BAF99789-F876-4BE3-9E31-D61E610E80C7}"/>
              </a:ext>
            </a:extLst>
          </p:cNvPr>
          <p:cNvCxnSpPr/>
          <p:nvPr/>
        </p:nvCxnSpPr>
        <p:spPr>
          <a:xfrm rot="5400000">
            <a:off x="7200901" y="6438900"/>
            <a:ext cx="228600" cy="3175"/>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AD2E70A-AED0-4A15-81B9-367C9BA3572B}"/>
              </a:ext>
            </a:extLst>
          </p:cNvPr>
          <p:cNvCxnSpPr/>
          <p:nvPr/>
        </p:nvCxnSpPr>
        <p:spPr>
          <a:xfrm rot="5400000">
            <a:off x="3620294" y="6438106"/>
            <a:ext cx="228600"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81CB82D-A3F1-445C-BC57-E8516580C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523" t="13620"/>
          <a:stretch>
            <a:fillRect/>
          </a:stretch>
        </p:blipFill>
        <p:spPr bwMode="auto">
          <a:xfrm>
            <a:off x="11118850" y="5410200"/>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13">
            <a:extLst>
              <a:ext uri="{FF2B5EF4-FFF2-40B4-BE49-F238E27FC236}">
                <a16:creationId xmlns:a16="http://schemas.microsoft.com/office/drawing/2014/main" id="{80A174A7-1E7E-4F0E-9874-D91745482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533400"/>
            <a:ext cx="91059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a:extLst>
              <a:ext uri="{FF2B5EF4-FFF2-40B4-BE49-F238E27FC236}">
                <a16:creationId xmlns:a16="http://schemas.microsoft.com/office/drawing/2014/main" id="{182C64CD-8706-428C-8B08-22A6FDDA8D3E}"/>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6388" name="Text Placeholder 2">
            <a:extLst>
              <a:ext uri="{FF2B5EF4-FFF2-40B4-BE49-F238E27FC236}">
                <a16:creationId xmlns:a16="http://schemas.microsoft.com/office/drawing/2014/main" id="{9A924C52-AAE2-4570-9C01-C97BA29F6639}"/>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7">
            <a:extLst>
              <a:ext uri="{FF2B5EF4-FFF2-40B4-BE49-F238E27FC236}">
                <a16:creationId xmlns:a16="http://schemas.microsoft.com/office/drawing/2014/main" id="{BA1CAC1B-B895-49CA-89CA-3D5F6FE48871}"/>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 the</a:t>
            </a:r>
          </a:p>
        </p:txBody>
      </p:sp>
      <p:sp>
        <p:nvSpPr>
          <p:cNvPr id="17411" name="Text Placeholder 6">
            <a:extLst>
              <a:ext uri="{FF2B5EF4-FFF2-40B4-BE49-F238E27FC236}">
                <a16:creationId xmlns:a16="http://schemas.microsoft.com/office/drawing/2014/main" id="{EF93AC35-84FC-4574-8D97-1C157EC22DF9}"/>
              </a:ext>
            </a:extLst>
          </p:cNvPr>
          <p:cNvSpPr>
            <a:spLocks noGrp="1"/>
          </p:cNvSpPr>
          <p:nvPr>
            <p:ph type="body" sz="quarter" idx="13"/>
          </p:nvPr>
        </p:nvSpPr>
        <p:spPr bwMode="auto">
          <a:xfrm>
            <a:off x="0" y="4800600"/>
            <a:ext cx="12192000" cy="205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sz="2000"/>
              <a:t>Need of the Self = Continuous happiness 				= Need of consciousness</a:t>
            </a:r>
          </a:p>
          <a:p>
            <a:pPr>
              <a:buFont typeface="Symbol" pitchFamily="18" charset="2"/>
              <a:buNone/>
            </a:pPr>
            <a:r>
              <a:rPr altLang="en-US" sz="2000"/>
              <a:t>Fulfilled by 	= Right Understanding and Right Feeling in the Self 	= Activities of consciousness</a:t>
            </a:r>
          </a:p>
          <a:p>
            <a:pPr>
              <a:buFont typeface="Symbol" pitchFamily="18" charset="2"/>
              <a:buNone/>
            </a:pPr>
            <a:r>
              <a:rPr altLang="en-US" sz="2000"/>
              <a:t>			   </a:t>
            </a:r>
            <a:r>
              <a:rPr altLang="en-US" sz="2000">
                <a:solidFill>
                  <a:srgbClr val="FF0000"/>
                </a:solidFill>
              </a:rPr>
              <a:t>(can not be fulfilled by material)</a:t>
            </a:r>
          </a:p>
          <a:p>
            <a:pPr>
              <a:buFont typeface="Symbol" pitchFamily="18" charset="2"/>
              <a:buNone/>
            </a:pPr>
            <a:endParaRPr altLang="en-US" sz="2000" b="1"/>
          </a:p>
          <a:p>
            <a:pPr>
              <a:buFont typeface="Symbol" pitchFamily="18" charset="2"/>
              <a:buNone/>
            </a:pPr>
            <a:r>
              <a:rPr altLang="en-US" sz="2000" b="1"/>
              <a:t>(The need of consciousness is fulfilled by activities of consciousness)</a:t>
            </a:r>
          </a:p>
        </p:txBody>
      </p:sp>
      <p:graphicFrame>
        <p:nvGraphicFramePr>
          <p:cNvPr id="3" name="Table 2">
            <a:extLst>
              <a:ext uri="{FF2B5EF4-FFF2-40B4-BE49-F238E27FC236}">
                <a16:creationId xmlns:a16="http://schemas.microsoft.com/office/drawing/2014/main" id="{D9A4FE7A-95A4-4E56-855D-43D346CB403C}"/>
              </a:ext>
            </a:extLst>
          </p:cNvPr>
          <p:cNvGraphicFramePr>
            <a:graphicFrameLocks noGrp="1"/>
          </p:cNvGraphicFramePr>
          <p:nvPr/>
        </p:nvGraphicFramePr>
        <p:xfrm>
          <a:off x="1524000" y="0"/>
          <a:ext cx="9144000" cy="3743325"/>
        </p:xfrm>
        <a:graphic>
          <a:graphicData uri="http://schemas.openxmlformats.org/drawingml/2006/table">
            <a:tbl>
              <a:tblPr/>
              <a:tblGrid>
                <a:gridCol w="1939556">
                  <a:extLst>
                    <a:ext uri="{9D8B030D-6E8A-4147-A177-3AD203B41FA5}">
                      <a16:colId xmlns:a16="http://schemas.microsoft.com/office/drawing/2014/main" val="20000"/>
                    </a:ext>
                  </a:extLst>
                </a:gridCol>
                <a:gridCol w="3552029">
                  <a:extLst>
                    <a:ext uri="{9D8B030D-6E8A-4147-A177-3AD203B41FA5}">
                      <a16:colId xmlns:a16="http://schemas.microsoft.com/office/drawing/2014/main" val="20001"/>
                    </a:ext>
                  </a:extLst>
                </a:gridCol>
                <a:gridCol w="3652415">
                  <a:extLst>
                    <a:ext uri="{9D8B030D-6E8A-4147-A177-3AD203B41FA5}">
                      <a16:colId xmlns:a16="http://schemas.microsoft.com/office/drawing/2014/main" val="20002"/>
                    </a:ext>
                  </a:extLst>
                </a:gridCol>
              </a:tblGrid>
              <a:tr h="768459">
                <a:tc>
                  <a:txBody>
                    <a:bodyPr/>
                    <a:lstStyle/>
                    <a:p>
                      <a:pPr marL="0" marR="0" algn="ctr">
                        <a:spcBef>
                          <a:spcPts val="0"/>
                        </a:spcBef>
                        <a:spcAft>
                          <a:spcPts val="0"/>
                        </a:spcAft>
                      </a:pPr>
                      <a:r>
                        <a:rPr lang="en-US" sz="2000" dirty="0">
                          <a:solidFill>
                            <a:srgbClr val="993300"/>
                          </a:solidFill>
                          <a:latin typeface="Arial"/>
                          <a:ea typeface="Times New Roman"/>
                          <a:cs typeface="Times New Roman"/>
                        </a:rPr>
                        <a:t> </a:t>
                      </a:r>
                      <a:r>
                        <a:rPr lang="en-US" sz="2000" b="1" dirty="0">
                          <a:latin typeface="Arial"/>
                          <a:ea typeface="Times New Roman"/>
                          <a:cs typeface="Times New Roman"/>
                        </a:rPr>
                        <a:t>Human Being</a:t>
                      </a:r>
                      <a:endParaRPr lang="en-US" sz="1400" dirty="0">
                        <a:latin typeface="Times New Roman"/>
                        <a:ea typeface="Times New Roman"/>
                        <a:cs typeface="Times New Roman"/>
                      </a:endParaRPr>
                    </a:p>
                    <a:p>
                      <a:pPr marL="0" marR="0" algn="ctr">
                        <a:spcBef>
                          <a:spcPts val="0"/>
                        </a:spcBef>
                        <a:spcAft>
                          <a:spcPts val="0"/>
                        </a:spcAft>
                      </a:pPr>
                      <a:r>
                        <a:rPr lang="en-US" sz="2800" b="1" kern="1200" dirty="0" err="1">
                          <a:solidFill>
                            <a:srgbClr val="002060"/>
                          </a:solidFill>
                          <a:latin typeface="Kruti Dev 010"/>
                          <a:ea typeface="Times New Roman"/>
                          <a:cs typeface="Arial"/>
                        </a:rPr>
                        <a:t>Ekkuo</a:t>
                      </a:r>
                      <a:endParaRPr lang="en-US" sz="1800" dirty="0">
                        <a:latin typeface="Times New Roman"/>
                        <a:ea typeface="Times New Roman"/>
                        <a:cs typeface="Times New Roman"/>
                      </a:endParaRPr>
                    </a:p>
                  </a:txBody>
                  <a:tcPr marL="56795" marR="56795"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2000" b="1" dirty="0">
                          <a:latin typeface="Arial"/>
                          <a:ea typeface="Times New Roman"/>
                          <a:cs typeface="Times New Roman"/>
                        </a:rPr>
                        <a:t>Self </a:t>
                      </a:r>
                    </a:p>
                    <a:p>
                      <a:pPr marL="0" marR="0" algn="ctr">
                        <a:spcBef>
                          <a:spcPts val="0"/>
                        </a:spcBef>
                        <a:spcAft>
                          <a:spcPts val="0"/>
                        </a:spcAft>
                      </a:pPr>
                      <a:r>
                        <a:rPr lang="en-US" sz="2800" b="1" kern="1200" dirty="0" err="1">
                          <a:solidFill>
                            <a:srgbClr val="002060"/>
                          </a:solidFill>
                          <a:latin typeface="Kruti Dev 010"/>
                          <a:ea typeface="Times New Roman"/>
                          <a:cs typeface="Arial"/>
                        </a:rPr>
                        <a:t>eSa</a:t>
                      </a:r>
                      <a:endParaRPr lang="en-US" sz="1800" dirty="0">
                        <a:latin typeface="Times New Roman"/>
                        <a:ea typeface="Times New Roman"/>
                        <a:cs typeface="Times New Roman"/>
                      </a:endParaRPr>
                    </a:p>
                  </a:txBody>
                  <a:tcPr marL="56795" marR="56795"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2000" b="1" dirty="0">
                          <a:latin typeface="Arial"/>
                          <a:ea typeface="Times New Roman"/>
                          <a:cs typeface="Times New Roman"/>
                        </a:rPr>
                        <a:t>Body</a:t>
                      </a:r>
                      <a:endParaRPr lang="en-US" sz="1400" dirty="0">
                        <a:latin typeface="Times New Roman"/>
                        <a:ea typeface="Times New Roman"/>
                        <a:cs typeface="Times New Roman"/>
                      </a:endParaRPr>
                    </a:p>
                    <a:p>
                      <a:pPr marL="0" marR="0" algn="ctr">
                        <a:spcBef>
                          <a:spcPts val="0"/>
                        </a:spcBef>
                        <a:spcAft>
                          <a:spcPts val="0"/>
                        </a:spcAft>
                      </a:pPr>
                      <a:r>
                        <a:rPr lang="en-US" sz="2800" b="1" kern="1200" dirty="0">
                          <a:solidFill>
                            <a:srgbClr val="002060"/>
                          </a:solidFill>
                          <a:latin typeface="Kruti Dev 010"/>
                          <a:ea typeface="Times New Roman"/>
                          <a:cs typeface="Arial"/>
                        </a:rPr>
                        <a:t>“</a:t>
                      </a:r>
                      <a:r>
                        <a:rPr lang="en-US" sz="2800" b="1" kern="1200" dirty="0" err="1">
                          <a:solidFill>
                            <a:srgbClr val="002060"/>
                          </a:solidFill>
                          <a:latin typeface="Kruti Dev 010"/>
                          <a:ea typeface="Times New Roman"/>
                          <a:cs typeface="Arial"/>
                        </a:rPr>
                        <a:t>kjhj</a:t>
                      </a:r>
                      <a:endParaRPr lang="en-US" sz="1800" dirty="0">
                        <a:latin typeface="Times New Roman"/>
                        <a:ea typeface="Times New Roman"/>
                        <a:cs typeface="Times New Roman"/>
                      </a:endParaRPr>
                    </a:p>
                  </a:txBody>
                  <a:tcPr marL="56795" marR="56795"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616198">
                <a:tc>
                  <a:txBody>
                    <a:bodyPr/>
                    <a:lstStyle/>
                    <a:p>
                      <a:pPr marL="0" marR="0" algn="l">
                        <a:spcBef>
                          <a:spcPts val="0"/>
                        </a:spcBef>
                        <a:spcAft>
                          <a:spcPts val="0"/>
                        </a:spcAft>
                      </a:pPr>
                      <a:r>
                        <a:rPr lang="en-US" sz="2000" b="1" dirty="0">
                          <a:latin typeface="Arial"/>
                          <a:ea typeface="Times New Roman"/>
                          <a:cs typeface="Times New Roman"/>
                        </a:rPr>
                        <a:t>Need</a:t>
                      </a:r>
                      <a:endParaRPr lang="en-US" sz="1400" b="1" dirty="0">
                        <a:latin typeface="Times New Roman"/>
                        <a:ea typeface="Times New Roman"/>
                        <a:cs typeface="Times New Roman"/>
                      </a:endParaRPr>
                    </a:p>
                    <a:p>
                      <a:pPr marL="0" marR="0" algn="l">
                        <a:spcBef>
                          <a:spcPts val="0"/>
                        </a:spcBef>
                        <a:spcAft>
                          <a:spcPts val="0"/>
                        </a:spcAft>
                      </a:pPr>
                      <a:r>
                        <a:rPr lang="en-US" sz="2000" b="1" kern="1200" dirty="0" err="1">
                          <a:solidFill>
                            <a:srgbClr val="002060"/>
                          </a:solidFill>
                          <a:latin typeface="Kruti Dev 010"/>
                          <a:ea typeface="Times New Roman"/>
                          <a:cs typeface="Arial"/>
                        </a:rPr>
                        <a:t>vko';drk</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b="1" dirty="0">
                          <a:solidFill>
                            <a:schemeClr val="bg1"/>
                          </a:solidFill>
                          <a:latin typeface="Arial"/>
                          <a:ea typeface="Times New Roman"/>
                          <a:cs typeface="Times New Roman"/>
                        </a:rPr>
                        <a:t>Happiness (e.g. Respect)</a:t>
                      </a:r>
                      <a:endParaRPr lang="en-US" sz="1400" b="1" dirty="0">
                        <a:solidFill>
                          <a:schemeClr val="bg1"/>
                        </a:solidFill>
                        <a:latin typeface="Times New Roman"/>
                        <a:ea typeface="Times New Roman"/>
                        <a:cs typeface="Times New Roman"/>
                      </a:endParaRPr>
                    </a:p>
                    <a:p>
                      <a:pPr marL="0" marR="0">
                        <a:spcBef>
                          <a:spcPts val="0"/>
                        </a:spcBef>
                        <a:spcAft>
                          <a:spcPts val="0"/>
                        </a:spcAft>
                      </a:pPr>
                      <a:r>
                        <a:rPr lang="en-US" sz="2000" b="1" kern="1200" dirty="0" err="1">
                          <a:solidFill>
                            <a:schemeClr val="bg1"/>
                          </a:solidFill>
                          <a:latin typeface="Kruti Dev 010"/>
                          <a:ea typeface="Times New Roman"/>
                          <a:cs typeface="Arial"/>
                        </a:rPr>
                        <a:t>lq</a:t>
                      </a:r>
                      <a:r>
                        <a:rPr lang="en-US" sz="2000" b="1" kern="1200" dirty="0">
                          <a:solidFill>
                            <a:schemeClr val="bg1"/>
                          </a:solidFill>
                          <a:latin typeface="Kruti Dev 010"/>
                          <a:ea typeface="Times New Roman"/>
                          <a:cs typeface="Arial"/>
                        </a:rPr>
                        <a:t>[k ¼tSls </a:t>
                      </a:r>
                      <a:r>
                        <a:rPr lang="fr-FR" sz="2000" b="1" kern="1200" dirty="0" err="1">
                          <a:solidFill>
                            <a:schemeClr val="bg1"/>
                          </a:solidFill>
                          <a:latin typeface="Kruti Dev 010"/>
                          <a:ea typeface="Times New Roman"/>
                          <a:cs typeface="Arial"/>
                        </a:rPr>
                        <a:t>lEeku</a:t>
                      </a:r>
                      <a:r>
                        <a:rPr lang="en-US" sz="2000" b="1" kern="1200" dirty="0">
                          <a:solidFill>
                            <a:schemeClr val="bg1"/>
                          </a:solidFill>
                          <a:latin typeface="Kruti Dev 010"/>
                          <a:ea typeface="Times New Roman"/>
                          <a:cs typeface="Arial"/>
                        </a:rPr>
                        <a:t>½</a:t>
                      </a:r>
                      <a:endParaRPr lang="en-US" sz="14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2000" b="1">
                          <a:latin typeface="Arial"/>
                          <a:ea typeface="Times New Roman"/>
                          <a:cs typeface="Times New Roman"/>
                        </a:rPr>
                        <a:t>Physical Facility (e.g. Food)</a:t>
                      </a:r>
                      <a:endParaRPr lang="en-US" sz="1400" b="1">
                        <a:latin typeface="Times New Roman"/>
                        <a:ea typeface="Times New Roman"/>
                        <a:cs typeface="Times New Roman"/>
                      </a:endParaRPr>
                    </a:p>
                    <a:p>
                      <a:pPr marL="0" marR="0">
                        <a:spcBef>
                          <a:spcPts val="0"/>
                        </a:spcBef>
                        <a:spcAft>
                          <a:spcPts val="0"/>
                        </a:spcAft>
                      </a:pPr>
                      <a:r>
                        <a:rPr lang="en-US" sz="2000" b="1" kern="1200">
                          <a:solidFill>
                            <a:srgbClr val="002060"/>
                          </a:solidFill>
                          <a:latin typeface="Kruti Dev 010"/>
                          <a:ea typeface="Times New Roman"/>
                          <a:cs typeface="Arial"/>
                        </a:rPr>
                        <a:t>lqfo/kk ¼tSls Hkkstu½</a:t>
                      </a:r>
                      <a:endParaRPr lang="en-US" sz="1400" b="1">
                        <a:latin typeface="Times New Roman"/>
                        <a:ea typeface="Times New Roman"/>
                        <a:cs typeface="Times New Roman"/>
                      </a:endParaRPr>
                    </a:p>
                  </a:txBody>
                  <a:tcPr marL="56795" marR="56795" marT="0" marB="0">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616198">
                <a:tc>
                  <a:txBody>
                    <a:bodyPr/>
                    <a:lstStyle/>
                    <a:p>
                      <a:pPr marL="457200" marR="0" lvl="1" algn="l">
                        <a:spcBef>
                          <a:spcPts val="0"/>
                        </a:spcBef>
                        <a:spcAft>
                          <a:spcPts val="0"/>
                        </a:spcAft>
                      </a:pPr>
                      <a:r>
                        <a:rPr lang="en-US" sz="2000" b="1" dirty="0">
                          <a:latin typeface="Arial"/>
                          <a:ea typeface="Times New Roman"/>
                          <a:cs typeface="Times New Roman"/>
                        </a:rPr>
                        <a:t>In Time</a:t>
                      </a:r>
                      <a:endParaRPr lang="en-US" sz="1400" b="1" dirty="0">
                        <a:latin typeface="Times New Roman"/>
                        <a:ea typeface="Times New Roman"/>
                        <a:cs typeface="Times New Roman"/>
                      </a:endParaRPr>
                    </a:p>
                    <a:p>
                      <a:pPr marL="457200" marR="0" lvl="1" algn="l">
                        <a:spcBef>
                          <a:spcPts val="0"/>
                        </a:spcBef>
                        <a:spcAft>
                          <a:spcPts val="0"/>
                        </a:spcAft>
                      </a:pPr>
                      <a:r>
                        <a:rPr lang="en-US" sz="2000" b="1" kern="1200" dirty="0" err="1">
                          <a:solidFill>
                            <a:srgbClr val="002060"/>
                          </a:solidFill>
                          <a:latin typeface="Kruti Dev 010"/>
                          <a:ea typeface="Times New Roman"/>
                          <a:cs typeface="Arial"/>
                        </a:rPr>
                        <a:t>dky</a:t>
                      </a:r>
                      <a:r>
                        <a:rPr lang="en-US" sz="2000" b="1" kern="1200" dirty="0">
                          <a:solidFill>
                            <a:srgbClr val="002060"/>
                          </a:solidFill>
                          <a:latin typeface="Kruti Dev 010"/>
                          <a:ea typeface="Times New Roman"/>
                          <a:cs typeface="Arial"/>
                        </a:rPr>
                        <a:t> </a:t>
                      </a:r>
                      <a:r>
                        <a:rPr lang="en-US" sz="2000" b="1" kern="1200" dirty="0" err="1">
                          <a:solidFill>
                            <a:srgbClr val="002060"/>
                          </a:solidFill>
                          <a:latin typeface="Kruti Dev 010"/>
                          <a:ea typeface="Times New Roman"/>
                          <a:cs typeface="Arial"/>
                        </a:rPr>
                        <a:t>esa</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b="1" dirty="0">
                          <a:solidFill>
                            <a:schemeClr val="bg1"/>
                          </a:solidFill>
                          <a:latin typeface="Arial"/>
                          <a:ea typeface="Times New Roman"/>
                          <a:cs typeface="Times New Roman"/>
                        </a:rPr>
                        <a:t>Continuous</a:t>
                      </a:r>
                      <a:endParaRPr lang="en-US" sz="1400" b="1" dirty="0">
                        <a:solidFill>
                          <a:schemeClr val="bg1"/>
                        </a:solidFill>
                        <a:latin typeface="Times New Roman"/>
                        <a:ea typeface="Times New Roman"/>
                        <a:cs typeface="Times New Roman"/>
                      </a:endParaRPr>
                    </a:p>
                    <a:p>
                      <a:pPr marL="0" marR="0">
                        <a:spcBef>
                          <a:spcPts val="0"/>
                        </a:spcBef>
                        <a:spcAft>
                          <a:spcPts val="0"/>
                        </a:spcAft>
                      </a:pPr>
                      <a:r>
                        <a:rPr lang="en-US" sz="2000" b="1" kern="1200" dirty="0" err="1">
                          <a:solidFill>
                            <a:schemeClr val="bg1"/>
                          </a:solidFill>
                          <a:latin typeface="Kruti Dev 010"/>
                          <a:ea typeface="Times New Roman"/>
                          <a:cs typeface="Arial"/>
                        </a:rPr>
                        <a:t>fujUrj</a:t>
                      </a:r>
                      <a:endParaRPr lang="en-US" sz="14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2000" b="1" dirty="0">
                          <a:latin typeface="Arial"/>
                          <a:ea typeface="Times New Roman"/>
                          <a:cs typeface="Times New Roman"/>
                        </a:rPr>
                        <a:t>Temporary</a:t>
                      </a:r>
                      <a:endParaRPr lang="en-US" sz="1400" b="1" dirty="0">
                        <a:latin typeface="Times New Roman"/>
                        <a:ea typeface="Times New Roman"/>
                        <a:cs typeface="Times New Roman"/>
                      </a:endParaRPr>
                    </a:p>
                    <a:p>
                      <a:pPr marL="0" marR="0">
                        <a:spcBef>
                          <a:spcPts val="0"/>
                        </a:spcBef>
                        <a:spcAft>
                          <a:spcPts val="0"/>
                        </a:spcAft>
                      </a:pPr>
                      <a:r>
                        <a:rPr lang="en-US" sz="2000" b="1" kern="1200" dirty="0" err="1">
                          <a:solidFill>
                            <a:srgbClr val="002060"/>
                          </a:solidFill>
                          <a:latin typeface="Kruti Dev 010"/>
                          <a:ea typeface="Times New Roman"/>
                          <a:cs typeface="Arial"/>
                        </a:rPr>
                        <a:t>lkef;d</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2"/>
                  </a:ext>
                </a:extLst>
              </a:tr>
              <a:tr h="922149">
                <a:tc>
                  <a:txBody>
                    <a:bodyPr/>
                    <a:lstStyle/>
                    <a:p>
                      <a:pPr marL="457200" marR="0" lvl="1" algn="l">
                        <a:spcBef>
                          <a:spcPts val="0"/>
                        </a:spcBef>
                        <a:spcAft>
                          <a:spcPts val="0"/>
                        </a:spcAft>
                      </a:pPr>
                      <a:r>
                        <a:rPr lang="en-US" sz="2000" b="1" dirty="0">
                          <a:latin typeface="Arial"/>
                          <a:ea typeface="Times New Roman"/>
                          <a:cs typeface="Times New Roman"/>
                        </a:rPr>
                        <a:t>In Quantity</a:t>
                      </a:r>
                      <a:endParaRPr lang="en-US" sz="1400" b="1" dirty="0">
                        <a:latin typeface="Times New Roman"/>
                        <a:ea typeface="Times New Roman"/>
                        <a:cs typeface="Times New Roman"/>
                      </a:endParaRPr>
                    </a:p>
                    <a:p>
                      <a:pPr marL="457200" marR="0" lvl="1" algn="l">
                        <a:spcBef>
                          <a:spcPts val="0"/>
                        </a:spcBef>
                        <a:spcAft>
                          <a:spcPts val="0"/>
                        </a:spcAft>
                      </a:pPr>
                      <a:r>
                        <a:rPr lang="en-US" sz="2000" b="1" kern="1200" dirty="0" err="1">
                          <a:solidFill>
                            <a:srgbClr val="002060"/>
                          </a:solidFill>
                          <a:latin typeface="Kruti Dev 010"/>
                          <a:ea typeface="Times New Roman"/>
                          <a:cs typeface="Arial"/>
                        </a:rPr>
                        <a:t>ek</a:t>
                      </a:r>
                      <a:r>
                        <a:rPr lang="en-US" sz="2000" b="1" kern="1200" dirty="0">
                          <a:solidFill>
                            <a:srgbClr val="002060"/>
                          </a:solidFill>
                          <a:latin typeface="Kruti Dev 010"/>
                          <a:ea typeface="Times New Roman"/>
                          <a:cs typeface="Arial"/>
                        </a:rPr>
                        <a:t>=k </a:t>
                      </a:r>
                      <a:r>
                        <a:rPr lang="en-US" sz="2000" b="1" kern="1200" dirty="0" err="1">
                          <a:solidFill>
                            <a:srgbClr val="002060"/>
                          </a:solidFill>
                          <a:latin typeface="Kruti Dev 010"/>
                          <a:ea typeface="Times New Roman"/>
                          <a:cs typeface="Arial"/>
                        </a:rPr>
                        <a:t>esa</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b="1" dirty="0">
                          <a:solidFill>
                            <a:schemeClr val="bg1"/>
                          </a:solidFill>
                          <a:latin typeface="Arial"/>
                          <a:ea typeface="Times New Roman"/>
                          <a:cs typeface="Times New Roman"/>
                        </a:rPr>
                        <a:t>Qualitative (is Feeling)</a:t>
                      </a:r>
                      <a:endParaRPr lang="en-US" sz="1400" b="1" dirty="0">
                        <a:solidFill>
                          <a:schemeClr val="bg1"/>
                        </a:solidFill>
                        <a:latin typeface="Times New Roman"/>
                        <a:ea typeface="Times New Roman"/>
                        <a:cs typeface="Times New Roman"/>
                      </a:endParaRPr>
                    </a:p>
                    <a:p>
                      <a:pPr marL="0" marR="0">
                        <a:spcBef>
                          <a:spcPts val="0"/>
                        </a:spcBef>
                        <a:spcAft>
                          <a:spcPts val="0"/>
                        </a:spcAft>
                      </a:pPr>
                      <a:r>
                        <a:rPr lang="en-US" sz="2000" b="1" kern="1200" dirty="0" err="1">
                          <a:solidFill>
                            <a:schemeClr val="bg1"/>
                          </a:solidFill>
                          <a:latin typeface="Kruti Dev 010"/>
                          <a:ea typeface="Times New Roman"/>
                          <a:cs typeface="Arial"/>
                        </a:rPr>
                        <a:t>xq.kkRed</a:t>
                      </a:r>
                      <a:r>
                        <a:rPr lang="en-US" sz="2000" b="1" kern="1200" dirty="0">
                          <a:solidFill>
                            <a:schemeClr val="bg1"/>
                          </a:solidFill>
                          <a:latin typeface="Kruti Dev 010"/>
                          <a:ea typeface="Times New Roman"/>
                          <a:cs typeface="Arial"/>
                        </a:rPr>
                        <a:t> ¼Hkko gS½</a:t>
                      </a:r>
                      <a:endParaRPr lang="en-US" sz="14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2000" b="1" dirty="0">
                          <a:latin typeface="Arial"/>
                          <a:ea typeface="Times New Roman"/>
                          <a:cs typeface="Times New Roman"/>
                        </a:rPr>
                        <a:t>Quantitative (Required in Limited Quantity)</a:t>
                      </a:r>
                      <a:endParaRPr lang="en-US" sz="1400" b="1" dirty="0">
                        <a:latin typeface="Times New Roman"/>
                        <a:ea typeface="Times New Roman"/>
                        <a:cs typeface="Times New Roman"/>
                      </a:endParaRPr>
                    </a:p>
                    <a:p>
                      <a:pPr marL="0" marR="0">
                        <a:spcBef>
                          <a:spcPts val="0"/>
                        </a:spcBef>
                        <a:spcAft>
                          <a:spcPts val="0"/>
                        </a:spcAft>
                      </a:pPr>
                      <a:r>
                        <a:rPr lang="en-US" sz="2000" b="1" kern="1200" dirty="0" err="1">
                          <a:solidFill>
                            <a:srgbClr val="002060"/>
                          </a:solidFill>
                          <a:latin typeface="Kruti Dev 010"/>
                          <a:ea typeface="Times New Roman"/>
                          <a:cs typeface="Arial"/>
                        </a:rPr>
                        <a:t>Ekk</a:t>
                      </a:r>
                      <a:r>
                        <a:rPr lang="en-US" sz="2000" b="1" kern="1200" dirty="0">
                          <a:solidFill>
                            <a:srgbClr val="002060"/>
                          </a:solidFill>
                          <a:latin typeface="Kruti Dev 010"/>
                          <a:ea typeface="Times New Roman"/>
                          <a:cs typeface="Arial"/>
                        </a:rPr>
                        <a:t>=</a:t>
                      </a:r>
                      <a:r>
                        <a:rPr lang="en-US" sz="2000" b="1" kern="1200" dirty="0" err="1">
                          <a:solidFill>
                            <a:srgbClr val="002060"/>
                          </a:solidFill>
                          <a:latin typeface="Kruti Dev 010"/>
                          <a:ea typeface="Times New Roman"/>
                          <a:cs typeface="Arial"/>
                        </a:rPr>
                        <a:t>kRed</a:t>
                      </a:r>
                      <a:r>
                        <a:rPr lang="en-US" sz="2000" b="1" kern="1200" dirty="0">
                          <a:solidFill>
                            <a:srgbClr val="002060"/>
                          </a:solidFill>
                          <a:latin typeface="Kruti Dev 010"/>
                          <a:ea typeface="Times New Roman"/>
                          <a:cs typeface="Arial"/>
                        </a:rPr>
                        <a:t> ¼lhfer </a:t>
                      </a:r>
                      <a:r>
                        <a:rPr lang="en-US" sz="2000" b="1" kern="1200" dirty="0" err="1">
                          <a:solidFill>
                            <a:srgbClr val="002060"/>
                          </a:solidFill>
                          <a:latin typeface="Kruti Dev 010"/>
                          <a:ea typeface="Times New Roman"/>
                          <a:cs typeface="Arial"/>
                        </a:rPr>
                        <a:t>ek</a:t>
                      </a:r>
                      <a:r>
                        <a:rPr lang="en-US" sz="2000" b="1" kern="1200" dirty="0">
                          <a:solidFill>
                            <a:srgbClr val="002060"/>
                          </a:solidFill>
                          <a:latin typeface="Kruti Dev 010"/>
                          <a:ea typeface="Times New Roman"/>
                          <a:cs typeface="Arial"/>
                        </a:rPr>
                        <a:t>=k esa½</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3"/>
                  </a:ext>
                </a:extLst>
              </a:tr>
              <a:tr h="616198">
                <a:tc>
                  <a:txBody>
                    <a:bodyPr/>
                    <a:lstStyle/>
                    <a:p>
                      <a:pPr marL="457200" marR="0" lvl="1" algn="l">
                        <a:spcBef>
                          <a:spcPts val="0"/>
                        </a:spcBef>
                        <a:spcAft>
                          <a:spcPts val="0"/>
                        </a:spcAft>
                      </a:pPr>
                      <a:r>
                        <a:rPr lang="en-US" sz="2000" b="1" dirty="0">
                          <a:latin typeface="Arial"/>
                          <a:ea typeface="Times New Roman"/>
                          <a:cs typeface="Times New Roman"/>
                        </a:rPr>
                        <a:t>Fulfilled By</a:t>
                      </a:r>
                      <a:endParaRPr lang="en-US" sz="1400" b="1" dirty="0">
                        <a:latin typeface="Times New Roman"/>
                        <a:ea typeface="Times New Roman"/>
                        <a:cs typeface="Times New Roman"/>
                      </a:endParaRPr>
                    </a:p>
                    <a:p>
                      <a:pPr marL="457200" marR="0" lvl="1" algn="l">
                        <a:spcBef>
                          <a:spcPts val="0"/>
                        </a:spcBef>
                        <a:spcAft>
                          <a:spcPts val="0"/>
                        </a:spcAft>
                      </a:pPr>
                      <a:r>
                        <a:rPr lang="en-US" sz="2000" b="1" kern="1200" dirty="0" err="1">
                          <a:solidFill>
                            <a:srgbClr val="002060"/>
                          </a:solidFill>
                          <a:latin typeface="Kruti Dev 010"/>
                          <a:ea typeface="Times New Roman"/>
                          <a:cs typeface="Arial"/>
                        </a:rPr>
                        <a:t>iwfrZ</a:t>
                      </a:r>
                      <a:r>
                        <a:rPr lang="en-US" sz="2000" b="1" kern="1200" dirty="0">
                          <a:solidFill>
                            <a:srgbClr val="002060"/>
                          </a:solidFill>
                          <a:latin typeface="Kruti Dev 010"/>
                          <a:ea typeface="Times New Roman"/>
                          <a:cs typeface="Arial"/>
                        </a:rPr>
                        <a:t> </a:t>
                      </a:r>
                      <a:r>
                        <a:rPr lang="en-US" sz="2000" b="1" kern="1200" dirty="0" err="1">
                          <a:solidFill>
                            <a:srgbClr val="002060"/>
                          </a:solidFill>
                          <a:latin typeface="Kruti Dev 010"/>
                          <a:ea typeface="Times New Roman"/>
                          <a:cs typeface="Arial"/>
                        </a:rPr>
                        <a:t>ds</a:t>
                      </a:r>
                      <a:r>
                        <a:rPr lang="en-US" sz="2000" b="1" kern="1200" dirty="0">
                          <a:solidFill>
                            <a:srgbClr val="002060"/>
                          </a:solidFill>
                          <a:latin typeface="Kruti Dev 010"/>
                          <a:ea typeface="Times New Roman"/>
                          <a:cs typeface="Arial"/>
                        </a:rPr>
                        <a:t> </a:t>
                      </a:r>
                      <a:r>
                        <a:rPr lang="en-US" sz="2000" b="1" kern="1200" dirty="0" err="1">
                          <a:solidFill>
                            <a:srgbClr val="002060"/>
                          </a:solidFill>
                          <a:latin typeface="Kruti Dev 010"/>
                          <a:ea typeface="Times New Roman"/>
                          <a:cs typeface="Arial"/>
                        </a:rPr>
                        <a:t>fy</a:t>
                      </a:r>
                      <a:r>
                        <a:rPr lang="en-US" sz="2000" b="1" kern="1200" dirty="0">
                          <a:solidFill>
                            <a:srgbClr val="002060"/>
                          </a:solidFill>
                          <a:latin typeface="Kruti Dev 010"/>
                          <a:ea typeface="Times New Roman"/>
                          <a:cs typeface="Arial"/>
                        </a:rPr>
                        <a:t>,</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2000" b="1" dirty="0">
                          <a:solidFill>
                            <a:schemeClr val="bg1"/>
                          </a:solidFill>
                          <a:latin typeface="Arial"/>
                          <a:ea typeface="Times New Roman"/>
                          <a:cs typeface="Times New Roman"/>
                        </a:rPr>
                        <a:t>Right Understanding &amp; Right Feeling </a:t>
                      </a:r>
                      <a:r>
                        <a:rPr lang="en-US" sz="2000" b="1" kern="1200" dirty="0" err="1">
                          <a:solidFill>
                            <a:schemeClr val="bg1"/>
                          </a:solidFill>
                          <a:latin typeface="Kruti Dev 010"/>
                          <a:ea typeface="Times New Roman"/>
                          <a:cs typeface="Arial"/>
                        </a:rPr>
                        <a:t>lgh</a:t>
                      </a:r>
                      <a:r>
                        <a:rPr lang="en-US" sz="2000" b="1" kern="1200" dirty="0">
                          <a:solidFill>
                            <a:schemeClr val="bg1"/>
                          </a:solidFill>
                          <a:latin typeface="Kruti Dev 010"/>
                          <a:ea typeface="Times New Roman"/>
                          <a:cs typeface="Arial"/>
                        </a:rPr>
                        <a:t> le&gt;] </a:t>
                      </a:r>
                      <a:r>
                        <a:rPr lang="en-US" sz="2000" b="1" kern="1200" dirty="0" err="1">
                          <a:solidFill>
                            <a:schemeClr val="bg1"/>
                          </a:solidFill>
                          <a:latin typeface="Kruti Dev 010"/>
                          <a:ea typeface="Times New Roman"/>
                          <a:cs typeface="Arial"/>
                        </a:rPr>
                        <a:t>lgh</a:t>
                      </a:r>
                      <a:r>
                        <a:rPr lang="en-US" sz="2000" b="1" kern="1200" dirty="0">
                          <a:solidFill>
                            <a:schemeClr val="bg1"/>
                          </a:solidFill>
                          <a:latin typeface="Kruti Dev 010"/>
                          <a:ea typeface="Times New Roman"/>
                          <a:cs typeface="Arial"/>
                        </a:rPr>
                        <a:t> </a:t>
                      </a:r>
                      <a:r>
                        <a:rPr lang="en-US" sz="2000" b="1" kern="1200" dirty="0" err="1">
                          <a:solidFill>
                            <a:schemeClr val="bg1"/>
                          </a:solidFill>
                          <a:latin typeface="Kruti Dev 010"/>
                          <a:ea typeface="Times New Roman"/>
                          <a:cs typeface="Arial"/>
                        </a:rPr>
                        <a:t>Hkko</a:t>
                      </a:r>
                      <a:endParaRPr lang="en-US" sz="14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rgbClr val="800080"/>
                    </a:solidFill>
                  </a:tcPr>
                </a:tc>
                <a:tc>
                  <a:txBody>
                    <a:bodyPr/>
                    <a:lstStyle/>
                    <a:p>
                      <a:pPr marL="0" marR="0">
                        <a:spcBef>
                          <a:spcPts val="0"/>
                        </a:spcBef>
                        <a:spcAft>
                          <a:spcPts val="0"/>
                        </a:spcAft>
                      </a:pPr>
                      <a:r>
                        <a:rPr lang="en-US" sz="2000" b="1" dirty="0" err="1">
                          <a:latin typeface="Arial"/>
                          <a:ea typeface="Times New Roman"/>
                          <a:cs typeface="Times New Roman"/>
                        </a:rPr>
                        <a:t>Physio</a:t>
                      </a:r>
                      <a:r>
                        <a:rPr lang="en-US" sz="2000" b="1" dirty="0">
                          <a:latin typeface="Arial"/>
                          <a:ea typeface="Times New Roman"/>
                          <a:cs typeface="Times New Roman"/>
                        </a:rPr>
                        <a:t>-chemical Things</a:t>
                      </a:r>
                      <a:endParaRPr lang="en-US" sz="1400" b="1" dirty="0">
                        <a:latin typeface="Times New Roman"/>
                        <a:ea typeface="Times New Roman"/>
                        <a:cs typeface="Times New Roman"/>
                      </a:endParaRPr>
                    </a:p>
                    <a:p>
                      <a:pPr marL="0" marR="0">
                        <a:spcBef>
                          <a:spcPts val="0"/>
                        </a:spcBef>
                        <a:spcAft>
                          <a:spcPts val="0"/>
                        </a:spcAft>
                      </a:pPr>
                      <a:r>
                        <a:rPr lang="en-US" sz="2000" b="1" kern="1200" dirty="0" err="1">
                          <a:solidFill>
                            <a:srgbClr val="002060"/>
                          </a:solidFill>
                          <a:latin typeface="Kruti Dev 010"/>
                          <a:ea typeface="Times New Roman"/>
                          <a:cs typeface="Arial"/>
                        </a:rPr>
                        <a:t>HkkSfrd&amp;jklk;fud</a:t>
                      </a:r>
                      <a:r>
                        <a:rPr lang="en-US" sz="2000" b="1" kern="1200" dirty="0">
                          <a:solidFill>
                            <a:srgbClr val="002060"/>
                          </a:solidFill>
                          <a:latin typeface="Kruti Dev 010"/>
                          <a:ea typeface="Times New Roman"/>
                          <a:cs typeface="Arial"/>
                        </a:rPr>
                        <a:t> </a:t>
                      </a:r>
                      <a:r>
                        <a:rPr lang="en-US" sz="2000" b="1" kern="1200" dirty="0" err="1">
                          <a:solidFill>
                            <a:srgbClr val="002060"/>
                          </a:solidFill>
                          <a:latin typeface="Kruti Dev 010"/>
                          <a:ea typeface="Times New Roman"/>
                          <a:cs typeface="Arial"/>
                        </a:rPr>
                        <a:t>oLrq</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chemeClr val="accent5">
                        <a:lumMod val="40000"/>
                        <a:lumOff val="60000"/>
                      </a:schemeClr>
                    </a:solidFill>
                  </a:tcPr>
                </a:tc>
                <a:extLst>
                  <a:ext uri="{0D108BD9-81ED-4DB2-BD59-A6C34878D82A}">
                    <a16:rowId xmlns:a16="http://schemas.microsoft.com/office/drawing/2014/main" val="10004"/>
                  </a:ext>
                </a:extLst>
              </a:tr>
              <a:tr h="204125">
                <a:tc>
                  <a:txBody>
                    <a:bodyPr/>
                    <a:lstStyle/>
                    <a:p>
                      <a:pPr marL="0" marR="0" algn="l">
                        <a:spcBef>
                          <a:spcPts val="0"/>
                        </a:spcBef>
                        <a:spcAft>
                          <a:spcPts val="0"/>
                        </a:spcAft>
                      </a:pPr>
                      <a:endParaRPr lang="en-US" sz="1100" b="1" dirty="0">
                        <a:latin typeface="Arial"/>
                        <a:ea typeface="Times New Roman"/>
                        <a:cs typeface="Times New Roman"/>
                      </a:endParaRPr>
                    </a:p>
                  </a:txBody>
                  <a:tcPr marL="56795" marR="56795" marT="0" marB="0">
                    <a:lnL>
                      <a:noFill/>
                    </a:lnL>
                    <a:lnR>
                      <a:noFill/>
                    </a:lnR>
                    <a:lnT>
                      <a:noFill/>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en-US" sz="1100" b="1">
                        <a:latin typeface="Arial"/>
                        <a:ea typeface="Times New Roman"/>
                        <a:cs typeface="Times New Roman"/>
                      </a:endParaRPr>
                    </a:p>
                  </a:txBody>
                  <a:tcPr marL="56795" marR="56795" marT="0" marB="0">
                    <a:lnL>
                      <a:noFill/>
                    </a:lnL>
                    <a:lnR>
                      <a:noFill/>
                    </a:lnR>
                    <a:lnT>
                      <a:noFill/>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en-US" sz="1100" b="1" dirty="0">
                        <a:latin typeface="Arial"/>
                        <a:ea typeface="Times New Roman"/>
                        <a:cs typeface="Times New Roman"/>
                      </a:endParaRPr>
                    </a:p>
                  </a:txBody>
                  <a:tcPr marL="56795" marR="56795" marT="0" marB="0">
                    <a:lnL>
                      <a:noFill/>
                    </a:lnL>
                    <a:lnR>
                      <a:noFill/>
                    </a:lnR>
                    <a:lnT>
                      <a:noFill/>
                    </a:lnT>
                    <a:lnB w="12700" cap="flat" cmpd="sng" algn="ctr">
                      <a:solidFill>
                        <a:srgbClr val="A6A6A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7436" name="Rectangle 8">
            <a:extLst>
              <a:ext uri="{FF2B5EF4-FFF2-40B4-BE49-F238E27FC236}">
                <a16:creationId xmlns:a16="http://schemas.microsoft.com/office/drawing/2014/main" id="{A1FFEE32-3728-43FB-ABEE-78BAB30AB02F}"/>
              </a:ext>
            </a:extLst>
          </p:cNvPr>
          <p:cNvSpPr>
            <a:spLocks noChangeArrowheads="1"/>
          </p:cNvSpPr>
          <p:nvPr/>
        </p:nvSpPr>
        <p:spPr bwMode="auto">
          <a:xfrm>
            <a:off x="6019800" y="0"/>
            <a:ext cx="182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FF0000"/>
                </a:solidFill>
                <a:cs typeface="Times New Roman" panose="02020603050405020304" pitchFamily="18" charset="0"/>
              </a:rPr>
              <a:t>Co-existence</a:t>
            </a:r>
            <a:endParaRPr lang="en-US" altLang="en-US" sz="2000">
              <a:solidFill>
                <a:srgbClr val="000000"/>
              </a:solidFill>
              <a:latin typeface="Times New Roman" panose="02020603050405020304" pitchFamily="18" charset="0"/>
              <a:cs typeface="Times New Roman" panose="02020603050405020304" pitchFamily="18" charset="0"/>
            </a:endParaRPr>
          </a:p>
          <a:p>
            <a:pPr algn="ctr" eaLnBrk="1" hangingPunct="1"/>
            <a:r>
              <a:rPr lang="en-US" altLang="en-US" sz="2800">
                <a:solidFill>
                  <a:srgbClr val="FF0000"/>
                </a:solidFill>
                <a:latin typeface="Kruti Dev 010" pitchFamily="2" charset="0"/>
                <a:ea typeface="Batang" panose="02030600000101010101" pitchFamily="18" charset="-127"/>
                <a:cs typeface="KrutiDev040BoldItalic"/>
              </a:rPr>
              <a:t>lgvfLrRo</a:t>
            </a:r>
            <a:endParaRPr lang="en-US" altLang="en-US" sz="2800">
              <a:solidFill>
                <a:srgbClr val="000000"/>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F2DC0C11-DD3C-4D67-AF34-E4AE244B2E48}"/>
              </a:ext>
            </a:extLst>
          </p:cNvPr>
          <p:cNvCxnSpPr/>
          <p:nvPr/>
        </p:nvCxnSpPr>
        <p:spPr>
          <a:xfrm>
            <a:off x="5638800" y="381000"/>
            <a:ext cx="27432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438" name="Rectangle 2">
            <a:extLst>
              <a:ext uri="{FF2B5EF4-FFF2-40B4-BE49-F238E27FC236}">
                <a16:creationId xmlns:a16="http://schemas.microsoft.com/office/drawing/2014/main" id="{C0984ACB-F93E-4BE0-989D-C6FE716FCCF8}"/>
              </a:ext>
            </a:extLst>
          </p:cNvPr>
          <p:cNvSpPr>
            <a:spLocks noChangeArrowheads="1"/>
          </p:cNvSpPr>
          <p:nvPr/>
        </p:nvSpPr>
        <p:spPr bwMode="auto">
          <a:xfrm>
            <a:off x="3429000" y="790575"/>
            <a:ext cx="3581400" cy="29559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cxnSp>
        <p:nvCxnSpPr>
          <p:cNvPr id="12" name="Straight Arrow Connector 11">
            <a:extLst>
              <a:ext uri="{FF2B5EF4-FFF2-40B4-BE49-F238E27FC236}">
                <a16:creationId xmlns:a16="http://schemas.microsoft.com/office/drawing/2014/main" id="{1507A1DE-C153-400F-AA28-B8B7196108E9}"/>
              </a:ext>
            </a:extLst>
          </p:cNvPr>
          <p:cNvCxnSpPr/>
          <p:nvPr/>
        </p:nvCxnSpPr>
        <p:spPr>
          <a:xfrm flipH="1">
            <a:off x="5029200" y="3733800"/>
            <a:ext cx="1588"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40" name="Rectangle 4">
            <a:extLst>
              <a:ext uri="{FF2B5EF4-FFF2-40B4-BE49-F238E27FC236}">
                <a16:creationId xmlns:a16="http://schemas.microsoft.com/office/drawing/2014/main" id="{3DB2F342-54CE-42DB-B587-5BABA0BB5655}"/>
              </a:ext>
            </a:extLst>
          </p:cNvPr>
          <p:cNvSpPr>
            <a:spLocks noChangeArrowheads="1"/>
          </p:cNvSpPr>
          <p:nvPr/>
        </p:nvSpPr>
        <p:spPr bwMode="auto">
          <a:xfrm>
            <a:off x="4205288" y="3886200"/>
            <a:ext cx="189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cs typeface="Times New Roman" panose="02020603050405020304" pitchFamily="18" charset="0"/>
              </a:rPr>
              <a:t>Consciousness</a:t>
            </a:r>
            <a:endParaRPr lang="en-IN" altLang="en-US">
              <a:solidFill>
                <a:srgbClr val="000000"/>
              </a:solidFill>
            </a:endParaRPr>
          </a:p>
        </p:txBody>
      </p:sp>
      <p:pic>
        <p:nvPicPr>
          <p:cNvPr id="13" name="Picture 12">
            <a:extLst>
              <a:ext uri="{FF2B5EF4-FFF2-40B4-BE49-F238E27FC236}">
                <a16:creationId xmlns:a16="http://schemas.microsoft.com/office/drawing/2014/main" id="{1FDD84A1-AE76-43B8-85B7-D8E637BE9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523" t="13620"/>
          <a:stretch>
            <a:fillRect/>
          </a:stretch>
        </p:blipFill>
        <p:spPr bwMode="auto">
          <a:xfrm>
            <a:off x="11118850" y="5619750"/>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7">
            <a:extLst>
              <a:ext uri="{FF2B5EF4-FFF2-40B4-BE49-F238E27FC236}">
                <a16:creationId xmlns:a16="http://schemas.microsoft.com/office/drawing/2014/main" id="{ADEC87CB-53E9-463D-8AF2-E2874747ADA5}"/>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 the</a:t>
            </a:r>
          </a:p>
        </p:txBody>
      </p:sp>
      <p:sp>
        <p:nvSpPr>
          <p:cNvPr id="19459" name="Text Placeholder 6">
            <a:extLst>
              <a:ext uri="{FF2B5EF4-FFF2-40B4-BE49-F238E27FC236}">
                <a16:creationId xmlns:a16="http://schemas.microsoft.com/office/drawing/2014/main" id="{54BA629A-32A5-49DF-8DF2-2B19042965A8}"/>
              </a:ext>
            </a:extLst>
          </p:cNvPr>
          <p:cNvSpPr>
            <a:spLocks noGrp="1" noChangeArrowheads="1"/>
          </p:cNvSpPr>
          <p:nvPr>
            <p:ph type="body" sz="quarter" idx="13"/>
          </p:nvPr>
        </p:nvSpPr>
        <p:spPr bwMode="auto">
          <a:xfrm>
            <a:off x="0" y="4352925"/>
            <a:ext cx="12192000" cy="2505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sz="2000"/>
              <a:t>Need of the Body	= Physical facility* 		= Material in nature</a:t>
            </a:r>
          </a:p>
          <a:p>
            <a:pPr>
              <a:buFont typeface="Symbol" pitchFamily="18" charset="2"/>
              <a:buNone/>
            </a:pPr>
            <a:r>
              <a:rPr altLang="en-US" sz="2000"/>
              <a:t>Fulfilled by 		= Physio-chemical things 	= Material in nature</a:t>
            </a:r>
          </a:p>
          <a:p>
            <a:pPr>
              <a:buFont typeface="Symbol" pitchFamily="18" charset="2"/>
              <a:buNone/>
            </a:pPr>
            <a:endParaRPr lang="en-IN" altLang="en-US" sz="2000" b="1"/>
          </a:p>
          <a:p>
            <a:pPr>
              <a:buFont typeface="Symbol" pitchFamily="18" charset="2"/>
              <a:buNone/>
            </a:pPr>
            <a:r>
              <a:rPr lang="en-IN" altLang="en-US" sz="2000" b="1"/>
              <a:t>(The need of material is fulfilled by material)</a:t>
            </a:r>
          </a:p>
          <a:p>
            <a:pPr>
              <a:buFont typeface="Symbol" pitchFamily="18" charset="2"/>
              <a:buNone/>
            </a:pPr>
            <a:endParaRPr lang="en-IN" altLang="en-US" sz="2000" b="1"/>
          </a:p>
          <a:p>
            <a:pPr>
              <a:buFont typeface="Symbol" pitchFamily="18" charset="2"/>
              <a:buNone/>
            </a:pPr>
            <a:r>
              <a:rPr lang="en-IN" altLang="en-US" sz="2000"/>
              <a:t>*physical facility is required for nurturing, protection and right utilization of the Body</a:t>
            </a:r>
          </a:p>
        </p:txBody>
      </p:sp>
      <p:graphicFrame>
        <p:nvGraphicFramePr>
          <p:cNvPr id="3" name="Table 2">
            <a:extLst>
              <a:ext uri="{FF2B5EF4-FFF2-40B4-BE49-F238E27FC236}">
                <a16:creationId xmlns:a16="http://schemas.microsoft.com/office/drawing/2014/main" id="{D9D2B952-7CE1-4366-9736-0A814D0909E0}"/>
              </a:ext>
            </a:extLst>
          </p:cNvPr>
          <p:cNvGraphicFramePr>
            <a:graphicFrameLocks noGrp="1"/>
          </p:cNvGraphicFramePr>
          <p:nvPr/>
        </p:nvGraphicFramePr>
        <p:xfrm>
          <a:off x="1524000" y="0"/>
          <a:ext cx="9144000" cy="3743325"/>
        </p:xfrm>
        <a:graphic>
          <a:graphicData uri="http://schemas.openxmlformats.org/drawingml/2006/table">
            <a:tbl>
              <a:tblPr/>
              <a:tblGrid>
                <a:gridCol w="1939556">
                  <a:extLst>
                    <a:ext uri="{9D8B030D-6E8A-4147-A177-3AD203B41FA5}">
                      <a16:colId xmlns:a16="http://schemas.microsoft.com/office/drawing/2014/main" val="20000"/>
                    </a:ext>
                  </a:extLst>
                </a:gridCol>
                <a:gridCol w="3552029">
                  <a:extLst>
                    <a:ext uri="{9D8B030D-6E8A-4147-A177-3AD203B41FA5}">
                      <a16:colId xmlns:a16="http://schemas.microsoft.com/office/drawing/2014/main" val="20001"/>
                    </a:ext>
                  </a:extLst>
                </a:gridCol>
                <a:gridCol w="3652415">
                  <a:extLst>
                    <a:ext uri="{9D8B030D-6E8A-4147-A177-3AD203B41FA5}">
                      <a16:colId xmlns:a16="http://schemas.microsoft.com/office/drawing/2014/main" val="20002"/>
                    </a:ext>
                  </a:extLst>
                </a:gridCol>
              </a:tblGrid>
              <a:tr h="768459">
                <a:tc>
                  <a:txBody>
                    <a:bodyPr/>
                    <a:lstStyle/>
                    <a:p>
                      <a:pPr marL="0" marR="0" algn="ctr">
                        <a:spcBef>
                          <a:spcPts val="0"/>
                        </a:spcBef>
                        <a:spcAft>
                          <a:spcPts val="0"/>
                        </a:spcAft>
                      </a:pPr>
                      <a:r>
                        <a:rPr lang="en-US" sz="2000" dirty="0">
                          <a:solidFill>
                            <a:srgbClr val="993300"/>
                          </a:solidFill>
                          <a:latin typeface="Arial"/>
                          <a:ea typeface="Times New Roman"/>
                          <a:cs typeface="Times New Roman"/>
                        </a:rPr>
                        <a:t> </a:t>
                      </a:r>
                      <a:r>
                        <a:rPr lang="en-US" sz="2000" b="1" dirty="0">
                          <a:latin typeface="Arial"/>
                          <a:ea typeface="Times New Roman"/>
                          <a:cs typeface="Times New Roman"/>
                        </a:rPr>
                        <a:t>Human Being</a:t>
                      </a:r>
                      <a:endParaRPr lang="en-US" sz="1400" dirty="0">
                        <a:latin typeface="Times New Roman"/>
                        <a:ea typeface="Times New Roman"/>
                        <a:cs typeface="Times New Roman"/>
                      </a:endParaRPr>
                    </a:p>
                    <a:p>
                      <a:pPr marL="0" marR="0" algn="ctr">
                        <a:spcBef>
                          <a:spcPts val="0"/>
                        </a:spcBef>
                        <a:spcAft>
                          <a:spcPts val="0"/>
                        </a:spcAft>
                      </a:pPr>
                      <a:r>
                        <a:rPr lang="en-US" sz="2800" b="1" kern="1200" dirty="0" err="1">
                          <a:solidFill>
                            <a:srgbClr val="002060"/>
                          </a:solidFill>
                          <a:latin typeface="Kruti Dev 010"/>
                          <a:ea typeface="Times New Roman"/>
                          <a:cs typeface="Arial"/>
                        </a:rPr>
                        <a:t>Ekkuo</a:t>
                      </a:r>
                      <a:endParaRPr lang="en-US" sz="1800" dirty="0">
                        <a:latin typeface="Times New Roman"/>
                        <a:ea typeface="Times New Roman"/>
                        <a:cs typeface="Times New Roman"/>
                      </a:endParaRPr>
                    </a:p>
                  </a:txBody>
                  <a:tcPr marL="56795" marR="56795"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2000" b="1" dirty="0">
                          <a:latin typeface="Arial"/>
                          <a:ea typeface="Times New Roman"/>
                          <a:cs typeface="Times New Roman"/>
                        </a:rPr>
                        <a:t>Self </a:t>
                      </a:r>
                    </a:p>
                    <a:p>
                      <a:pPr marL="0" marR="0" algn="ctr">
                        <a:spcBef>
                          <a:spcPts val="0"/>
                        </a:spcBef>
                        <a:spcAft>
                          <a:spcPts val="0"/>
                        </a:spcAft>
                      </a:pPr>
                      <a:r>
                        <a:rPr lang="en-US" sz="2800" b="1" kern="1200" dirty="0" err="1">
                          <a:solidFill>
                            <a:srgbClr val="002060"/>
                          </a:solidFill>
                          <a:latin typeface="Kruti Dev 010"/>
                          <a:ea typeface="Times New Roman"/>
                          <a:cs typeface="Arial"/>
                        </a:rPr>
                        <a:t>eSa</a:t>
                      </a:r>
                      <a:endParaRPr lang="en-US" sz="1800" dirty="0">
                        <a:latin typeface="Times New Roman"/>
                        <a:ea typeface="Times New Roman"/>
                        <a:cs typeface="Times New Roman"/>
                      </a:endParaRPr>
                    </a:p>
                  </a:txBody>
                  <a:tcPr marL="56795" marR="56795"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2000" b="1" dirty="0">
                          <a:latin typeface="Arial"/>
                          <a:ea typeface="Times New Roman"/>
                          <a:cs typeface="Times New Roman"/>
                        </a:rPr>
                        <a:t>Body</a:t>
                      </a:r>
                      <a:endParaRPr lang="en-US" sz="1400" dirty="0">
                        <a:latin typeface="Times New Roman"/>
                        <a:ea typeface="Times New Roman"/>
                        <a:cs typeface="Times New Roman"/>
                      </a:endParaRPr>
                    </a:p>
                    <a:p>
                      <a:pPr marL="0" marR="0" algn="ctr">
                        <a:spcBef>
                          <a:spcPts val="0"/>
                        </a:spcBef>
                        <a:spcAft>
                          <a:spcPts val="0"/>
                        </a:spcAft>
                      </a:pPr>
                      <a:r>
                        <a:rPr lang="en-US" sz="2800" b="1" kern="1200" dirty="0">
                          <a:solidFill>
                            <a:srgbClr val="002060"/>
                          </a:solidFill>
                          <a:latin typeface="Kruti Dev 010"/>
                          <a:ea typeface="Times New Roman"/>
                          <a:cs typeface="Arial"/>
                        </a:rPr>
                        <a:t>“</a:t>
                      </a:r>
                      <a:r>
                        <a:rPr lang="en-US" sz="2800" b="1" kern="1200" dirty="0" err="1">
                          <a:solidFill>
                            <a:srgbClr val="002060"/>
                          </a:solidFill>
                          <a:latin typeface="Kruti Dev 010"/>
                          <a:ea typeface="Times New Roman"/>
                          <a:cs typeface="Arial"/>
                        </a:rPr>
                        <a:t>kjhj</a:t>
                      </a:r>
                      <a:endParaRPr lang="en-US" sz="1800" dirty="0">
                        <a:latin typeface="Times New Roman"/>
                        <a:ea typeface="Times New Roman"/>
                        <a:cs typeface="Times New Roman"/>
                      </a:endParaRPr>
                    </a:p>
                  </a:txBody>
                  <a:tcPr marL="56795" marR="56795"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616198">
                <a:tc>
                  <a:txBody>
                    <a:bodyPr/>
                    <a:lstStyle/>
                    <a:p>
                      <a:pPr marL="0" marR="0" algn="l">
                        <a:spcBef>
                          <a:spcPts val="0"/>
                        </a:spcBef>
                        <a:spcAft>
                          <a:spcPts val="0"/>
                        </a:spcAft>
                      </a:pPr>
                      <a:r>
                        <a:rPr lang="en-US" sz="2000" b="1" dirty="0">
                          <a:latin typeface="Arial"/>
                          <a:ea typeface="Times New Roman"/>
                          <a:cs typeface="Times New Roman"/>
                        </a:rPr>
                        <a:t>Need</a:t>
                      </a:r>
                      <a:endParaRPr lang="en-US" sz="1400" b="1" dirty="0">
                        <a:latin typeface="Times New Roman"/>
                        <a:ea typeface="Times New Roman"/>
                        <a:cs typeface="Times New Roman"/>
                      </a:endParaRPr>
                    </a:p>
                    <a:p>
                      <a:pPr marL="0" marR="0" algn="l">
                        <a:spcBef>
                          <a:spcPts val="0"/>
                        </a:spcBef>
                        <a:spcAft>
                          <a:spcPts val="0"/>
                        </a:spcAft>
                      </a:pPr>
                      <a:r>
                        <a:rPr lang="en-US" sz="2000" b="1" kern="1200" dirty="0" err="1">
                          <a:solidFill>
                            <a:srgbClr val="002060"/>
                          </a:solidFill>
                          <a:latin typeface="Kruti Dev 010"/>
                          <a:ea typeface="Times New Roman"/>
                          <a:cs typeface="Arial"/>
                        </a:rPr>
                        <a:t>vko';drk</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b="1" dirty="0">
                          <a:solidFill>
                            <a:schemeClr val="bg1"/>
                          </a:solidFill>
                          <a:latin typeface="Arial"/>
                          <a:ea typeface="Times New Roman"/>
                          <a:cs typeface="Times New Roman"/>
                        </a:rPr>
                        <a:t>Happiness (e.g. Respect)</a:t>
                      </a:r>
                      <a:endParaRPr lang="en-US" sz="1400" b="1" dirty="0">
                        <a:solidFill>
                          <a:schemeClr val="bg1"/>
                        </a:solidFill>
                        <a:latin typeface="Times New Roman"/>
                        <a:ea typeface="Times New Roman"/>
                        <a:cs typeface="Times New Roman"/>
                      </a:endParaRPr>
                    </a:p>
                    <a:p>
                      <a:pPr marL="0" marR="0">
                        <a:spcBef>
                          <a:spcPts val="0"/>
                        </a:spcBef>
                        <a:spcAft>
                          <a:spcPts val="0"/>
                        </a:spcAft>
                      </a:pPr>
                      <a:r>
                        <a:rPr lang="en-US" sz="2000" b="1" kern="1200" dirty="0" err="1">
                          <a:solidFill>
                            <a:schemeClr val="bg1"/>
                          </a:solidFill>
                          <a:latin typeface="Kruti Dev 010"/>
                          <a:ea typeface="Times New Roman"/>
                          <a:cs typeface="Arial"/>
                        </a:rPr>
                        <a:t>lq</a:t>
                      </a:r>
                      <a:r>
                        <a:rPr lang="en-US" sz="2000" b="1" kern="1200" dirty="0">
                          <a:solidFill>
                            <a:schemeClr val="bg1"/>
                          </a:solidFill>
                          <a:latin typeface="Kruti Dev 010"/>
                          <a:ea typeface="Times New Roman"/>
                          <a:cs typeface="Arial"/>
                        </a:rPr>
                        <a:t>[k ¼tSls </a:t>
                      </a:r>
                      <a:r>
                        <a:rPr lang="fr-FR" sz="2000" b="1" kern="1200" dirty="0" err="1">
                          <a:solidFill>
                            <a:schemeClr val="bg1"/>
                          </a:solidFill>
                          <a:latin typeface="Kruti Dev 010"/>
                          <a:ea typeface="Times New Roman"/>
                          <a:cs typeface="Arial"/>
                        </a:rPr>
                        <a:t>lEeku</a:t>
                      </a:r>
                      <a:r>
                        <a:rPr lang="en-US" sz="2000" b="1" kern="1200" dirty="0">
                          <a:solidFill>
                            <a:schemeClr val="bg1"/>
                          </a:solidFill>
                          <a:latin typeface="Kruti Dev 010"/>
                          <a:ea typeface="Times New Roman"/>
                          <a:cs typeface="Arial"/>
                        </a:rPr>
                        <a:t>½</a:t>
                      </a:r>
                      <a:endParaRPr lang="en-US" sz="14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2000" b="1">
                          <a:latin typeface="Arial"/>
                          <a:ea typeface="Times New Roman"/>
                          <a:cs typeface="Times New Roman"/>
                        </a:rPr>
                        <a:t>Physical Facility (e.g. Food)</a:t>
                      </a:r>
                      <a:endParaRPr lang="en-US" sz="1400" b="1">
                        <a:latin typeface="Times New Roman"/>
                        <a:ea typeface="Times New Roman"/>
                        <a:cs typeface="Times New Roman"/>
                      </a:endParaRPr>
                    </a:p>
                    <a:p>
                      <a:pPr marL="0" marR="0">
                        <a:spcBef>
                          <a:spcPts val="0"/>
                        </a:spcBef>
                        <a:spcAft>
                          <a:spcPts val="0"/>
                        </a:spcAft>
                      </a:pPr>
                      <a:r>
                        <a:rPr lang="en-US" sz="2000" b="1" kern="1200">
                          <a:solidFill>
                            <a:srgbClr val="002060"/>
                          </a:solidFill>
                          <a:latin typeface="Kruti Dev 010"/>
                          <a:ea typeface="Times New Roman"/>
                          <a:cs typeface="Arial"/>
                        </a:rPr>
                        <a:t>lqfo/kk ¼tSls Hkkstu½</a:t>
                      </a:r>
                      <a:endParaRPr lang="en-US" sz="1400" b="1">
                        <a:latin typeface="Times New Roman"/>
                        <a:ea typeface="Times New Roman"/>
                        <a:cs typeface="Times New Roman"/>
                      </a:endParaRPr>
                    </a:p>
                  </a:txBody>
                  <a:tcPr marL="56795" marR="56795" marT="0" marB="0">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616198">
                <a:tc>
                  <a:txBody>
                    <a:bodyPr/>
                    <a:lstStyle/>
                    <a:p>
                      <a:pPr marL="457200" marR="0" lvl="1" algn="l">
                        <a:spcBef>
                          <a:spcPts val="0"/>
                        </a:spcBef>
                        <a:spcAft>
                          <a:spcPts val="0"/>
                        </a:spcAft>
                      </a:pPr>
                      <a:r>
                        <a:rPr lang="en-US" sz="2000" b="1" dirty="0">
                          <a:latin typeface="Arial"/>
                          <a:ea typeface="Times New Roman"/>
                          <a:cs typeface="Times New Roman"/>
                        </a:rPr>
                        <a:t>In Time</a:t>
                      </a:r>
                      <a:endParaRPr lang="en-US" sz="1400" b="1" dirty="0">
                        <a:latin typeface="Times New Roman"/>
                        <a:ea typeface="Times New Roman"/>
                        <a:cs typeface="Times New Roman"/>
                      </a:endParaRPr>
                    </a:p>
                    <a:p>
                      <a:pPr marL="457200" marR="0" lvl="1" algn="l">
                        <a:spcBef>
                          <a:spcPts val="0"/>
                        </a:spcBef>
                        <a:spcAft>
                          <a:spcPts val="0"/>
                        </a:spcAft>
                      </a:pPr>
                      <a:r>
                        <a:rPr lang="en-US" sz="2000" b="1" kern="1200" dirty="0" err="1">
                          <a:solidFill>
                            <a:srgbClr val="002060"/>
                          </a:solidFill>
                          <a:latin typeface="Kruti Dev 010"/>
                          <a:ea typeface="Times New Roman"/>
                          <a:cs typeface="Arial"/>
                        </a:rPr>
                        <a:t>dky</a:t>
                      </a:r>
                      <a:r>
                        <a:rPr lang="en-US" sz="2000" b="1" kern="1200" dirty="0">
                          <a:solidFill>
                            <a:srgbClr val="002060"/>
                          </a:solidFill>
                          <a:latin typeface="Kruti Dev 010"/>
                          <a:ea typeface="Times New Roman"/>
                          <a:cs typeface="Arial"/>
                        </a:rPr>
                        <a:t> </a:t>
                      </a:r>
                      <a:r>
                        <a:rPr lang="en-US" sz="2000" b="1" kern="1200" dirty="0" err="1">
                          <a:solidFill>
                            <a:srgbClr val="002060"/>
                          </a:solidFill>
                          <a:latin typeface="Kruti Dev 010"/>
                          <a:ea typeface="Times New Roman"/>
                          <a:cs typeface="Arial"/>
                        </a:rPr>
                        <a:t>esa</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b="1" dirty="0">
                          <a:solidFill>
                            <a:schemeClr val="bg1"/>
                          </a:solidFill>
                          <a:latin typeface="Arial"/>
                          <a:ea typeface="Times New Roman"/>
                          <a:cs typeface="Times New Roman"/>
                        </a:rPr>
                        <a:t>Continuous</a:t>
                      </a:r>
                      <a:endParaRPr lang="en-US" sz="1400" b="1" dirty="0">
                        <a:solidFill>
                          <a:schemeClr val="bg1"/>
                        </a:solidFill>
                        <a:latin typeface="Times New Roman"/>
                        <a:ea typeface="Times New Roman"/>
                        <a:cs typeface="Times New Roman"/>
                      </a:endParaRPr>
                    </a:p>
                    <a:p>
                      <a:pPr marL="0" marR="0">
                        <a:spcBef>
                          <a:spcPts val="0"/>
                        </a:spcBef>
                        <a:spcAft>
                          <a:spcPts val="0"/>
                        </a:spcAft>
                      </a:pPr>
                      <a:r>
                        <a:rPr lang="en-US" sz="2000" b="1" kern="1200" dirty="0" err="1">
                          <a:solidFill>
                            <a:schemeClr val="bg1"/>
                          </a:solidFill>
                          <a:latin typeface="Kruti Dev 010"/>
                          <a:ea typeface="Times New Roman"/>
                          <a:cs typeface="Arial"/>
                        </a:rPr>
                        <a:t>fujUrj</a:t>
                      </a:r>
                      <a:endParaRPr lang="en-US" sz="14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2000" b="1" dirty="0">
                          <a:latin typeface="Arial"/>
                          <a:ea typeface="Times New Roman"/>
                          <a:cs typeface="Times New Roman"/>
                        </a:rPr>
                        <a:t>Temporary</a:t>
                      </a:r>
                      <a:endParaRPr lang="en-US" sz="1400" b="1" dirty="0">
                        <a:latin typeface="Times New Roman"/>
                        <a:ea typeface="Times New Roman"/>
                        <a:cs typeface="Times New Roman"/>
                      </a:endParaRPr>
                    </a:p>
                    <a:p>
                      <a:pPr marL="0" marR="0">
                        <a:spcBef>
                          <a:spcPts val="0"/>
                        </a:spcBef>
                        <a:spcAft>
                          <a:spcPts val="0"/>
                        </a:spcAft>
                      </a:pPr>
                      <a:r>
                        <a:rPr lang="en-US" sz="2000" b="1" kern="1200" dirty="0" err="1">
                          <a:solidFill>
                            <a:srgbClr val="002060"/>
                          </a:solidFill>
                          <a:latin typeface="Kruti Dev 010"/>
                          <a:ea typeface="Times New Roman"/>
                          <a:cs typeface="Arial"/>
                        </a:rPr>
                        <a:t>lkef;d</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2"/>
                  </a:ext>
                </a:extLst>
              </a:tr>
              <a:tr h="922149">
                <a:tc>
                  <a:txBody>
                    <a:bodyPr/>
                    <a:lstStyle/>
                    <a:p>
                      <a:pPr marL="457200" marR="0" lvl="1" algn="l">
                        <a:spcBef>
                          <a:spcPts val="0"/>
                        </a:spcBef>
                        <a:spcAft>
                          <a:spcPts val="0"/>
                        </a:spcAft>
                      </a:pPr>
                      <a:r>
                        <a:rPr lang="en-US" sz="2000" b="1" dirty="0">
                          <a:latin typeface="Arial"/>
                          <a:ea typeface="Times New Roman"/>
                          <a:cs typeface="Times New Roman"/>
                        </a:rPr>
                        <a:t>In Quantity</a:t>
                      </a:r>
                      <a:endParaRPr lang="en-US" sz="1400" b="1" dirty="0">
                        <a:latin typeface="Times New Roman"/>
                        <a:ea typeface="Times New Roman"/>
                        <a:cs typeface="Times New Roman"/>
                      </a:endParaRPr>
                    </a:p>
                    <a:p>
                      <a:pPr marL="457200" marR="0" lvl="1" algn="l">
                        <a:spcBef>
                          <a:spcPts val="0"/>
                        </a:spcBef>
                        <a:spcAft>
                          <a:spcPts val="0"/>
                        </a:spcAft>
                      </a:pPr>
                      <a:r>
                        <a:rPr lang="en-US" sz="2000" b="1" kern="1200" dirty="0" err="1">
                          <a:solidFill>
                            <a:srgbClr val="002060"/>
                          </a:solidFill>
                          <a:latin typeface="Kruti Dev 010"/>
                          <a:ea typeface="Times New Roman"/>
                          <a:cs typeface="Arial"/>
                        </a:rPr>
                        <a:t>ek</a:t>
                      </a:r>
                      <a:r>
                        <a:rPr lang="en-US" sz="2000" b="1" kern="1200" dirty="0">
                          <a:solidFill>
                            <a:srgbClr val="002060"/>
                          </a:solidFill>
                          <a:latin typeface="Kruti Dev 010"/>
                          <a:ea typeface="Times New Roman"/>
                          <a:cs typeface="Arial"/>
                        </a:rPr>
                        <a:t>=k </a:t>
                      </a:r>
                      <a:r>
                        <a:rPr lang="en-US" sz="2000" b="1" kern="1200" dirty="0" err="1">
                          <a:solidFill>
                            <a:srgbClr val="002060"/>
                          </a:solidFill>
                          <a:latin typeface="Kruti Dev 010"/>
                          <a:ea typeface="Times New Roman"/>
                          <a:cs typeface="Arial"/>
                        </a:rPr>
                        <a:t>esa</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b="1" dirty="0">
                          <a:solidFill>
                            <a:schemeClr val="bg1"/>
                          </a:solidFill>
                          <a:latin typeface="Arial"/>
                          <a:ea typeface="Times New Roman"/>
                          <a:cs typeface="Times New Roman"/>
                        </a:rPr>
                        <a:t>Qualitative (is Feeling)</a:t>
                      </a:r>
                      <a:endParaRPr lang="en-US" sz="1400" b="1" dirty="0">
                        <a:solidFill>
                          <a:schemeClr val="bg1"/>
                        </a:solidFill>
                        <a:latin typeface="Times New Roman"/>
                        <a:ea typeface="Times New Roman"/>
                        <a:cs typeface="Times New Roman"/>
                      </a:endParaRPr>
                    </a:p>
                    <a:p>
                      <a:pPr marL="0" marR="0">
                        <a:spcBef>
                          <a:spcPts val="0"/>
                        </a:spcBef>
                        <a:spcAft>
                          <a:spcPts val="0"/>
                        </a:spcAft>
                      </a:pPr>
                      <a:r>
                        <a:rPr lang="en-US" sz="2000" b="1" kern="1200" dirty="0" err="1">
                          <a:solidFill>
                            <a:schemeClr val="bg1"/>
                          </a:solidFill>
                          <a:latin typeface="Kruti Dev 010"/>
                          <a:ea typeface="Times New Roman"/>
                          <a:cs typeface="Arial"/>
                        </a:rPr>
                        <a:t>xq.kkRed</a:t>
                      </a:r>
                      <a:r>
                        <a:rPr lang="en-US" sz="2000" b="1" kern="1200" dirty="0">
                          <a:solidFill>
                            <a:schemeClr val="bg1"/>
                          </a:solidFill>
                          <a:latin typeface="Kruti Dev 010"/>
                          <a:ea typeface="Times New Roman"/>
                          <a:cs typeface="Arial"/>
                        </a:rPr>
                        <a:t> ¼Hkko gS½</a:t>
                      </a:r>
                      <a:endParaRPr lang="en-US" sz="14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2000" b="1" dirty="0">
                          <a:latin typeface="Arial"/>
                          <a:ea typeface="Times New Roman"/>
                          <a:cs typeface="Times New Roman"/>
                        </a:rPr>
                        <a:t>Quantitative (Required in Limited Quantity)</a:t>
                      </a:r>
                      <a:endParaRPr lang="en-US" sz="1400" b="1" dirty="0">
                        <a:latin typeface="Times New Roman"/>
                        <a:ea typeface="Times New Roman"/>
                        <a:cs typeface="Times New Roman"/>
                      </a:endParaRPr>
                    </a:p>
                    <a:p>
                      <a:pPr marL="0" marR="0">
                        <a:spcBef>
                          <a:spcPts val="0"/>
                        </a:spcBef>
                        <a:spcAft>
                          <a:spcPts val="0"/>
                        </a:spcAft>
                      </a:pPr>
                      <a:r>
                        <a:rPr lang="en-US" sz="2000" b="1" kern="1200" dirty="0" err="1">
                          <a:solidFill>
                            <a:srgbClr val="002060"/>
                          </a:solidFill>
                          <a:latin typeface="Kruti Dev 010"/>
                          <a:ea typeface="Times New Roman"/>
                          <a:cs typeface="Arial"/>
                        </a:rPr>
                        <a:t>Ekk</a:t>
                      </a:r>
                      <a:r>
                        <a:rPr lang="en-US" sz="2000" b="1" kern="1200" dirty="0">
                          <a:solidFill>
                            <a:srgbClr val="002060"/>
                          </a:solidFill>
                          <a:latin typeface="Kruti Dev 010"/>
                          <a:ea typeface="Times New Roman"/>
                          <a:cs typeface="Arial"/>
                        </a:rPr>
                        <a:t>=</a:t>
                      </a:r>
                      <a:r>
                        <a:rPr lang="en-US" sz="2000" b="1" kern="1200" dirty="0" err="1">
                          <a:solidFill>
                            <a:srgbClr val="002060"/>
                          </a:solidFill>
                          <a:latin typeface="Kruti Dev 010"/>
                          <a:ea typeface="Times New Roman"/>
                          <a:cs typeface="Arial"/>
                        </a:rPr>
                        <a:t>kRed</a:t>
                      </a:r>
                      <a:r>
                        <a:rPr lang="en-US" sz="2000" b="1" kern="1200" dirty="0">
                          <a:solidFill>
                            <a:srgbClr val="002060"/>
                          </a:solidFill>
                          <a:latin typeface="Kruti Dev 010"/>
                          <a:ea typeface="Times New Roman"/>
                          <a:cs typeface="Arial"/>
                        </a:rPr>
                        <a:t> ¼lhfer </a:t>
                      </a:r>
                      <a:r>
                        <a:rPr lang="en-US" sz="2000" b="1" kern="1200" dirty="0" err="1">
                          <a:solidFill>
                            <a:srgbClr val="002060"/>
                          </a:solidFill>
                          <a:latin typeface="Kruti Dev 010"/>
                          <a:ea typeface="Times New Roman"/>
                          <a:cs typeface="Arial"/>
                        </a:rPr>
                        <a:t>ek</a:t>
                      </a:r>
                      <a:r>
                        <a:rPr lang="en-US" sz="2000" b="1" kern="1200" dirty="0">
                          <a:solidFill>
                            <a:srgbClr val="002060"/>
                          </a:solidFill>
                          <a:latin typeface="Kruti Dev 010"/>
                          <a:ea typeface="Times New Roman"/>
                          <a:cs typeface="Arial"/>
                        </a:rPr>
                        <a:t>=k esa½</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3"/>
                  </a:ext>
                </a:extLst>
              </a:tr>
              <a:tr h="616198">
                <a:tc>
                  <a:txBody>
                    <a:bodyPr/>
                    <a:lstStyle/>
                    <a:p>
                      <a:pPr marL="457200" marR="0" lvl="1" algn="l">
                        <a:spcBef>
                          <a:spcPts val="0"/>
                        </a:spcBef>
                        <a:spcAft>
                          <a:spcPts val="0"/>
                        </a:spcAft>
                      </a:pPr>
                      <a:r>
                        <a:rPr lang="en-US" sz="2000" b="1" dirty="0">
                          <a:latin typeface="Arial"/>
                          <a:ea typeface="Times New Roman"/>
                          <a:cs typeface="Times New Roman"/>
                        </a:rPr>
                        <a:t>Fulfilled By</a:t>
                      </a:r>
                      <a:endParaRPr lang="en-US" sz="1400" b="1" dirty="0">
                        <a:latin typeface="Times New Roman"/>
                        <a:ea typeface="Times New Roman"/>
                        <a:cs typeface="Times New Roman"/>
                      </a:endParaRPr>
                    </a:p>
                    <a:p>
                      <a:pPr marL="457200" marR="0" lvl="1" algn="l">
                        <a:spcBef>
                          <a:spcPts val="0"/>
                        </a:spcBef>
                        <a:spcAft>
                          <a:spcPts val="0"/>
                        </a:spcAft>
                      </a:pPr>
                      <a:r>
                        <a:rPr lang="en-US" sz="2000" b="1" kern="1200" dirty="0" err="1">
                          <a:solidFill>
                            <a:srgbClr val="002060"/>
                          </a:solidFill>
                          <a:latin typeface="Kruti Dev 010"/>
                          <a:ea typeface="Times New Roman"/>
                          <a:cs typeface="Arial"/>
                        </a:rPr>
                        <a:t>iwfrZ</a:t>
                      </a:r>
                      <a:r>
                        <a:rPr lang="en-US" sz="2000" b="1" kern="1200" dirty="0">
                          <a:solidFill>
                            <a:srgbClr val="002060"/>
                          </a:solidFill>
                          <a:latin typeface="Kruti Dev 010"/>
                          <a:ea typeface="Times New Roman"/>
                          <a:cs typeface="Arial"/>
                        </a:rPr>
                        <a:t> </a:t>
                      </a:r>
                      <a:r>
                        <a:rPr lang="en-US" sz="2000" b="1" kern="1200" dirty="0" err="1">
                          <a:solidFill>
                            <a:srgbClr val="002060"/>
                          </a:solidFill>
                          <a:latin typeface="Kruti Dev 010"/>
                          <a:ea typeface="Times New Roman"/>
                          <a:cs typeface="Arial"/>
                        </a:rPr>
                        <a:t>ds</a:t>
                      </a:r>
                      <a:r>
                        <a:rPr lang="en-US" sz="2000" b="1" kern="1200" dirty="0">
                          <a:solidFill>
                            <a:srgbClr val="002060"/>
                          </a:solidFill>
                          <a:latin typeface="Kruti Dev 010"/>
                          <a:ea typeface="Times New Roman"/>
                          <a:cs typeface="Arial"/>
                        </a:rPr>
                        <a:t> </a:t>
                      </a:r>
                      <a:r>
                        <a:rPr lang="en-US" sz="2000" b="1" kern="1200" dirty="0" err="1">
                          <a:solidFill>
                            <a:srgbClr val="002060"/>
                          </a:solidFill>
                          <a:latin typeface="Kruti Dev 010"/>
                          <a:ea typeface="Times New Roman"/>
                          <a:cs typeface="Arial"/>
                        </a:rPr>
                        <a:t>fy</a:t>
                      </a:r>
                      <a:r>
                        <a:rPr lang="en-US" sz="2000" b="1" kern="1200" dirty="0">
                          <a:solidFill>
                            <a:srgbClr val="002060"/>
                          </a:solidFill>
                          <a:latin typeface="Kruti Dev 010"/>
                          <a:ea typeface="Times New Roman"/>
                          <a:cs typeface="Arial"/>
                        </a:rPr>
                        <a:t>,</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2000" b="1" dirty="0">
                          <a:solidFill>
                            <a:schemeClr val="bg1"/>
                          </a:solidFill>
                          <a:latin typeface="Arial"/>
                          <a:ea typeface="Times New Roman"/>
                          <a:cs typeface="Times New Roman"/>
                        </a:rPr>
                        <a:t>Right Understanding &amp; Right Feeling </a:t>
                      </a:r>
                      <a:r>
                        <a:rPr lang="en-US" sz="2000" b="1" kern="1200" dirty="0" err="1">
                          <a:solidFill>
                            <a:schemeClr val="bg1"/>
                          </a:solidFill>
                          <a:latin typeface="Kruti Dev 010"/>
                          <a:ea typeface="Times New Roman"/>
                          <a:cs typeface="Arial"/>
                        </a:rPr>
                        <a:t>lgh</a:t>
                      </a:r>
                      <a:r>
                        <a:rPr lang="en-US" sz="2000" b="1" kern="1200" dirty="0">
                          <a:solidFill>
                            <a:schemeClr val="bg1"/>
                          </a:solidFill>
                          <a:latin typeface="Kruti Dev 010"/>
                          <a:ea typeface="Times New Roman"/>
                          <a:cs typeface="Arial"/>
                        </a:rPr>
                        <a:t> le&gt;] </a:t>
                      </a:r>
                      <a:r>
                        <a:rPr lang="en-US" sz="2000" b="1" kern="1200" dirty="0" err="1">
                          <a:solidFill>
                            <a:schemeClr val="bg1"/>
                          </a:solidFill>
                          <a:latin typeface="Kruti Dev 010"/>
                          <a:ea typeface="Times New Roman"/>
                          <a:cs typeface="Arial"/>
                        </a:rPr>
                        <a:t>lgh</a:t>
                      </a:r>
                      <a:r>
                        <a:rPr lang="en-US" sz="2000" b="1" kern="1200" dirty="0">
                          <a:solidFill>
                            <a:schemeClr val="bg1"/>
                          </a:solidFill>
                          <a:latin typeface="Kruti Dev 010"/>
                          <a:ea typeface="Times New Roman"/>
                          <a:cs typeface="Arial"/>
                        </a:rPr>
                        <a:t> </a:t>
                      </a:r>
                      <a:r>
                        <a:rPr lang="en-US" sz="2000" b="1" kern="1200" dirty="0" err="1">
                          <a:solidFill>
                            <a:schemeClr val="bg1"/>
                          </a:solidFill>
                          <a:latin typeface="Kruti Dev 010"/>
                          <a:ea typeface="Times New Roman"/>
                          <a:cs typeface="Arial"/>
                        </a:rPr>
                        <a:t>Hkko</a:t>
                      </a:r>
                      <a:endParaRPr lang="en-US" sz="1400" b="1" dirty="0">
                        <a:solidFill>
                          <a:schemeClr val="bg1"/>
                        </a:solidFill>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rgbClr val="800080"/>
                    </a:solidFill>
                  </a:tcPr>
                </a:tc>
                <a:tc>
                  <a:txBody>
                    <a:bodyPr/>
                    <a:lstStyle/>
                    <a:p>
                      <a:pPr marL="0" marR="0">
                        <a:spcBef>
                          <a:spcPts val="0"/>
                        </a:spcBef>
                        <a:spcAft>
                          <a:spcPts val="0"/>
                        </a:spcAft>
                      </a:pPr>
                      <a:r>
                        <a:rPr lang="en-US" sz="2000" b="1" dirty="0" err="1">
                          <a:latin typeface="Arial"/>
                          <a:ea typeface="Times New Roman"/>
                          <a:cs typeface="Times New Roman"/>
                        </a:rPr>
                        <a:t>Physio</a:t>
                      </a:r>
                      <a:r>
                        <a:rPr lang="en-US" sz="2000" b="1" dirty="0">
                          <a:latin typeface="Arial"/>
                          <a:ea typeface="Times New Roman"/>
                          <a:cs typeface="Times New Roman"/>
                        </a:rPr>
                        <a:t>-chemical Things</a:t>
                      </a:r>
                      <a:endParaRPr lang="en-US" sz="1400" b="1" dirty="0">
                        <a:latin typeface="Times New Roman"/>
                        <a:ea typeface="Times New Roman"/>
                        <a:cs typeface="Times New Roman"/>
                      </a:endParaRPr>
                    </a:p>
                    <a:p>
                      <a:pPr marL="0" marR="0">
                        <a:spcBef>
                          <a:spcPts val="0"/>
                        </a:spcBef>
                        <a:spcAft>
                          <a:spcPts val="0"/>
                        </a:spcAft>
                      </a:pPr>
                      <a:r>
                        <a:rPr lang="en-US" sz="2000" b="1" kern="1200" dirty="0" err="1">
                          <a:solidFill>
                            <a:srgbClr val="002060"/>
                          </a:solidFill>
                          <a:latin typeface="Kruti Dev 010"/>
                          <a:ea typeface="Times New Roman"/>
                          <a:cs typeface="Arial"/>
                        </a:rPr>
                        <a:t>HkkSfrd&amp;jklk;fud</a:t>
                      </a:r>
                      <a:r>
                        <a:rPr lang="en-US" sz="2000" b="1" kern="1200" dirty="0">
                          <a:solidFill>
                            <a:srgbClr val="002060"/>
                          </a:solidFill>
                          <a:latin typeface="Kruti Dev 010"/>
                          <a:ea typeface="Times New Roman"/>
                          <a:cs typeface="Arial"/>
                        </a:rPr>
                        <a:t> </a:t>
                      </a:r>
                      <a:r>
                        <a:rPr lang="en-US" sz="2000" b="1" kern="1200" dirty="0" err="1">
                          <a:solidFill>
                            <a:srgbClr val="002060"/>
                          </a:solidFill>
                          <a:latin typeface="Kruti Dev 010"/>
                          <a:ea typeface="Times New Roman"/>
                          <a:cs typeface="Arial"/>
                        </a:rPr>
                        <a:t>oLrq</a:t>
                      </a:r>
                      <a:endParaRPr lang="en-US" sz="1400" b="1" dirty="0">
                        <a:latin typeface="Times New Roman"/>
                        <a:ea typeface="Times New Roman"/>
                        <a:cs typeface="Times New Roman"/>
                      </a:endParaRPr>
                    </a:p>
                  </a:txBody>
                  <a:tcPr marL="56795" marR="56795" marT="0" marB="0">
                    <a:lnL>
                      <a:noFill/>
                    </a:lnL>
                    <a:lnR>
                      <a:noFill/>
                    </a:lnR>
                    <a:lnT w="12700" cap="flat" cmpd="sng" algn="ctr">
                      <a:solidFill>
                        <a:srgbClr val="A6A6A6"/>
                      </a:solidFill>
                      <a:prstDash val="solid"/>
                      <a:round/>
                      <a:headEnd type="none" w="med" len="med"/>
                      <a:tailEnd type="none" w="med" len="med"/>
                    </a:lnT>
                    <a:lnB>
                      <a:noFill/>
                    </a:lnB>
                    <a:solidFill>
                      <a:schemeClr val="accent5">
                        <a:lumMod val="40000"/>
                        <a:lumOff val="60000"/>
                      </a:schemeClr>
                    </a:solidFill>
                  </a:tcPr>
                </a:tc>
                <a:extLst>
                  <a:ext uri="{0D108BD9-81ED-4DB2-BD59-A6C34878D82A}">
                    <a16:rowId xmlns:a16="http://schemas.microsoft.com/office/drawing/2014/main" val="10004"/>
                  </a:ext>
                </a:extLst>
              </a:tr>
              <a:tr h="204125">
                <a:tc>
                  <a:txBody>
                    <a:bodyPr/>
                    <a:lstStyle/>
                    <a:p>
                      <a:pPr marL="0" marR="0" algn="l">
                        <a:spcBef>
                          <a:spcPts val="0"/>
                        </a:spcBef>
                        <a:spcAft>
                          <a:spcPts val="0"/>
                        </a:spcAft>
                      </a:pPr>
                      <a:endParaRPr lang="en-US" sz="1100" b="1" dirty="0">
                        <a:latin typeface="Arial"/>
                        <a:ea typeface="Times New Roman"/>
                        <a:cs typeface="Times New Roman"/>
                      </a:endParaRPr>
                    </a:p>
                  </a:txBody>
                  <a:tcPr marL="56795" marR="56795" marT="0" marB="0">
                    <a:lnL>
                      <a:noFill/>
                    </a:lnL>
                    <a:lnR>
                      <a:noFill/>
                    </a:lnR>
                    <a:lnT>
                      <a:noFill/>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en-US" sz="1100" b="1">
                        <a:latin typeface="Arial"/>
                        <a:ea typeface="Times New Roman"/>
                        <a:cs typeface="Times New Roman"/>
                      </a:endParaRPr>
                    </a:p>
                  </a:txBody>
                  <a:tcPr marL="56795" marR="56795" marT="0" marB="0">
                    <a:lnL>
                      <a:noFill/>
                    </a:lnL>
                    <a:lnR>
                      <a:noFill/>
                    </a:lnR>
                    <a:lnT>
                      <a:noFill/>
                    </a:lnT>
                    <a:lnB w="12700" cap="flat" cmpd="sng" algn="ctr">
                      <a:solidFill>
                        <a:srgbClr val="A6A6A6"/>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en-US" sz="1100" b="1" dirty="0">
                        <a:latin typeface="Arial"/>
                        <a:ea typeface="Times New Roman"/>
                        <a:cs typeface="Times New Roman"/>
                      </a:endParaRPr>
                    </a:p>
                  </a:txBody>
                  <a:tcPr marL="56795" marR="56795" marT="0" marB="0">
                    <a:lnL>
                      <a:noFill/>
                    </a:lnL>
                    <a:lnR>
                      <a:noFill/>
                    </a:lnR>
                    <a:lnT>
                      <a:noFill/>
                    </a:lnT>
                    <a:lnB w="12700" cap="flat" cmpd="sng" algn="ctr">
                      <a:solidFill>
                        <a:srgbClr val="A6A6A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9484" name="Rectangle 8">
            <a:extLst>
              <a:ext uri="{FF2B5EF4-FFF2-40B4-BE49-F238E27FC236}">
                <a16:creationId xmlns:a16="http://schemas.microsoft.com/office/drawing/2014/main" id="{307762F2-572C-4F96-920D-3B6CF41C5B94}"/>
              </a:ext>
            </a:extLst>
          </p:cNvPr>
          <p:cNvSpPr>
            <a:spLocks noChangeArrowheads="1"/>
          </p:cNvSpPr>
          <p:nvPr/>
        </p:nvSpPr>
        <p:spPr bwMode="auto">
          <a:xfrm>
            <a:off x="6019800" y="0"/>
            <a:ext cx="182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FF0000"/>
                </a:solidFill>
                <a:cs typeface="Times New Roman" panose="02020603050405020304" pitchFamily="18" charset="0"/>
              </a:rPr>
              <a:t>Co-existence</a:t>
            </a:r>
            <a:endParaRPr lang="en-US" altLang="en-US" sz="2000">
              <a:solidFill>
                <a:srgbClr val="000000"/>
              </a:solidFill>
              <a:latin typeface="Times New Roman" panose="02020603050405020304" pitchFamily="18" charset="0"/>
              <a:cs typeface="Times New Roman" panose="02020603050405020304" pitchFamily="18" charset="0"/>
            </a:endParaRPr>
          </a:p>
          <a:p>
            <a:pPr algn="ctr" eaLnBrk="1" hangingPunct="1"/>
            <a:r>
              <a:rPr lang="en-US" altLang="en-US" sz="2800">
                <a:solidFill>
                  <a:srgbClr val="FF0000"/>
                </a:solidFill>
                <a:latin typeface="Kruti Dev 010" pitchFamily="2" charset="0"/>
                <a:ea typeface="Batang" panose="02030600000101010101" pitchFamily="18" charset="-127"/>
                <a:cs typeface="KrutiDev040BoldItalic"/>
              </a:rPr>
              <a:t>lgvfLrRo</a:t>
            </a:r>
            <a:endParaRPr lang="en-US" altLang="en-US" sz="2800">
              <a:solidFill>
                <a:srgbClr val="000000"/>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B2C18D00-AA77-4BE7-B131-C76E6160D37F}"/>
              </a:ext>
            </a:extLst>
          </p:cNvPr>
          <p:cNvCxnSpPr/>
          <p:nvPr/>
        </p:nvCxnSpPr>
        <p:spPr>
          <a:xfrm>
            <a:off x="5638800" y="381000"/>
            <a:ext cx="27432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486" name="Rectangle 3">
            <a:extLst>
              <a:ext uri="{FF2B5EF4-FFF2-40B4-BE49-F238E27FC236}">
                <a16:creationId xmlns:a16="http://schemas.microsoft.com/office/drawing/2014/main" id="{233C6F35-045A-4E9E-96FF-BEBBE3636955}"/>
              </a:ext>
            </a:extLst>
          </p:cNvPr>
          <p:cNvSpPr>
            <a:spLocks noChangeArrowheads="1"/>
          </p:cNvSpPr>
          <p:nvPr/>
        </p:nvSpPr>
        <p:spPr bwMode="auto">
          <a:xfrm>
            <a:off x="7053263" y="782638"/>
            <a:ext cx="3429000" cy="2960687"/>
          </a:xfrm>
          <a:prstGeom prst="rect">
            <a:avLst/>
          </a:prstGeom>
          <a:noFill/>
          <a:ln w="3810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cxnSp>
        <p:nvCxnSpPr>
          <p:cNvPr id="10" name="Straight Arrow Connector 9">
            <a:extLst>
              <a:ext uri="{FF2B5EF4-FFF2-40B4-BE49-F238E27FC236}">
                <a16:creationId xmlns:a16="http://schemas.microsoft.com/office/drawing/2014/main" id="{895F20C3-7046-4DCF-B19F-C8F1C311A253}"/>
              </a:ext>
            </a:extLst>
          </p:cNvPr>
          <p:cNvCxnSpPr/>
          <p:nvPr/>
        </p:nvCxnSpPr>
        <p:spPr>
          <a:xfrm flipH="1">
            <a:off x="8534400" y="3735388"/>
            <a:ext cx="3175" cy="22860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9488" name="Rectangle 13">
            <a:extLst>
              <a:ext uri="{FF2B5EF4-FFF2-40B4-BE49-F238E27FC236}">
                <a16:creationId xmlns:a16="http://schemas.microsoft.com/office/drawing/2014/main" id="{2A227133-AAA2-459C-9A25-2618B837D1FA}"/>
              </a:ext>
            </a:extLst>
          </p:cNvPr>
          <p:cNvSpPr>
            <a:spLocks noChangeArrowheads="1"/>
          </p:cNvSpPr>
          <p:nvPr/>
        </p:nvSpPr>
        <p:spPr bwMode="auto">
          <a:xfrm>
            <a:off x="8015288" y="3886200"/>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cs typeface="Times New Roman" panose="02020603050405020304" pitchFamily="18" charset="0"/>
              </a:rPr>
              <a:t>Material</a:t>
            </a:r>
            <a:endParaRPr lang="en-IN" altLang="en-US">
              <a:solidFill>
                <a:srgbClr val="00000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6">
            <a:extLst>
              <a:ext uri="{FF2B5EF4-FFF2-40B4-BE49-F238E27FC236}">
                <a16:creationId xmlns:a16="http://schemas.microsoft.com/office/drawing/2014/main" id="{FE77FFF4-0879-4370-98E4-EA551714560E}"/>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solidFill>
                  <a:srgbClr val="FF0000"/>
                </a:solidFill>
              </a:rPr>
              <a:t>Gross Misunderstanding</a:t>
            </a:r>
            <a:endParaRPr lang="en-GB" altLang="en-US">
              <a:solidFill>
                <a:srgbClr val="FF0000"/>
              </a:solidFill>
            </a:endParaRPr>
          </a:p>
        </p:txBody>
      </p:sp>
      <p:sp>
        <p:nvSpPr>
          <p:cNvPr id="21507" name="Text Placeholder 14">
            <a:extLst>
              <a:ext uri="{FF2B5EF4-FFF2-40B4-BE49-F238E27FC236}">
                <a16:creationId xmlns:a16="http://schemas.microsoft.com/office/drawing/2014/main" id="{5D644F96-0C71-4A64-B1D2-49517288E96C}"/>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altLang="en-US"/>
          </a:p>
          <a:p>
            <a:endParaRPr altLang="en-US"/>
          </a:p>
          <a:p>
            <a:endParaRPr altLang="en-US"/>
          </a:p>
          <a:p>
            <a:endParaRPr altLang="en-US"/>
          </a:p>
          <a:p>
            <a:endParaRPr altLang="en-US"/>
          </a:p>
          <a:p>
            <a:endParaRPr altLang="en-US"/>
          </a:p>
          <a:p>
            <a:endParaRPr altLang="en-US"/>
          </a:p>
          <a:p>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p:txBody>
      </p:sp>
      <p:graphicFrame>
        <p:nvGraphicFramePr>
          <p:cNvPr id="5" name="Table 4">
            <a:extLst>
              <a:ext uri="{FF2B5EF4-FFF2-40B4-BE49-F238E27FC236}">
                <a16:creationId xmlns:a16="http://schemas.microsoft.com/office/drawing/2014/main" id="{A1311EFF-962C-4A6F-809B-ECA23E60A44D}"/>
              </a:ext>
            </a:extLst>
          </p:cNvPr>
          <p:cNvGraphicFramePr>
            <a:graphicFrameLocks noGrp="1"/>
          </p:cNvGraphicFramePr>
          <p:nvPr/>
        </p:nvGraphicFramePr>
        <p:xfrm>
          <a:off x="1524000" y="552450"/>
          <a:ext cx="9144000" cy="2408238"/>
        </p:xfrm>
        <a:graphic>
          <a:graphicData uri="http://schemas.openxmlformats.org/drawingml/2006/table">
            <a:tbl>
              <a:tblPr firstRow="1" bandRow="1">
                <a:tableStyleId>{5C22544A-7EE6-4342-B048-85BDC9FD1C3A}</a:tableStyleId>
              </a:tblPr>
              <a:tblGrid>
                <a:gridCol w="2336113">
                  <a:extLst>
                    <a:ext uri="{9D8B030D-6E8A-4147-A177-3AD203B41FA5}">
                      <a16:colId xmlns:a16="http://schemas.microsoft.com/office/drawing/2014/main" val="20000"/>
                    </a:ext>
                  </a:extLst>
                </a:gridCol>
                <a:gridCol w="2997887">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tblGrid>
              <a:tr h="701133">
                <a:tc>
                  <a:txBody>
                    <a:bodyPr/>
                    <a:lstStyle/>
                    <a:p>
                      <a:pPr algn="r"/>
                      <a:r>
                        <a:rPr lang="en-US" sz="2000" dirty="0">
                          <a:solidFill>
                            <a:schemeClr val="tx1"/>
                          </a:solidFill>
                        </a:rPr>
                        <a:t>Human</a:t>
                      </a:r>
                      <a:r>
                        <a:rPr lang="en-US" sz="2000" baseline="0" dirty="0">
                          <a:solidFill>
                            <a:schemeClr val="tx1"/>
                          </a:solidFill>
                        </a:rPr>
                        <a:t> Being</a:t>
                      </a:r>
                    </a:p>
                    <a:p>
                      <a:pPr marL="0" marR="0" indent="0" algn="r" defTabSz="914400" rtl="0" eaLnBrk="1" fontAlgn="auto" latinLnBrk="0" hangingPunct="1">
                        <a:lnSpc>
                          <a:spcPct val="100000"/>
                        </a:lnSpc>
                        <a:spcBef>
                          <a:spcPts val="0"/>
                        </a:spcBef>
                        <a:spcAft>
                          <a:spcPts val="0"/>
                        </a:spcAft>
                        <a:buClrTx/>
                        <a:buSzTx/>
                        <a:buFontTx/>
                        <a:buNone/>
                        <a:tabLst/>
                        <a:defRPr/>
                      </a:pPr>
                      <a:r>
                        <a:rPr lang="en-US" sz="2000" i="0" dirty="0">
                          <a:solidFill>
                            <a:schemeClr val="tx1"/>
                          </a:solidFill>
                          <a:latin typeface="Kruti Dev 010" pitchFamily="2" charset="0"/>
                        </a:rPr>
                        <a:t>Ekkuo</a:t>
                      </a:r>
                      <a:endParaRPr lang="en-GB" sz="2000" i="0" dirty="0">
                        <a:solidFill>
                          <a:schemeClr val="tx1"/>
                        </a:solidFill>
                        <a:latin typeface="Kruti Dev 010" pitchFamily="2" charset="0"/>
                      </a:endParaRPr>
                    </a:p>
                  </a:txBody>
                  <a:tcPr marT="45726" marB="45726">
                    <a:solidFill>
                      <a:schemeClr val="accent5">
                        <a:lumMod val="20000"/>
                        <a:lumOff val="80000"/>
                      </a:schemeClr>
                    </a:solidFill>
                  </a:tcPr>
                </a:tc>
                <a:tc>
                  <a:txBody>
                    <a:bodyPr/>
                    <a:lstStyle/>
                    <a:p>
                      <a:pPr algn="r"/>
                      <a:r>
                        <a:rPr lang="en-US" sz="2000" dirty="0">
                          <a:solidFill>
                            <a:schemeClr val="bg1"/>
                          </a:solidFill>
                        </a:rPr>
                        <a:t>Self (I)</a:t>
                      </a:r>
                    </a:p>
                    <a:p>
                      <a:pPr algn="r"/>
                      <a:r>
                        <a:rPr lang="en-US" sz="2000" b="1" i="0" kern="1200" dirty="0">
                          <a:solidFill>
                            <a:schemeClr val="lt1"/>
                          </a:solidFill>
                          <a:latin typeface="Kruti Dev 010" pitchFamily="2" charset="0"/>
                          <a:ea typeface="+mn-ea"/>
                          <a:cs typeface="+mn-cs"/>
                        </a:rPr>
                        <a:t>eSa</a:t>
                      </a:r>
                      <a:endParaRPr lang="en-GB" sz="2000" b="1" i="0" dirty="0">
                        <a:solidFill>
                          <a:schemeClr val="bg1"/>
                        </a:solidFill>
                        <a:latin typeface="Kruti Dev 010" pitchFamily="2" charset="0"/>
                      </a:endParaRPr>
                    </a:p>
                  </a:txBody>
                  <a:tcPr marT="45726" marB="45726">
                    <a:solidFill>
                      <a:srgbClr val="800080"/>
                    </a:solidFill>
                  </a:tcPr>
                </a:tc>
                <a:tc>
                  <a:txBody>
                    <a:bodyPr/>
                    <a:lstStyle/>
                    <a:p>
                      <a:pPr algn="ctr"/>
                      <a:r>
                        <a:rPr lang="en-US" sz="4000" b="1" dirty="0">
                          <a:solidFill>
                            <a:schemeClr val="tx1"/>
                          </a:solidFill>
                        </a:rPr>
                        <a:t>=</a:t>
                      </a:r>
                      <a:endParaRPr lang="en-GB" sz="4000" b="1" dirty="0">
                        <a:solidFill>
                          <a:schemeClr val="tx1"/>
                        </a:solidFill>
                      </a:endParaRPr>
                    </a:p>
                  </a:txBody>
                  <a:tcPr marT="45726" marB="45726">
                    <a:solidFill>
                      <a:schemeClr val="bg1"/>
                    </a:solidFill>
                  </a:tcPr>
                </a:tc>
                <a:tc>
                  <a:txBody>
                    <a:bodyPr/>
                    <a:lstStyle/>
                    <a:p>
                      <a:pPr algn="l"/>
                      <a:r>
                        <a:rPr lang="en-US" sz="2000" dirty="0">
                          <a:solidFill>
                            <a:schemeClr val="tx1"/>
                          </a:solidFill>
                        </a:rPr>
                        <a:t>Body</a:t>
                      </a:r>
                    </a:p>
                    <a:p>
                      <a:pPr algn="l"/>
                      <a:r>
                        <a:rPr lang="en-US" sz="2000" b="1" i="0" kern="1200" dirty="0">
                          <a:solidFill>
                            <a:schemeClr val="tx1"/>
                          </a:solidFill>
                          <a:latin typeface="Kruti Dev 010" pitchFamily="2" charset="0"/>
                          <a:ea typeface="+mn-ea"/>
                          <a:cs typeface="+mn-cs"/>
                        </a:rPr>
                        <a:t>“kjhj</a:t>
                      </a:r>
                    </a:p>
                  </a:txBody>
                  <a:tcPr marT="45726" marB="45726">
                    <a:solidFill>
                      <a:schemeClr val="accent5">
                        <a:lumMod val="40000"/>
                        <a:lumOff val="60000"/>
                      </a:schemeClr>
                    </a:solidFill>
                  </a:tcPr>
                </a:tc>
                <a:extLst>
                  <a:ext uri="{0D108BD9-81ED-4DB2-BD59-A6C34878D82A}">
                    <a16:rowId xmlns:a16="http://schemas.microsoft.com/office/drawing/2014/main" val="10000"/>
                  </a:ext>
                </a:extLst>
              </a:tr>
              <a:tr h="1005973">
                <a:tc>
                  <a:txBody>
                    <a:bodyPr/>
                    <a:lstStyle/>
                    <a:p>
                      <a:pPr algn="r"/>
                      <a:r>
                        <a:rPr lang="en-US" sz="2000" dirty="0">
                          <a:solidFill>
                            <a:schemeClr val="tx1"/>
                          </a:solidFill>
                        </a:rPr>
                        <a:t>Need</a:t>
                      </a:r>
                    </a:p>
                    <a:p>
                      <a:pPr algn="r"/>
                      <a:r>
                        <a:rPr lang="en-US" sz="2000" i="0" dirty="0">
                          <a:latin typeface="Kruti Dev 042" pitchFamily="2" charset="0"/>
                        </a:rPr>
                        <a:t>vko’;drk</a:t>
                      </a:r>
                      <a:endParaRPr lang="en-GB" sz="2000" i="0" dirty="0">
                        <a:solidFill>
                          <a:schemeClr val="tx1"/>
                        </a:solidFill>
                      </a:endParaRPr>
                    </a:p>
                  </a:txBody>
                  <a:tcPr marT="45726" marB="45726">
                    <a:solidFill>
                      <a:schemeClr val="accent5">
                        <a:lumMod val="20000"/>
                        <a:lumOff val="80000"/>
                      </a:schemeClr>
                    </a:solidFill>
                  </a:tcPr>
                </a:tc>
                <a:tc>
                  <a:txBody>
                    <a:bodyPr/>
                    <a:lstStyle/>
                    <a:p>
                      <a:pPr algn="r"/>
                      <a:r>
                        <a:rPr lang="en-US" sz="2000" baseline="0">
                          <a:solidFill>
                            <a:schemeClr val="bg1"/>
                          </a:solidFill>
                        </a:rPr>
                        <a:t>Respect</a:t>
                      </a:r>
                      <a:endParaRPr lang="en-US" sz="2000" baseline="0" dirty="0">
                        <a:solidFill>
                          <a:schemeClr val="bg1"/>
                        </a:solidFill>
                      </a:endParaRPr>
                    </a:p>
                    <a:p>
                      <a:pPr algn="r"/>
                      <a:r>
                        <a:rPr lang="fr-FR" sz="2000" i="0" kern="1200" dirty="0" err="1">
                          <a:solidFill>
                            <a:schemeClr val="bg1"/>
                          </a:solidFill>
                          <a:latin typeface="Kruti Dev 010" pitchFamily="2" charset="0"/>
                          <a:ea typeface="+mn-ea"/>
                          <a:cs typeface="+mn-cs"/>
                        </a:rPr>
                        <a:t>lEeku</a:t>
                      </a:r>
                      <a:endParaRPr lang="en-GB" sz="2000" dirty="0">
                        <a:solidFill>
                          <a:schemeClr val="bg1"/>
                        </a:solidFill>
                      </a:endParaRPr>
                    </a:p>
                  </a:txBody>
                  <a:tcPr marT="45726" marB="45726">
                    <a:solidFill>
                      <a:srgbClr val="800080"/>
                    </a:solidFill>
                  </a:tcPr>
                </a:tc>
                <a:tc>
                  <a:txBody>
                    <a:bodyPr/>
                    <a:lstStyle/>
                    <a:p>
                      <a:pPr algn="ctr"/>
                      <a:r>
                        <a:rPr lang="en-US" sz="4000" b="1" dirty="0">
                          <a:solidFill>
                            <a:schemeClr val="tx1"/>
                          </a:solidFill>
                        </a:rPr>
                        <a:t>=</a:t>
                      </a:r>
                      <a:endParaRPr lang="en-GB" sz="4000" b="1" dirty="0">
                        <a:solidFill>
                          <a:schemeClr val="tx1"/>
                        </a:solidFill>
                      </a:endParaRPr>
                    </a:p>
                  </a:txBody>
                  <a:tcPr marT="45726" marB="45726">
                    <a:noFill/>
                  </a:tcPr>
                </a:tc>
                <a:tc>
                  <a:txBody>
                    <a:bodyPr/>
                    <a:lstStyle/>
                    <a:p>
                      <a:pPr algn="l"/>
                      <a:r>
                        <a:rPr lang="en-US" sz="2000" dirty="0">
                          <a:solidFill>
                            <a:schemeClr val="tx1"/>
                          </a:solidFill>
                        </a:rPr>
                        <a:t>Physical Facility </a:t>
                      </a:r>
                    </a:p>
                    <a:p>
                      <a:pPr algn="l"/>
                      <a:r>
                        <a:rPr lang="en-US" sz="2000" dirty="0">
                          <a:solidFill>
                            <a:schemeClr val="tx1"/>
                          </a:solidFill>
                        </a:rPr>
                        <a:t>(Eg. Food, Clothes)</a:t>
                      </a:r>
                    </a:p>
                    <a:p>
                      <a:pPr algn="l"/>
                      <a:r>
                        <a:rPr lang="en-US" sz="2000" b="0" i="0" kern="1200" dirty="0">
                          <a:solidFill>
                            <a:schemeClr val="dk1"/>
                          </a:solidFill>
                          <a:latin typeface="Kruti Dev 010" pitchFamily="2" charset="0"/>
                          <a:ea typeface="+mn-ea"/>
                          <a:cs typeface="+mn-cs"/>
                        </a:rPr>
                        <a:t>lqfo/kk </a:t>
                      </a:r>
                      <a:r>
                        <a:rPr lang="en-US" sz="2000" b="0" i="0" kern="1200" dirty="0">
                          <a:solidFill>
                            <a:schemeClr val="dk1"/>
                          </a:solidFill>
                          <a:latin typeface="Arial" pitchFamily="34" charset="0"/>
                          <a:ea typeface="+mn-ea"/>
                          <a:cs typeface="Arial" pitchFamily="34" charset="0"/>
                        </a:rPr>
                        <a:t>(</a:t>
                      </a:r>
                      <a:r>
                        <a:rPr lang="en-US" sz="2000" dirty="0">
                          <a:solidFill>
                            <a:schemeClr val="tx1"/>
                          </a:solidFill>
                          <a:latin typeface="Kruti Dev 010" pitchFamily="2" charset="0"/>
                        </a:rPr>
                        <a:t>tSls&amp;</a:t>
                      </a:r>
                      <a:r>
                        <a:rPr lang="en-US" sz="2000" baseline="0" dirty="0">
                          <a:solidFill>
                            <a:schemeClr val="tx1"/>
                          </a:solidFill>
                          <a:latin typeface="Kruti Dev 010" pitchFamily="2" charset="0"/>
                        </a:rPr>
                        <a:t>Hkkstu] diM+k</a:t>
                      </a:r>
                      <a:r>
                        <a:rPr lang="en-US" sz="2000" dirty="0">
                          <a:solidFill>
                            <a:schemeClr val="tx1"/>
                          </a:solidFill>
                          <a:latin typeface="Arial" pitchFamily="34" charset="0"/>
                          <a:cs typeface="Arial" pitchFamily="34" charset="0"/>
                        </a:rPr>
                        <a:t>)</a:t>
                      </a:r>
                    </a:p>
                  </a:txBody>
                  <a:tcPr marT="45726" marB="45726">
                    <a:solidFill>
                      <a:schemeClr val="accent5">
                        <a:lumMod val="40000"/>
                        <a:lumOff val="60000"/>
                      </a:schemeClr>
                    </a:solidFill>
                  </a:tcPr>
                </a:tc>
                <a:extLst>
                  <a:ext uri="{0D108BD9-81ED-4DB2-BD59-A6C34878D82A}">
                    <a16:rowId xmlns:a16="http://schemas.microsoft.com/office/drawing/2014/main" val="10001"/>
                  </a:ext>
                </a:extLst>
              </a:tr>
              <a:tr h="701133">
                <a:tc>
                  <a:txBody>
                    <a:bodyPr/>
                    <a:lstStyle/>
                    <a:p>
                      <a:endParaRPr lang="en-GB" sz="2000" i="1" dirty="0">
                        <a:solidFill>
                          <a:schemeClr val="tx1"/>
                        </a:solidFill>
                      </a:endParaRPr>
                    </a:p>
                  </a:txBody>
                  <a:tcPr marT="45726" marB="45726">
                    <a:solidFill>
                      <a:schemeClr val="accent5">
                        <a:lumMod val="20000"/>
                        <a:lumOff val="80000"/>
                      </a:schemeClr>
                    </a:solidFill>
                  </a:tcPr>
                </a:tc>
                <a:tc>
                  <a:txBody>
                    <a:bodyPr/>
                    <a:lstStyle/>
                    <a:p>
                      <a:pPr algn="r"/>
                      <a:r>
                        <a:rPr lang="en-US" sz="2000" dirty="0">
                          <a:solidFill>
                            <a:schemeClr val="bg1"/>
                          </a:solidFill>
                        </a:rPr>
                        <a:t>Continuous</a:t>
                      </a:r>
                    </a:p>
                    <a:p>
                      <a:pPr algn="r"/>
                      <a:r>
                        <a:rPr lang="en-US" sz="2000" i="0" kern="1200" dirty="0">
                          <a:solidFill>
                            <a:schemeClr val="bg1"/>
                          </a:solidFill>
                          <a:latin typeface="Kruti Dev 010" pitchFamily="2" charset="0"/>
                          <a:ea typeface="+mn-ea"/>
                          <a:cs typeface="+mn-cs"/>
                        </a:rPr>
                        <a:t>fujUrj</a:t>
                      </a:r>
                      <a:endParaRPr lang="en-GB" sz="2000" i="1" dirty="0">
                        <a:solidFill>
                          <a:schemeClr val="bg1"/>
                        </a:solidFill>
                        <a:latin typeface="Kruti Dev 010" pitchFamily="2" charset="0"/>
                      </a:endParaRPr>
                    </a:p>
                  </a:txBody>
                  <a:tcPr marT="45726" marB="45726">
                    <a:solidFill>
                      <a:srgbClr val="800080"/>
                    </a:solidFill>
                  </a:tcPr>
                </a:tc>
                <a:tc>
                  <a:txBody>
                    <a:bodyPr/>
                    <a:lstStyle/>
                    <a:p>
                      <a:pPr algn="ctr"/>
                      <a:r>
                        <a:rPr lang="en-US" sz="4000" b="1" dirty="0">
                          <a:solidFill>
                            <a:schemeClr val="tx1"/>
                          </a:solidFill>
                        </a:rPr>
                        <a:t>=</a:t>
                      </a:r>
                      <a:endParaRPr lang="en-GB" sz="4000" b="1" dirty="0">
                        <a:solidFill>
                          <a:schemeClr val="tx1"/>
                        </a:solidFill>
                      </a:endParaRPr>
                    </a:p>
                  </a:txBody>
                  <a:tcPr marT="45726" marB="45726">
                    <a:noFill/>
                  </a:tcPr>
                </a:tc>
                <a:tc>
                  <a:txBody>
                    <a:bodyPr/>
                    <a:lstStyle/>
                    <a:p>
                      <a:pPr algn="l"/>
                      <a:r>
                        <a:rPr lang="en-US" sz="2000" dirty="0">
                          <a:solidFill>
                            <a:schemeClr val="tx1"/>
                          </a:solidFill>
                        </a:rPr>
                        <a:t>Unlimited</a:t>
                      </a:r>
                    </a:p>
                    <a:p>
                      <a:pPr algn="l"/>
                      <a:r>
                        <a:rPr lang="en-US" sz="2000" b="0" dirty="0">
                          <a:latin typeface="Kruti Dev 010" pitchFamily="2" charset="0"/>
                        </a:rPr>
                        <a:t>vlhfer</a:t>
                      </a:r>
                      <a:endParaRPr lang="en-GB" sz="2000" i="1" dirty="0">
                        <a:solidFill>
                          <a:schemeClr val="tx1"/>
                        </a:solidFill>
                      </a:endParaRPr>
                    </a:p>
                  </a:txBody>
                  <a:tcPr marT="45726" marB="45726">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
        <p:nvSpPr>
          <p:cNvPr id="8" name="Multiply 7">
            <a:extLst>
              <a:ext uri="{FF2B5EF4-FFF2-40B4-BE49-F238E27FC236}">
                <a16:creationId xmlns:a16="http://schemas.microsoft.com/office/drawing/2014/main" id="{FD975721-E805-48AE-9EEA-ED3B4F598ECE}"/>
              </a:ext>
            </a:extLst>
          </p:cNvPr>
          <p:cNvSpPr/>
          <p:nvPr/>
        </p:nvSpPr>
        <p:spPr>
          <a:xfrm>
            <a:off x="10058400" y="2286000"/>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9" name="Multiply 8">
            <a:extLst>
              <a:ext uri="{FF2B5EF4-FFF2-40B4-BE49-F238E27FC236}">
                <a16:creationId xmlns:a16="http://schemas.microsoft.com/office/drawing/2014/main" id="{A0466499-8929-4F36-81BD-C3F958EA499F}"/>
              </a:ext>
            </a:extLst>
          </p:cNvPr>
          <p:cNvSpPr/>
          <p:nvPr/>
        </p:nvSpPr>
        <p:spPr>
          <a:xfrm>
            <a:off x="10058400" y="533400"/>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10" name="Multiply 9">
            <a:extLst>
              <a:ext uri="{FF2B5EF4-FFF2-40B4-BE49-F238E27FC236}">
                <a16:creationId xmlns:a16="http://schemas.microsoft.com/office/drawing/2014/main" id="{EF7886BC-6D57-4842-B554-6A4144657D31}"/>
              </a:ext>
            </a:extLst>
          </p:cNvPr>
          <p:cNvSpPr/>
          <p:nvPr/>
        </p:nvSpPr>
        <p:spPr>
          <a:xfrm>
            <a:off x="10058400" y="1600200"/>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grpSp>
        <p:nvGrpSpPr>
          <p:cNvPr id="2" name="Group 14">
            <a:extLst>
              <a:ext uri="{FF2B5EF4-FFF2-40B4-BE49-F238E27FC236}">
                <a16:creationId xmlns:a16="http://schemas.microsoft.com/office/drawing/2014/main" id="{4D97765B-20D0-4C7F-BE59-BC178EDFCE3B}"/>
              </a:ext>
            </a:extLst>
          </p:cNvPr>
          <p:cNvGrpSpPr>
            <a:grpSpLocks/>
          </p:cNvGrpSpPr>
          <p:nvPr/>
        </p:nvGrpSpPr>
        <p:grpSpPr bwMode="auto">
          <a:xfrm>
            <a:off x="7391400" y="3067050"/>
            <a:ext cx="3276600" cy="1685925"/>
            <a:chOff x="5867400" y="3067050"/>
            <a:chExt cx="3276600" cy="1685230"/>
          </a:xfrm>
        </p:grpSpPr>
        <p:sp>
          <p:nvSpPr>
            <p:cNvPr id="6" name="Down Arrow 5">
              <a:extLst>
                <a:ext uri="{FF2B5EF4-FFF2-40B4-BE49-F238E27FC236}">
                  <a16:creationId xmlns:a16="http://schemas.microsoft.com/office/drawing/2014/main" id="{9770CE1B-7B93-4A8F-9781-E212AFA1D38B}"/>
                </a:ext>
              </a:extLst>
            </p:cNvPr>
            <p:cNvSpPr/>
            <p:nvPr/>
          </p:nvSpPr>
          <p:spPr>
            <a:xfrm>
              <a:off x="6324600" y="3067050"/>
              <a:ext cx="381000" cy="45701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21543" name="TextBox 6">
              <a:extLst>
                <a:ext uri="{FF2B5EF4-FFF2-40B4-BE49-F238E27FC236}">
                  <a16:creationId xmlns:a16="http://schemas.microsoft.com/office/drawing/2014/main" id="{B7392CC7-970E-4CCC-A876-653D236EA710}"/>
                </a:ext>
              </a:extLst>
            </p:cNvPr>
            <p:cNvSpPr txBox="1">
              <a:spLocks noChangeArrowheads="1"/>
            </p:cNvSpPr>
            <p:nvPr/>
          </p:nvSpPr>
          <p:spPr bwMode="auto">
            <a:xfrm>
              <a:off x="5867400" y="3675062"/>
              <a:ext cx="3276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Accumulation of Physical Facility – Unlimited!</a:t>
              </a:r>
            </a:p>
            <a:p>
              <a:pPr eaLnBrk="1" hangingPunct="1"/>
              <a:r>
                <a:rPr lang="en-US" altLang="en-US" sz="2800">
                  <a:solidFill>
                    <a:srgbClr val="000000"/>
                  </a:solidFill>
                  <a:latin typeface="Kruti Dev 010" pitchFamily="2" charset="0"/>
                </a:rPr>
                <a:t>Lqfo/kk laxzg &amp; vlhfer!</a:t>
              </a:r>
            </a:p>
          </p:txBody>
        </p:sp>
        <p:sp>
          <p:nvSpPr>
            <p:cNvPr id="11" name="Multiply 10">
              <a:extLst>
                <a:ext uri="{FF2B5EF4-FFF2-40B4-BE49-F238E27FC236}">
                  <a16:creationId xmlns:a16="http://schemas.microsoft.com/office/drawing/2014/main" id="{AFE47E09-6314-4115-9179-9A6E33AC9FEC}"/>
                </a:ext>
              </a:extLst>
            </p:cNvPr>
            <p:cNvSpPr/>
            <p:nvPr/>
          </p:nvSpPr>
          <p:spPr>
            <a:xfrm>
              <a:off x="8534400" y="3657357"/>
              <a:ext cx="609600" cy="76168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grpSp>
      <p:grpSp>
        <p:nvGrpSpPr>
          <p:cNvPr id="3" name="Group 15">
            <a:extLst>
              <a:ext uri="{FF2B5EF4-FFF2-40B4-BE49-F238E27FC236}">
                <a16:creationId xmlns:a16="http://schemas.microsoft.com/office/drawing/2014/main" id="{D5619811-CFCE-4DDB-9227-FB35A6CF6991}"/>
              </a:ext>
            </a:extLst>
          </p:cNvPr>
          <p:cNvGrpSpPr>
            <a:grpSpLocks/>
          </p:cNvGrpSpPr>
          <p:nvPr/>
        </p:nvGrpSpPr>
        <p:grpSpPr bwMode="auto">
          <a:xfrm>
            <a:off x="7391400" y="4876800"/>
            <a:ext cx="3276600" cy="1350963"/>
            <a:chOff x="5867400" y="4876800"/>
            <a:chExt cx="3276600" cy="1351081"/>
          </a:xfrm>
        </p:grpSpPr>
        <p:sp>
          <p:nvSpPr>
            <p:cNvPr id="12" name="Down Arrow 11">
              <a:extLst>
                <a:ext uri="{FF2B5EF4-FFF2-40B4-BE49-F238E27FC236}">
                  <a16:creationId xmlns:a16="http://schemas.microsoft.com/office/drawing/2014/main" id="{5C112909-CA3F-4D08-9E73-CFC9FB4CBA3A}"/>
                </a:ext>
              </a:extLst>
            </p:cNvPr>
            <p:cNvSpPr/>
            <p:nvPr/>
          </p:nvSpPr>
          <p:spPr>
            <a:xfrm>
              <a:off x="6324600" y="4876800"/>
              <a:ext cx="381000" cy="45724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21540" name="TextBox 6">
              <a:extLst>
                <a:ext uri="{FF2B5EF4-FFF2-40B4-BE49-F238E27FC236}">
                  <a16:creationId xmlns:a16="http://schemas.microsoft.com/office/drawing/2014/main" id="{CB575517-2E6E-4354-BED2-BDC90740D7C1}"/>
                </a:ext>
              </a:extLst>
            </p:cNvPr>
            <p:cNvSpPr txBox="1">
              <a:spLocks noChangeArrowheads="1"/>
            </p:cNvSpPr>
            <p:nvPr/>
          </p:nvSpPr>
          <p:spPr bwMode="auto">
            <a:xfrm>
              <a:off x="5867400" y="5427662"/>
              <a:ext cx="32766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1E00AA"/>
                  </a:solidFill>
                </a:rPr>
                <a:t>Deprivation</a:t>
              </a:r>
            </a:p>
            <a:p>
              <a:pPr eaLnBrk="1" hangingPunct="1"/>
              <a:r>
                <a:rPr lang="en-GB" altLang="en-US" sz="2800" b="1">
                  <a:solidFill>
                    <a:srgbClr val="1E00AA"/>
                  </a:solidFill>
                  <a:latin typeface="Kruti Dev 010" pitchFamily="2" charset="0"/>
                </a:rPr>
                <a:t>nfjnzrk</a:t>
              </a:r>
              <a:endParaRPr lang="en-US" altLang="en-US" sz="2800">
                <a:solidFill>
                  <a:srgbClr val="000000"/>
                </a:solidFill>
                <a:latin typeface="Kruti Dev 010" pitchFamily="2" charset="0"/>
              </a:endParaRPr>
            </a:p>
          </p:txBody>
        </p:sp>
        <p:sp>
          <p:nvSpPr>
            <p:cNvPr id="14" name="Multiply 13">
              <a:extLst>
                <a:ext uri="{FF2B5EF4-FFF2-40B4-BE49-F238E27FC236}">
                  <a16:creationId xmlns:a16="http://schemas.microsoft.com/office/drawing/2014/main" id="{5D2F0D0D-CC4A-4C0F-BAE7-2ED3C6F78E8C}"/>
                </a:ext>
              </a:extLst>
            </p:cNvPr>
            <p:cNvSpPr/>
            <p:nvPr/>
          </p:nvSpPr>
          <p:spPr>
            <a:xfrm>
              <a:off x="8534400" y="5334040"/>
              <a:ext cx="609600" cy="76206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grpSp>
      <p:graphicFrame>
        <p:nvGraphicFramePr>
          <p:cNvPr id="16" name="Diagram 15">
            <a:extLst>
              <a:ext uri="{FF2B5EF4-FFF2-40B4-BE49-F238E27FC236}">
                <a16:creationId xmlns:a16="http://schemas.microsoft.com/office/drawing/2014/main" id="{6D18F7FE-C1C3-4405-830F-446A1948D4DA}"/>
              </a:ext>
            </a:extLst>
          </p:cNvPr>
          <p:cNvGraphicFramePr/>
          <p:nvPr/>
        </p:nvGraphicFramePr>
        <p:xfrm>
          <a:off x="1371605" y="2960689"/>
          <a:ext cx="5714993"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A76396A-E968-49A0-8095-2D309B7108D7}"/>
              </a:ext>
            </a:extLst>
          </p:cNvPr>
          <p:cNvSpPr>
            <a:spLocks noChangeArrowheads="1"/>
          </p:cNvSpPr>
          <p:nvPr/>
        </p:nvSpPr>
        <p:spPr bwMode="auto">
          <a:xfrm>
            <a:off x="1579563" y="5464175"/>
            <a:ext cx="1936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Symbol" panose="05050102010706020507" pitchFamily="18" charset="2"/>
              <a:buNone/>
            </a:pPr>
            <a:r>
              <a:rPr lang="en-US" altLang="en-US" sz="2000" b="1">
                <a:solidFill>
                  <a:srgbClr val="FF0000"/>
                </a:solidFill>
              </a:rPr>
              <a:t>Check if you </a:t>
            </a:r>
          </a:p>
          <a:p>
            <a:pPr>
              <a:buFont typeface="Symbol" panose="05050102010706020507" pitchFamily="18" charset="2"/>
              <a:buNone/>
            </a:pPr>
            <a:r>
              <a:rPr lang="en-US" altLang="en-US" sz="2000" b="1">
                <a:solidFill>
                  <a:srgbClr val="FF0000"/>
                </a:solidFill>
              </a:rPr>
              <a:t>are caught up </a:t>
            </a:r>
          </a:p>
          <a:p>
            <a:pPr>
              <a:buFont typeface="Symbol" panose="05050102010706020507" pitchFamily="18" charset="2"/>
              <a:buNone/>
            </a:pPr>
            <a:r>
              <a:rPr lang="en-IN" altLang="en-US" sz="2000" b="1">
                <a:solidFill>
                  <a:srgbClr val="FF0000"/>
                </a:solidFill>
              </a:rPr>
              <a:t>In </a:t>
            </a:r>
            <a:r>
              <a:rPr lang="en-US" altLang="en-US" sz="2000" b="1">
                <a:solidFill>
                  <a:srgbClr val="FF0000"/>
                </a:solidFill>
              </a:rPr>
              <a:t>this loop</a:t>
            </a:r>
          </a:p>
        </p:txBody>
      </p:sp>
      <p:sp>
        <p:nvSpPr>
          <p:cNvPr id="7" name="Rectangle 6">
            <a:extLst>
              <a:ext uri="{FF2B5EF4-FFF2-40B4-BE49-F238E27FC236}">
                <a16:creationId xmlns:a16="http://schemas.microsoft.com/office/drawing/2014/main" id="{52414772-F149-4E01-A8DA-5A94B0D09ED5}"/>
              </a:ext>
            </a:extLst>
          </p:cNvPr>
          <p:cNvSpPr>
            <a:spLocks noChangeArrowheads="1"/>
          </p:cNvSpPr>
          <p:nvPr/>
        </p:nvSpPr>
        <p:spPr bwMode="auto">
          <a:xfrm>
            <a:off x="3860800" y="4259263"/>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rPr>
              <a:t> Loop</a:t>
            </a:r>
            <a:endParaRPr lang="en-US" altLang="en-US">
              <a:solidFill>
                <a:srgbClr val="000000"/>
              </a:solidFill>
            </a:endParaRPr>
          </a:p>
        </p:txBody>
      </p:sp>
      <p:pic>
        <p:nvPicPr>
          <p:cNvPr id="20" name="Picture 19">
            <a:extLst>
              <a:ext uri="{FF2B5EF4-FFF2-40B4-BE49-F238E27FC236}">
                <a16:creationId xmlns:a16="http://schemas.microsoft.com/office/drawing/2014/main" id="{25C2F51C-C9B6-482C-B134-AB6C19EFDA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0523" t="13620"/>
          <a:stretch>
            <a:fillRect/>
          </a:stretch>
        </p:blipFill>
        <p:spPr bwMode="auto">
          <a:xfrm>
            <a:off x="11118850" y="5410200"/>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992972F-AEA6-4186-B55F-825A6371767C}"/>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Sum Up</a:t>
            </a:r>
          </a:p>
        </p:txBody>
      </p:sp>
      <p:sp>
        <p:nvSpPr>
          <p:cNvPr id="22531" name="Text Placeholder 2">
            <a:extLst>
              <a:ext uri="{FF2B5EF4-FFF2-40B4-BE49-F238E27FC236}">
                <a16:creationId xmlns:a16="http://schemas.microsoft.com/office/drawing/2014/main" id="{F9D7B516-0F13-4CEE-AA6E-245A80CD1A82}"/>
              </a:ext>
            </a:extLst>
          </p:cNvPr>
          <p:cNvSpPr>
            <a:spLocks noGrp="1"/>
          </p:cNvSpPr>
          <p:nvPr>
            <p:ph type="body" sz="quarter" idx="13"/>
          </p:nvPr>
        </p:nvSpPr>
        <p:spPr bwMode="auto">
          <a:xfrm>
            <a:off x="0" y="609600"/>
            <a:ext cx="12192000" cy="4708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457200" indent="-457200">
              <a:spcAft>
                <a:spcPct val="10000"/>
              </a:spcAft>
              <a:buFont typeface="Symbol" pitchFamily="18" charset="2"/>
              <a:buNone/>
            </a:pPr>
            <a:r>
              <a:rPr lang="en-GB" altLang="en-US" sz="2000"/>
              <a:t>Human being is a co-existence of Self (consciousness) and Body (material)</a:t>
            </a:r>
          </a:p>
          <a:p>
            <a:pPr marL="457200" indent="-457200">
              <a:spcAft>
                <a:spcPct val="10000"/>
              </a:spcAft>
              <a:buFont typeface="Symbol" pitchFamily="18" charset="2"/>
              <a:buNone/>
            </a:pPr>
            <a:endParaRPr altLang="en-US" sz="2000"/>
          </a:p>
          <a:p>
            <a:pPr marL="457200" indent="-457200">
              <a:spcAft>
                <a:spcPct val="10000"/>
              </a:spcAft>
              <a:buFont typeface="Symbol" pitchFamily="18" charset="2"/>
              <a:buNone/>
            </a:pPr>
            <a:r>
              <a:rPr altLang="en-US" sz="2000"/>
              <a:t>The needs of the Self and the Body are of two different types, and they have to be fulfilled separately</a:t>
            </a:r>
          </a:p>
          <a:p>
            <a:pPr marL="457200" indent="-457200">
              <a:spcAft>
                <a:spcPct val="10000"/>
              </a:spcAft>
              <a:buFont typeface="Symbol" pitchFamily="18" charset="2"/>
              <a:buNone/>
            </a:pPr>
            <a:endParaRPr altLang="en-US" sz="2000"/>
          </a:p>
          <a:p>
            <a:pPr marL="457200" indent="-457200">
              <a:spcAft>
                <a:spcPct val="10000"/>
              </a:spcAft>
              <a:buFont typeface="Symbol" pitchFamily="18" charset="2"/>
              <a:buNone/>
            </a:pPr>
            <a:r>
              <a:rPr altLang="en-US" sz="2000"/>
              <a:t>The need of the Self is continuous happiness</a:t>
            </a:r>
          </a:p>
          <a:p>
            <a:pPr marL="457200" indent="-457200">
              <a:spcAft>
                <a:spcPct val="10000"/>
              </a:spcAft>
              <a:buFont typeface="Symbol" pitchFamily="18" charset="2"/>
              <a:buNone/>
            </a:pPr>
            <a:r>
              <a:rPr altLang="en-US" sz="2000"/>
              <a:t>The need of the Body is physical facility</a:t>
            </a:r>
          </a:p>
          <a:p>
            <a:pPr marL="457200" indent="-457200">
              <a:spcAft>
                <a:spcPct val="10000"/>
              </a:spcAft>
              <a:buFont typeface="Symbol" pitchFamily="18" charset="2"/>
              <a:buNone/>
            </a:pPr>
            <a:endParaRPr altLang="en-US" sz="2000"/>
          </a:p>
          <a:p>
            <a:pPr marL="457200" indent="-457200">
              <a:spcAft>
                <a:spcPct val="10000"/>
              </a:spcAft>
              <a:buFont typeface="Symbol" pitchFamily="18" charset="2"/>
              <a:buNone/>
            </a:pPr>
            <a:r>
              <a:rPr altLang="en-US" sz="2000"/>
              <a:t>The need of consciousness is fulfilled by activity of consciousness (it can not be fulfilled by material)</a:t>
            </a:r>
          </a:p>
          <a:p>
            <a:pPr marL="457200" indent="-457200">
              <a:spcAft>
                <a:spcPct val="10000"/>
              </a:spcAft>
              <a:buFont typeface="Symbol" pitchFamily="18" charset="2"/>
              <a:buNone/>
            </a:pPr>
            <a:r>
              <a:rPr altLang="en-US" sz="2000"/>
              <a:t>The needs of material is fulfilled by material</a:t>
            </a:r>
            <a:endParaRPr lang="en-GB" altLang="en-US" sz="2000"/>
          </a:p>
          <a:p>
            <a:pPr marL="457200" indent="-457200">
              <a:spcAft>
                <a:spcPct val="10000"/>
              </a:spcAft>
              <a:buFont typeface="Symbol" pitchFamily="18" charset="2"/>
              <a:buNone/>
            </a:pPr>
            <a:endParaRPr lang="en-GB" altLang="en-US" sz="2000"/>
          </a:p>
          <a:p>
            <a:pPr marL="457200" indent="-457200">
              <a:spcAft>
                <a:spcPct val="10000"/>
              </a:spcAft>
              <a:buFont typeface="Symbol" pitchFamily="18" charset="2"/>
              <a:buNone/>
            </a:pPr>
            <a:r>
              <a:rPr altLang="en-US" sz="2000"/>
              <a:t>A gross misunderstanding is to assume the human being to be the Body (material), and to assume that all human needs can be fulfilled by material – this leads to deprivation, exploitation, etc</a:t>
            </a:r>
            <a:endParaRPr lang="en-IN" altLang="en-US" sz="2000"/>
          </a:p>
        </p:txBody>
      </p:sp>
    </p:spTree>
  </p:cSld>
  <p:clrMapOvr>
    <a:masterClrMapping/>
  </p:clrMapOvr>
</p:sld>
</file>

<file path=ppt/theme/theme1.xml><?xml version="1.0" encoding="utf-8"?>
<a:theme xmlns:a="http://schemas.openxmlformats.org/drawingml/2006/main" name="1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2463</Words>
  <Application>Microsoft Office PowerPoint</Application>
  <PresentationFormat>Widescreen</PresentationFormat>
  <Paragraphs>308</Paragraphs>
  <Slides>21</Slides>
  <Notes>4</Notes>
  <HiddenSlides>6</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1_SLW PPT Template</vt:lpstr>
      <vt:lpstr>2_SLW PPT Template</vt:lpstr>
      <vt:lpstr>3_SLW PPT Template</vt:lpstr>
      <vt:lpstr>Lecture 8 Distinguishing between the Needs of the Self and the Body</vt:lpstr>
      <vt:lpstr>PowerPoint Presentation</vt:lpstr>
      <vt:lpstr>PowerPoint Presentation</vt:lpstr>
      <vt:lpstr>PowerPoint Presentation</vt:lpstr>
      <vt:lpstr>PowerPoint Presentation</vt:lpstr>
      <vt:lpstr> the</vt:lpstr>
      <vt:lpstr> the</vt:lpstr>
      <vt:lpstr>Gross Misunderstanding</vt:lpstr>
      <vt:lpstr>Sum Up</vt:lpstr>
      <vt:lpstr>Practice Session after Lecture 8</vt:lpstr>
      <vt:lpstr>Practice Session after Lecture 8…</vt:lpstr>
      <vt:lpstr>Expected Outcome</vt:lpstr>
      <vt:lpstr>FAQs for Lecture 8 </vt:lpstr>
      <vt:lpstr>Questions</vt:lpstr>
      <vt:lpstr>Quiz     </vt:lpstr>
      <vt:lpstr>Self Reflection     </vt:lpstr>
      <vt:lpstr>Question(s) 1: Needs of Self and Body  Response</vt:lpstr>
      <vt:lpstr>Question(s) 1: Needs of Self and Body  Response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 Distinguishing between the Needs of the Self and the Body</dc:title>
  <dc:creator/>
  <cp:lastModifiedBy/>
  <cp:revision>2</cp:revision>
  <dcterms:created xsi:type="dcterms:W3CDTF">2009-12-17T14:12:44Z</dcterms:created>
  <dcterms:modified xsi:type="dcterms:W3CDTF">2022-01-24T15:03:35Z</dcterms:modified>
</cp:coreProperties>
</file>