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aleway"/>
      <p:regular r:id="rId33"/>
      <p:bold r:id="rId34"/>
      <p:italic r:id="rId35"/>
      <p:boldItalic r:id="rId36"/>
    </p:embeddedFont>
    <p:embeddedFont>
      <p:font typeface="Raleway SemiBold"/>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SemiBold-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italic.fntdata"/><Relationship Id="rId12" Type="http://schemas.openxmlformats.org/officeDocument/2006/relationships/slide" Target="slides/slide7.xml"/><Relationship Id="rId34" Type="http://schemas.openxmlformats.org/officeDocument/2006/relationships/font" Target="fonts/Raleway-bold.fntdata"/><Relationship Id="rId15" Type="http://schemas.openxmlformats.org/officeDocument/2006/relationships/slide" Target="slides/slide10.xml"/><Relationship Id="rId37" Type="http://schemas.openxmlformats.org/officeDocument/2006/relationships/font" Target="fonts/RalewaySemiBold-regular.fntdata"/><Relationship Id="rId14" Type="http://schemas.openxmlformats.org/officeDocument/2006/relationships/slide" Target="slides/slide9.xml"/><Relationship Id="rId36" Type="http://schemas.openxmlformats.org/officeDocument/2006/relationships/font" Target="fonts/Raleway-boldItalic.fntdata"/><Relationship Id="rId17" Type="http://schemas.openxmlformats.org/officeDocument/2006/relationships/slide" Target="slides/slide12.xml"/><Relationship Id="rId39" Type="http://schemas.openxmlformats.org/officeDocument/2006/relationships/font" Target="fonts/RalewaySemiBold-italic.fntdata"/><Relationship Id="rId16" Type="http://schemas.openxmlformats.org/officeDocument/2006/relationships/slide" Target="slides/slide11.xml"/><Relationship Id="rId38" Type="http://schemas.openxmlformats.org/officeDocument/2006/relationships/font" Target="fonts/RalewaySemiBold-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0c22fb72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0c22fb72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c22fb729f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c22fb729f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115b58e10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115b58e10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11a695f62d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11a695f62d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115b58e107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115b58e107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115b58e107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115b58e107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1a695f62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11a695f62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115b58e107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115b58e107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11a695f62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11a695f62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0c22fb729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0c22fb729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0c22fb729f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0c22fb729f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115b58e10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115b58e10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11a695f62d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11a695f62d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115b58e107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115b58e107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115b58e107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115b58e107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115b58e107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115b58e107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115b58e107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115b58e107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11a695f62d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11a695f62d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11a695f62d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11a695f62d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0c22fb729f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0c22fb729f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115b58e107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115b58e107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90f401b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90f401b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115b58e10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115b58e10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1a695f62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11a695f62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c1383284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c1383284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115b58e10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115b58e10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115b58e10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115b58e10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tr.wikipedia.org/wiki/Donan%C4%B1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hyperlink" Target="https://gaissecurity.com/bilgi/kvkk-kapsaminda-veri-kesfi-maskeleme-ve-sifrelem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1" Type="http://schemas.openxmlformats.org/officeDocument/2006/relationships/hyperlink" Target="https://kerteriz.net/modern-sifreleme-yontemleri-simetrik-asimetrik-sifreleme/" TargetMode="External"/><Relationship Id="rId10" Type="http://schemas.openxmlformats.org/officeDocument/2006/relationships/hyperlink" Target="https://stringfixer.com/tr/Vigenere_square" TargetMode="External"/><Relationship Id="rId13" Type="http://schemas.openxmlformats.org/officeDocument/2006/relationships/hyperlink" Target="https://bilgisayarkavramlari.com/2008/06/07/blok-sifreleme-block-cipher/" TargetMode="External"/><Relationship Id="rId12" Type="http://schemas.openxmlformats.org/officeDocument/2006/relationships/hyperlink" Target="https://tr.wikipedia.org/wiki/Enigma_%C5%9Fifrelemesinin_analizi" TargetMode="External"/><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tr.linkedin.com/pulse/kriptografide-%C5%9Fifreleme-teknikleri-nihal-kindap" TargetMode="External"/><Relationship Id="rId4" Type="http://schemas.openxmlformats.org/officeDocument/2006/relationships/hyperlink" Target="http://tektasi.net/wp-content/uploads/2014/01/sifreleme-yontemleri.pdf" TargetMode="External"/><Relationship Id="rId9" Type="http://schemas.openxmlformats.org/officeDocument/2006/relationships/hyperlink" Target="https://tr.wikipedia.org/wiki/Vigen%C3%A8re_%C5%9Fifrelemesi#:~:text=Vigen%C3%A8re%20%C5%9Fifrelemesi%2C%20alfabetik%20bir%20%C5%9Fifreleme,zaman%20ge%C3%A7ti%20yeniden%20bir%C3%A7ok%20kez" TargetMode="External"/><Relationship Id="rId5" Type="http://schemas.openxmlformats.org/officeDocument/2006/relationships/hyperlink" Target="https://www.researchgate.net/publication/335607047_KRIPTOLOJI_YONTEMLERININ_KARSILASTIRILMASI" TargetMode="External"/><Relationship Id="rId6" Type="http://schemas.openxmlformats.org/officeDocument/2006/relationships/hyperlink" Target="https://www.sibervatan.org/makale/caesar-sifreleme/38" TargetMode="External"/><Relationship Id="rId7" Type="http://schemas.openxmlformats.org/officeDocument/2006/relationships/hyperlink" Target="https://medium.com/@buraksekili0/giri%C5%9F-seviyesi-python-ile-sezar-%C5%9Fifrelemesi-burak-sekili-53130f93f284" TargetMode="External"/><Relationship Id="rId8" Type="http://schemas.openxmlformats.org/officeDocument/2006/relationships/hyperlink" Target="http://kriptomat.blogspot.com/2009/05/basit-sifreleme-yontemleri.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53" name="Shape 53"/>
        <p:cNvGrpSpPr/>
        <p:nvPr/>
      </p:nvGrpSpPr>
      <p:grpSpPr>
        <a:xfrm>
          <a:off x="0" y="0"/>
          <a:ext cx="0" cy="0"/>
          <a:chOff x="0" y="0"/>
          <a:chExt cx="0" cy="0"/>
        </a:xfrm>
      </p:grpSpPr>
      <p:sp>
        <p:nvSpPr>
          <p:cNvPr id="54" name="Google Shape;54;p13"/>
          <p:cNvSpPr/>
          <p:nvPr/>
        </p:nvSpPr>
        <p:spPr>
          <a:xfrm>
            <a:off x="450050" y="214325"/>
            <a:ext cx="8218800" cy="4500600"/>
          </a:xfrm>
          <a:prstGeom prst="rect">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707225" y="450050"/>
            <a:ext cx="7715400" cy="4050600"/>
          </a:xfrm>
          <a:prstGeom prst="rect">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6" name="Google Shape;56;p13"/>
          <p:cNvCxnSpPr/>
          <p:nvPr/>
        </p:nvCxnSpPr>
        <p:spPr>
          <a:xfrm>
            <a:off x="7500950" y="450050"/>
            <a:ext cx="42900" cy="4071900"/>
          </a:xfrm>
          <a:prstGeom prst="straightConnector1">
            <a:avLst/>
          </a:prstGeom>
          <a:noFill/>
          <a:ln cap="flat" cmpd="sng" w="19050">
            <a:solidFill>
              <a:srgbClr val="FFFFFF"/>
            </a:solidFill>
            <a:prstDash val="solid"/>
            <a:round/>
            <a:headEnd len="med" w="med" type="none"/>
            <a:tailEnd len="med" w="med" type="none"/>
          </a:ln>
        </p:spPr>
      </p:cxnSp>
      <p:sp>
        <p:nvSpPr>
          <p:cNvPr id="57" name="Google Shape;57;p13"/>
          <p:cNvSpPr txBox="1"/>
          <p:nvPr/>
        </p:nvSpPr>
        <p:spPr>
          <a:xfrm>
            <a:off x="1114400" y="1130550"/>
            <a:ext cx="6118500" cy="288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tr" sz="3700">
                <a:solidFill>
                  <a:srgbClr val="FFFFFF"/>
                </a:solidFill>
                <a:latin typeface="Raleway"/>
                <a:ea typeface="Raleway"/>
                <a:cs typeface="Raleway"/>
                <a:sym typeface="Raleway"/>
              </a:rPr>
              <a:t>ALGORİTMA ANALİZİ</a:t>
            </a:r>
            <a:endParaRPr b="1" sz="3700">
              <a:solidFill>
                <a:srgbClr val="FFFFFF"/>
              </a:solidFill>
              <a:latin typeface="Raleway"/>
              <a:ea typeface="Raleway"/>
              <a:cs typeface="Raleway"/>
              <a:sym typeface="Raleway"/>
            </a:endParaRPr>
          </a:p>
          <a:p>
            <a:pPr indent="0" lvl="0" marL="0" rtl="0" algn="ctr">
              <a:spcBef>
                <a:spcPts val="0"/>
              </a:spcBef>
              <a:spcAft>
                <a:spcPts val="0"/>
              </a:spcAft>
              <a:buNone/>
            </a:pPr>
            <a:r>
              <a:rPr b="1" lang="tr" sz="3700">
                <a:solidFill>
                  <a:srgbClr val="FFFFFF"/>
                </a:solidFill>
                <a:latin typeface="Raleway"/>
                <a:ea typeface="Raleway"/>
                <a:cs typeface="Raleway"/>
                <a:sym typeface="Raleway"/>
              </a:rPr>
              <a:t>Klasik Şifreleme Tekniklerinden Örnekler</a:t>
            </a:r>
            <a:endParaRPr b="1" sz="3700">
              <a:solidFill>
                <a:srgbClr val="FFFFFF"/>
              </a:solidFill>
              <a:latin typeface="Raleway"/>
              <a:ea typeface="Raleway"/>
              <a:cs typeface="Raleway"/>
              <a:sym typeface="Raleway"/>
            </a:endParaRPr>
          </a:p>
          <a:p>
            <a:pPr indent="0" lvl="0" marL="0" rtl="0" algn="l">
              <a:spcBef>
                <a:spcPts val="0"/>
              </a:spcBef>
              <a:spcAft>
                <a:spcPts val="0"/>
              </a:spcAft>
              <a:buNone/>
            </a:pPr>
            <a:r>
              <a:rPr b="1" lang="tr" sz="2400">
                <a:solidFill>
                  <a:srgbClr val="03CD96"/>
                </a:solidFill>
                <a:latin typeface="Raleway"/>
                <a:ea typeface="Raleway"/>
                <a:cs typeface="Raleway"/>
                <a:sym typeface="Raleway"/>
              </a:rPr>
              <a:t>   </a:t>
            </a:r>
            <a:r>
              <a:rPr b="1" lang="tr" sz="2400">
                <a:solidFill>
                  <a:srgbClr val="A2C4C9"/>
                </a:solidFill>
                <a:latin typeface="Raleway"/>
                <a:ea typeface="Raleway"/>
                <a:cs typeface="Raleway"/>
                <a:sym typeface="Raleway"/>
              </a:rPr>
              <a:t>          </a:t>
            </a:r>
            <a:r>
              <a:rPr b="1" lang="tr" sz="2400">
                <a:solidFill>
                  <a:srgbClr val="71FFF6"/>
                </a:solidFill>
                <a:latin typeface="Raleway"/>
                <a:ea typeface="Raleway"/>
                <a:cs typeface="Raleway"/>
                <a:sym typeface="Raleway"/>
              </a:rPr>
              <a:t>   </a:t>
            </a:r>
            <a:endParaRPr b="1" sz="2400">
              <a:solidFill>
                <a:srgbClr val="71FFF6"/>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87" name="Shape 187"/>
        <p:cNvGrpSpPr/>
        <p:nvPr/>
      </p:nvGrpSpPr>
      <p:grpSpPr>
        <a:xfrm>
          <a:off x="0" y="0"/>
          <a:ext cx="0" cy="0"/>
          <a:chOff x="0" y="0"/>
          <a:chExt cx="0" cy="0"/>
        </a:xfrm>
      </p:grpSpPr>
      <p:sp>
        <p:nvSpPr>
          <p:cNvPr id="188" name="Google Shape;18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tr" sz="2500">
                <a:solidFill>
                  <a:schemeClr val="lt1"/>
                </a:solidFill>
                <a:latin typeface="Raleway"/>
                <a:ea typeface="Raleway"/>
                <a:cs typeface="Raleway"/>
                <a:sym typeface="Raleway"/>
              </a:rPr>
              <a:t>Vigenere Şifreleme Algoritması</a:t>
            </a:r>
            <a:endParaRPr b="1" sz="2320">
              <a:solidFill>
                <a:schemeClr val="lt1"/>
              </a:solidFill>
              <a:latin typeface="Raleway"/>
              <a:ea typeface="Raleway"/>
              <a:cs typeface="Raleway"/>
              <a:sym typeface="Raleway"/>
            </a:endParaRPr>
          </a:p>
        </p:txBody>
      </p:sp>
      <p:sp>
        <p:nvSpPr>
          <p:cNvPr id="189" name="Google Shape;18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459"/>
              </a:lnSpc>
              <a:spcBef>
                <a:spcPts val="0"/>
              </a:spcBef>
              <a:spcAft>
                <a:spcPts val="0"/>
              </a:spcAft>
              <a:buClr>
                <a:schemeClr val="dk1"/>
              </a:buClr>
              <a:buSzPts val="1100"/>
              <a:buFont typeface="Arial"/>
              <a:buNone/>
            </a:pPr>
            <a:r>
              <a:t/>
            </a:r>
            <a:endParaRPr sz="1500">
              <a:solidFill>
                <a:schemeClr val="lt1"/>
              </a:solidFill>
              <a:latin typeface="Raleway"/>
              <a:ea typeface="Raleway"/>
              <a:cs typeface="Raleway"/>
              <a:sym typeface="Raleway"/>
            </a:endParaRPr>
          </a:p>
          <a:p>
            <a:pPr indent="0" lvl="0" marL="0" rtl="0" algn="l">
              <a:lnSpc>
                <a:spcPct val="95459"/>
              </a:lnSpc>
              <a:spcBef>
                <a:spcPts val="0"/>
              </a:spcBef>
              <a:spcAft>
                <a:spcPts val="0"/>
              </a:spcAft>
              <a:buClr>
                <a:schemeClr val="dk1"/>
              </a:buClr>
              <a:buSzPts val="1100"/>
              <a:buFont typeface="Arial"/>
              <a:buNone/>
            </a:pPr>
            <a:r>
              <a:rPr lang="tr" sz="1500">
                <a:solidFill>
                  <a:schemeClr val="lt1"/>
                </a:solidFill>
                <a:latin typeface="Raleway"/>
                <a:ea typeface="Raleway"/>
                <a:cs typeface="Raleway"/>
                <a:sym typeface="Raleway"/>
              </a:rPr>
              <a:t>Anahtar kelime= (a1 , a2, ……ai) ve Düz metin = (d1, d2, ….., di)     olmak üzere</a:t>
            </a:r>
            <a:endParaRPr sz="1500">
              <a:solidFill>
                <a:schemeClr val="lt1"/>
              </a:solidFill>
              <a:latin typeface="Raleway"/>
              <a:ea typeface="Raleway"/>
              <a:cs typeface="Raleway"/>
              <a:sym typeface="Raleway"/>
            </a:endParaRPr>
          </a:p>
          <a:p>
            <a:pPr indent="0" lvl="0" marL="0" rtl="0" algn="l">
              <a:lnSpc>
                <a:spcPct val="95459"/>
              </a:lnSpc>
              <a:spcBef>
                <a:spcPts val="0"/>
              </a:spcBef>
              <a:spcAft>
                <a:spcPts val="0"/>
              </a:spcAft>
              <a:buClr>
                <a:schemeClr val="dk1"/>
              </a:buClr>
              <a:buSzPts val="1100"/>
              <a:buFont typeface="Arial"/>
              <a:buNone/>
            </a:pPr>
            <a:r>
              <a:rPr lang="tr" sz="1500">
                <a:solidFill>
                  <a:schemeClr val="lt1"/>
                </a:solidFill>
                <a:latin typeface="Raleway"/>
                <a:ea typeface="Raleway"/>
                <a:cs typeface="Raleway"/>
                <a:sym typeface="Raleway"/>
              </a:rPr>
              <a:t>fi(d) = (d+ai) mod 64     </a:t>
            </a:r>
            <a:endParaRPr sz="1500">
              <a:solidFill>
                <a:schemeClr val="lt1"/>
              </a:solidFill>
              <a:latin typeface="Raleway"/>
              <a:ea typeface="Raleway"/>
              <a:cs typeface="Raleway"/>
              <a:sym typeface="Raleway"/>
            </a:endParaRPr>
          </a:p>
          <a:p>
            <a:pPr indent="0" lvl="0" marL="0" rtl="0" algn="l">
              <a:lnSpc>
                <a:spcPct val="95459"/>
              </a:lnSpc>
              <a:spcBef>
                <a:spcPts val="0"/>
              </a:spcBef>
              <a:spcAft>
                <a:spcPts val="0"/>
              </a:spcAft>
              <a:buClr>
                <a:schemeClr val="dk1"/>
              </a:buClr>
              <a:buSzPts val="1100"/>
              <a:buFont typeface="Arial"/>
              <a:buNone/>
            </a:pPr>
            <a:r>
              <a:rPr lang="tr" sz="1500">
                <a:solidFill>
                  <a:schemeClr val="lt1"/>
                </a:solidFill>
                <a:latin typeface="Raleway"/>
                <a:ea typeface="Raleway"/>
                <a:cs typeface="Raleway"/>
                <a:sym typeface="Raleway"/>
              </a:rPr>
              <a:t>fi(d), şifreli metin, d, düz metin ve a, kullanılan anahtarı göstermektedir. </a:t>
            </a:r>
            <a:endParaRPr sz="1500">
              <a:solidFill>
                <a:schemeClr val="lt1"/>
              </a:solidFill>
              <a:latin typeface="Raleway"/>
              <a:ea typeface="Raleway"/>
              <a:cs typeface="Raleway"/>
              <a:sym typeface="Raleway"/>
            </a:endParaRPr>
          </a:p>
          <a:p>
            <a:pPr indent="0" lvl="0" marL="0" rtl="0" algn="l">
              <a:lnSpc>
                <a:spcPct val="95459"/>
              </a:lnSpc>
              <a:spcBef>
                <a:spcPts val="0"/>
              </a:spcBef>
              <a:spcAft>
                <a:spcPts val="0"/>
              </a:spcAft>
              <a:buClr>
                <a:schemeClr val="dk1"/>
              </a:buClr>
              <a:buSzPts val="1100"/>
              <a:buFont typeface="Arial"/>
              <a:buNone/>
            </a:pPr>
            <a:r>
              <a:rPr lang="tr" sz="1500">
                <a:solidFill>
                  <a:schemeClr val="lt1"/>
                </a:solidFill>
                <a:latin typeface="Raleway"/>
                <a:ea typeface="Raleway"/>
                <a:cs typeface="Raleway"/>
                <a:sym typeface="Raleway"/>
              </a:rPr>
              <a:t>fi(d) = (d-ai) mod 64</a:t>
            </a:r>
            <a:endParaRPr sz="1500">
              <a:solidFill>
                <a:schemeClr val="lt1"/>
              </a:solidFill>
              <a:latin typeface="Raleway"/>
              <a:ea typeface="Raleway"/>
              <a:cs typeface="Raleway"/>
              <a:sym typeface="Raleway"/>
            </a:endParaRPr>
          </a:p>
          <a:p>
            <a:pPr indent="0" lvl="0" marL="0" rtl="0" algn="l">
              <a:lnSpc>
                <a:spcPct val="95459"/>
              </a:lnSpc>
              <a:spcBef>
                <a:spcPts val="0"/>
              </a:spcBef>
              <a:spcAft>
                <a:spcPts val="0"/>
              </a:spcAft>
              <a:buClr>
                <a:schemeClr val="dk1"/>
              </a:buClr>
              <a:buSzPts val="1100"/>
              <a:buFont typeface="Arial"/>
              <a:buNone/>
            </a:pPr>
            <a:r>
              <a:t/>
            </a:r>
            <a:endParaRPr sz="1500">
              <a:solidFill>
                <a:schemeClr val="lt1"/>
              </a:solidFill>
              <a:latin typeface="Raleway"/>
              <a:ea typeface="Raleway"/>
              <a:cs typeface="Raleway"/>
              <a:sym typeface="Raleway"/>
            </a:endParaRPr>
          </a:p>
          <a:p>
            <a:pPr indent="0" lvl="0" marL="0" rtl="0" algn="l">
              <a:spcBef>
                <a:spcPts val="0"/>
              </a:spcBef>
              <a:spcAft>
                <a:spcPts val="1200"/>
              </a:spcAft>
              <a:buNone/>
            </a:pPr>
            <a:r>
              <a:t/>
            </a:r>
            <a:endParaRPr/>
          </a:p>
        </p:txBody>
      </p:sp>
      <p:pic>
        <p:nvPicPr>
          <p:cNvPr id="190" name="Google Shape;190;p22"/>
          <p:cNvPicPr preferRelativeResize="0"/>
          <p:nvPr/>
        </p:nvPicPr>
        <p:blipFill>
          <a:blip r:embed="rId3">
            <a:alphaModFix/>
          </a:blip>
          <a:stretch>
            <a:fillRect/>
          </a:stretch>
        </p:blipFill>
        <p:spPr>
          <a:xfrm>
            <a:off x="583963" y="2495301"/>
            <a:ext cx="7097325" cy="2487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94" name="Shape 194"/>
        <p:cNvGrpSpPr/>
        <p:nvPr/>
      </p:nvGrpSpPr>
      <p:grpSpPr>
        <a:xfrm>
          <a:off x="0" y="0"/>
          <a:ext cx="0" cy="0"/>
          <a:chOff x="0" y="0"/>
          <a:chExt cx="0" cy="0"/>
        </a:xfrm>
      </p:grpSpPr>
      <p:pic>
        <p:nvPicPr>
          <p:cNvPr id="195" name="Google Shape;195;p23"/>
          <p:cNvPicPr preferRelativeResize="0"/>
          <p:nvPr/>
        </p:nvPicPr>
        <p:blipFill>
          <a:blip r:embed="rId3">
            <a:alphaModFix/>
          </a:blip>
          <a:stretch>
            <a:fillRect/>
          </a:stretch>
        </p:blipFill>
        <p:spPr>
          <a:xfrm>
            <a:off x="4886325" y="921563"/>
            <a:ext cx="3788525" cy="3788525"/>
          </a:xfrm>
          <a:prstGeom prst="rect">
            <a:avLst/>
          </a:prstGeom>
          <a:noFill/>
          <a:ln>
            <a:noFill/>
          </a:ln>
        </p:spPr>
      </p:pic>
      <p:sp>
        <p:nvSpPr>
          <p:cNvPr id="196" name="Google Shape;196;p23"/>
          <p:cNvSpPr txBox="1"/>
          <p:nvPr/>
        </p:nvSpPr>
        <p:spPr>
          <a:xfrm>
            <a:off x="385775" y="866863"/>
            <a:ext cx="3900600" cy="389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tr" sz="1450">
                <a:solidFill>
                  <a:schemeClr val="lt1"/>
                </a:solidFill>
                <a:latin typeface="Raleway"/>
                <a:ea typeface="Raleway"/>
                <a:cs typeface="Raleway"/>
                <a:sym typeface="Raleway"/>
              </a:rPr>
              <a:t>Şifrelenecek kelime =&gt; “BERMEK” || Anahtar sözcük =&gt; “CENG”</a:t>
            </a:r>
            <a:endParaRPr sz="1450">
              <a:solidFill>
                <a:schemeClr val="lt1"/>
              </a:solidFill>
              <a:latin typeface="Raleway"/>
              <a:ea typeface="Raleway"/>
              <a:cs typeface="Raleway"/>
              <a:sym typeface="Raleway"/>
            </a:endParaRPr>
          </a:p>
          <a:p>
            <a:pPr indent="0" lvl="0" marL="0" rtl="0" algn="l">
              <a:lnSpc>
                <a:spcPct val="115000"/>
              </a:lnSpc>
              <a:spcBef>
                <a:spcPts val="2300"/>
              </a:spcBef>
              <a:spcAft>
                <a:spcPts val="0"/>
              </a:spcAft>
              <a:buClr>
                <a:schemeClr val="dk1"/>
              </a:buClr>
              <a:buSzPts val="1100"/>
              <a:buFont typeface="Arial"/>
              <a:buNone/>
            </a:pPr>
            <a:r>
              <a:rPr lang="tr" sz="1450">
                <a:solidFill>
                  <a:schemeClr val="lt1"/>
                </a:solidFill>
                <a:latin typeface="Raleway"/>
                <a:ea typeface="Raleway"/>
                <a:cs typeface="Raleway"/>
                <a:sym typeface="Raleway"/>
              </a:rPr>
              <a:t>B E R M E K</a:t>
            </a:r>
            <a:endParaRPr sz="1450">
              <a:solidFill>
                <a:schemeClr val="lt1"/>
              </a:solidFill>
              <a:latin typeface="Raleway"/>
              <a:ea typeface="Raleway"/>
              <a:cs typeface="Raleway"/>
              <a:sym typeface="Raleway"/>
            </a:endParaRPr>
          </a:p>
          <a:p>
            <a:pPr indent="0" lvl="0" marL="0" rtl="0" algn="l">
              <a:lnSpc>
                <a:spcPct val="115000"/>
              </a:lnSpc>
              <a:spcBef>
                <a:spcPts val="2300"/>
              </a:spcBef>
              <a:spcAft>
                <a:spcPts val="0"/>
              </a:spcAft>
              <a:buClr>
                <a:schemeClr val="dk1"/>
              </a:buClr>
              <a:buSzPts val="1100"/>
              <a:buFont typeface="Arial"/>
              <a:buNone/>
            </a:pPr>
            <a:r>
              <a:rPr lang="tr" sz="1450">
                <a:solidFill>
                  <a:schemeClr val="lt1"/>
                </a:solidFill>
                <a:latin typeface="Raleway"/>
                <a:ea typeface="Raleway"/>
                <a:cs typeface="Raleway"/>
                <a:sym typeface="Raleway"/>
              </a:rPr>
              <a:t>C E N G C E</a:t>
            </a:r>
            <a:endParaRPr sz="1450">
              <a:solidFill>
                <a:schemeClr val="lt1"/>
              </a:solidFill>
              <a:latin typeface="Raleway"/>
              <a:ea typeface="Raleway"/>
              <a:cs typeface="Raleway"/>
              <a:sym typeface="Raleway"/>
            </a:endParaRPr>
          </a:p>
          <a:p>
            <a:pPr indent="0" lvl="0" marL="0" rtl="0" algn="l">
              <a:lnSpc>
                <a:spcPct val="115000"/>
              </a:lnSpc>
              <a:spcBef>
                <a:spcPts val="2300"/>
              </a:spcBef>
              <a:spcAft>
                <a:spcPts val="0"/>
              </a:spcAft>
              <a:buClr>
                <a:schemeClr val="dk1"/>
              </a:buClr>
              <a:buSzPts val="1100"/>
              <a:buFont typeface="Arial"/>
              <a:buNone/>
            </a:pPr>
            <a:r>
              <a:rPr lang="tr" sz="1450">
                <a:solidFill>
                  <a:schemeClr val="lt1"/>
                </a:solidFill>
                <a:latin typeface="Raleway"/>
                <a:ea typeface="Raleway"/>
                <a:cs typeface="Raleway"/>
                <a:sym typeface="Raleway"/>
              </a:rPr>
              <a:t>Şifreli kelime =&gt; “DİĞTĞP”</a:t>
            </a:r>
            <a:endParaRPr sz="1450">
              <a:solidFill>
                <a:schemeClr val="lt1"/>
              </a:solidFill>
              <a:latin typeface="Raleway"/>
              <a:ea typeface="Raleway"/>
              <a:cs typeface="Raleway"/>
              <a:sym typeface="Raleway"/>
            </a:endParaRPr>
          </a:p>
          <a:p>
            <a:pPr indent="0" lvl="0" marL="0" rtl="0" algn="l">
              <a:lnSpc>
                <a:spcPct val="115000"/>
              </a:lnSpc>
              <a:spcBef>
                <a:spcPts val="2300"/>
              </a:spcBef>
              <a:spcAft>
                <a:spcPts val="2300"/>
              </a:spcAft>
              <a:buNone/>
            </a:pPr>
            <a:r>
              <a:rPr lang="tr" sz="1450">
                <a:solidFill>
                  <a:schemeClr val="lt1"/>
                </a:solidFill>
                <a:latin typeface="Raleway"/>
                <a:ea typeface="Raleway"/>
                <a:cs typeface="Raleway"/>
                <a:sym typeface="Raleway"/>
              </a:rPr>
              <a:t>Görüldüğü üzere “bermek”teki iki adet e harfi farklı harflerle yer değiştirmiştir. Ayrıca alakasız iki harf de aynı harfle temsil edilerek frekans analizi yöntemi etkisiz hale getirilmiştir.</a:t>
            </a:r>
            <a:endParaRPr sz="1500">
              <a:solidFill>
                <a:schemeClr val="lt1"/>
              </a:solidFill>
              <a:latin typeface="Raleway"/>
              <a:ea typeface="Raleway"/>
              <a:cs typeface="Raleway"/>
              <a:sym typeface="Raleway"/>
            </a:endParaRPr>
          </a:p>
        </p:txBody>
      </p:sp>
      <p:sp>
        <p:nvSpPr>
          <p:cNvPr id="197" name="Google Shape;197;p23"/>
          <p:cNvSpPr txBox="1"/>
          <p:nvPr>
            <p:ph idx="4294967295" type="title"/>
          </p:nvPr>
        </p:nvSpPr>
        <p:spPr>
          <a:xfrm>
            <a:off x="247400" y="209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solidFill>
                  <a:schemeClr val="lt1"/>
                </a:solidFill>
                <a:latin typeface="Raleway"/>
                <a:ea typeface="Raleway"/>
                <a:cs typeface="Raleway"/>
                <a:sym typeface="Raleway"/>
              </a:rPr>
              <a:t>Vigenere Şifreleme Örneği</a:t>
            </a:r>
            <a:endParaRPr b="1">
              <a:solidFill>
                <a:schemeClr val="lt1"/>
              </a:solidFill>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201" name="Shape 201"/>
        <p:cNvGrpSpPr/>
        <p:nvPr/>
      </p:nvGrpSpPr>
      <p:grpSpPr>
        <a:xfrm>
          <a:off x="0" y="0"/>
          <a:ext cx="0" cy="0"/>
          <a:chOff x="0" y="0"/>
          <a:chExt cx="0" cy="0"/>
        </a:xfrm>
      </p:grpSpPr>
      <p:sp>
        <p:nvSpPr>
          <p:cNvPr id="202" name="Google Shape;202;p24"/>
          <p:cNvSpPr txBox="1"/>
          <p:nvPr>
            <p:ph type="title"/>
          </p:nvPr>
        </p:nvSpPr>
        <p:spPr>
          <a:xfrm>
            <a:off x="311700" y="230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solidFill>
                  <a:schemeClr val="lt1"/>
                </a:solidFill>
                <a:latin typeface="Raleway"/>
                <a:ea typeface="Raleway"/>
                <a:cs typeface="Raleway"/>
                <a:sym typeface="Raleway"/>
              </a:rPr>
              <a:t>Vigenere Şifreleme Örneği</a:t>
            </a:r>
            <a:endParaRPr b="1">
              <a:solidFill>
                <a:schemeClr val="lt1"/>
              </a:solidFill>
              <a:latin typeface="Raleway"/>
              <a:ea typeface="Raleway"/>
              <a:cs typeface="Raleway"/>
              <a:sym typeface="Raleway"/>
            </a:endParaRPr>
          </a:p>
        </p:txBody>
      </p:sp>
      <p:sp>
        <p:nvSpPr>
          <p:cNvPr id="203" name="Google Shape;203;p24"/>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tr" sz="1300">
                <a:solidFill>
                  <a:schemeClr val="lt1"/>
                </a:solidFill>
                <a:latin typeface="Raleway"/>
                <a:ea typeface="Raleway"/>
                <a:cs typeface="Raleway"/>
                <a:sym typeface="Raleway"/>
              </a:rPr>
              <a:t>‘KARAELMAS’ kelimesinin ‘ZONGULDAK’ anahtar kelimesi ile tabloda şifrelenmesi şu şekildedir.</a:t>
            </a:r>
            <a:endParaRPr sz="1300">
              <a:solidFill>
                <a:schemeClr val="lt1"/>
              </a:solidFill>
              <a:latin typeface="Raleway"/>
              <a:ea typeface="Raleway"/>
              <a:cs typeface="Raleway"/>
              <a:sym typeface="Raleway"/>
            </a:endParaRPr>
          </a:p>
          <a:p>
            <a:pPr indent="0" lvl="0" marL="0" rtl="0" algn="just">
              <a:spcBef>
                <a:spcPts val="1200"/>
              </a:spcBef>
              <a:spcAft>
                <a:spcPts val="0"/>
              </a:spcAft>
              <a:buClr>
                <a:schemeClr val="dk1"/>
              </a:buClr>
              <a:buSzPts val="1100"/>
              <a:buFont typeface="Arial"/>
              <a:buNone/>
            </a:pPr>
            <a:r>
              <a:rPr lang="tr" sz="1300">
                <a:solidFill>
                  <a:schemeClr val="lt1"/>
                </a:solidFill>
                <a:latin typeface="Raleway"/>
                <a:ea typeface="Raleway"/>
                <a:cs typeface="Raleway"/>
                <a:sym typeface="Raleway"/>
              </a:rPr>
              <a:t>Şifrelenecek mesaj (plain-text) -&gt;KARAELMAS (9 harf)</a:t>
            </a:r>
            <a:endParaRPr sz="1300">
              <a:solidFill>
                <a:schemeClr val="lt1"/>
              </a:solidFill>
              <a:latin typeface="Raleway"/>
              <a:ea typeface="Raleway"/>
              <a:cs typeface="Raleway"/>
              <a:sym typeface="Raleway"/>
            </a:endParaRPr>
          </a:p>
          <a:p>
            <a:pPr indent="0" lvl="0" marL="0" rtl="0" algn="just">
              <a:spcBef>
                <a:spcPts val="1200"/>
              </a:spcBef>
              <a:spcAft>
                <a:spcPts val="0"/>
              </a:spcAft>
              <a:buClr>
                <a:schemeClr val="dk1"/>
              </a:buClr>
              <a:buSzPts val="1100"/>
              <a:buFont typeface="Arial"/>
              <a:buNone/>
            </a:pPr>
            <a:r>
              <a:rPr lang="tr" sz="1300">
                <a:solidFill>
                  <a:schemeClr val="lt1"/>
                </a:solidFill>
                <a:latin typeface="Raleway"/>
                <a:ea typeface="Raleway"/>
                <a:cs typeface="Raleway"/>
                <a:sym typeface="Raleway"/>
              </a:rPr>
              <a:t>Anahtar (key) -&gt; ZONGULDAK</a:t>
            </a:r>
            <a:endParaRPr sz="1300">
              <a:solidFill>
                <a:schemeClr val="lt1"/>
              </a:solidFill>
              <a:latin typeface="Raleway"/>
              <a:ea typeface="Raleway"/>
              <a:cs typeface="Raleway"/>
              <a:sym typeface="Raleway"/>
            </a:endParaRPr>
          </a:p>
          <a:p>
            <a:pPr indent="0" lvl="0" marL="0" rtl="0" algn="just">
              <a:spcBef>
                <a:spcPts val="1200"/>
              </a:spcBef>
              <a:spcAft>
                <a:spcPts val="0"/>
              </a:spcAft>
              <a:buClr>
                <a:schemeClr val="dk1"/>
              </a:buClr>
              <a:buSzPts val="1100"/>
              <a:buFont typeface="Arial"/>
              <a:buNone/>
            </a:pPr>
            <a:r>
              <a:rPr lang="tr" sz="1300">
                <a:solidFill>
                  <a:schemeClr val="lt1"/>
                </a:solidFill>
                <a:latin typeface="Raleway"/>
                <a:ea typeface="Raleway"/>
                <a:cs typeface="Raleway"/>
                <a:sym typeface="Raleway"/>
              </a:rPr>
              <a:t>Bloklara ayırma  -&gt; KARAE LMAS</a:t>
            </a:r>
            <a:endParaRPr sz="1300">
              <a:solidFill>
                <a:schemeClr val="lt1"/>
              </a:solidFill>
              <a:latin typeface="Raleway"/>
              <a:ea typeface="Raleway"/>
              <a:cs typeface="Raleway"/>
              <a:sym typeface="Raleway"/>
            </a:endParaRPr>
          </a:p>
          <a:p>
            <a:pPr indent="0" lvl="0" marL="0" rtl="0" algn="just">
              <a:spcBef>
                <a:spcPts val="1200"/>
              </a:spcBef>
              <a:spcAft>
                <a:spcPts val="0"/>
              </a:spcAft>
              <a:buClr>
                <a:schemeClr val="dk1"/>
              </a:buClr>
              <a:buSzPts val="1100"/>
              <a:buFont typeface="Arial"/>
              <a:buNone/>
            </a:pPr>
            <a:r>
              <a:rPr lang="tr" sz="1300">
                <a:solidFill>
                  <a:schemeClr val="lt1"/>
                </a:solidFill>
                <a:latin typeface="Raleway"/>
                <a:ea typeface="Raleway"/>
                <a:cs typeface="Raleway"/>
                <a:sym typeface="Raleway"/>
              </a:rPr>
              <a:t>                             	ZONGU LDAK</a:t>
            </a:r>
            <a:endParaRPr sz="1300">
              <a:solidFill>
                <a:schemeClr val="lt1"/>
              </a:solidFill>
              <a:latin typeface="Raleway"/>
              <a:ea typeface="Raleway"/>
              <a:cs typeface="Raleway"/>
              <a:sym typeface="Raleway"/>
            </a:endParaRPr>
          </a:p>
          <a:p>
            <a:pPr indent="0" lvl="0" marL="0" rtl="0" algn="just">
              <a:spcBef>
                <a:spcPts val="1200"/>
              </a:spcBef>
              <a:spcAft>
                <a:spcPts val="0"/>
              </a:spcAft>
              <a:buClr>
                <a:schemeClr val="dk1"/>
              </a:buClr>
              <a:buSzPts val="1100"/>
              <a:buFont typeface="Arial"/>
              <a:buNone/>
            </a:pPr>
            <a:r>
              <a:rPr lang="tr" sz="1300">
                <a:solidFill>
                  <a:schemeClr val="lt1"/>
                </a:solidFill>
                <a:latin typeface="Raleway"/>
                <a:ea typeface="Raleway"/>
                <a:cs typeface="Raleway"/>
                <a:sym typeface="Raleway"/>
              </a:rPr>
              <a:t>Bu aşamadan sonra tablodan kesişim yerleri sırasıyla bulunur.</a:t>
            </a:r>
            <a:endParaRPr sz="1300">
              <a:solidFill>
                <a:schemeClr val="lt1"/>
              </a:solidFill>
              <a:latin typeface="Raleway"/>
              <a:ea typeface="Raleway"/>
              <a:cs typeface="Raleway"/>
              <a:sym typeface="Raleway"/>
            </a:endParaRPr>
          </a:p>
          <a:p>
            <a:pPr indent="0" lvl="0" marL="0" rtl="0" algn="l">
              <a:spcBef>
                <a:spcPts val="1200"/>
              </a:spcBef>
              <a:spcAft>
                <a:spcPts val="1200"/>
              </a:spcAft>
              <a:buNone/>
            </a:pPr>
            <a:r>
              <a:rPr lang="tr" sz="1300">
                <a:solidFill>
                  <a:schemeClr val="lt1"/>
                </a:solidFill>
                <a:latin typeface="Raleway"/>
                <a:ea typeface="Raleway"/>
                <a:cs typeface="Raleway"/>
                <a:sym typeface="Raleway"/>
              </a:rPr>
              <a:t>Şifreli mesaj (cipher-text)è J O E G Y W P A C</a:t>
            </a:r>
            <a:endParaRPr sz="1900">
              <a:solidFill>
                <a:schemeClr val="lt1"/>
              </a:solidFill>
              <a:latin typeface="Raleway"/>
              <a:ea typeface="Raleway"/>
              <a:cs typeface="Raleway"/>
              <a:sym typeface="Raleway"/>
            </a:endParaRPr>
          </a:p>
        </p:txBody>
      </p:sp>
      <p:pic>
        <p:nvPicPr>
          <p:cNvPr id="204" name="Google Shape;204;p24"/>
          <p:cNvPicPr preferRelativeResize="0"/>
          <p:nvPr/>
        </p:nvPicPr>
        <p:blipFill>
          <a:blip r:embed="rId3">
            <a:alphaModFix/>
          </a:blip>
          <a:stretch>
            <a:fillRect/>
          </a:stretch>
        </p:blipFill>
        <p:spPr>
          <a:xfrm>
            <a:off x="4656075" y="1095125"/>
            <a:ext cx="4183125" cy="2837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208" name="Shape 208"/>
        <p:cNvGrpSpPr/>
        <p:nvPr/>
      </p:nvGrpSpPr>
      <p:grpSpPr>
        <a:xfrm>
          <a:off x="0" y="0"/>
          <a:ext cx="0" cy="0"/>
          <a:chOff x="0" y="0"/>
          <a:chExt cx="0" cy="0"/>
        </a:xfrm>
      </p:grpSpPr>
      <p:sp>
        <p:nvSpPr>
          <p:cNvPr id="209" name="Google Shape;20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solidFill>
                  <a:schemeClr val="lt1"/>
                </a:solidFill>
                <a:latin typeface="Raleway"/>
                <a:ea typeface="Raleway"/>
                <a:cs typeface="Raleway"/>
                <a:sym typeface="Raleway"/>
              </a:rPr>
              <a:t>Makineli Şifrelemeler</a:t>
            </a:r>
            <a:endParaRPr b="1">
              <a:solidFill>
                <a:schemeClr val="lt1"/>
              </a:solidFill>
              <a:latin typeface="Raleway"/>
              <a:ea typeface="Raleway"/>
              <a:cs typeface="Raleway"/>
              <a:sym typeface="Raleway"/>
            </a:endParaRPr>
          </a:p>
          <a:p>
            <a:pPr indent="0" lvl="0" marL="0" rtl="0" algn="l">
              <a:spcBef>
                <a:spcPts val="0"/>
              </a:spcBef>
              <a:spcAft>
                <a:spcPts val="0"/>
              </a:spcAft>
              <a:buNone/>
            </a:pPr>
            <a:r>
              <a:t/>
            </a:r>
            <a:endParaRPr/>
          </a:p>
        </p:txBody>
      </p:sp>
      <p:sp>
        <p:nvSpPr>
          <p:cNvPr id="210" name="Google Shape;21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lt1"/>
              </a:buClr>
              <a:buSzPts val="1700"/>
              <a:buFont typeface="Raleway"/>
              <a:buChar char="●"/>
            </a:pPr>
            <a:r>
              <a:rPr lang="tr" sz="1700">
                <a:solidFill>
                  <a:schemeClr val="lt1"/>
                </a:solidFill>
                <a:latin typeface="Raleway"/>
                <a:ea typeface="Raleway"/>
                <a:cs typeface="Raleway"/>
                <a:sym typeface="Raleway"/>
              </a:rPr>
              <a:t>Disk şifreleme içerisindeki bilgiyi kimliği doğrulanmamış kişilerden korumak için kolayca çözülemeyecek okunmaz bir koda dönüştüren bir teknolojidir. </a:t>
            </a:r>
            <a:endParaRPr sz="1700">
              <a:solidFill>
                <a:schemeClr val="lt1"/>
              </a:solidFill>
              <a:latin typeface="Raleway"/>
              <a:ea typeface="Raleway"/>
              <a:cs typeface="Raleway"/>
              <a:sym typeface="Raleway"/>
            </a:endParaRPr>
          </a:p>
          <a:p>
            <a:pPr indent="-336550" lvl="0" marL="457200" rtl="0" algn="l">
              <a:spcBef>
                <a:spcPts val="0"/>
              </a:spcBef>
              <a:spcAft>
                <a:spcPts val="0"/>
              </a:spcAft>
              <a:buClr>
                <a:schemeClr val="lt1"/>
              </a:buClr>
              <a:buSzPts val="1700"/>
              <a:buFont typeface="Raleway"/>
              <a:buChar char="●"/>
            </a:pPr>
            <a:r>
              <a:rPr lang="tr" sz="1700">
                <a:solidFill>
                  <a:schemeClr val="lt1"/>
                </a:solidFill>
                <a:latin typeface="Raleway"/>
                <a:ea typeface="Raleway"/>
                <a:cs typeface="Raleway"/>
                <a:sym typeface="Raleway"/>
              </a:rPr>
              <a:t>Disk şifreleme disk şifreleme yazılımı veya diske veya diskin herhangi bir bölümüne giden her bir bit veriyi şifreleyen bir </a:t>
            </a:r>
            <a:r>
              <a:rPr lang="tr" sz="1700">
                <a:solidFill>
                  <a:schemeClr val="lt1"/>
                </a:solidFill>
                <a:uFill>
                  <a:noFill/>
                </a:uFill>
                <a:latin typeface="Raleway"/>
                <a:ea typeface="Raleway"/>
                <a:cs typeface="Raleway"/>
                <a:sym typeface="Raleway"/>
                <a:hlinkClick r:id="rId3">
                  <a:extLst>
                    <a:ext uri="{A12FA001-AC4F-418D-AE19-62706E023703}">
                      <ahyp:hlinkClr val="tx"/>
                    </a:ext>
                  </a:extLst>
                </a:hlinkClick>
              </a:rPr>
              <a:t>donanım</a:t>
            </a:r>
            <a:r>
              <a:rPr lang="tr" sz="1700">
                <a:solidFill>
                  <a:schemeClr val="lt1"/>
                </a:solidFill>
                <a:latin typeface="Raleway"/>
                <a:ea typeface="Raleway"/>
                <a:cs typeface="Raleway"/>
                <a:sym typeface="Raleway"/>
              </a:rPr>
              <a:t> kullanır. </a:t>
            </a:r>
            <a:endParaRPr sz="1700">
              <a:solidFill>
                <a:schemeClr val="lt1"/>
              </a:solidFill>
              <a:latin typeface="Raleway"/>
              <a:ea typeface="Raleway"/>
              <a:cs typeface="Raleway"/>
              <a:sym typeface="Raleway"/>
            </a:endParaRPr>
          </a:p>
          <a:p>
            <a:pPr indent="-336550" lvl="0" marL="457200" rtl="0" algn="l">
              <a:spcBef>
                <a:spcPts val="0"/>
              </a:spcBef>
              <a:spcAft>
                <a:spcPts val="0"/>
              </a:spcAft>
              <a:buClr>
                <a:schemeClr val="lt1"/>
              </a:buClr>
              <a:buSzPts val="1700"/>
              <a:buFont typeface="Raleway"/>
              <a:buChar char="●"/>
            </a:pPr>
            <a:r>
              <a:rPr lang="tr" sz="1700">
                <a:solidFill>
                  <a:schemeClr val="lt1"/>
                </a:solidFill>
                <a:latin typeface="Raleway"/>
                <a:ea typeface="Raleway"/>
                <a:cs typeface="Raleway"/>
                <a:sym typeface="Raleway"/>
              </a:rPr>
              <a:t>Veri belleğine kimliği doğrulanmamış kişilerin erişmesini engeller.</a:t>
            </a:r>
            <a:endParaRPr sz="1700">
              <a:solidFill>
                <a:schemeClr val="lt1"/>
              </a:solidFill>
              <a:latin typeface="Raleway"/>
              <a:ea typeface="Raleway"/>
              <a:cs typeface="Raleway"/>
              <a:sym typeface="Raleway"/>
            </a:endParaRPr>
          </a:p>
          <a:p>
            <a:pPr indent="-336550" lvl="0" marL="457200" rtl="0" algn="l">
              <a:spcBef>
                <a:spcPts val="0"/>
              </a:spcBef>
              <a:spcAft>
                <a:spcPts val="0"/>
              </a:spcAft>
              <a:buClr>
                <a:schemeClr val="lt1"/>
              </a:buClr>
              <a:buSzPts val="1700"/>
              <a:buFont typeface="Raleway"/>
              <a:buChar char="●"/>
            </a:pPr>
            <a:r>
              <a:rPr lang="tr" sz="1700">
                <a:solidFill>
                  <a:schemeClr val="lt1"/>
                </a:solidFill>
                <a:latin typeface="Raleway"/>
                <a:ea typeface="Raleway"/>
                <a:cs typeface="Raleway"/>
                <a:sym typeface="Raleway"/>
              </a:rPr>
              <a:t>Jefferson silindiri, Wheatstone diski ; dönen disklerin üzerindeki dağınık halde yazılan harflerin yer değiştirilmesine dayalıdır.</a:t>
            </a:r>
            <a:endParaRPr sz="1700">
              <a:solidFill>
                <a:schemeClr val="lt1"/>
              </a:solidFill>
              <a:latin typeface="Raleway"/>
              <a:ea typeface="Raleway"/>
              <a:cs typeface="Raleway"/>
              <a:sym typeface="Raleway"/>
            </a:endParaRPr>
          </a:p>
          <a:p>
            <a:pPr indent="-336550" lvl="0" marL="457200" rtl="0" algn="l">
              <a:spcBef>
                <a:spcPts val="0"/>
              </a:spcBef>
              <a:spcAft>
                <a:spcPts val="0"/>
              </a:spcAft>
              <a:buClr>
                <a:schemeClr val="lt1"/>
              </a:buClr>
              <a:buSzPts val="1700"/>
              <a:buFont typeface="Raleway"/>
              <a:buChar char="●"/>
            </a:pPr>
            <a:r>
              <a:rPr lang="tr" sz="1700">
                <a:solidFill>
                  <a:schemeClr val="lt1"/>
                </a:solidFill>
                <a:latin typeface="Raleway"/>
                <a:ea typeface="Raleway"/>
                <a:cs typeface="Raleway"/>
                <a:sym typeface="Raleway"/>
              </a:rPr>
              <a:t>Alan Turing’in 2.Dünya Savaşının seyrini değiştiren Enigma makinesi makineli şifrelemenin başlıca örneğidir.</a:t>
            </a:r>
            <a:endParaRPr sz="1700">
              <a:solidFill>
                <a:schemeClr val="lt1"/>
              </a:solidFill>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214" name="Shape 214"/>
        <p:cNvGrpSpPr/>
        <p:nvPr/>
      </p:nvGrpSpPr>
      <p:grpSpPr>
        <a:xfrm>
          <a:off x="0" y="0"/>
          <a:ext cx="0" cy="0"/>
          <a:chOff x="0" y="0"/>
          <a:chExt cx="0" cy="0"/>
        </a:xfrm>
      </p:grpSpPr>
      <p:sp>
        <p:nvSpPr>
          <p:cNvPr id="215" name="Google Shape;215;p26"/>
          <p:cNvSpPr txBox="1"/>
          <p:nvPr>
            <p:ph type="title"/>
          </p:nvPr>
        </p:nvSpPr>
        <p:spPr>
          <a:xfrm>
            <a:off x="249188" y="1533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solidFill>
                  <a:schemeClr val="lt1"/>
                </a:solidFill>
                <a:latin typeface="Raleway"/>
                <a:ea typeface="Raleway"/>
                <a:cs typeface="Raleway"/>
                <a:sym typeface="Raleway"/>
              </a:rPr>
              <a:t>Enigma Makinesi Nedir?</a:t>
            </a:r>
            <a:endParaRPr b="1">
              <a:solidFill>
                <a:schemeClr val="lt1"/>
              </a:solidFill>
              <a:latin typeface="Raleway"/>
              <a:ea typeface="Raleway"/>
              <a:cs typeface="Raleway"/>
              <a:sym typeface="Raleway"/>
            </a:endParaRPr>
          </a:p>
        </p:txBody>
      </p:sp>
      <p:sp>
        <p:nvSpPr>
          <p:cNvPr id="216" name="Google Shape;216;p26"/>
          <p:cNvSpPr txBox="1"/>
          <p:nvPr>
            <p:ph idx="1" type="body"/>
          </p:nvPr>
        </p:nvSpPr>
        <p:spPr>
          <a:xfrm>
            <a:off x="156325" y="664350"/>
            <a:ext cx="8520600" cy="4275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tr" sz="1400">
                <a:solidFill>
                  <a:schemeClr val="lt1"/>
                </a:solidFill>
                <a:latin typeface="Raleway"/>
                <a:ea typeface="Raleway"/>
                <a:cs typeface="Raleway"/>
                <a:sym typeface="Raleway"/>
              </a:rPr>
              <a:t>1. Enigma, rotorlar, rotor sıraları, zil ayarları ve plugboard ayarlarından oluşur.</a:t>
            </a:r>
            <a:endParaRPr sz="1400">
              <a:solidFill>
                <a:schemeClr val="lt1"/>
              </a:solidFill>
              <a:latin typeface="Raleway"/>
              <a:ea typeface="Raleway"/>
              <a:cs typeface="Raleway"/>
              <a:sym typeface="Raleway"/>
            </a:endParaRPr>
          </a:p>
          <a:p>
            <a:pPr indent="0" lvl="0" marL="0" rtl="0" algn="just">
              <a:spcBef>
                <a:spcPts val="1200"/>
              </a:spcBef>
              <a:spcAft>
                <a:spcPts val="0"/>
              </a:spcAft>
              <a:buClr>
                <a:schemeClr val="dk1"/>
              </a:buClr>
              <a:buSzPts val="1100"/>
              <a:buFont typeface="Arial"/>
              <a:buNone/>
            </a:pPr>
            <a:r>
              <a:rPr lang="tr" sz="1400">
                <a:solidFill>
                  <a:schemeClr val="lt1"/>
                </a:solidFill>
                <a:latin typeface="Raleway"/>
                <a:ea typeface="Raleway"/>
                <a:cs typeface="Raleway"/>
                <a:sym typeface="Raleway"/>
              </a:rPr>
              <a:t>2. Mesaj anahtarının şifrelenmesi için rotor ayarları - sözde gösterge ayarı - operatör tarafından serbestçe seçilir.</a:t>
            </a:r>
            <a:endParaRPr sz="1400">
              <a:solidFill>
                <a:schemeClr val="lt1"/>
              </a:solidFill>
              <a:latin typeface="Raleway"/>
              <a:ea typeface="Raleway"/>
              <a:cs typeface="Raleway"/>
              <a:sym typeface="Raleway"/>
            </a:endParaRPr>
          </a:p>
          <a:p>
            <a:pPr indent="0" lvl="0" marL="0" rtl="0" algn="just">
              <a:spcBef>
                <a:spcPts val="1200"/>
              </a:spcBef>
              <a:spcAft>
                <a:spcPts val="0"/>
              </a:spcAft>
              <a:buClr>
                <a:schemeClr val="dk1"/>
              </a:buClr>
              <a:buSzPts val="1100"/>
              <a:buFont typeface="Arial"/>
              <a:buNone/>
            </a:pPr>
            <a:r>
              <a:rPr lang="tr" sz="1400">
                <a:solidFill>
                  <a:schemeClr val="lt1"/>
                </a:solidFill>
                <a:latin typeface="Raleway"/>
                <a:ea typeface="Raleway"/>
                <a:cs typeface="Raleway"/>
                <a:sym typeface="Raleway"/>
              </a:rPr>
              <a:t>3. Operatör üç harfli bir mesaj tuşu seçer.</a:t>
            </a:r>
            <a:endParaRPr sz="1400">
              <a:solidFill>
                <a:schemeClr val="lt1"/>
              </a:solidFill>
              <a:latin typeface="Raleway"/>
              <a:ea typeface="Raleway"/>
              <a:cs typeface="Raleway"/>
              <a:sym typeface="Raleway"/>
            </a:endParaRPr>
          </a:p>
          <a:p>
            <a:pPr indent="0" lvl="0" marL="0" rtl="0" algn="just">
              <a:spcBef>
                <a:spcPts val="1200"/>
              </a:spcBef>
              <a:spcAft>
                <a:spcPts val="0"/>
              </a:spcAft>
              <a:buClr>
                <a:schemeClr val="dk1"/>
              </a:buClr>
              <a:buSzPts val="1100"/>
              <a:buFont typeface="Arial"/>
              <a:buNone/>
            </a:pPr>
            <a:r>
              <a:rPr lang="tr" sz="1400">
                <a:solidFill>
                  <a:schemeClr val="lt1"/>
                </a:solidFill>
                <a:latin typeface="Raleway"/>
                <a:ea typeface="Raleway"/>
                <a:cs typeface="Raleway"/>
                <a:sym typeface="Raleway"/>
              </a:rPr>
              <a:t>4. Mesaj anahtarı ve 2. öğeden gösterge ayarı günlük anahtarı kullanılarak şifrelenir.</a:t>
            </a:r>
            <a:endParaRPr sz="1400">
              <a:solidFill>
                <a:schemeClr val="lt1"/>
              </a:solidFill>
              <a:latin typeface="Raleway"/>
              <a:ea typeface="Raleway"/>
              <a:cs typeface="Raleway"/>
              <a:sym typeface="Raleway"/>
            </a:endParaRPr>
          </a:p>
          <a:p>
            <a:pPr indent="0" lvl="0" marL="0" rtl="0" algn="just">
              <a:spcBef>
                <a:spcPts val="1200"/>
              </a:spcBef>
              <a:spcAft>
                <a:spcPts val="0"/>
              </a:spcAft>
              <a:buClr>
                <a:schemeClr val="dk1"/>
              </a:buClr>
              <a:buSzPts val="1100"/>
              <a:buFont typeface="Arial"/>
              <a:buNone/>
            </a:pPr>
            <a:r>
              <a:rPr lang="tr" sz="1400">
                <a:solidFill>
                  <a:schemeClr val="lt1"/>
                </a:solidFill>
                <a:latin typeface="Raleway"/>
                <a:ea typeface="Raleway"/>
                <a:cs typeface="Raleway"/>
                <a:sym typeface="Raleway"/>
              </a:rPr>
              <a:t>5. Düz metin, günlük anahtarı ve mesaj tuşu kullanılarak şifrelenir.</a:t>
            </a:r>
            <a:endParaRPr sz="1400">
              <a:solidFill>
                <a:schemeClr val="lt1"/>
              </a:solidFill>
              <a:latin typeface="Raleway"/>
              <a:ea typeface="Raleway"/>
              <a:cs typeface="Raleway"/>
              <a:sym typeface="Raleway"/>
            </a:endParaRPr>
          </a:p>
          <a:p>
            <a:pPr indent="0" lvl="0" marL="0" rtl="0" algn="just">
              <a:spcBef>
                <a:spcPts val="1200"/>
              </a:spcBef>
              <a:spcAft>
                <a:spcPts val="0"/>
              </a:spcAft>
              <a:buClr>
                <a:schemeClr val="dk1"/>
              </a:buClr>
              <a:buSzPts val="1100"/>
              <a:buFont typeface="Arial"/>
              <a:buNone/>
            </a:pPr>
            <a:r>
              <a:rPr lang="tr" sz="1400">
                <a:solidFill>
                  <a:schemeClr val="lt1"/>
                </a:solidFill>
                <a:latin typeface="Raleway"/>
                <a:ea typeface="Raleway"/>
                <a:cs typeface="Raleway"/>
                <a:sym typeface="Raleway"/>
              </a:rPr>
              <a:t>6. Şifrelenmiş düz metin beş harflik gruplar halinde yerleştirilir.</a:t>
            </a:r>
            <a:endParaRPr sz="1400">
              <a:solidFill>
                <a:schemeClr val="lt1"/>
              </a:solidFill>
              <a:latin typeface="Raleway"/>
              <a:ea typeface="Raleway"/>
              <a:cs typeface="Raleway"/>
              <a:sym typeface="Raleway"/>
            </a:endParaRPr>
          </a:p>
          <a:p>
            <a:pPr indent="0" lvl="0" marL="0" rtl="0" algn="just">
              <a:spcBef>
                <a:spcPts val="1200"/>
              </a:spcBef>
              <a:spcAft>
                <a:spcPts val="0"/>
              </a:spcAft>
              <a:buClr>
                <a:schemeClr val="dk1"/>
              </a:buClr>
              <a:buSzPts val="1100"/>
              <a:buFont typeface="Arial"/>
              <a:buNone/>
            </a:pPr>
            <a:r>
              <a:rPr lang="tr" sz="1400">
                <a:solidFill>
                  <a:schemeClr val="lt1"/>
                </a:solidFill>
                <a:latin typeface="Raleway"/>
                <a:ea typeface="Raleway"/>
                <a:cs typeface="Raleway"/>
                <a:sym typeface="Raleway"/>
              </a:rPr>
              <a:t>7. Beş harf grubunun önüne Kenngruppen'den üç harf ile birlikte iki keyfi harf içeren harf tanımlama grubu (Buchstabenkenngruppe) adı verilen özel bir beş harf grubu yerleştirilir, ikincisi gerçek sinyalde hangi tür anahtarın kullanıldığını gösterir.</a:t>
            </a:r>
            <a:endParaRPr sz="1400">
              <a:solidFill>
                <a:schemeClr val="lt1"/>
              </a:solidFill>
              <a:latin typeface="Raleway"/>
              <a:ea typeface="Raleway"/>
              <a:cs typeface="Raleway"/>
              <a:sym typeface="Raleway"/>
            </a:endParaRPr>
          </a:p>
          <a:p>
            <a:pPr indent="0" lvl="0" marL="0" rtl="0" algn="just">
              <a:spcBef>
                <a:spcPts val="1200"/>
              </a:spcBef>
              <a:spcAft>
                <a:spcPts val="1200"/>
              </a:spcAft>
              <a:buNone/>
            </a:pPr>
            <a:r>
              <a:rPr lang="tr" sz="1400">
                <a:solidFill>
                  <a:schemeClr val="lt1"/>
                </a:solidFill>
                <a:latin typeface="Raleway"/>
                <a:ea typeface="Raleway"/>
                <a:cs typeface="Raleway"/>
                <a:sym typeface="Raleway"/>
              </a:rPr>
              <a:t>8. Gösterge ayarı ve mesaj anahtarının şifrelenmesinin sonucu, diğer bazı bilgilerle birlikte, şifrelenmemiş bir önsözde görüntülenir.</a:t>
            </a:r>
            <a:endParaRPr sz="1400">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220" name="Shape 220"/>
        <p:cNvGrpSpPr/>
        <p:nvPr/>
      </p:nvGrpSpPr>
      <p:grpSpPr>
        <a:xfrm>
          <a:off x="0" y="0"/>
          <a:ext cx="0" cy="0"/>
          <a:chOff x="0" y="0"/>
          <a:chExt cx="0" cy="0"/>
        </a:xfrm>
      </p:grpSpPr>
      <p:pic>
        <p:nvPicPr>
          <p:cNvPr id="221" name="Google Shape;221;p27"/>
          <p:cNvPicPr preferRelativeResize="0"/>
          <p:nvPr/>
        </p:nvPicPr>
        <p:blipFill>
          <a:blip r:embed="rId3">
            <a:alphaModFix/>
          </a:blip>
          <a:stretch>
            <a:fillRect/>
          </a:stretch>
        </p:blipFill>
        <p:spPr>
          <a:xfrm>
            <a:off x="1601375" y="880650"/>
            <a:ext cx="5748350" cy="4166400"/>
          </a:xfrm>
          <a:prstGeom prst="rect">
            <a:avLst/>
          </a:prstGeom>
          <a:noFill/>
          <a:ln>
            <a:noFill/>
          </a:ln>
        </p:spPr>
      </p:pic>
      <p:sp>
        <p:nvSpPr>
          <p:cNvPr id="222" name="Google Shape;222;p27"/>
          <p:cNvSpPr txBox="1"/>
          <p:nvPr>
            <p:ph type="title"/>
          </p:nvPr>
        </p:nvSpPr>
        <p:spPr>
          <a:xfrm>
            <a:off x="172375" y="252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solidFill>
                  <a:schemeClr val="lt1"/>
                </a:solidFill>
                <a:latin typeface="Raleway"/>
                <a:ea typeface="Raleway"/>
                <a:cs typeface="Raleway"/>
                <a:sym typeface="Raleway"/>
              </a:rPr>
              <a:t>Enigma Makinesi Nasıl Çalışır?</a:t>
            </a:r>
            <a:endParaRPr b="1">
              <a:solidFill>
                <a:schemeClr val="lt1"/>
              </a:solidFill>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226" name="Shape 226"/>
        <p:cNvGrpSpPr/>
        <p:nvPr/>
      </p:nvGrpSpPr>
      <p:grpSpPr>
        <a:xfrm>
          <a:off x="0" y="0"/>
          <a:ext cx="0" cy="0"/>
          <a:chOff x="0" y="0"/>
          <a:chExt cx="0" cy="0"/>
        </a:xfrm>
      </p:grpSpPr>
      <p:sp>
        <p:nvSpPr>
          <p:cNvPr id="227" name="Google Shape;22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solidFill>
                  <a:schemeClr val="lt1"/>
                </a:solidFill>
                <a:latin typeface="Raleway"/>
                <a:ea typeface="Raleway"/>
                <a:cs typeface="Raleway"/>
                <a:sym typeface="Raleway"/>
              </a:rPr>
              <a:t>Enigma Makinesi Şifreleme Örneği</a:t>
            </a:r>
            <a:endParaRPr b="1">
              <a:solidFill>
                <a:schemeClr val="lt1"/>
              </a:solidFill>
              <a:latin typeface="Raleway"/>
              <a:ea typeface="Raleway"/>
              <a:cs typeface="Raleway"/>
              <a:sym typeface="Raleway"/>
            </a:endParaRPr>
          </a:p>
        </p:txBody>
      </p:sp>
      <p:pic>
        <p:nvPicPr>
          <p:cNvPr id="228" name="Google Shape;228;p28"/>
          <p:cNvPicPr preferRelativeResize="0"/>
          <p:nvPr/>
        </p:nvPicPr>
        <p:blipFill>
          <a:blip r:embed="rId3">
            <a:alphaModFix/>
          </a:blip>
          <a:stretch>
            <a:fillRect/>
          </a:stretch>
        </p:blipFill>
        <p:spPr>
          <a:xfrm>
            <a:off x="814375" y="1099701"/>
            <a:ext cx="7708100" cy="1939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232" name="Shape 232"/>
        <p:cNvGrpSpPr/>
        <p:nvPr/>
      </p:nvGrpSpPr>
      <p:grpSpPr>
        <a:xfrm>
          <a:off x="0" y="0"/>
          <a:ext cx="0" cy="0"/>
          <a:chOff x="0" y="0"/>
          <a:chExt cx="0" cy="0"/>
        </a:xfrm>
      </p:grpSpPr>
      <p:sp>
        <p:nvSpPr>
          <p:cNvPr id="233" name="Google Shape;23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solidFill>
                  <a:schemeClr val="lt1"/>
                </a:solidFill>
                <a:latin typeface="Raleway"/>
                <a:ea typeface="Raleway"/>
                <a:cs typeface="Raleway"/>
                <a:sym typeface="Raleway"/>
              </a:rPr>
              <a:t>Enigma Makinesi Şifreleme Örneği</a:t>
            </a:r>
            <a:endParaRPr b="1">
              <a:solidFill>
                <a:schemeClr val="lt1"/>
              </a:solidFill>
              <a:latin typeface="Raleway"/>
              <a:ea typeface="Raleway"/>
              <a:cs typeface="Raleway"/>
              <a:sym typeface="Raleway"/>
            </a:endParaRPr>
          </a:p>
        </p:txBody>
      </p:sp>
      <p:sp>
        <p:nvSpPr>
          <p:cNvPr id="234" name="Google Shape;234;p29"/>
          <p:cNvSpPr txBox="1"/>
          <p:nvPr/>
        </p:nvSpPr>
        <p:spPr>
          <a:xfrm>
            <a:off x="867975" y="1318025"/>
            <a:ext cx="66867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lt1"/>
                </a:solidFill>
                <a:latin typeface="Raleway"/>
                <a:ea typeface="Raleway"/>
                <a:cs typeface="Raleway"/>
                <a:sym typeface="Raleway"/>
              </a:rPr>
              <a:t>Düz Metin: </a:t>
            </a:r>
            <a:r>
              <a:rPr lang="tr">
                <a:solidFill>
                  <a:schemeClr val="lt1"/>
                </a:solidFill>
                <a:latin typeface="Raleway"/>
                <a:ea typeface="Raleway"/>
                <a:cs typeface="Raleway"/>
                <a:sym typeface="Raleway"/>
              </a:rPr>
              <a:t>GYYLC QJG</a:t>
            </a:r>
            <a:endParaRPr>
              <a:solidFill>
                <a:schemeClr val="lt1"/>
              </a:solidFill>
              <a:latin typeface="Raleway"/>
              <a:ea typeface="Raleway"/>
              <a:cs typeface="Raleway"/>
              <a:sym typeface="Raleway"/>
            </a:endParaRPr>
          </a:p>
          <a:p>
            <a:pPr indent="0" lvl="0" marL="0" rtl="0" algn="l">
              <a:spcBef>
                <a:spcPts val="0"/>
              </a:spcBef>
              <a:spcAft>
                <a:spcPts val="0"/>
              </a:spcAft>
              <a:buNone/>
            </a:pPr>
            <a:r>
              <a:rPr lang="tr">
                <a:solidFill>
                  <a:schemeClr val="lt1"/>
                </a:solidFill>
                <a:latin typeface="Raleway"/>
                <a:ea typeface="Raleway"/>
                <a:cs typeface="Raleway"/>
                <a:sym typeface="Raleway"/>
              </a:rPr>
              <a:t>G harfi S harfini ifade etmektedir.</a:t>
            </a:r>
            <a:endParaRPr>
              <a:solidFill>
                <a:schemeClr val="lt1"/>
              </a:solidFill>
              <a:latin typeface="Raleway"/>
              <a:ea typeface="Raleway"/>
              <a:cs typeface="Raleway"/>
              <a:sym typeface="Raleway"/>
            </a:endParaRPr>
          </a:p>
          <a:p>
            <a:pPr indent="0" lvl="0" marL="0" rtl="0" algn="l">
              <a:spcBef>
                <a:spcPts val="0"/>
              </a:spcBef>
              <a:spcAft>
                <a:spcPts val="0"/>
              </a:spcAft>
              <a:buNone/>
            </a:pPr>
            <a:r>
              <a:t/>
            </a:r>
            <a:endParaRPr>
              <a:solidFill>
                <a:schemeClr val="lt1"/>
              </a:solidFill>
              <a:latin typeface="Raleway"/>
              <a:ea typeface="Raleway"/>
              <a:cs typeface="Raleway"/>
              <a:sym typeface="Raleway"/>
            </a:endParaRPr>
          </a:p>
          <a:p>
            <a:pPr indent="0" lvl="0" marL="0" rtl="0" algn="l">
              <a:spcBef>
                <a:spcPts val="0"/>
              </a:spcBef>
              <a:spcAft>
                <a:spcPts val="0"/>
              </a:spcAft>
              <a:buNone/>
            </a:pPr>
            <a:r>
              <a:rPr b="1" lang="tr" u="sng">
                <a:solidFill>
                  <a:schemeClr val="lt1"/>
                </a:solidFill>
                <a:latin typeface="Raleway"/>
                <a:ea typeface="Raleway"/>
                <a:cs typeface="Raleway"/>
                <a:sym typeface="Raleway"/>
              </a:rPr>
              <a:t>Seçenek 1: </a:t>
            </a:r>
            <a:r>
              <a:rPr lang="tr">
                <a:solidFill>
                  <a:schemeClr val="lt1"/>
                </a:solidFill>
                <a:latin typeface="Raleway"/>
                <a:ea typeface="Raleway"/>
                <a:cs typeface="Raleway"/>
                <a:sym typeface="Raleway"/>
              </a:rPr>
              <a:t> GYYLC QJG</a:t>
            </a:r>
            <a:endParaRPr>
              <a:solidFill>
                <a:schemeClr val="lt1"/>
              </a:solidFill>
              <a:latin typeface="Raleway"/>
              <a:ea typeface="Raleway"/>
              <a:cs typeface="Raleway"/>
              <a:sym typeface="Raleway"/>
            </a:endParaRPr>
          </a:p>
          <a:p>
            <a:pPr indent="0" lvl="0" marL="0" rtl="0" algn="l">
              <a:spcBef>
                <a:spcPts val="0"/>
              </a:spcBef>
              <a:spcAft>
                <a:spcPts val="0"/>
              </a:spcAft>
              <a:buNone/>
            </a:pPr>
            <a:r>
              <a:rPr lang="tr" u="sng">
                <a:solidFill>
                  <a:schemeClr val="lt1"/>
                </a:solidFill>
                <a:latin typeface="Raleway"/>
                <a:ea typeface="Raleway"/>
                <a:cs typeface="Raleway"/>
                <a:sym typeface="Raleway"/>
              </a:rPr>
              <a:t>                     </a:t>
            </a:r>
            <a:endParaRPr u="sng">
              <a:solidFill>
                <a:schemeClr val="lt1"/>
              </a:solidFill>
              <a:latin typeface="Raleway"/>
              <a:ea typeface="Raleway"/>
              <a:cs typeface="Raleway"/>
              <a:sym typeface="Raleway"/>
            </a:endParaRPr>
          </a:p>
          <a:p>
            <a:pPr indent="0" lvl="0" marL="0" rtl="0" algn="l">
              <a:spcBef>
                <a:spcPts val="0"/>
              </a:spcBef>
              <a:spcAft>
                <a:spcPts val="0"/>
              </a:spcAft>
              <a:buNone/>
            </a:pPr>
            <a:r>
              <a:t/>
            </a:r>
            <a:endParaRPr u="sng">
              <a:solidFill>
                <a:schemeClr val="lt1"/>
              </a:solidFill>
              <a:latin typeface="Raleway"/>
              <a:ea typeface="Raleway"/>
              <a:cs typeface="Raleway"/>
              <a:sym typeface="Raleway"/>
            </a:endParaRPr>
          </a:p>
          <a:p>
            <a:pPr indent="0" lvl="0" marL="0" rtl="0" algn="l">
              <a:spcBef>
                <a:spcPts val="0"/>
              </a:spcBef>
              <a:spcAft>
                <a:spcPts val="0"/>
              </a:spcAft>
              <a:buNone/>
            </a:pPr>
            <a:r>
              <a:rPr lang="tr">
                <a:solidFill>
                  <a:schemeClr val="lt1"/>
                </a:solidFill>
                <a:latin typeface="Raleway"/>
                <a:ea typeface="Raleway"/>
                <a:cs typeface="Raleway"/>
                <a:sym typeface="Raleway"/>
              </a:rPr>
              <a:t>                      SALWZ  HOO</a:t>
            </a:r>
            <a:endParaRPr>
              <a:solidFill>
                <a:schemeClr val="lt1"/>
              </a:solidFill>
              <a:latin typeface="Raleway"/>
              <a:ea typeface="Raleway"/>
              <a:cs typeface="Raleway"/>
              <a:sym typeface="Raleway"/>
            </a:endParaRPr>
          </a:p>
          <a:p>
            <a:pPr indent="0" lvl="0" marL="0" rtl="0" algn="l">
              <a:spcBef>
                <a:spcPts val="0"/>
              </a:spcBef>
              <a:spcAft>
                <a:spcPts val="0"/>
              </a:spcAft>
              <a:buNone/>
            </a:pPr>
            <a:r>
              <a:t/>
            </a:r>
            <a:endParaRPr>
              <a:solidFill>
                <a:schemeClr val="lt1"/>
              </a:solidFill>
              <a:latin typeface="Raleway"/>
              <a:ea typeface="Raleway"/>
              <a:cs typeface="Raleway"/>
              <a:sym typeface="Raleway"/>
            </a:endParaRPr>
          </a:p>
          <a:p>
            <a:pPr indent="0" lvl="0" marL="0" rtl="0" algn="l">
              <a:spcBef>
                <a:spcPts val="0"/>
              </a:spcBef>
              <a:spcAft>
                <a:spcPts val="0"/>
              </a:spcAft>
              <a:buNone/>
            </a:pPr>
            <a:r>
              <a:rPr b="1" lang="tr" u="sng">
                <a:solidFill>
                  <a:schemeClr val="lt1"/>
                </a:solidFill>
                <a:latin typeface="Raleway"/>
                <a:ea typeface="Raleway"/>
                <a:cs typeface="Raleway"/>
                <a:sym typeface="Raleway"/>
              </a:rPr>
              <a:t>Seçenek 2: </a:t>
            </a:r>
            <a:r>
              <a:rPr lang="tr" u="sng">
                <a:solidFill>
                  <a:schemeClr val="lt1"/>
                </a:solidFill>
                <a:latin typeface="Raleway"/>
                <a:ea typeface="Raleway"/>
                <a:cs typeface="Raleway"/>
                <a:sym typeface="Raleway"/>
              </a:rPr>
              <a:t> </a:t>
            </a:r>
            <a:r>
              <a:rPr lang="tr">
                <a:solidFill>
                  <a:schemeClr val="lt1"/>
                </a:solidFill>
                <a:latin typeface="Raleway"/>
                <a:ea typeface="Raleway"/>
                <a:cs typeface="Raleway"/>
                <a:sym typeface="Raleway"/>
              </a:rPr>
              <a:t>GYYLC QJG</a:t>
            </a:r>
            <a:endParaRPr>
              <a:solidFill>
                <a:schemeClr val="lt1"/>
              </a:solidFill>
              <a:latin typeface="Raleway"/>
              <a:ea typeface="Raleway"/>
              <a:cs typeface="Raleway"/>
              <a:sym typeface="Raleway"/>
            </a:endParaRPr>
          </a:p>
          <a:p>
            <a:pPr indent="0" lvl="0" marL="0" rtl="0" algn="l">
              <a:spcBef>
                <a:spcPts val="0"/>
              </a:spcBef>
              <a:spcAft>
                <a:spcPts val="0"/>
              </a:spcAft>
              <a:buNone/>
            </a:pPr>
            <a:r>
              <a:t/>
            </a:r>
            <a:endParaRPr u="sng">
              <a:solidFill>
                <a:schemeClr val="lt1"/>
              </a:solidFill>
              <a:latin typeface="Raleway"/>
              <a:ea typeface="Raleway"/>
              <a:cs typeface="Raleway"/>
              <a:sym typeface="Raleway"/>
            </a:endParaRPr>
          </a:p>
          <a:p>
            <a:pPr indent="0" lvl="0" marL="0" rtl="0" algn="l">
              <a:spcBef>
                <a:spcPts val="0"/>
              </a:spcBef>
              <a:spcAft>
                <a:spcPts val="0"/>
              </a:spcAft>
              <a:buNone/>
            </a:pPr>
            <a:r>
              <a:t/>
            </a:r>
            <a:endParaRPr u="sng">
              <a:solidFill>
                <a:schemeClr val="lt1"/>
              </a:solidFill>
              <a:latin typeface="Raleway"/>
              <a:ea typeface="Raleway"/>
              <a:cs typeface="Raleway"/>
              <a:sym typeface="Raleway"/>
            </a:endParaRPr>
          </a:p>
          <a:p>
            <a:pPr indent="0" lvl="0" marL="0" rtl="0" algn="l">
              <a:spcBef>
                <a:spcPts val="0"/>
              </a:spcBef>
              <a:spcAft>
                <a:spcPts val="0"/>
              </a:spcAft>
              <a:buNone/>
            </a:pPr>
            <a:r>
              <a:rPr lang="tr">
                <a:solidFill>
                  <a:schemeClr val="lt1"/>
                </a:solidFill>
                <a:latin typeface="Raleway"/>
                <a:ea typeface="Raleway"/>
                <a:cs typeface="Raleway"/>
                <a:sym typeface="Raleway"/>
              </a:rPr>
              <a:t>                      SENDH  ELP</a:t>
            </a:r>
            <a:endParaRPr>
              <a:solidFill>
                <a:schemeClr val="lt1"/>
              </a:solidFill>
              <a:latin typeface="Raleway"/>
              <a:ea typeface="Raleway"/>
              <a:cs typeface="Raleway"/>
              <a:sym typeface="Raleway"/>
            </a:endParaRPr>
          </a:p>
        </p:txBody>
      </p:sp>
      <p:cxnSp>
        <p:nvCxnSpPr>
          <p:cNvPr id="235" name="Google Shape;235;p29"/>
          <p:cNvCxnSpPr/>
          <p:nvPr/>
        </p:nvCxnSpPr>
        <p:spPr>
          <a:xfrm>
            <a:off x="2035975" y="2293150"/>
            <a:ext cx="0" cy="332100"/>
          </a:xfrm>
          <a:prstGeom prst="straightConnector1">
            <a:avLst/>
          </a:prstGeom>
          <a:noFill/>
          <a:ln cap="flat" cmpd="sng" w="9525">
            <a:solidFill>
              <a:schemeClr val="dk2"/>
            </a:solidFill>
            <a:prstDash val="solid"/>
            <a:round/>
            <a:headEnd len="med" w="med" type="none"/>
            <a:tailEnd len="med" w="med" type="triangle"/>
          </a:ln>
        </p:spPr>
      </p:cxnSp>
      <p:cxnSp>
        <p:nvCxnSpPr>
          <p:cNvPr id="236" name="Google Shape;236;p29"/>
          <p:cNvCxnSpPr/>
          <p:nvPr/>
        </p:nvCxnSpPr>
        <p:spPr>
          <a:xfrm>
            <a:off x="2145500" y="2293150"/>
            <a:ext cx="0" cy="332100"/>
          </a:xfrm>
          <a:prstGeom prst="straightConnector1">
            <a:avLst/>
          </a:prstGeom>
          <a:noFill/>
          <a:ln cap="flat" cmpd="sng" w="9525">
            <a:solidFill>
              <a:schemeClr val="dk2"/>
            </a:solidFill>
            <a:prstDash val="solid"/>
            <a:round/>
            <a:headEnd len="med" w="med" type="none"/>
            <a:tailEnd len="med" w="med" type="triangle"/>
          </a:ln>
        </p:spPr>
      </p:cxnSp>
      <p:cxnSp>
        <p:nvCxnSpPr>
          <p:cNvPr id="237" name="Google Shape;237;p29"/>
          <p:cNvCxnSpPr/>
          <p:nvPr/>
        </p:nvCxnSpPr>
        <p:spPr>
          <a:xfrm>
            <a:off x="2287200" y="2293150"/>
            <a:ext cx="0" cy="332100"/>
          </a:xfrm>
          <a:prstGeom prst="straightConnector1">
            <a:avLst/>
          </a:prstGeom>
          <a:noFill/>
          <a:ln cap="flat" cmpd="sng" w="9525">
            <a:solidFill>
              <a:schemeClr val="dk2"/>
            </a:solidFill>
            <a:prstDash val="solid"/>
            <a:round/>
            <a:headEnd len="med" w="med" type="none"/>
            <a:tailEnd len="med" w="med" type="triangle"/>
          </a:ln>
        </p:spPr>
      </p:cxnSp>
      <p:cxnSp>
        <p:nvCxnSpPr>
          <p:cNvPr id="238" name="Google Shape;238;p29"/>
          <p:cNvCxnSpPr/>
          <p:nvPr/>
        </p:nvCxnSpPr>
        <p:spPr>
          <a:xfrm>
            <a:off x="2386050" y="2293150"/>
            <a:ext cx="0" cy="332100"/>
          </a:xfrm>
          <a:prstGeom prst="straightConnector1">
            <a:avLst/>
          </a:prstGeom>
          <a:noFill/>
          <a:ln cap="flat" cmpd="sng" w="9525">
            <a:solidFill>
              <a:schemeClr val="dk2"/>
            </a:solidFill>
            <a:prstDash val="solid"/>
            <a:round/>
            <a:headEnd len="med" w="med" type="none"/>
            <a:tailEnd len="med" w="med" type="triangle"/>
          </a:ln>
        </p:spPr>
      </p:cxnSp>
      <p:cxnSp>
        <p:nvCxnSpPr>
          <p:cNvPr id="239" name="Google Shape;239;p29"/>
          <p:cNvCxnSpPr/>
          <p:nvPr/>
        </p:nvCxnSpPr>
        <p:spPr>
          <a:xfrm>
            <a:off x="2495550" y="2293150"/>
            <a:ext cx="0" cy="332100"/>
          </a:xfrm>
          <a:prstGeom prst="straightConnector1">
            <a:avLst/>
          </a:prstGeom>
          <a:noFill/>
          <a:ln cap="flat" cmpd="sng" w="9525">
            <a:solidFill>
              <a:schemeClr val="dk2"/>
            </a:solidFill>
            <a:prstDash val="solid"/>
            <a:round/>
            <a:headEnd len="med" w="med" type="none"/>
            <a:tailEnd len="med" w="med" type="triangle"/>
          </a:ln>
        </p:spPr>
      </p:cxnSp>
      <p:cxnSp>
        <p:nvCxnSpPr>
          <p:cNvPr id="240" name="Google Shape;240;p29"/>
          <p:cNvCxnSpPr/>
          <p:nvPr/>
        </p:nvCxnSpPr>
        <p:spPr>
          <a:xfrm>
            <a:off x="2680125" y="2293150"/>
            <a:ext cx="0" cy="332100"/>
          </a:xfrm>
          <a:prstGeom prst="straightConnector1">
            <a:avLst/>
          </a:prstGeom>
          <a:noFill/>
          <a:ln cap="flat" cmpd="sng" w="9525">
            <a:solidFill>
              <a:schemeClr val="dk2"/>
            </a:solidFill>
            <a:prstDash val="solid"/>
            <a:round/>
            <a:headEnd len="med" w="med" type="none"/>
            <a:tailEnd len="med" w="med" type="triangle"/>
          </a:ln>
        </p:spPr>
      </p:cxnSp>
      <p:cxnSp>
        <p:nvCxnSpPr>
          <p:cNvPr id="241" name="Google Shape;241;p29"/>
          <p:cNvCxnSpPr/>
          <p:nvPr/>
        </p:nvCxnSpPr>
        <p:spPr>
          <a:xfrm>
            <a:off x="2800350" y="2293150"/>
            <a:ext cx="0" cy="332100"/>
          </a:xfrm>
          <a:prstGeom prst="straightConnector1">
            <a:avLst/>
          </a:prstGeom>
          <a:noFill/>
          <a:ln cap="flat" cmpd="sng" w="9525">
            <a:solidFill>
              <a:schemeClr val="dk2"/>
            </a:solidFill>
            <a:prstDash val="solid"/>
            <a:round/>
            <a:headEnd len="med" w="med" type="none"/>
            <a:tailEnd len="med" w="med" type="triangle"/>
          </a:ln>
        </p:spPr>
      </p:cxnSp>
      <p:cxnSp>
        <p:nvCxnSpPr>
          <p:cNvPr id="242" name="Google Shape;242;p29"/>
          <p:cNvCxnSpPr/>
          <p:nvPr/>
        </p:nvCxnSpPr>
        <p:spPr>
          <a:xfrm>
            <a:off x="2920600" y="2293150"/>
            <a:ext cx="0" cy="332100"/>
          </a:xfrm>
          <a:prstGeom prst="straightConnector1">
            <a:avLst/>
          </a:prstGeom>
          <a:noFill/>
          <a:ln cap="flat" cmpd="sng" w="9525">
            <a:solidFill>
              <a:schemeClr val="dk2"/>
            </a:solidFill>
            <a:prstDash val="solid"/>
            <a:round/>
            <a:headEnd len="med" w="med" type="none"/>
            <a:tailEnd len="med" w="med" type="triangle"/>
          </a:ln>
        </p:spPr>
      </p:cxnSp>
      <p:cxnSp>
        <p:nvCxnSpPr>
          <p:cNvPr id="243" name="Google Shape;243;p29"/>
          <p:cNvCxnSpPr/>
          <p:nvPr/>
        </p:nvCxnSpPr>
        <p:spPr>
          <a:xfrm>
            <a:off x="2014450" y="3356375"/>
            <a:ext cx="0" cy="332100"/>
          </a:xfrm>
          <a:prstGeom prst="straightConnector1">
            <a:avLst/>
          </a:prstGeom>
          <a:noFill/>
          <a:ln cap="flat" cmpd="sng" w="9525">
            <a:solidFill>
              <a:schemeClr val="dk2"/>
            </a:solidFill>
            <a:prstDash val="solid"/>
            <a:round/>
            <a:headEnd len="med" w="med" type="none"/>
            <a:tailEnd len="med" w="med" type="triangle"/>
          </a:ln>
        </p:spPr>
      </p:cxnSp>
      <p:cxnSp>
        <p:nvCxnSpPr>
          <p:cNvPr id="244" name="Google Shape;244;p29"/>
          <p:cNvCxnSpPr/>
          <p:nvPr/>
        </p:nvCxnSpPr>
        <p:spPr>
          <a:xfrm>
            <a:off x="2145500" y="3356375"/>
            <a:ext cx="0" cy="332100"/>
          </a:xfrm>
          <a:prstGeom prst="straightConnector1">
            <a:avLst/>
          </a:prstGeom>
          <a:noFill/>
          <a:ln cap="flat" cmpd="sng" w="9525">
            <a:solidFill>
              <a:schemeClr val="dk2"/>
            </a:solidFill>
            <a:prstDash val="solid"/>
            <a:round/>
            <a:headEnd len="med" w="med" type="none"/>
            <a:tailEnd len="med" w="med" type="triangle"/>
          </a:ln>
        </p:spPr>
      </p:cxnSp>
      <p:cxnSp>
        <p:nvCxnSpPr>
          <p:cNvPr id="245" name="Google Shape;245;p29"/>
          <p:cNvCxnSpPr/>
          <p:nvPr/>
        </p:nvCxnSpPr>
        <p:spPr>
          <a:xfrm>
            <a:off x="2276550" y="3356375"/>
            <a:ext cx="0" cy="332100"/>
          </a:xfrm>
          <a:prstGeom prst="straightConnector1">
            <a:avLst/>
          </a:prstGeom>
          <a:noFill/>
          <a:ln cap="flat" cmpd="sng" w="9525">
            <a:solidFill>
              <a:schemeClr val="dk2"/>
            </a:solidFill>
            <a:prstDash val="solid"/>
            <a:round/>
            <a:headEnd len="med" w="med" type="none"/>
            <a:tailEnd len="med" w="med" type="triangle"/>
          </a:ln>
        </p:spPr>
      </p:cxnSp>
      <p:cxnSp>
        <p:nvCxnSpPr>
          <p:cNvPr id="246" name="Google Shape;246;p29"/>
          <p:cNvCxnSpPr/>
          <p:nvPr/>
        </p:nvCxnSpPr>
        <p:spPr>
          <a:xfrm>
            <a:off x="2386050" y="3356375"/>
            <a:ext cx="0" cy="332100"/>
          </a:xfrm>
          <a:prstGeom prst="straightConnector1">
            <a:avLst/>
          </a:prstGeom>
          <a:noFill/>
          <a:ln cap="flat" cmpd="sng" w="9525">
            <a:solidFill>
              <a:schemeClr val="dk2"/>
            </a:solidFill>
            <a:prstDash val="solid"/>
            <a:round/>
            <a:headEnd len="med" w="med" type="none"/>
            <a:tailEnd len="med" w="med" type="triangle"/>
          </a:ln>
        </p:spPr>
      </p:cxnSp>
      <p:cxnSp>
        <p:nvCxnSpPr>
          <p:cNvPr id="247" name="Google Shape;247;p29"/>
          <p:cNvCxnSpPr/>
          <p:nvPr/>
        </p:nvCxnSpPr>
        <p:spPr>
          <a:xfrm>
            <a:off x="2495550" y="3356375"/>
            <a:ext cx="0" cy="332100"/>
          </a:xfrm>
          <a:prstGeom prst="straightConnector1">
            <a:avLst/>
          </a:prstGeom>
          <a:noFill/>
          <a:ln cap="flat" cmpd="sng" w="9525">
            <a:solidFill>
              <a:schemeClr val="dk2"/>
            </a:solidFill>
            <a:prstDash val="solid"/>
            <a:round/>
            <a:headEnd len="med" w="med" type="none"/>
            <a:tailEnd len="med" w="med" type="triangle"/>
          </a:ln>
        </p:spPr>
      </p:cxnSp>
      <p:cxnSp>
        <p:nvCxnSpPr>
          <p:cNvPr id="248" name="Google Shape;248;p29"/>
          <p:cNvCxnSpPr/>
          <p:nvPr/>
        </p:nvCxnSpPr>
        <p:spPr>
          <a:xfrm>
            <a:off x="2680125" y="3356375"/>
            <a:ext cx="0" cy="332100"/>
          </a:xfrm>
          <a:prstGeom prst="straightConnector1">
            <a:avLst/>
          </a:prstGeom>
          <a:noFill/>
          <a:ln cap="flat" cmpd="sng" w="9525">
            <a:solidFill>
              <a:schemeClr val="dk2"/>
            </a:solidFill>
            <a:prstDash val="solid"/>
            <a:round/>
            <a:headEnd len="med" w="med" type="none"/>
            <a:tailEnd len="med" w="med" type="triangle"/>
          </a:ln>
        </p:spPr>
      </p:cxnSp>
      <p:cxnSp>
        <p:nvCxnSpPr>
          <p:cNvPr id="249" name="Google Shape;249;p29"/>
          <p:cNvCxnSpPr/>
          <p:nvPr/>
        </p:nvCxnSpPr>
        <p:spPr>
          <a:xfrm>
            <a:off x="2800350" y="3356375"/>
            <a:ext cx="0" cy="332100"/>
          </a:xfrm>
          <a:prstGeom prst="straightConnector1">
            <a:avLst/>
          </a:prstGeom>
          <a:noFill/>
          <a:ln cap="flat" cmpd="sng" w="9525">
            <a:solidFill>
              <a:schemeClr val="dk2"/>
            </a:solidFill>
            <a:prstDash val="solid"/>
            <a:round/>
            <a:headEnd len="med" w="med" type="none"/>
            <a:tailEnd len="med" w="med" type="triangle"/>
          </a:ln>
        </p:spPr>
      </p:cxnSp>
      <p:cxnSp>
        <p:nvCxnSpPr>
          <p:cNvPr id="250" name="Google Shape;250;p29"/>
          <p:cNvCxnSpPr/>
          <p:nvPr/>
        </p:nvCxnSpPr>
        <p:spPr>
          <a:xfrm>
            <a:off x="2920600" y="3356375"/>
            <a:ext cx="0" cy="332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254" name="Shape 254"/>
        <p:cNvGrpSpPr/>
        <p:nvPr/>
      </p:nvGrpSpPr>
      <p:grpSpPr>
        <a:xfrm>
          <a:off x="0" y="0"/>
          <a:ext cx="0" cy="0"/>
          <a:chOff x="0" y="0"/>
          <a:chExt cx="0" cy="0"/>
        </a:xfrm>
      </p:grpSpPr>
      <p:sp>
        <p:nvSpPr>
          <p:cNvPr id="255" name="Google Shape;255;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sz="2500">
                <a:solidFill>
                  <a:schemeClr val="lt1"/>
                </a:solidFill>
                <a:latin typeface="Raleway"/>
                <a:ea typeface="Raleway"/>
                <a:cs typeface="Raleway"/>
                <a:sym typeface="Raleway"/>
              </a:rPr>
              <a:t>Simetrik Anahtarlı Şifreleme </a:t>
            </a:r>
            <a:endParaRPr sz="2500">
              <a:solidFill>
                <a:schemeClr val="lt1"/>
              </a:solidFill>
              <a:latin typeface="Raleway"/>
              <a:ea typeface="Raleway"/>
              <a:cs typeface="Raleway"/>
              <a:sym typeface="Raleway"/>
            </a:endParaRPr>
          </a:p>
        </p:txBody>
      </p:sp>
      <p:sp>
        <p:nvSpPr>
          <p:cNvPr id="256" name="Google Shape;256;p30"/>
          <p:cNvSpPr txBox="1"/>
          <p:nvPr>
            <p:ph idx="1" type="body"/>
          </p:nvPr>
        </p:nvSpPr>
        <p:spPr>
          <a:xfrm>
            <a:off x="311700" y="1152475"/>
            <a:ext cx="8121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1600">
                <a:solidFill>
                  <a:schemeClr val="lt1"/>
                </a:solidFill>
                <a:latin typeface="Raleway"/>
                <a:ea typeface="Raleway"/>
                <a:cs typeface="Raleway"/>
                <a:sym typeface="Raleway"/>
              </a:rPr>
              <a:t>1970’lerin başlarına kadar yaygın olan bir şifreleme tekniğidir. Simetrik anahtarlı şifrelemede gönderici ve alıcı kişiler aynı şifreleme anahtarına sahiptir. Gönderici kimse düz metni simetrik anahtarı kullanarak şifreler ve gerçek alıcı kimse şifrelenmiş metni aynı anahtarla çözümler.</a:t>
            </a:r>
            <a:r>
              <a:rPr lang="tr" sz="1600">
                <a:solidFill>
                  <a:schemeClr val="lt1"/>
                </a:solidFill>
                <a:latin typeface="Raleway"/>
                <a:ea typeface="Raleway"/>
                <a:cs typeface="Raleway"/>
                <a:sym typeface="Raleway"/>
              </a:rPr>
              <a:t>Bu yöntemde hem alıcı , hem de şifreleyici aynı anahtarı kullanmak zorundadır ve eğer bu anahtar karşı tarafın eline geçerse sistem çöker.</a:t>
            </a:r>
            <a:endParaRPr sz="1600">
              <a:solidFill>
                <a:schemeClr val="lt1"/>
              </a:solidFill>
              <a:latin typeface="Raleway"/>
              <a:ea typeface="Raleway"/>
              <a:cs typeface="Raleway"/>
              <a:sym typeface="Raleway"/>
            </a:endParaRPr>
          </a:p>
          <a:p>
            <a:pPr indent="0" lvl="0" marL="0" rtl="0" algn="l">
              <a:spcBef>
                <a:spcPts val="120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500">
              <a:solidFill>
                <a:schemeClr val="dk1"/>
              </a:solidFill>
              <a:latin typeface="Times New Roman"/>
              <a:ea typeface="Times New Roman"/>
              <a:cs typeface="Times New Roman"/>
              <a:sym typeface="Times New Roman"/>
            </a:endParaRPr>
          </a:p>
        </p:txBody>
      </p:sp>
      <p:pic>
        <p:nvPicPr>
          <p:cNvPr id="257" name="Google Shape;257;p30"/>
          <p:cNvPicPr preferRelativeResize="0"/>
          <p:nvPr/>
        </p:nvPicPr>
        <p:blipFill>
          <a:blip r:embed="rId3">
            <a:alphaModFix/>
          </a:blip>
          <a:stretch>
            <a:fillRect/>
          </a:stretch>
        </p:blipFill>
        <p:spPr>
          <a:xfrm>
            <a:off x="4654850" y="2704375"/>
            <a:ext cx="4000501" cy="2250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261" name="Shape 261"/>
        <p:cNvGrpSpPr/>
        <p:nvPr/>
      </p:nvGrpSpPr>
      <p:grpSpPr>
        <a:xfrm>
          <a:off x="0" y="0"/>
          <a:ext cx="0" cy="0"/>
          <a:chOff x="0" y="0"/>
          <a:chExt cx="0" cy="0"/>
        </a:xfrm>
      </p:grpSpPr>
      <p:sp>
        <p:nvSpPr>
          <p:cNvPr id="262" name="Google Shape;262;p31"/>
          <p:cNvSpPr txBox="1"/>
          <p:nvPr>
            <p:ph idx="1" type="body"/>
          </p:nvPr>
        </p:nvSpPr>
        <p:spPr>
          <a:xfrm>
            <a:off x="311700" y="846525"/>
            <a:ext cx="8520600" cy="3722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tr" u="sng">
                <a:solidFill>
                  <a:schemeClr val="lt1"/>
                </a:solidFill>
                <a:latin typeface="Raleway"/>
                <a:ea typeface="Raleway"/>
                <a:cs typeface="Raleway"/>
                <a:sym typeface="Raleway"/>
              </a:rPr>
              <a:t>Düz Metin: </a:t>
            </a:r>
            <a:r>
              <a:rPr lang="tr">
                <a:solidFill>
                  <a:schemeClr val="lt1"/>
                </a:solidFill>
                <a:latin typeface="Raleway"/>
                <a:ea typeface="Raleway"/>
                <a:cs typeface="Raleway"/>
                <a:sym typeface="Raleway"/>
              </a:rPr>
              <a:t>Kriptoloji şifreleme ve deşifreleme işlemlerini kapsayan bir bilimdir ve diğer bilimlerde olduğu gibi bu biliminde bir tarihi vardır.  </a:t>
            </a:r>
            <a:endParaRPr>
              <a:solidFill>
                <a:schemeClr val="lt1"/>
              </a:solidFill>
              <a:latin typeface="Raleway"/>
              <a:ea typeface="Raleway"/>
              <a:cs typeface="Raleway"/>
              <a:sym typeface="Raleway"/>
            </a:endParaRPr>
          </a:p>
          <a:p>
            <a:pPr indent="0" lvl="0" marL="0" rtl="0" algn="l">
              <a:spcBef>
                <a:spcPts val="1200"/>
              </a:spcBef>
              <a:spcAft>
                <a:spcPts val="0"/>
              </a:spcAft>
              <a:buNone/>
            </a:pPr>
            <a:r>
              <a:rPr b="1" lang="tr" u="sng">
                <a:solidFill>
                  <a:schemeClr val="lt1"/>
                </a:solidFill>
                <a:latin typeface="Raleway"/>
                <a:ea typeface="Raleway"/>
                <a:cs typeface="Raleway"/>
                <a:sym typeface="Raleway"/>
              </a:rPr>
              <a:t>Anahtar: </a:t>
            </a:r>
            <a:r>
              <a:rPr lang="tr">
                <a:solidFill>
                  <a:schemeClr val="lt1"/>
                </a:solidFill>
                <a:latin typeface="Raleway"/>
                <a:ea typeface="Raleway"/>
                <a:cs typeface="Raleway"/>
                <a:sym typeface="Raleway"/>
              </a:rPr>
              <a:t>Simetrik şifreleme bir mesajın gizliliğini sağlamak için kullanılan bir şifreleme türüdür.  </a:t>
            </a:r>
            <a:endParaRPr>
              <a:solidFill>
                <a:schemeClr val="lt1"/>
              </a:solidFill>
              <a:latin typeface="Raleway"/>
              <a:ea typeface="Raleway"/>
              <a:cs typeface="Raleway"/>
              <a:sym typeface="Raleway"/>
            </a:endParaRPr>
          </a:p>
          <a:p>
            <a:pPr indent="0" lvl="0" marL="0" rtl="0" algn="l">
              <a:spcBef>
                <a:spcPts val="1200"/>
              </a:spcBef>
              <a:spcAft>
                <a:spcPts val="0"/>
              </a:spcAft>
              <a:buNone/>
            </a:pPr>
            <a:r>
              <a:rPr b="1" lang="tr" u="sng">
                <a:solidFill>
                  <a:schemeClr val="lt1"/>
                </a:solidFill>
                <a:latin typeface="Raleway"/>
                <a:ea typeface="Raleway"/>
                <a:cs typeface="Raleway"/>
                <a:sym typeface="Raleway"/>
              </a:rPr>
              <a:t>Şifrelenmiş-Metin:</a:t>
            </a:r>
            <a:r>
              <a:rPr lang="tr">
                <a:solidFill>
                  <a:schemeClr val="lt1"/>
                </a:solidFill>
                <a:latin typeface="Raleway"/>
                <a:ea typeface="Raleway"/>
                <a:cs typeface="Raleway"/>
                <a:sym typeface="Raleway"/>
              </a:rPr>
              <a:t> 25F221670F1FEC9C5DD9DD1B0E16EF0389DB391A524AF1C9D 019568830E98A6C7B1C069A62BE11AD810A01AEC139168AC82 AA81F468A1108DD22099E8650E7DB5C5CDADACF96FC46F913 1DC7D518268ED21F008536E5CB76D91AA31AE6BE3728F1472C 82DD582682DB484A5E09C4BF85DD0213B014506FD52CDA8CB F33CAB039940955DA74EDD57B  </a:t>
            </a:r>
            <a:endParaRPr>
              <a:solidFill>
                <a:schemeClr val="lt1"/>
              </a:solidFill>
              <a:latin typeface="Raleway"/>
              <a:ea typeface="Raleway"/>
              <a:cs typeface="Raleway"/>
              <a:sym typeface="Raleway"/>
            </a:endParaRPr>
          </a:p>
          <a:p>
            <a:pPr indent="0" lvl="0" marL="0" rtl="0" algn="l">
              <a:spcBef>
                <a:spcPts val="1200"/>
              </a:spcBef>
              <a:spcAft>
                <a:spcPts val="1200"/>
              </a:spcAft>
              <a:buNone/>
            </a:pPr>
            <a:r>
              <a:rPr b="1" lang="tr" u="sng">
                <a:solidFill>
                  <a:schemeClr val="lt1"/>
                </a:solidFill>
                <a:latin typeface="Raleway"/>
                <a:ea typeface="Raleway"/>
                <a:cs typeface="Raleway"/>
                <a:sym typeface="Raleway"/>
              </a:rPr>
              <a:t>Deşifre Edilmiş Metin:</a:t>
            </a:r>
            <a:r>
              <a:rPr lang="tr">
                <a:solidFill>
                  <a:schemeClr val="lt1"/>
                </a:solidFill>
                <a:latin typeface="Raleway"/>
                <a:ea typeface="Raleway"/>
                <a:cs typeface="Raleway"/>
                <a:sym typeface="Raleway"/>
              </a:rPr>
              <a:t> Kriptoloji şifreleme ve deşifreleme işlemlerini kapsayan bir bilimdir ve diğer bilimlerde oldugu gibi bu biliminde bir tarihi vardir. (ASCII kodlamadaki kısıtlamalardan dolayı düz metin hexadecimal formda gösterilmiştir).</a:t>
            </a:r>
            <a:endParaRPr>
              <a:solidFill>
                <a:schemeClr val="lt1"/>
              </a:solidFill>
              <a:latin typeface="Raleway"/>
              <a:ea typeface="Raleway"/>
              <a:cs typeface="Raleway"/>
              <a:sym typeface="Raleway"/>
            </a:endParaRPr>
          </a:p>
        </p:txBody>
      </p:sp>
      <p:sp>
        <p:nvSpPr>
          <p:cNvPr id="263" name="Google Shape;263;p31"/>
          <p:cNvSpPr txBox="1"/>
          <p:nvPr>
            <p:ph type="title"/>
          </p:nvPr>
        </p:nvSpPr>
        <p:spPr>
          <a:xfrm>
            <a:off x="268825" y="1557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sz="2500">
                <a:solidFill>
                  <a:schemeClr val="lt1"/>
                </a:solidFill>
                <a:latin typeface="Raleway"/>
                <a:ea typeface="Raleway"/>
                <a:cs typeface="Raleway"/>
                <a:sym typeface="Raleway"/>
              </a:rPr>
              <a:t>Simetrik Anahtarlı Şifreleme Örneği </a:t>
            </a:r>
            <a:endParaRPr sz="2500">
              <a:solidFill>
                <a:schemeClr val="lt1"/>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61" name="Shape 61"/>
        <p:cNvGrpSpPr/>
        <p:nvPr/>
      </p:nvGrpSpPr>
      <p:grpSpPr>
        <a:xfrm>
          <a:off x="0" y="0"/>
          <a:ext cx="0" cy="0"/>
          <a:chOff x="0" y="0"/>
          <a:chExt cx="0" cy="0"/>
        </a:xfrm>
      </p:grpSpPr>
      <p:sp>
        <p:nvSpPr>
          <p:cNvPr id="62" name="Google Shape;62;p14"/>
          <p:cNvSpPr txBox="1"/>
          <p:nvPr/>
        </p:nvSpPr>
        <p:spPr>
          <a:xfrm>
            <a:off x="5647150" y="858500"/>
            <a:ext cx="2796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tr" sz="1200">
                <a:solidFill>
                  <a:schemeClr val="lt1"/>
                </a:solidFill>
                <a:latin typeface="Raleway SemiBold"/>
                <a:ea typeface="Raleway SemiBold"/>
                <a:cs typeface="Raleway SemiBold"/>
                <a:sym typeface="Raleway SemiBold"/>
              </a:rPr>
              <a:t>KLASİK ŞİFRELEME TEKNİKLERİ</a:t>
            </a:r>
            <a:endParaRPr sz="1200">
              <a:solidFill>
                <a:schemeClr val="lt1"/>
              </a:solidFill>
              <a:latin typeface="Raleway SemiBold"/>
              <a:ea typeface="Raleway SemiBold"/>
              <a:cs typeface="Raleway SemiBold"/>
              <a:sym typeface="Raleway SemiBold"/>
            </a:endParaRPr>
          </a:p>
        </p:txBody>
      </p:sp>
      <p:cxnSp>
        <p:nvCxnSpPr>
          <p:cNvPr id="63" name="Google Shape;63;p14"/>
          <p:cNvCxnSpPr>
            <a:stCxn id="62" idx="2"/>
          </p:cNvCxnSpPr>
          <p:nvPr/>
        </p:nvCxnSpPr>
        <p:spPr>
          <a:xfrm flipH="1">
            <a:off x="5754400" y="1227800"/>
            <a:ext cx="1291200" cy="548700"/>
          </a:xfrm>
          <a:prstGeom prst="straightConnector1">
            <a:avLst/>
          </a:prstGeom>
          <a:noFill/>
          <a:ln cap="flat" cmpd="sng" w="9525">
            <a:solidFill>
              <a:schemeClr val="dk2"/>
            </a:solidFill>
            <a:prstDash val="solid"/>
            <a:round/>
            <a:headEnd len="med" w="med" type="none"/>
            <a:tailEnd len="med" w="med" type="triangle"/>
          </a:ln>
        </p:spPr>
      </p:cxnSp>
      <p:cxnSp>
        <p:nvCxnSpPr>
          <p:cNvPr id="64" name="Google Shape;64;p14"/>
          <p:cNvCxnSpPr>
            <a:stCxn id="62" idx="2"/>
          </p:cNvCxnSpPr>
          <p:nvPr/>
        </p:nvCxnSpPr>
        <p:spPr>
          <a:xfrm>
            <a:off x="7045600" y="1227800"/>
            <a:ext cx="1247100" cy="566400"/>
          </a:xfrm>
          <a:prstGeom prst="straightConnector1">
            <a:avLst/>
          </a:prstGeom>
          <a:noFill/>
          <a:ln cap="flat" cmpd="sng" w="9525">
            <a:solidFill>
              <a:schemeClr val="dk2"/>
            </a:solidFill>
            <a:prstDash val="solid"/>
            <a:round/>
            <a:headEnd len="med" w="med" type="none"/>
            <a:tailEnd len="med" w="med" type="triangle"/>
          </a:ln>
        </p:spPr>
      </p:cxnSp>
      <p:sp>
        <p:nvSpPr>
          <p:cNvPr id="65" name="Google Shape;65;p14"/>
          <p:cNvSpPr txBox="1"/>
          <p:nvPr/>
        </p:nvSpPr>
        <p:spPr>
          <a:xfrm>
            <a:off x="4388050" y="1843575"/>
            <a:ext cx="2454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solidFill>
                  <a:schemeClr val="lt1"/>
                </a:solidFill>
                <a:latin typeface="Raleway SemiBold"/>
                <a:ea typeface="Raleway SemiBold"/>
                <a:cs typeface="Raleway SemiBold"/>
                <a:sym typeface="Raleway SemiBold"/>
              </a:rPr>
              <a:t>Harfleri Yerine Koyma (substitution):</a:t>
            </a:r>
            <a:endParaRPr>
              <a:solidFill>
                <a:schemeClr val="lt1"/>
              </a:solidFill>
              <a:latin typeface="Raleway SemiBold"/>
              <a:ea typeface="Raleway SemiBold"/>
              <a:cs typeface="Raleway SemiBold"/>
              <a:sym typeface="Raleway SemiBold"/>
            </a:endParaRPr>
          </a:p>
          <a:p>
            <a:pPr indent="0" lvl="0" marL="0" rtl="0" algn="l">
              <a:spcBef>
                <a:spcPts val="0"/>
              </a:spcBef>
              <a:spcAft>
                <a:spcPts val="0"/>
              </a:spcAft>
              <a:buNone/>
            </a:pPr>
            <a:r>
              <a:rPr lang="tr">
                <a:solidFill>
                  <a:schemeClr val="lt1"/>
                </a:solidFill>
                <a:latin typeface="Raleway SemiBold"/>
                <a:ea typeface="Raleway SemiBold"/>
                <a:cs typeface="Raleway SemiBold"/>
                <a:sym typeface="Raleway SemiBold"/>
              </a:rPr>
              <a:t>Bir harf diğer bir harfle yer değiştirir.</a:t>
            </a:r>
            <a:endParaRPr>
              <a:solidFill>
                <a:schemeClr val="lt1"/>
              </a:solidFill>
              <a:latin typeface="Raleway SemiBold"/>
              <a:ea typeface="Raleway SemiBold"/>
              <a:cs typeface="Raleway SemiBold"/>
              <a:sym typeface="Raleway SemiBold"/>
            </a:endParaRPr>
          </a:p>
        </p:txBody>
      </p:sp>
      <p:sp>
        <p:nvSpPr>
          <p:cNvPr id="66" name="Google Shape;66;p14"/>
          <p:cNvSpPr txBox="1"/>
          <p:nvPr/>
        </p:nvSpPr>
        <p:spPr>
          <a:xfrm>
            <a:off x="6907150" y="1843575"/>
            <a:ext cx="2389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solidFill>
                  <a:schemeClr val="lt1"/>
                </a:solidFill>
                <a:latin typeface="Raleway SemiBold"/>
                <a:ea typeface="Raleway SemiBold"/>
                <a:cs typeface="Raleway SemiBold"/>
                <a:sym typeface="Raleway SemiBold"/>
              </a:rPr>
              <a:t>Harfleri Yer Değiştirme (transposition):</a:t>
            </a:r>
            <a:endParaRPr>
              <a:solidFill>
                <a:schemeClr val="lt1"/>
              </a:solidFill>
              <a:latin typeface="Raleway SemiBold"/>
              <a:ea typeface="Raleway SemiBold"/>
              <a:cs typeface="Raleway SemiBold"/>
              <a:sym typeface="Raleway SemiBold"/>
            </a:endParaRPr>
          </a:p>
          <a:p>
            <a:pPr indent="0" lvl="0" marL="0" rtl="0" algn="l">
              <a:spcBef>
                <a:spcPts val="0"/>
              </a:spcBef>
              <a:spcAft>
                <a:spcPts val="0"/>
              </a:spcAft>
              <a:buNone/>
            </a:pPr>
            <a:r>
              <a:rPr lang="tr">
                <a:solidFill>
                  <a:schemeClr val="lt1"/>
                </a:solidFill>
                <a:latin typeface="Raleway SemiBold"/>
                <a:ea typeface="Raleway SemiBold"/>
                <a:cs typeface="Raleway SemiBold"/>
                <a:sym typeface="Raleway SemiBold"/>
              </a:rPr>
              <a:t>Harfler farklı ardışıklıkta düzenlenir.</a:t>
            </a:r>
            <a:endParaRPr>
              <a:solidFill>
                <a:schemeClr val="lt1"/>
              </a:solidFill>
              <a:latin typeface="Raleway SemiBold"/>
              <a:ea typeface="Raleway SemiBold"/>
              <a:cs typeface="Raleway SemiBold"/>
              <a:sym typeface="Raleway SemiBold"/>
            </a:endParaRPr>
          </a:p>
        </p:txBody>
      </p:sp>
      <p:cxnSp>
        <p:nvCxnSpPr>
          <p:cNvPr id="67" name="Google Shape;67;p14"/>
          <p:cNvCxnSpPr/>
          <p:nvPr/>
        </p:nvCxnSpPr>
        <p:spPr>
          <a:xfrm flipH="1">
            <a:off x="4045350" y="2929875"/>
            <a:ext cx="1194600" cy="352200"/>
          </a:xfrm>
          <a:prstGeom prst="straightConnector1">
            <a:avLst/>
          </a:prstGeom>
          <a:noFill/>
          <a:ln cap="flat" cmpd="sng" w="9525">
            <a:solidFill>
              <a:schemeClr val="dk2"/>
            </a:solidFill>
            <a:prstDash val="solid"/>
            <a:round/>
            <a:headEnd len="med" w="med" type="none"/>
            <a:tailEnd len="med" w="med" type="triangle"/>
          </a:ln>
        </p:spPr>
      </p:cxnSp>
      <p:cxnSp>
        <p:nvCxnSpPr>
          <p:cNvPr id="68" name="Google Shape;68;p14"/>
          <p:cNvCxnSpPr>
            <a:endCxn id="69" idx="0"/>
          </p:cNvCxnSpPr>
          <p:nvPr/>
        </p:nvCxnSpPr>
        <p:spPr>
          <a:xfrm>
            <a:off x="5240050" y="2920575"/>
            <a:ext cx="1060800" cy="401100"/>
          </a:xfrm>
          <a:prstGeom prst="straightConnector1">
            <a:avLst/>
          </a:prstGeom>
          <a:noFill/>
          <a:ln cap="flat" cmpd="sng" w="9525">
            <a:solidFill>
              <a:schemeClr val="dk2"/>
            </a:solidFill>
            <a:prstDash val="solid"/>
            <a:round/>
            <a:headEnd len="med" w="med" type="none"/>
            <a:tailEnd len="med" w="med" type="triangle"/>
          </a:ln>
        </p:spPr>
      </p:cxnSp>
      <p:sp>
        <p:nvSpPr>
          <p:cNvPr id="70" name="Google Shape;70;p14"/>
          <p:cNvSpPr txBox="1"/>
          <p:nvPr/>
        </p:nvSpPr>
        <p:spPr>
          <a:xfrm>
            <a:off x="3246975" y="3321675"/>
            <a:ext cx="158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solidFill>
                  <a:schemeClr val="lt1"/>
                </a:solidFill>
                <a:latin typeface="Raleway SemiBold"/>
                <a:ea typeface="Raleway SemiBold"/>
                <a:cs typeface="Raleway SemiBold"/>
                <a:sym typeface="Raleway SemiBold"/>
              </a:rPr>
              <a:t>Monoalfabetik</a:t>
            </a:r>
            <a:endParaRPr>
              <a:solidFill>
                <a:schemeClr val="lt1"/>
              </a:solidFill>
              <a:latin typeface="Raleway SemiBold"/>
              <a:ea typeface="Raleway SemiBold"/>
              <a:cs typeface="Raleway SemiBold"/>
              <a:sym typeface="Raleway SemiBold"/>
            </a:endParaRPr>
          </a:p>
        </p:txBody>
      </p:sp>
      <p:sp>
        <p:nvSpPr>
          <p:cNvPr id="69" name="Google Shape;69;p14"/>
          <p:cNvSpPr txBox="1"/>
          <p:nvPr/>
        </p:nvSpPr>
        <p:spPr>
          <a:xfrm>
            <a:off x="5556100" y="3321675"/>
            <a:ext cx="148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solidFill>
                  <a:schemeClr val="lt1"/>
                </a:solidFill>
                <a:latin typeface="Raleway SemiBold"/>
                <a:ea typeface="Raleway SemiBold"/>
                <a:cs typeface="Raleway SemiBold"/>
                <a:sym typeface="Raleway SemiBold"/>
              </a:rPr>
              <a:t>Polialfabetik</a:t>
            </a:r>
            <a:endParaRPr>
              <a:solidFill>
                <a:schemeClr val="lt1"/>
              </a:solidFill>
              <a:latin typeface="Raleway SemiBold"/>
              <a:ea typeface="Raleway SemiBold"/>
              <a:cs typeface="Raleway SemiBold"/>
              <a:sym typeface="Raleway SemiBold"/>
            </a:endParaRPr>
          </a:p>
        </p:txBody>
      </p:sp>
      <p:sp>
        <p:nvSpPr>
          <p:cNvPr id="71" name="Google Shape;71;p14"/>
          <p:cNvSpPr txBox="1"/>
          <p:nvPr/>
        </p:nvSpPr>
        <p:spPr>
          <a:xfrm>
            <a:off x="2614600" y="128600"/>
            <a:ext cx="3139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tr">
                <a:solidFill>
                  <a:schemeClr val="lt1"/>
                </a:solidFill>
                <a:latin typeface="Raleway SemiBold"/>
                <a:ea typeface="Raleway SemiBold"/>
                <a:cs typeface="Raleway SemiBold"/>
                <a:sym typeface="Raleway SemiBold"/>
              </a:rPr>
              <a:t>ŞİFRELEME TEKNİKLERİ</a:t>
            </a:r>
            <a:endParaRPr>
              <a:solidFill>
                <a:schemeClr val="lt1"/>
              </a:solidFill>
              <a:latin typeface="Raleway SemiBold"/>
              <a:ea typeface="Raleway SemiBold"/>
              <a:cs typeface="Raleway SemiBold"/>
              <a:sym typeface="Raleway SemiBold"/>
            </a:endParaRPr>
          </a:p>
        </p:txBody>
      </p:sp>
      <p:cxnSp>
        <p:nvCxnSpPr>
          <p:cNvPr id="72" name="Google Shape;72;p14"/>
          <p:cNvCxnSpPr>
            <a:stCxn id="71" idx="2"/>
            <a:endCxn id="73" idx="0"/>
          </p:cNvCxnSpPr>
          <p:nvPr/>
        </p:nvCxnSpPr>
        <p:spPr>
          <a:xfrm flipH="1">
            <a:off x="1689400" y="528800"/>
            <a:ext cx="2495100" cy="357300"/>
          </a:xfrm>
          <a:prstGeom prst="straightConnector1">
            <a:avLst/>
          </a:prstGeom>
          <a:noFill/>
          <a:ln cap="flat" cmpd="sng" w="9525">
            <a:solidFill>
              <a:schemeClr val="dk2"/>
            </a:solidFill>
            <a:prstDash val="solid"/>
            <a:round/>
            <a:headEnd len="med" w="med" type="none"/>
            <a:tailEnd len="med" w="med" type="triangle"/>
          </a:ln>
        </p:spPr>
      </p:cxnSp>
      <p:cxnSp>
        <p:nvCxnSpPr>
          <p:cNvPr id="74" name="Google Shape;74;p14"/>
          <p:cNvCxnSpPr>
            <a:endCxn id="62" idx="0"/>
          </p:cNvCxnSpPr>
          <p:nvPr/>
        </p:nvCxnSpPr>
        <p:spPr>
          <a:xfrm>
            <a:off x="4184500" y="522500"/>
            <a:ext cx="2861100" cy="336000"/>
          </a:xfrm>
          <a:prstGeom prst="straightConnector1">
            <a:avLst/>
          </a:prstGeom>
          <a:noFill/>
          <a:ln cap="flat" cmpd="sng" w="9525">
            <a:solidFill>
              <a:schemeClr val="dk2"/>
            </a:solidFill>
            <a:prstDash val="solid"/>
            <a:round/>
            <a:headEnd len="med" w="med" type="none"/>
            <a:tailEnd len="med" w="med" type="triangle"/>
          </a:ln>
        </p:spPr>
      </p:cxnSp>
      <p:sp>
        <p:nvSpPr>
          <p:cNvPr id="73" name="Google Shape;73;p14"/>
          <p:cNvSpPr txBox="1"/>
          <p:nvPr/>
        </p:nvSpPr>
        <p:spPr>
          <a:xfrm>
            <a:off x="290850" y="886225"/>
            <a:ext cx="2796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tr" sz="1200">
                <a:solidFill>
                  <a:schemeClr val="lt1"/>
                </a:solidFill>
                <a:latin typeface="Raleway SemiBold"/>
                <a:ea typeface="Raleway SemiBold"/>
                <a:cs typeface="Raleway SemiBold"/>
                <a:sym typeface="Raleway SemiBold"/>
              </a:rPr>
              <a:t>MODERN ŞİFRELEME TEKNİKLERİ</a:t>
            </a:r>
            <a:endParaRPr sz="1200">
              <a:solidFill>
                <a:schemeClr val="lt1"/>
              </a:solidFill>
              <a:latin typeface="Raleway SemiBold"/>
              <a:ea typeface="Raleway SemiBold"/>
              <a:cs typeface="Raleway SemiBold"/>
              <a:sym typeface="Raleway SemiBold"/>
            </a:endParaRPr>
          </a:p>
        </p:txBody>
      </p:sp>
      <p:cxnSp>
        <p:nvCxnSpPr>
          <p:cNvPr id="75" name="Google Shape;75;p14"/>
          <p:cNvCxnSpPr/>
          <p:nvPr/>
        </p:nvCxnSpPr>
        <p:spPr>
          <a:xfrm flipH="1">
            <a:off x="417900" y="1249213"/>
            <a:ext cx="1189500" cy="471600"/>
          </a:xfrm>
          <a:prstGeom prst="straightConnector1">
            <a:avLst/>
          </a:prstGeom>
          <a:noFill/>
          <a:ln cap="flat" cmpd="sng" w="9525">
            <a:solidFill>
              <a:schemeClr val="dk2"/>
            </a:solidFill>
            <a:prstDash val="solid"/>
            <a:round/>
            <a:headEnd len="med" w="med" type="none"/>
            <a:tailEnd len="med" w="med" type="triangle"/>
          </a:ln>
        </p:spPr>
      </p:cxnSp>
      <p:cxnSp>
        <p:nvCxnSpPr>
          <p:cNvPr id="76" name="Google Shape;76;p14"/>
          <p:cNvCxnSpPr/>
          <p:nvPr/>
        </p:nvCxnSpPr>
        <p:spPr>
          <a:xfrm>
            <a:off x="1607400" y="1255650"/>
            <a:ext cx="1210800" cy="437400"/>
          </a:xfrm>
          <a:prstGeom prst="straightConnector1">
            <a:avLst/>
          </a:prstGeom>
          <a:noFill/>
          <a:ln cap="flat" cmpd="sng" w="9525">
            <a:solidFill>
              <a:schemeClr val="dk2"/>
            </a:solidFill>
            <a:prstDash val="solid"/>
            <a:round/>
            <a:headEnd len="med" w="med" type="none"/>
            <a:tailEnd len="med" w="med" type="triangle"/>
          </a:ln>
        </p:spPr>
      </p:cxnSp>
      <p:sp>
        <p:nvSpPr>
          <p:cNvPr id="77" name="Google Shape;77;p14"/>
          <p:cNvSpPr txBox="1"/>
          <p:nvPr/>
        </p:nvSpPr>
        <p:spPr>
          <a:xfrm>
            <a:off x="39000" y="1793100"/>
            <a:ext cx="16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solidFill>
                  <a:schemeClr val="lt1"/>
                </a:solidFill>
                <a:latin typeface="Raleway SemiBold"/>
                <a:ea typeface="Raleway SemiBold"/>
                <a:cs typeface="Raleway SemiBold"/>
                <a:sym typeface="Raleway SemiBold"/>
              </a:rPr>
              <a:t>Simetrik</a:t>
            </a:r>
            <a:endParaRPr>
              <a:solidFill>
                <a:schemeClr val="lt1"/>
              </a:solidFill>
              <a:latin typeface="Raleway SemiBold"/>
              <a:ea typeface="Raleway SemiBold"/>
              <a:cs typeface="Raleway SemiBold"/>
              <a:sym typeface="Raleway SemiBold"/>
            </a:endParaRPr>
          </a:p>
        </p:txBody>
      </p:sp>
      <p:sp>
        <p:nvSpPr>
          <p:cNvPr id="78" name="Google Shape;78;p14"/>
          <p:cNvSpPr txBox="1"/>
          <p:nvPr/>
        </p:nvSpPr>
        <p:spPr>
          <a:xfrm>
            <a:off x="2100375" y="1793100"/>
            <a:ext cx="114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solidFill>
                  <a:schemeClr val="lt1"/>
                </a:solidFill>
                <a:latin typeface="Raleway SemiBold"/>
                <a:ea typeface="Raleway SemiBold"/>
                <a:cs typeface="Raleway SemiBold"/>
                <a:sym typeface="Raleway SemiBold"/>
              </a:rPr>
              <a:t>Asimetrik</a:t>
            </a:r>
            <a:endParaRPr>
              <a:solidFill>
                <a:schemeClr val="lt1"/>
              </a:solidFill>
              <a:latin typeface="Raleway SemiBold"/>
              <a:ea typeface="Raleway SemiBold"/>
              <a:cs typeface="Raleway SemiBold"/>
              <a:sym typeface="Raleway SemiBold"/>
            </a:endParaRPr>
          </a:p>
        </p:txBody>
      </p:sp>
      <p:sp>
        <p:nvSpPr>
          <p:cNvPr id="79" name="Google Shape;79;p14"/>
          <p:cNvSpPr/>
          <p:nvPr/>
        </p:nvSpPr>
        <p:spPr>
          <a:xfrm>
            <a:off x="-436975" y="4243500"/>
            <a:ext cx="1146600" cy="900000"/>
          </a:xfrm>
          <a:prstGeom prst="triangle">
            <a:avLst>
              <a:gd fmla="val 50000" name="adj"/>
            </a:avLst>
          </a:prstGeom>
          <a:solidFill>
            <a:srgbClr val="274E13"/>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rot="10800000">
            <a:off x="-619125" y="3483825"/>
            <a:ext cx="1146600" cy="900000"/>
          </a:xfrm>
          <a:prstGeom prst="triangle">
            <a:avLst>
              <a:gd fmla="val 50000" name="adj"/>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rot="10800000">
            <a:off x="594750" y="4512425"/>
            <a:ext cx="1146600" cy="900000"/>
          </a:xfrm>
          <a:prstGeom prst="triangle">
            <a:avLst>
              <a:gd fmla="val 50000" name="adj"/>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a:off x="290850" y="3405100"/>
            <a:ext cx="1146600" cy="900000"/>
          </a:xfrm>
          <a:prstGeom prst="triangle">
            <a:avLst>
              <a:gd fmla="val 50000" name="adj"/>
            </a:avLst>
          </a:prstGeom>
          <a:solidFill>
            <a:srgbClr val="274E13"/>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267" name="Shape 267"/>
        <p:cNvGrpSpPr/>
        <p:nvPr/>
      </p:nvGrpSpPr>
      <p:grpSpPr>
        <a:xfrm>
          <a:off x="0" y="0"/>
          <a:ext cx="0" cy="0"/>
          <a:chOff x="0" y="0"/>
          <a:chExt cx="0" cy="0"/>
        </a:xfrm>
      </p:grpSpPr>
      <p:sp>
        <p:nvSpPr>
          <p:cNvPr id="268" name="Google Shape;268;p32"/>
          <p:cNvSpPr txBox="1"/>
          <p:nvPr>
            <p:ph type="title"/>
          </p:nvPr>
        </p:nvSpPr>
        <p:spPr>
          <a:xfrm>
            <a:off x="215250" y="241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solidFill>
                  <a:schemeClr val="lt1"/>
                </a:solidFill>
                <a:latin typeface="Raleway"/>
                <a:ea typeface="Raleway"/>
                <a:cs typeface="Raleway"/>
                <a:sym typeface="Raleway"/>
              </a:rPr>
              <a:t>Blok Şifreleme Nedir?</a:t>
            </a:r>
            <a:endParaRPr b="1">
              <a:solidFill>
                <a:schemeClr val="lt1"/>
              </a:solidFill>
              <a:latin typeface="Raleway"/>
              <a:ea typeface="Raleway"/>
              <a:cs typeface="Raleway"/>
              <a:sym typeface="Raleway"/>
            </a:endParaRPr>
          </a:p>
        </p:txBody>
      </p:sp>
      <p:pic>
        <p:nvPicPr>
          <p:cNvPr id="269" name="Google Shape;269;p32"/>
          <p:cNvPicPr preferRelativeResize="0"/>
          <p:nvPr/>
        </p:nvPicPr>
        <p:blipFill>
          <a:blip r:embed="rId3">
            <a:alphaModFix/>
          </a:blip>
          <a:stretch>
            <a:fillRect/>
          </a:stretch>
        </p:blipFill>
        <p:spPr>
          <a:xfrm>
            <a:off x="956050" y="1720950"/>
            <a:ext cx="7038975" cy="3219450"/>
          </a:xfrm>
          <a:prstGeom prst="rect">
            <a:avLst/>
          </a:prstGeom>
          <a:noFill/>
          <a:ln>
            <a:noFill/>
          </a:ln>
        </p:spPr>
      </p:pic>
      <p:sp>
        <p:nvSpPr>
          <p:cNvPr id="270" name="Google Shape;270;p32"/>
          <p:cNvSpPr txBox="1"/>
          <p:nvPr/>
        </p:nvSpPr>
        <p:spPr>
          <a:xfrm>
            <a:off x="269450" y="814125"/>
            <a:ext cx="7885800" cy="1224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tr" sz="1162">
                <a:solidFill>
                  <a:schemeClr val="lt1"/>
                </a:solidFill>
                <a:latin typeface="Raleway"/>
                <a:ea typeface="Raleway"/>
                <a:cs typeface="Raleway"/>
                <a:sym typeface="Raleway"/>
              </a:rPr>
              <a:t>Verileri sabit uzunluktaki bölümlere bölen ve ardından her blokta </a:t>
            </a:r>
            <a:r>
              <a:rPr b="1" lang="tr" sz="1162">
                <a:solidFill>
                  <a:schemeClr val="lt1"/>
                </a:solidFill>
                <a:uFill>
                  <a:noFill/>
                </a:uFill>
                <a:latin typeface="Raleway"/>
                <a:ea typeface="Raleway"/>
                <a:cs typeface="Raleway"/>
                <a:sym typeface="Raleway"/>
                <a:hlinkClick r:id="rId4">
                  <a:extLst>
                    <a:ext uri="{A12FA001-AC4F-418D-AE19-62706E023703}">
                      <ahyp:hlinkClr val="tx"/>
                    </a:ext>
                  </a:extLst>
                </a:hlinkClick>
              </a:rPr>
              <a:t>şifreleme</a:t>
            </a:r>
            <a:r>
              <a:rPr lang="tr" sz="1162">
                <a:solidFill>
                  <a:schemeClr val="lt1"/>
                </a:solidFill>
                <a:latin typeface="Raleway"/>
                <a:ea typeface="Raleway"/>
                <a:cs typeface="Raleway"/>
                <a:sym typeface="Raleway"/>
              </a:rPr>
              <a:t> veya şifre çözme işlemini gerçekleştiren bir tür simetrik şifreleme algoritması. Bir veri kümesini bloklara bölme eylemi, algoritmanın her boyuttaki veriyi şifrelemesini sağlar.</a:t>
            </a:r>
            <a:endParaRPr sz="1162">
              <a:solidFill>
                <a:schemeClr val="lt1"/>
              </a:solidFill>
              <a:latin typeface="Raleway"/>
              <a:ea typeface="Raleway"/>
              <a:cs typeface="Raleway"/>
              <a:sym typeface="Raleway"/>
            </a:endParaRPr>
          </a:p>
          <a:p>
            <a:pPr indent="0" lvl="0" marL="0" rtl="0" algn="l">
              <a:lnSpc>
                <a:spcPct val="115000"/>
              </a:lnSpc>
              <a:spcBef>
                <a:spcPts val="1900"/>
              </a:spcBef>
              <a:spcAft>
                <a:spcPts val="1900"/>
              </a:spcAft>
              <a:buClr>
                <a:schemeClr val="dk1"/>
              </a:buClr>
              <a:buSzPts val="688"/>
              <a:buFont typeface="Arial"/>
              <a:buNone/>
            </a:pPr>
            <a:r>
              <a:t/>
            </a:r>
            <a:endParaRPr sz="1162">
              <a:solidFill>
                <a:schemeClr val="lt1"/>
              </a:solidFill>
              <a:latin typeface="Raleway"/>
              <a:ea typeface="Raleway"/>
              <a:cs typeface="Raleway"/>
              <a:sym typeface="Raleway"/>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274" name="Shape 274"/>
        <p:cNvGrpSpPr/>
        <p:nvPr/>
      </p:nvGrpSpPr>
      <p:grpSpPr>
        <a:xfrm>
          <a:off x="0" y="0"/>
          <a:ext cx="0" cy="0"/>
          <a:chOff x="0" y="0"/>
          <a:chExt cx="0" cy="0"/>
        </a:xfrm>
      </p:grpSpPr>
      <p:sp>
        <p:nvSpPr>
          <p:cNvPr id="275" name="Google Shape;275;p3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sz="2500">
                <a:solidFill>
                  <a:schemeClr val="lt1"/>
                </a:solidFill>
                <a:latin typeface="Raleway"/>
                <a:ea typeface="Raleway"/>
                <a:cs typeface="Raleway"/>
                <a:sym typeface="Raleway"/>
              </a:rPr>
              <a:t>Blok </a:t>
            </a:r>
            <a:r>
              <a:rPr b="1" lang="tr" sz="2500">
                <a:solidFill>
                  <a:schemeClr val="lt1"/>
                </a:solidFill>
                <a:latin typeface="Raleway"/>
                <a:ea typeface="Raleway"/>
                <a:cs typeface="Raleway"/>
                <a:sym typeface="Raleway"/>
              </a:rPr>
              <a:t>Şifreleme Örneği</a:t>
            </a:r>
            <a:endParaRPr b="1" sz="2500">
              <a:solidFill>
                <a:schemeClr val="lt1"/>
              </a:solidFill>
              <a:latin typeface="Raleway"/>
              <a:ea typeface="Raleway"/>
              <a:cs typeface="Raleway"/>
              <a:sym typeface="Raleway"/>
            </a:endParaRPr>
          </a:p>
        </p:txBody>
      </p:sp>
      <p:sp>
        <p:nvSpPr>
          <p:cNvPr id="276" name="Google Shape;276;p33"/>
          <p:cNvSpPr txBox="1"/>
          <p:nvPr>
            <p:ph idx="1" type="body"/>
          </p:nvPr>
        </p:nvSpPr>
        <p:spPr>
          <a:xfrm>
            <a:off x="311700" y="1152475"/>
            <a:ext cx="8520600" cy="375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688"/>
              <a:buFont typeface="Arial"/>
              <a:buNone/>
            </a:pPr>
            <a:r>
              <a:rPr lang="tr" sz="1362">
                <a:solidFill>
                  <a:schemeClr val="lt1"/>
                </a:solidFill>
                <a:latin typeface="Raleway"/>
                <a:ea typeface="Raleway"/>
                <a:cs typeface="Raleway"/>
                <a:sym typeface="Raleway"/>
              </a:rPr>
              <a:t>Örneğin şifrelenecek olan mesaj: “Alibabavekırkharamiler”</a:t>
            </a:r>
            <a:endParaRPr sz="1362">
              <a:solidFill>
                <a:schemeClr val="lt1"/>
              </a:solidFill>
              <a:latin typeface="Raleway"/>
              <a:ea typeface="Raleway"/>
              <a:cs typeface="Raleway"/>
              <a:sym typeface="Raleway"/>
            </a:endParaRPr>
          </a:p>
          <a:p>
            <a:pPr indent="0" lvl="0" marL="0" rtl="0" algn="l">
              <a:spcBef>
                <a:spcPts val="1900"/>
              </a:spcBef>
              <a:spcAft>
                <a:spcPts val="0"/>
              </a:spcAft>
              <a:buClr>
                <a:schemeClr val="dk1"/>
              </a:buClr>
              <a:buSzPts val="688"/>
              <a:buFont typeface="Arial"/>
              <a:buNone/>
            </a:pPr>
            <a:r>
              <a:rPr lang="tr" sz="1362">
                <a:solidFill>
                  <a:schemeClr val="lt1"/>
                </a:solidFill>
                <a:latin typeface="Raleway"/>
                <a:ea typeface="Raleway"/>
                <a:cs typeface="Raleway"/>
                <a:sym typeface="Raleway"/>
              </a:rPr>
              <a:t>olarak kabul edilsin ve yöntemimizdeki blok uzunluğu  5 karakter olsun. Bu durumda bloklarımız:</a:t>
            </a:r>
            <a:endParaRPr sz="1362">
              <a:solidFill>
                <a:schemeClr val="lt1"/>
              </a:solidFill>
              <a:latin typeface="Raleway"/>
              <a:ea typeface="Raleway"/>
              <a:cs typeface="Raleway"/>
              <a:sym typeface="Raleway"/>
            </a:endParaRPr>
          </a:p>
          <a:p>
            <a:pPr indent="-315118" lvl="0" marL="457200" rtl="0" algn="l">
              <a:spcBef>
                <a:spcPts val="1900"/>
              </a:spcBef>
              <a:spcAft>
                <a:spcPts val="0"/>
              </a:spcAft>
              <a:buClr>
                <a:schemeClr val="lt1"/>
              </a:buClr>
              <a:buSzPts val="1363"/>
              <a:buFont typeface="Raleway"/>
              <a:buAutoNum type="arabicPeriod"/>
            </a:pPr>
            <a:r>
              <a:rPr lang="tr" sz="1362">
                <a:solidFill>
                  <a:schemeClr val="lt1"/>
                </a:solidFill>
                <a:latin typeface="Raleway"/>
                <a:ea typeface="Raleway"/>
                <a:cs typeface="Raleway"/>
                <a:sym typeface="Raleway"/>
              </a:rPr>
              <a:t>aliba</a:t>
            </a:r>
            <a:endParaRPr sz="1362">
              <a:solidFill>
                <a:schemeClr val="lt1"/>
              </a:solidFill>
              <a:latin typeface="Raleway"/>
              <a:ea typeface="Raleway"/>
              <a:cs typeface="Raleway"/>
              <a:sym typeface="Raleway"/>
            </a:endParaRPr>
          </a:p>
          <a:p>
            <a:pPr indent="-315118" lvl="0" marL="457200" rtl="0" algn="l">
              <a:spcBef>
                <a:spcPts val="0"/>
              </a:spcBef>
              <a:spcAft>
                <a:spcPts val="0"/>
              </a:spcAft>
              <a:buClr>
                <a:schemeClr val="lt1"/>
              </a:buClr>
              <a:buSzPts val="1363"/>
              <a:buFont typeface="Raleway"/>
              <a:buAutoNum type="arabicPeriod"/>
            </a:pPr>
            <a:r>
              <a:rPr lang="tr" sz="1362">
                <a:solidFill>
                  <a:schemeClr val="lt1"/>
                </a:solidFill>
                <a:latin typeface="Raleway"/>
                <a:ea typeface="Raleway"/>
                <a:cs typeface="Raleway"/>
                <a:sym typeface="Raleway"/>
              </a:rPr>
              <a:t>bavek</a:t>
            </a:r>
            <a:endParaRPr sz="1362">
              <a:solidFill>
                <a:schemeClr val="lt1"/>
              </a:solidFill>
              <a:latin typeface="Raleway"/>
              <a:ea typeface="Raleway"/>
              <a:cs typeface="Raleway"/>
              <a:sym typeface="Raleway"/>
            </a:endParaRPr>
          </a:p>
          <a:p>
            <a:pPr indent="-315118" lvl="0" marL="457200" rtl="0" algn="l">
              <a:spcBef>
                <a:spcPts val="0"/>
              </a:spcBef>
              <a:spcAft>
                <a:spcPts val="0"/>
              </a:spcAft>
              <a:buClr>
                <a:schemeClr val="lt1"/>
              </a:buClr>
              <a:buSzPts val="1363"/>
              <a:buFont typeface="Raleway"/>
              <a:buAutoNum type="arabicPeriod"/>
            </a:pPr>
            <a:r>
              <a:rPr lang="tr" sz="1362">
                <a:solidFill>
                  <a:schemeClr val="lt1"/>
                </a:solidFill>
                <a:latin typeface="Raleway"/>
                <a:ea typeface="Raleway"/>
                <a:cs typeface="Raleway"/>
                <a:sym typeface="Raleway"/>
              </a:rPr>
              <a:t>ırkha</a:t>
            </a:r>
            <a:endParaRPr sz="1362">
              <a:solidFill>
                <a:schemeClr val="lt1"/>
              </a:solidFill>
              <a:latin typeface="Raleway"/>
              <a:ea typeface="Raleway"/>
              <a:cs typeface="Raleway"/>
              <a:sym typeface="Raleway"/>
            </a:endParaRPr>
          </a:p>
          <a:p>
            <a:pPr indent="-315118" lvl="0" marL="457200" rtl="0" algn="l">
              <a:spcBef>
                <a:spcPts val="0"/>
              </a:spcBef>
              <a:spcAft>
                <a:spcPts val="0"/>
              </a:spcAft>
              <a:buClr>
                <a:schemeClr val="lt1"/>
              </a:buClr>
              <a:buSzPts val="1363"/>
              <a:buFont typeface="Raleway"/>
              <a:buAutoNum type="arabicPeriod"/>
            </a:pPr>
            <a:r>
              <a:rPr lang="tr" sz="1362">
                <a:solidFill>
                  <a:schemeClr val="lt1"/>
                </a:solidFill>
                <a:latin typeface="Raleway"/>
                <a:ea typeface="Raleway"/>
                <a:cs typeface="Raleway"/>
                <a:sym typeface="Raleway"/>
              </a:rPr>
              <a:t>ramil</a:t>
            </a:r>
            <a:endParaRPr sz="1362">
              <a:solidFill>
                <a:schemeClr val="lt1"/>
              </a:solidFill>
              <a:latin typeface="Raleway"/>
              <a:ea typeface="Raleway"/>
              <a:cs typeface="Raleway"/>
              <a:sym typeface="Raleway"/>
            </a:endParaRPr>
          </a:p>
          <a:p>
            <a:pPr indent="-315118" lvl="0" marL="457200" rtl="0" algn="l">
              <a:spcBef>
                <a:spcPts val="0"/>
              </a:spcBef>
              <a:spcAft>
                <a:spcPts val="0"/>
              </a:spcAft>
              <a:buClr>
                <a:schemeClr val="lt1"/>
              </a:buClr>
              <a:buSzPts val="1363"/>
              <a:buFont typeface="Raleway"/>
              <a:buAutoNum type="arabicPeriod"/>
            </a:pPr>
            <a:r>
              <a:rPr lang="tr" sz="1362">
                <a:solidFill>
                  <a:schemeClr val="lt1"/>
                </a:solidFill>
                <a:latin typeface="Raleway"/>
                <a:ea typeface="Raleway"/>
                <a:cs typeface="Raleway"/>
                <a:sym typeface="Raleway"/>
              </a:rPr>
              <a:t>er  </a:t>
            </a:r>
            <a:endParaRPr sz="1362">
              <a:solidFill>
                <a:schemeClr val="lt1"/>
              </a:solidFill>
              <a:latin typeface="Raleway"/>
              <a:ea typeface="Raleway"/>
              <a:cs typeface="Raleway"/>
              <a:sym typeface="Raleway"/>
            </a:endParaRPr>
          </a:p>
          <a:p>
            <a:pPr indent="0" lvl="0" marL="0" rtl="0" algn="l">
              <a:spcBef>
                <a:spcPts val="4900"/>
              </a:spcBef>
              <a:spcAft>
                <a:spcPts val="4900"/>
              </a:spcAft>
              <a:buSzPts val="688"/>
              <a:buNone/>
            </a:pPr>
            <a:r>
              <a:rPr lang="tr" sz="1362">
                <a:solidFill>
                  <a:schemeClr val="lt1"/>
                </a:solidFill>
                <a:latin typeface="Raleway"/>
                <a:ea typeface="Raleway"/>
                <a:cs typeface="Raleway"/>
                <a:sym typeface="Raleway"/>
              </a:rPr>
              <a:t>şeklinde olacaktır. Şifreleme yöntemi her bloğu ayrı ayrı şifreleyecek ve çıkan sonuçları birleştirerek şifreli metni elde edecektir.</a:t>
            </a:r>
            <a:endParaRPr sz="1237">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280" name="Shape 280"/>
        <p:cNvGrpSpPr/>
        <p:nvPr/>
      </p:nvGrpSpPr>
      <p:grpSpPr>
        <a:xfrm>
          <a:off x="0" y="0"/>
          <a:ext cx="0" cy="0"/>
          <a:chOff x="0" y="0"/>
          <a:chExt cx="0" cy="0"/>
        </a:xfrm>
      </p:grpSpPr>
      <p:sp>
        <p:nvSpPr>
          <p:cNvPr id="281" name="Google Shape;28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solidFill>
                  <a:schemeClr val="lt1"/>
                </a:solidFill>
                <a:latin typeface="Raleway"/>
                <a:ea typeface="Raleway"/>
                <a:cs typeface="Raleway"/>
                <a:sym typeface="Raleway"/>
              </a:rPr>
              <a:t>Asimetrik Algoritmalar</a:t>
            </a:r>
            <a:endParaRPr b="1">
              <a:solidFill>
                <a:schemeClr val="lt1"/>
              </a:solidFill>
              <a:latin typeface="Raleway"/>
              <a:ea typeface="Raleway"/>
              <a:cs typeface="Raleway"/>
              <a:sym typeface="Raleway"/>
            </a:endParaRPr>
          </a:p>
        </p:txBody>
      </p:sp>
      <p:sp>
        <p:nvSpPr>
          <p:cNvPr id="282" name="Google Shape;282;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solidFill>
                  <a:schemeClr val="lt1"/>
                </a:solidFill>
                <a:latin typeface="Raleway"/>
                <a:ea typeface="Raleway"/>
                <a:cs typeface="Raleway"/>
                <a:sym typeface="Raleway"/>
              </a:rPr>
              <a:t>Bu algoritmalarda şifreleme için kullanılan anahtar , deşifrelemede kullanılan anahtardan farklıdır.Herhangi bir kişi bu anahtarı kullanarak mesajlarını şifreleyebilir fakat yalnız deşifreleme anahtarına sahip alıcılar mesajları deşifreleyebilir.</a:t>
            </a:r>
            <a:endParaRPr>
              <a:solidFill>
                <a:schemeClr val="lt1"/>
              </a:solidFill>
              <a:latin typeface="Raleway"/>
              <a:ea typeface="Raleway"/>
              <a:cs typeface="Raleway"/>
              <a:sym typeface="Raleway"/>
            </a:endParaRPr>
          </a:p>
        </p:txBody>
      </p:sp>
      <p:pic>
        <p:nvPicPr>
          <p:cNvPr id="283" name="Google Shape;283;p34"/>
          <p:cNvPicPr preferRelativeResize="0"/>
          <p:nvPr/>
        </p:nvPicPr>
        <p:blipFill>
          <a:blip r:embed="rId3">
            <a:alphaModFix/>
          </a:blip>
          <a:stretch>
            <a:fillRect/>
          </a:stretch>
        </p:blipFill>
        <p:spPr>
          <a:xfrm>
            <a:off x="2696775" y="2275125"/>
            <a:ext cx="4077802" cy="2293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287" name="Shape 287"/>
        <p:cNvGrpSpPr/>
        <p:nvPr/>
      </p:nvGrpSpPr>
      <p:grpSpPr>
        <a:xfrm>
          <a:off x="0" y="0"/>
          <a:ext cx="0" cy="0"/>
          <a:chOff x="0" y="0"/>
          <a:chExt cx="0" cy="0"/>
        </a:xfrm>
      </p:grpSpPr>
      <p:sp>
        <p:nvSpPr>
          <p:cNvPr id="288" name="Google Shape;288;p35"/>
          <p:cNvSpPr txBox="1"/>
          <p:nvPr>
            <p:ph type="title"/>
          </p:nvPr>
        </p:nvSpPr>
        <p:spPr>
          <a:xfrm>
            <a:off x="311700" y="262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solidFill>
                  <a:schemeClr val="lt1"/>
                </a:solidFill>
                <a:latin typeface="Raleway"/>
                <a:ea typeface="Raleway"/>
                <a:cs typeface="Raleway"/>
                <a:sym typeface="Raleway"/>
              </a:rPr>
              <a:t>RSA Şifreleme Nedir?</a:t>
            </a:r>
            <a:endParaRPr b="1">
              <a:solidFill>
                <a:schemeClr val="lt1"/>
              </a:solidFill>
              <a:latin typeface="Raleway"/>
              <a:ea typeface="Raleway"/>
              <a:cs typeface="Raleway"/>
              <a:sym typeface="Raleway"/>
            </a:endParaRPr>
          </a:p>
        </p:txBody>
      </p:sp>
      <p:sp>
        <p:nvSpPr>
          <p:cNvPr id="289" name="Google Shape;289;p35"/>
          <p:cNvSpPr txBox="1"/>
          <p:nvPr>
            <p:ph idx="1" type="body"/>
          </p:nvPr>
        </p:nvSpPr>
        <p:spPr>
          <a:xfrm>
            <a:off x="311700" y="835575"/>
            <a:ext cx="8520600" cy="3926700"/>
          </a:xfrm>
          <a:prstGeom prst="rect">
            <a:avLst/>
          </a:prstGeom>
        </p:spPr>
        <p:txBody>
          <a:bodyPr anchorCtr="0" anchor="t" bIns="91425" lIns="91425" spcFirstLastPara="1" rIns="91425" wrap="square" tIns="91425">
            <a:noAutofit/>
          </a:bodyPr>
          <a:lstStyle/>
          <a:p>
            <a:pPr indent="0" lvl="0" marL="0" rtl="0" algn="l">
              <a:lnSpc>
                <a:spcPct val="218181"/>
              </a:lnSpc>
              <a:spcBef>
                <a:spcPts val="1400"/>
              </a:spcBef>
              <a:spcAft>
                <a:spcPts val="0"/>
              </a:spcAft>
              <a:buSzPts val="605"/>
              <a:buNone/>
            </a:pPr>
            <a:r>
              <a:rPr lang="tr" sz="1080">
                <a:solidFill>
                  <a:schemeClr val="lt1"/>
                </a:solidFill>
                <a:latin typeface="Raleway"/>
                <a:ea typeface="Raleway"/>
                <a:cs typeface="Raleway"/>
                <a:sym typeface="Raleway"/>
              </a:rPr>
              <a:t>RSA mantığı, bir tam sayının çarpanlarına ayrılmasının onu yeni sayılarla çarpmaktan daha zor olduğu gerçeğine dayanmaktadır. Yeterince büyük ve birbirinden farklı olan iki asal sayının çarpımından oluşan bir base değer elde edilir. Ve diğer anahtar parametreleri de aynı iki asal sayıdan türetilir. Bu nedenle base değer çarpanlara ayrılabilirse, özel anahtar tehlikeye atılır. Bu nedenle anahtar boyutunu iki veya üçe katlarsak, şifreleme gücü katlanarak artar .Çalışması ise şu şekilde olur,</a:t>
            </a:r>
            <a:endParaRPr sz="1080">
              <a:solidFill>
                <a:schemeClr val="lt1"/>
              </a:solidFill>
              <a:latin typeface="Raleway"/>
              <a:ea typeface="Raleway"/>
              <a:cs typeface="Raleway"/>
              <a:sym typeface="Raleway"/>
            </a:endParaRPr>
          </a:p>
          <a:p>
            <a:pPr indent="-297180" lvl="0" marL="749300" rtl="0" algn="l">
              <a:lnSpc>
                <a:spcPct val="218181"/>
              </a:lnSpc>
              <a:spcBef>
                <a:spcPts val="3200"/>
              </a:spcBef>
              <a:spcAft>
                <a:spcPts val="0"/>
              </a:spcAft>
              <a:buClr>
                <a:schemeClr val="lt1"/>
              </a:buClr>
              <a:buSzPts val="1080"/>
              <a:buFont typeface="Raleway"/>
              <a:buAutoNum type="arabicPeriod"/>
            </a:pPr>
            <a:r>
              <a:rPr lang="tr" sz="1080">
                <a:solidFill>
                  <a:schemeClr val="lt1"/>
                </a:solidFill>
                <a:latin typeface="Raleway"/>
                <a:ea typeface="Raleway"/>
                <a:cs typeface="Raleway"/>
                <a:sym typeface="Raleway"/>
              </a:rPr>
              <a:t>İki adet asal sayı seçilir. Bu sayıların büyük olması güvenlik açısından önemlidir. Bu iki sayıya p ve q diyelim.</a:t>
            </a:r>
            <a:endParaRPr sz="1080">
              <a:solidFill>
                <a:schemeClr val="lt1"/>
              </a:solidFill>
              <a:latin typeface="Raleway"/>
              <a:ea typeface="Raleway"/>
              <a:cs typeface="Raleway"/>
              <a:sym typeface="Raleway"/>
            </a:endParaRPr>
          </a:p>
          <a:p>
            <a:pPr indent="-297180" lvl="0" marL="749300" rtl="0" algn="l">
              <a:lnSpc>
                <a:spcPct val="218181"/>
              </a:lnSpc>
              <a:spcBef>
                <a:spcPts val="0"/>
              </a:spcBef>
              <a:spcAft>
                <a:spcPts val="0"/>
              </a:spcAft>
              <a:buClr>
                <a:schemeClr val="lt1"/>
              </a:buClr>
              <a:buSzPts val="1080"/>
              <a:buFont typeface="Raleway"/>
              <a:buAutoNum type="arabicPeriod"/>
            </a:pPr>
            <a:r>
              <a:rPr lang="tr" sz="1080">
                <a:solidFill>
                  <a:schemeClr val="lt1"/>
                </a:solidFill>
                <a:latin typeface="Raleway"/>
                <a:ea typeface="Raleway"/>
                <a:cs typeface="Raleway"/>
                <a:sym typeface="Raleway"/>
              </a:rPr>
              <a:t>Anahtarlar için base değerinin hesaplanması gerekmektedir. Base değerine n dersek; n = p*q şeklinde bu değer hesaplanabilir.</a:t>
            </a:r>
            <a:endParaRPr sz="1080">
              <a:solidFill>
                <a:schemeClr val="lt1"/>
              </a:solidFill>
              <a:latin typeface="Raleway"/>
              <a:ea typeface="Raleway"/>
              <a:cs typeface="Raleway"/>
              <a:sym typeface="Raleway"/>
            </a:endParaRPr>
          </a:p>
          <a:p>
            <a:pPr indent="-297180" lvl="0" marL="749300" rtl="0" algn="l">
              <a:lnSpc>
                <a:spcPct val="218181"/>
              </a:lnSpc>
              <a:spcBef>
                <a:spcPts val="0"/>
              </a:spcBef>
              <a:spcAft>
                <a:spcPts val="0"/>
              </a:spcAft>
              <a:buClr>
                <a:schemeClr val="lt1"/>
              </a:buClr>
              <a:buSzPts val="1080"/>
              <a:buFont typeface="Raleway"/>
              <a:buAutoNum type="arabicPeriod"/>
            </a:pPr>
            <a:r>
              <a:rPr lang="tr" sz="1080">
                <a:solidFill>
                  <a:schemeClr val="lt1"/>
                </a:solidFill>
                <a:latin typeface="Raleway"/>
                <a:ea typeface="Raleway"/>
                <a:cs typeface="Raleway"/>
                <a:sym typeface="Raleway"/>
              </a:rPr>
              <a:t>n değeri için totient fonksiyonu hesaplanır. Her iki çarpanda asal olduğu için n değerinin totient fonksiyonu ; φ(n) = (p-1)(q-1) olarak bulunur.</a:t>
            </a:r>
            <a:endParaRPr sz="1080">
              <a:solidFill>
                <a:schemeClr val="lt1"/>
              </a:solidFill>
              <a:latin typeface="Raleway"/>
              <a:ea typeface="Raleway"/>
              <a:cs typeface="Raleway"/>
              <a:sym typeface="Raleway"/>
            </a:endParaRPr>
          </a:p>
          <a:p>
            <a:pPr indent="-297180" lvl="0" marL="749300" rtl="0" algn="l">
              <a:lnSpc>
                <a:spcPct val="218181"/>
              </a:lnSpc>
              <a:spcBef>
                <a:spcPts val="0"/>
              </a:spcBef>
              <a:spcAft>
                <a:spcPts val="0"/>
              </a:spcAft>
              <a:buClr>
                <a:schemeClr val="lt1"/>
              </a:buClr>
              <a:buSzPts val="1080"/>
              <a:buFont typeface="Raleway"/>
              <a:buAutoNum type="arabicPeriod"/>
            </a:pPr>
            <a:r>
              <a:rPr lang="tr" sz="1080">
                <a:solidFill>
                  <a:schemeClr val="lt1"/>
                </a:solidFill>
                <a:latin typeface="Raleway"/>
                <a:ea typeface="Raleway"/>
                <a:cs typeface="Raleway"/>
                <a:sym typeface="Raleway"/>
              </a:rPr>
              <a:t>Public key değerimize e dersek, e’yi bulmak için 1&lt; e &lt;φ(n) aralığından bir asal sayı seçilmelidir. e değerimiz artık bizim public key değerimizdir.</a:t>
            </a:r>
            <a:endParaRPr sz="1080">
              <a:solidFill>
                <a:schemeClr val="lt1"/>
              </a:solidFill>
              <a:latin typeface="Raleway"/>
              <a:ea typeface="Raleway"/>
              <a:cs typeface="Raleway"/>
              <a:sym typeface="Raleway"/>
            </a:endParaRPr>
          </a:p>
          <a:p>
            <a:pPr indent="-297180" lvl="0" marL="749300" rtl="0" algn="l">
              <a:lnSpc>
                <a:spcPct val="218181"/>
              </a:lnSpc>
              <a:spcBef>
                <a:spcPts val="0"/>
              </a:spcBef>
              <a:spcAft>
                <a:spcPts val="0"/>
              </a:spcAft>
              <a:buClr>
                <a:schemeClr val="lt1"/>
              </a:buClr>
              <a:buSzPts val="1080"/>
              <a:buFont typeface="Raleway"/>
              <a:buAutoNum type="arabicPeriod"/>
            </a:pPr>
            <a:r>
              <a:rPr lang="tr" sz="1080">
                <a:solidFill>
                  <a:schemeClr val="lt1"/>
                </a:solidFill>
                <a:latin typeface="Raleway"/>
                <a:ea typeface="Raleway"/>
                <a:cs typeface="Raleway"/>
                <a:sym typeface="Raleway"/>
              </a:rPr>
              <a:t>.Private key değerimize d dersek, d*e = 1 mod (n) olarak d değeri hesaplanır.</a:t>
            </a:r>
            <a:endParaRPr sz="1190">
              <a:solidFill>
                <a:schemeClr val="lt1"/>
              </a:solidFill>
              <a:latin typeface="Raleway"/>
              <a:ea typeface="Raleway"/>
              <a:cs typeface="Raleway"/>
              <a:sym typeface="Raleway"/>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293" name="Shape 293"/>
        <p:cNvGrpSpPr/>
        <p:nvPr/>
      </p:nvGrpSpPr>
      <p:grpSpPr>
        <a:xfrm>
          <a:off x="0" y="0"/>
          <a:ext cx="0" cy="0"/>
          <a:chOff x="0" y="0"/>
          <a:chExt cx="0" cy="0"/>
        </a:xfrm>
      </p:grpSpPr>
      <p:sp>
        <p:nvSpPr>
          <p:cNvPr id="294" name="Google Shape;294;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solidFill>
                  <a:schemeClr val="lt1"/>
                </a:solidFill>
                <a:latin typeface="Raleway"/>
                <a:ea typeface="Raleway"/>
                <a:cs typeface="Raleway"/>
                <a:sym typeface="Raleway"/>
              </a:rPr>
              <a:t>RSA Algoritması</a:t>
            </a:r>
            <a:endParaRPr b="1">
              <a:solidFill>
                <a:schemeClr val="lt1"/>
              </a:solidFill>
              <a:latin typeface="Raleway"/>
              <a:ea typeface="Raleway"/>
              <a:cs typeface="Raleway"/>
              <a:sym typeface="Raleway"/>
            </a:endParaRPr>
          </a:p>
        </p:txBody>
      </p:sp>
      <p:sp>
        <p:nvSpPr>
          <p:cNvPr id="295" name="Google Shape;295;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Clr>
                <a:schemeClr val="lt1"/>
              </a:buClr>
              <a:buSzPts val="1400"/>
              <a:buFont typeface="Raleway"/>
              <a:buChar char="●"/>
            </a:pPr>
            <a:r>
              <a:rPr lang="tr" sz="1400">
                <a:solidFill>
                  <a:schemeClr val="lt1"/>
                </a:solidFill>
                <a:latin typeface="Raleway"/>
                <a:ea typeface="Raleway"/>
                <a:cs typeface="Raleway"/>
                <a:sym typeface="Raleway"/>
              </a:rPr>
              <a:t> İki asal sayı seçilir p = 61 ve q = 53</a:t>
            </a:r>
            <a:endParaRPr sz="1400">
              <a:solidFill>
                <a:schemeClr val="lt1"/>
              </a:solidFill>
              <a:latin typeface="Raleway"/>
              <a:ea typeface="Raleway"/>
              <a:cs typeface="Raleway"/>
              <a:sym typeface="Raleway"/>
            </a:endParaRPr>
          </a:p>
          <a:p>
            <a:pPr indent="-317500" lvl="0" marL="457200" rtl="0" algn="just">
              <a:spcBef>
                <a:spcPts val="0"/>
              </a:spcBef>
              <a:spcAft>
                <a:spcPts val="0"/>
              </a:spcAft>
              <a:buClr>
                <a:schemeClr val="lt1"/>
              </a:buClr>
              <a:buSzPts val="1400"/>
              <a:buFont typeface="Raleway"/>
              <a:buChar char="●"/>
            </a:pPr>
            <a:r>
              <a:rPr lang="tr" sz="1400">
                <a:solidFill>
                  <a:schemeClr val="lt1"/>
                </a:solidFill>
                <a:latin typeface="Raleway"/>
                <a:ea typeface="Raleway"/>
                <a:cs typeface="Raleway"/>
                <a:sym typeface="Raleway"/>
              </a:rPr>
              <a:t> n değeri hesaplanır n = pq şeklinde n = 61 * 53 = 3233 Totientı hesaplanır φ(n) = (p-1)(q-1) φ(n) = (61-1)(53-1) = 3120</a:t>
            </a:r>
            <a:endParaRPr sz="1400">
              <a:solidFill>
                <a:schemeClr val="lt1"/>
              </a:solidFill>
              <a:latin typeface="Raleway"/>
              <a:ea typeface="Raleway"/>
              <a:cs typeface="Raleway"/>
              <a:sym typeface="Raleway"/>
            </a:endParaRPr>
          </a:p>
          <a:p>
            <a:pPr indent="-317500" lvl="0" marL="457200" rtl="0" algn="just">
              <a:spcBef>
                <a:spcPts val="0"/>
              </a:spcBef>
              <a:spcAft>
                <a:spcPts val="0"/>
              </a:spcAft>
              <a:buClr>
                <a:schemeClr val="lt1"/>
              </a:buClr>
              <a:buSzPts val="1400"/>
              <a:buFont typeface="Raleway"/>
              <a:buChar char="●"/>
            </a:pPr>
            <a:r>
              <a:rPr lang="tr" sz="1400">
                <a:solidFill>
                  <a:schemeClr val="lt1"/>
                </a:solidFill>
                <a:latin typeface="Raleway"/>
                <a:ea typeface="Raleway"/>
                <a:cs typeface="Raleway"/>
                <a:sym typeface="Raleway"/>
              </a:rPr>
              <a:t> Totient sonucu ile aralarında asal olan ve 1’den büyük bir sayı seçilir e &gt; 1 =&gt; e = 17 (3120 ile aralarında asal) , bu sayı aynı zamanda ortak şifredir.</a:t>
            </a:r>
            <a:endParaRPr sz="1400">
              <a:solidFill>
                <a:schemeClr val="lt1"/>
              </a:solidFill>
              <a:latin typeface="Raleway"/>
              <a:ea typeface="Raleway"/>
              <a:cs typeface="Raleway"/>
              <a:sym typeface="Raleway"/>
            </a:endParaRPr>
          </a:p>
          <a:p>
            <a:pPr indent="-317500" lvl="0" marL="457200" rtl="0" algn="just">
              <a:spcBef>
                <a:spcPts val="0"/>
              </a:spcBef>
              <a:spcAft>
                <a:spcPts val="0"/>
              </a:spcAft>
              <a:buClr>
                <a:schemeClr val="lt1"/>
              </a:buClr>
              <a:buSzPts val="1400"/>
              <a:buFont typeface="Raleway"/>
              <a:buChar char="●"/>
            </a:pPr>
            <a:r>
              <a:rPr lang="tr" sz="1400">
                <a:solidFill>
                  <a:schemeClr val="lt1"/>
                </a:solidFill>
                <a:latin typeface="Raleway"/>
                <a:ea typeface="Raleway"/>
                <a:cs typeface="Raleway"/>
                <a:sym typeface="Raleway"/>
              </a:rPr>
              <a:t> Özel şifre olması için bir d sayısı seçilir: de ≡ 1 mod(n) olacak şekilde d sayısı bulunur , d = 2753 (çünkü 17 * 2753 = 46801 = 1 + 15 * 3120 ) Bu sayının hesaplanması sırasında uzatılmış Öklid yöntemi kullanılmıştır.</a:t>
            </a:r>
            <a:endParaRPr sz="1400">
              <a:solidFill>
                <a:schemeClr val="lt1"/>
              </a:solidFill>
              <a:latin typeface="Raleway"/>
              <a:ea typeface="Raleway"/>
              <a:cs typeface="Raleway"/>
              <a:sym typeface="Raleway"/>
            </a:endParaRPr>
          </a:p>
          <a:p>
            <a:pPr indent="-317500" lvl="0" marL="457200" rtl="0" algn="just">
              <a:spcBef>
                <a:spcPts val="0"/>
              </a:spcBef>
              <a:spcAft>
                <a:spcPts val="0"/>
              </a:spcAft>
              <a:buClr>
                <a:schemeClr val="lt1"/>
              </a:buClr>
              <a:buSzPts val="1400"/>
              <a:buFont typeface="Raleway"/>
              <a:buChar char="●"/>
            </a:pPr>
            <a:r>
              <a:rPr lang="tr" sz="1400">
                <a:solidFill>
                  <a:schemeClr val="lt1"/>
                </a:solidFill>
                <a:latin typeface="Raleway"/>
                <a:ea typeface="Raleway"/>
                <a:cs typeface="Raleway"/>
                <a:sym typeface="Raleway"/>
              </a:rPr>
              <a:t> Örneğin mesaj olarak 123 gönderilecek olsun: 123^17 mod 3233 = 855 olarak şifreli metin bulunur.</a:t>
            </a:r>
            <a:endParaRPr sz="1400">
              <a:solidFill>
                <a:schemeClr val="lt1"/>
              </a:solidFill>
              <a:latin typeface="Raleway"/>
              <a:ea typeface="Raleway"/>
              <a:cs typeface="Raleway"/>
              <a:sym typeface="Raleway"/>
            </a:endParaRPr>
          </a:p>
          <a:p>
            <a:pPr indent="-317500" lvl="0" marL="457200" rtl="0" algn="just">
              <a:spcBef>
                <a:spcPts val="0"/>
              </a:spcBef>
              <a:spcAft>
                <a:spcPts val="0"/>
              </a:spcAft>
              <a:buClr>
                <a:schemeClr val="lt1"/>
              </a:buClr>
              <a:buSzPts val="1400"/>
              <a:buFont typeface="Raleway"/>
              <a:buChar char="●"/>
            </a:pPr>
            <a:r>
              <a:rPr lang="tr" sz="1400">
                <a:solidFill>
                  <a:schemeClr val="lt1"/>
                </a:solidFill>
                <a:latin typeface="Raleway"/>
                <a:ea typeface="Raleway"/>
                <a:cs typeface="Raleway"/>
                <a:sym typeface="Raleway"/>
              </a:rPr>
              <a:t> Açacak taraf için tersi işlem uygulanır: 855^2753 mod 3233 = 123 şeklinde orijinal mesaj geri elde edilir.</a:t>
            </a:r>
            <a:endParaRPr sz="1400">
              <a:solidFill>
                <a:schemeClr val="lt1"/>
              </a:solidFill>
              <a:latin typeface="Raleway"/>
              <a:ea typeface="Raleway"/>
              <a:cs typeface="Raleway"/>
              <a:sym typeface="Raleway"/>
            </a:endParaRPr>
          </a:p>
          <a:p>
            <a:pPr indent="0" lvl="0" marL="0" rtl="0" algn="l">
              <a:spcBef>
                <a:spcPts val="0"/>
              </a:spcBef>
              <a:spcAft>
                <a:spcPts val="1200"/>
              </a:spcAft>
              <a:buNone/>
            </a:pPr>
            <a:r>
              <a:t/>
            </a:r>
            <a:endParaRPr>
              <a:latin typeface="Raleway"/>
              <a:ea typeface="Raleway"/>
              <a:cs typeface="Raleway"/>
              <a:sym typeface="Raleway"/>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299" name="Shape 299"/>
        <p:cNvGrpSpPr/>
        <p:nvPr/>
      </p:nvGrpSpPr>
      <p:grpSpPr>
        <a:xfrm>
          <a:off x="0" y="0"/>
          <a:ext cx="0" cy="0"/>
          <a:chOff x="0" y="0"/>
          <a:chExt cx="0" cy="0"/>
        </a:xfrm>
      </p:grpSpPr>
      <p:sp>
        <p:nvSpPr>
          <p:cNvPr id="300" name="Google Shape;300;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solidFill>
                  <a:schemeClr val="lt1"/>
                </a:solidFill>
                <a:latin typeface="Raleway"/>
                <a:ea typeface="Raleway"/>
                <a:cs typeface="Raleway"/>
                <a:sym typeface="Raleway"/>
              </a:rPr>
              <a:t>RSA Algoritması</a:t>
            </a:r>
            <a:endParaRPr b="1">
              <a:solidFill>
                <a:schemeClr val="lt1"/>
              </a:solidFill>
              <a:latin typeface="Raleway"/>
              <a:ea typeface="Raleway"/>
              <a:cs typeface="Raleway"/>
              <a:sym typeface="Raleway"/>
            </a:endParaRPr>
          </a:p>
        </p:txBody>
      </p:sp>
      <p:pic>
        <p:nvPicPr>
          <p:cNvPr id="301" name="Google Shape;301;p37"/>
          <p:cNvPicPr preferRelativeResize="0"/>
          <p:nvPr/>
        </p:nvPicPr>
        <p:blipFill>
          <a:blip r:embed="rId3">
            <a:alphaModFix/>
          </a:blip>
          <a:stretch>
            <a:fillRect/>
          </a:stretch>
        </p:blipFill>
        <p:spPr>
          <a:xfrm>
            <a:off x="250475" y="1272775"/>
            <a:ext cx="8845900" cy="30456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305" name="Shape 305"/>
        <p:cNvGrpSpPr/>
        <p:nvPr/>
      </p:nvGrpSpPr>
      <p:grpSpPr>
        <a:xfrm>
          <a:off x="0" y="0"/>
          <a:ext cx="0" cy="0"/>
          <a:chOff x="0" y="0"/>
          <a:chExt cx="0" cy="0"/>
        </a:xfrm>
      </p:grpSpPr>
      <p:sp>
        <p:nvSpPr>
          <p:cNvPr id="306" name="Google Shape;306;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solidFill>
                  <a:schemeClr val="lt1"/>
                </a:solidFill>
                <a:latin typeface="Raleway"/>
                <a:ea typeface="Raleway"/>
                <a:cs typeface="Raleway"/>
                <a:sym typeface="Raleway"/>
              </a:rPr>
              <a:t>RSA Şifreleme Örneği</a:t>
            </a:r>
            <a:endParaRPr b="1">
              <a:solidFill>
                <a:schemeClr val="lt1"/>
              </a:solidFill>
              <a:latin typeface="Raleway"/>
              <a:ea typeface="Raleway"/>
              <a:cs typeface="Raleway"/>
              <a:sym typeface="Raleway"/>
            </a:endParaRPr>
          </a:p>
        </p:txBody>
      </p:sp>
      <p:sp>
        <p:nvSpPr>
          <p:cNvPr id="307" name="Google Shape;307;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u="sng">
                <a:solidFill>
                  <a:schemeClr val="lt1"/>
                </a:solidFill>
                <a:latin typeface="Raleway"/>
                <a:ea typeface="Raleway"/>
                <a:cs typeface="Raleway"/>
                <a:sym typeface="Raleway"/>
              </a:rPr>
              <a:t>Şifreleme:</a:t>
            </a:r>
            <a:r>
              <a:rPr lang="tr">
                <a:solidFill>
                  <a:schemeClr val="lt1"/>
                </a:solidFill>
                <a:latin typeface="Raleway"/>
                <a:ea typeface="Raleway"/>
                <a:cs typeface="Raleway"/>
                <a:sym typeface="Raleway"/>
              </a:rPr>
              <a:t>  Bilgiyi alacak olan kullanıcı herkesin bilgisine açık bir kanaldan e=11 ve n=119 olan açık anahtarlar karşı tarafa gönderilir.  Bilgiyi paylaşacak olan kullanıcının açık metni (M) kısıtlar dahilinde rastgele seçilen 45 sayısı olsun.  Şifreli metin C = 4511 (mod 119) işlemine göre C = 12 olarak bulunmaktadır.  Bilgiyi paylaşacak olan kullanıcı C = 12 sayısını, bilgiyi karşı tarafa tekrar göndermek için herkesin bilgisine açık bir kanal kullanılır. </a:t>
            </a:r>
            <a:endParaRPr>
              <a:solidFill>
                <a:schemeClr val="lt1"/>
              </a:solidFill>
              <a:latin typeface="Raleway"/>
              <a:ea typeface="Raleway"/>
              <a:cs typeface="Raleway"/>
              <a:sym typeface="Raleway"/>
            </a:endParaRPr>
          </a:p>
          <a:p>
            <a:pPr indent="0" lvl="0" marL="0" rtl="0" algn="l">
              <a:spcBef>
                <a:spcPts val="1200"/>
              </a:spcBef>
              <a:spcAft>
                <a:spcPts val="1200"/>
              </a:spcAft>
              <a:buNone/>
            </a:pPr>
            <a:r>
              <a:rPr b="1" lang="tr" u="sng">
                <a:solidFill>
                  <a:schemeClr val="lt1"/>
                </a:solidFill>
                <a:latin typeface="Raleway"/>
                <a:ea typeface="Raleway"/>
                <a:cs typeface="Raleway"/>
                <a:sym typeface="Raleway"/>
              </a:rPr>
              <a:t>Şifre Çözme</a:t>
            </a:r>
            <a:r>
              <a:rPr lang="tr">
                <a:solidFill>
                  <a:schemeClr val="lt1"/>
                </a:solidFill>
                <a:latin typeface="Raleway"/>
                <a:ea typeface="Raleway"/>
                <a:cs typeface="Raleway"/>
                <a:sym typeface="Raleway"/>
              </a:rPr>
              <a:t>:  Bilgiyi alacak olan kullanıcı M = 1235 (mod 119) eşitliğini sağlayan M sayısını 45 bularak açık metni elde etmiş olur.</a:t>
            </a:r>
            <a:endParaRPr>
              <a:solidFill>
                <a:schemeClr val="lt1"/>
              </a:solidFill>
              <a:latin typeface="Raleway"/>
              <a:ea typeface="Raleway"/>
              <a:cs typeface="Raleway"/>
              <a:sym typeface="Raleway"/>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311" name="Shape 311"/>
        <p:cNvGrpSpPr/>
        <p:nvPr/>
      </p:nvGrpSpPr>
      <p:grpSpPr>
        <a:xfrm>
          <a:off x="0" y="0"/>
          <a:ext cx="0" cy="0"/>
          <a:chOff x="0" y="0"/>
          <a:chExt cx="0" cy="0"/>
        </a:xfrm>
      </p:grpSpPr>
      <p:sp>
        <p:nvSpPr>
          <p:cNvPr id="312" name="Google Shape;312;p39"/>
          <p:cNvSpPr txBox="1"/>
          <p:nvPr>
            <p:ph type="title"/>
          </p:nvPr>
        </p:nvSpPr>
        <p:spPr>
          <a:xfrm>
            <a:off x="236700" y="273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solidFill>
                  <a:schemeClr val="lt1"/>
                </a:solidFill>
                <a:latin typeface="Raleway"/>
                <a:ea typeface="Raleway"/>
                <a:cs typeface="Raleway"/>
                <a:sym typeface="Raleway"/>
              </a:rPr>
              <a:t>KAYNAKÇA</a:t>
            </a:r>
            <a:endParaRPr b="1">
              <a:solidFill>
                <a:schemeClr val="lt1"/>
              </a:solidFill>
              <a:latin typeface="Raleway"/>
              <a:ea typeface="Raleway"/>
              <a:cs typeface="Raleway"/>
              <a:sym typeface="Raleway"/>
            </a:endParaRPr>
          </a:p>
        </p:txBody>
      </p:sp>
      <p:sp>
        <p:nvSpPr>
          <p:cNvPr id="313" name="Google Shape;313;p39"/>
          <p:cNvSpPr txBox="1"/>
          <p:nvPr>
            <p:ph idx="1" type="body"/>
          </p:nvPr>
        </p:nvSpPr>
        <p:spPr>
          <a:xfrm>
            <a:off x="311700" y="846275"/>
            <a:ext cx="8520600" cy="41793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tr">
                <a:solidFill>
                  <a:schemeClr val="lt1"/>
                </a:solidFill>
                <a:latin typeface="Raleway"/>
                <a:ea typeface="Raleway"/>
                <a:cs typeface="Raleway"/>
                <a:sym typeface="Raleway"/>
              </a:rPr>
              <a:t>-</a:t>
            </a:r>
            <a:r>
              <a:rPr lang="tr">
                <a:solidFill>
                  <a:schemeClr val="lt1"/>
                </a:solidFill>
                <a:uFill>
                  <a:noFill/>
                </a:uFill>
                <a:latin typeface="Raleway"/>
                <a:ea typeface="Raleway"/>
                <a:cs typeface="Raleway"/>
                <a:sym typeface="Raleway"/>
                <a:hlinkClick r:id="rId3">
                  <a:extLst>
                    <a:ext uri="{A12FA001-AC4F-418D-AE19-62706E023703}">
                      <ahyp:hlinkClr val="tx"/>
                    </a:ext>
                  </a:extLst>
                </a:hlinkClick>
              </a:rPr>
              <a:t>https://tr.linkedin.com/pulse/kriptografide-%C5%9Fifreleme-teknikleri-nihal-kindap</a:t>
            </a:r>
            <a:endParaRPr>
              <a:solidFill>
                <a:schemeClr val="lt1"/>
              </a:solidFill>
              <a:latin typeface="Raleway"/>
              <a:ea typeface="Raleway"/>
              <a:cs typeface="Raleway"/>
              <a:sym typeface="Raleway"/>
            </a:endParaRPr>
          </a:p>
          <a:p>
            <a:pPr indent="0" lvl="0" marL="0" rtl="0" algn="l">
              <a:spcBef>
                <a:spcPts val="1200"/>
              </a:spcBef>
              <a:spcAft>
                <a:spcPts val="0"/>
              </a:spcAft>
              <a:buNone/>
            </a:pPr>
            <a:r>
              <a:rPr lang="tr">
                <a:solidFill>
                  <a:schemeClr val="lt1"/>
                </a:solidFill>
                <a:latin typeface="Raleway"/>
                <a:ea typeface="Raleway"/>
                <a:cs typeface="Raleway"/>
                <a:sym typeface="Raleway"/>
              </a:rPr>
              <a:t>-</a:t>
            </a:r>
            <a:r>
              <a:rPr lang="tr">
                <a:solidFill>
                  <a:schemeClr val="lt1"/>
                </a:solidFill>
                <a:uFill>
                  <a:noFill/>
                </a:uFill>
                <a:latin typeface="Raleway"/>
                <a:ea typeface="Raleway"/>
                <a:cs typeface="Raleway"/>
                <a:sym typeface="Raleway"/>
                <a:hlinkClick r:id="rId4">
                  <a:extLst>
                    <a:ext uri="{A12FA001-AC4F-418D-AE19-62706E023703}">
                      <ahyp:hlinkClr val="tx"/>
                    </a:ext>
                  </a:extLst>
                </a:hlinkClick>
              </a:rPr>
              <a:t>http://tektasi.net/wp-content/uploads/2014/01/sifreleme-yontemleri.pdf</a:t>
            </a:r>
            <a:endParaRPr>
              <a:solidFill>
                <a:schemeClr val="lt1"/>
              </a:solidFill>
              <a:latin typeface="Raleway"/>
              <a:ea typeface="Raleway"/>
              <a:cs typeface="Raleway"/>
              <a:sym typeface="Raleway"/>
            </a:endParaRPr>
          </a:p>
          <a:p>
            <a:pPr indent="0" lvl="0" marL="0" rtl="0" algn="l">
              <a:spcBef>
                <a:spcPts val="1200"/>
              </a:spcBef>
              <a:spcAft>
                <a:spcPts val="0"/>
              </a:spcAft>
              <a:buNone/>
            </a:pPr>
            <a:r>
              <a:rPr lang="tr">
                <a:solidFill>
                  <a:schemeClr val="lt1"/>
                </a:solidFill>
                <a:latin typeface="Raleway"/>
                <a:ea typeface="Raleway"/>
                <a:cs typeface="Raleway"/>
                <a:sym typeface="Raleway"/>
              </a:rPr>
              <a:t>-</a:t>
            </a:r>
            <a:r>
              <a:rPr lang="tr">
                <a:solidFill>
                  <a:schemeClr val="lt1"/>
                </a:solidFill>
                <a:uFill>
                  <a:noFill/>
                </a:uFill>
                <a:latin typeface="Raleway"/>
                <a:ea typeface="Raleway"/>
                <a:cs typeface="Raleway"/>
                <a:sym typeface="Raleway"/>
                <a:hlinkClick r:id="rId5">
                  <a:extLst>
                    <a:ext uri="{A12FA001-AC4F-418D-AE19-62706E023703}">
                      <ahyp:hlinkClr val="tx"/>
                    </a:ext>
                  </a:extLst>
                </a:hlinkClick>
              </a:rPr>
              <a:t>https://www.researchgate.net/publication/335607047_KRIPTOLOJI_YONTEMLERININ_KARSILASTIRILMASI</a:t>
            </a:r>
            <a:endParaRPr>
              <a:solidFill>
                <a:schemeClr val="lt1"/>
              </a:solidFill>
              <a:latin typeface="Raleway"/>
              <a:ea typeface="Raleway"/>
              <a:cs typeface="Raleway"/>
              <a:sym typeface="Raleway"/>
            </a:endParaRPr>
          </a:p>
          <a:p>
            <a:pPr indent="0" lvl="0" marL="0" rtl="0" algn="l">
              <a:spcBef>
                <a:spcPts val="1200"/>
              </a:spcBef>
              <a:spcAft>
                <a:spcPts val="0"/>
              </a:spcAft>
              <a:buNone/>
            </a:pPr>
            <a:r>
              <a:rPr lang="tr">
                <a:solidFill>
                  <a:schemeClr val="lt1"/>
                </a:solidFill>
                <a:latin typeface="Raleway"/>
                <a:ea typeface="Raleway"/>
                <a:cs typeface="Raleway"/>
                <a:sym typeface="Raleway"/>
              </a:rPr>
              <a:t>-</a:t>
            </a:r>
            <a:r>
              <a:rPr lang="tr">
                <a:solidFill>
                  <a:schemeClr val="lt1"/>
                </a:solidFill>
                <a:uFill>
                  <a:noFill/>
                </a:uFill>
                <a:latin typeface="Raleway"/>
                <a:ea typeface="Raleway"/>
                <a:cs typeface="Raleway"/>
                <a:sym typeface="Raleway"/>
                <a:hlinkClick r:id="rId6">
                  <a:extLst>
                    <a:ext uri="{A12FA001-AC4F-418D-AE19-62706E023703}">
                      <ahyp:hlinkClr val="tx"/>
                    </a:ext>
                  </a:extLst>
                </a:hlinkClick>
              </a:rPr>
              <a:t>https://www.sibervatan.org/makale/caesar-sifreleme/38</a:t>
            </a:r>
            <a:endParaRPr>
              <a:solidFill>
                <a:schemeClr val="lt1"/>
              </a:solidFill>
              <a:latin typeface="Raleway"/>
              <a:ea typeface="Raleway"/>
              <a:cs typeface="Raleway"/>
              <a:sym typeface="Raleway"/>
            </a:endParaRPr>
          </a:p>
          <a:p>
            <a:pPr indent="0" lvl="0" marL="0" rtl="0" algn="l">
              <a:spcBef>
                <a:spcPts val="1200"/>
              </a:spcBef>
              <a:spcAft>
                <a:spcPts val="0"/>
              </a:spcAft>
              <a:buNone/>
            </a:pPr>
            <a:r>
              <a:rPr lang="tr">
                <a:solidFill>
                  <a:schemeClr val="lt1"/>
                </a:solidFill>
                <a:latin typeface="Raleway"/>
                <a:ea typeface="Raleway"/>
                <a:cs typeface="Raleway"/>
                <a:sym typeface="Raleway"/>
              </a:rPr>
              <a:t>-</a:t>
            </a:r>
            <a:r>
              <a:rPr lang="tr">
                <a:solidFill>
                  <a:schemeClr val="lt1"/>
                </a:solidFill>
                <a:uFill>
                  <a:noFill/>
                </a:uFill>
                <a:latin typeface="Raleway"/>
                <a:ea typeface="Raleway"/>
                <a:cs typeface="Raleway"/>
                <a:sym typeface="Raleway"/>
                <a:hlinkClick r:id="rId7">
                  <a:extLst>
                    <a:ext uri="{A12FA001-AC4F-418D-AE19-62706E023703}">
                      <ahyp:hlinkClr val="tx"/>
                    </a:ext>
                  </a:extLst>
                </a:hlinkClick>
              </a:rPr>
              <a:t>https://medium.com/@buraksekili0/giri%C5%9F-seviyesi-python-ile-sezar-%C5%9Fifrelemesi-burak-sekili-53130f93f284</a:t>
            </a:r>
            <a:endParaRPr>
              <a:solidFill>
                <a:schemeClr val="lt1"/>
              </a:solidFill>
              <a:latin typeface="Raleway"/>
              <a:ea typeface="Raleway"/>
              <a:cs typeface="Raleway"/>
              <a:sym typeface="Raleway"/>
            </a:endParaRPr>
          </a:p>
          <a:p>
            <a:pPr indent="0" lvl="0" marL="0" rtl="0" algn="l">
              <a:spcBef>
                <a:spcPts val="1200"/>
              </a:spcBef>
              <a:spcAft>
                <a:spcPts val="0"/>
              </a:spcAft>
              <a:buNone/>
            </a:pPr>
            <a:r>
              <a:rPr lang="tr">
                <a:solidFill>
                  <a:schemeClr val="lt1"/>
                </a:solidFill>
                <a:latin typeface="Raleway"/>
                <a:ea typeface="Raleway"/>
                <a:cs typeface="Raleway"/>
                <a:sym typeface="Raleway"/>
              </a:rPr>
              <a:t>-</a:t>
            </a:r>
            <a:r>
              <a:rPr lang="tr">
                <a:solidFill>
                  <a:schemeClr val="lt1"/>
                </a:solidFill>
                <a:uFill>
                  <a:noFill/>
                </a:uFill>
                <a:latin typeface="Raleway"/>
                <a:ea typeface="Raleway"/>
                <a:cs typeface="Raleway"/>
                <a:sym typeface="Raleway"/>
                <a:hlinkClick r:id="rId8">
                  <a:extLst>
                    <a:ext uri="{A12FA001-AC4F-418D-AE19-62706E023703}">
                      <ahyp:hlinkClr val="tx"/>
                    </a:ext>
                  </a:extLst>
                </a:hlinkClick>
              </a:rPr>
              <a:t>http://kriptomat.blogspot.com/2009/05/basit-sifreleme-yontemleri.html</a:t>
            </a:r>
            <a:endParaRPr>
              <a:solidFill>
                <a:schemeClr val="lt1"/>
              </a:solidFill>
              <a:latin typeface="Raleway"/>
              <a:ea typeface="Raleway"/>
              <a:cs typeface="Raleway"/>
              <a:sym typeface="Raleway"/>
            </a:endParaRPr>
          </a:p>
          <a:p>
            <a:pPr indent="0" lvl="0" marL="0" rtl="0" algn="l">
              <a:spcBef>
                <a:spcPts val="1200"/>
              </a:spcBef>
              <a:spcAft>
                <a:spcPts val="0"/>
              </a:spcAft>
              <a:buNone/>
            </a:pPr>
            <a:r>
              <a:rPr lang="tr">
                <a:solidFill>
                  <a:schemeClr val="lt1"/>
                </a:solidFill>
                <a:latin typeface="Raleway"/>
                <a:ea typeface="Raleway"/>
                <a:cs typeface="Raleway"/>
                <a:sym typeface="Raleway"/>
              </a:rPr>
              <a:t>-</a:t>
            </a:r>
            <a:r>
              <a:rPr lang="tr">
                <a:solidFill>
                  <a:schemeClr val="lt1"/>
                </a:solidFill>
                <a:uFill>
                  <a:noFill/>
                </a:uFill>
                <a:latin typeface="Raleway"/>
                <a:ea typeface="Raleway"/>
                <a:cs typeface="Raleway"/>
                <a:sym typeface="Raleway"/>
                <a:hlinkClick r:id="rId9">
                  <a:extLst>
                    <a:ext uri="{A12FA001-AC4F-418D-AE19-62706E023703}">
                      <ahyp:hlinkClr val="tx"/>
                    </a:ext>
                  </a:extLst>
                </a:hlinkClick>
              </a:rPr>
              <a:t>https://tr.wikipedia.org/wiki/Vigen%C3%A8re_%C5%9Fifrelemesi#:~:text=Vigen%C3%A8re%20%C5%9Fifrelemesi%2C%20alfabetik%20bir%20%C5%9Fifreleme,zaman%20ge%C3%A7ti%20yeniden%20bir%C3%A7ok%20kez</a:t>
            </a:r>
            <a:r>
              <a:rPr lang="tr">
                <a:solidFill>
                  <a:schemeClr val="lt1"/>
                </a:solidFill>
                <a:latin typeface="Raleway"/>
                <a:ea typeface="Raleway"/>
                <a:cs typeface="Raleway"/>
                <a:sym typeface="Raleway"/>
              </a:rPr>
              <a:t>.</a:t>
            </a:r>
            <a:endParaRPr>
              <a:solidFill>
                <a:schemeClr val="lt1"/>
              </a:solidFill>
              <a:latin typeface="Raleway"/>
              <a:ea typeface="Raleway"/>
              <a:cs typeface="Raleway"/>
              <a:sym typeface="Raleway"/>
            </a:endParaRPr>
          </a:p>
          <a:p>
            <a:pPr indent="0" lvl="0" marL="0" rtl="0" algn="l">
              <a:spcBef>
                <a:spcPts val="1200"/>
              </a:spcBef>
              <a:spcAft>
                <a:spcPts val="0"/>
              </a:spcAft>
              <a:buNone/>
            </a:pPr>
            <a:r>
              <a:rPr lang="tr">
                <a:solidFill>
                  <a:schemeClr val="lt1"/>
                </a:solidFill>
                <a:latin typeface="Raleway"/>
                <a:ea typeface="Raleway"/>
                <a:cs typeface="Raleway"/>
                <a:sym typeface="Raleway"/>
              </a:rPr>
              <a:t>-</a:t>
            </a:r>
            <a:r>
              <a:rPr lang="tr">
                <a:solidFill>
                  <a:schemeClr val="lt1"/>
                </a:solidFill>
                <a:uFill>
                  <a:noFill/>
                </a:uFill>
                <a:latin typeface="Raleway"/>
                <a:ea typeface="Raleway"/>
                <a:cs typeface="Raleway"/>
                <a:sym typeface="Raleway"/>
                <a:hlinkClick r:id="rId10">
                  <a:extLst>
                    <a:ext uri="{A12FA001-AC4F-418D-AE19-62706E023703}">
                      <ahyp:hlinkClr val="tx"/>
                    </a:ext>
                  </a:extLst>
                </a:hlinkClick>
              </a:rPr>
              <a:t>https://stringfixer.com/tr/Vigenere_square</a:t>
            </a:r>
            <a:endParaRPr>
              <a:solidFill>
                <a:schemeClr val="lt1"/>
              </a:solidFill>
              <a:latin typeface="Raleway"/>
              <a:ea typeface="Raleway"/>
              <a:cs typeface="Raleway"/>
              <a:sym typeface="Raleway"/>
            </a:endParaRPr>
          </a:p>
          <a:p>
            <a:pPr indent="0" lvl="0" marL="0" rtl="0" algn="l">
              <a:spcBef>
                <a:spcPts val="1200"/>
              </a:spcBef>
              <a:spcAft>
                <a:spcPts val="0"/>
              </a:spcAft>
              <a:buNone/>
            </a:pPr>
            <a:r>
              <a:rPr lang="tr">
                <a:solidFill>
                  <a:schemeClr val="lt1"/>
                </a:solidFill>
                <a:latin typeface="Raleway"/>
                <a:ea typeface="Raleway"/>
                <a:cs typeface="Raleway"/>
                <a:sym typeface="Raleway"/>
              </a:rPr>
              <a:t>-</a:t>
            </a:r>
            <a:r>
              <a:rPr lang="tr">
                <a:solidFill>
                  <a:schemeClr val="lt1"/>
                </a:solidFill>
                <a:uFill>
                  <a:noFill/>
                </a:uFill>
                <a:latin typeface="Raleway"/>
                <a:ea typeface="Raleway"/>
                <a:cs typeface="Raleway"/>
                <a:sym typeface="Raleway"/>
                <a:hlinkClick r:id="rId11">
                  <a:extLst>
                    <a:ext uri="{A12FA001-AC4F-418D-AE19-62706E023703}">
                      <ahyp:hlinkClr val="tx"/>
                    </a:ext>
                  </a:extLst>
                </a:hlinkClick>
              </a:rPr>
              <a:t>https://kerteriz.net/modern-sifreleme-yontemleri-simetrik-asimetrik-sifreleme/</a:t>
            </a:r>
            <a:endParaRPr>
              <a:solidFill>
                <a:schemeClr val="lt1"/>
              </a:solidFill>
              <a:latin typeface="Raleway"/>
              <a:ea typeface="Raleway"/>
              <a:cs typeface="Raleway"/>
              <a:sym typeface="Raleway"/>
            </a:endParaRPr>
          </a:p>
          <a:p>
            <a:pPr indent="0" lvl="0" marL="0" rtl="0" algn="l">
              <a:spcBef>
                <a:spcPts val="1200"/>
              </a:spcBef>
              <a:spcAft>
                <a:spcPts val="0"/>
              </a:spcAft>
              <a:buNone/>
            </a:pPr>
            <a:r>
              <a:rPr lang="tr">
                <a:solidFill>
                  <a:schemeClr val="lt1"/>
                </a:solidFill>
                <a:latin typeface="Raleway"/>
                <a:ea typeface="Raleway"/>
                <a:cs typeface="Raleway"/>
                <a:sym typeface="Raleway"/>
              </a:rPr>
              <a:t>-</a:t>
            </a:r>
            <a:r>
              <a:rPr lang="tr">
                <a:solidFill>
                  <a:schemeClr val="lt1"/>
                </a:solidFill>
                <a:uFill>
                  <a:noFill/>
                </a:uFill>
                <a:latin typeface="Raleway"/>
                <a:ea typeface="Raleway"/>
                <a:cs typeface="Raleway"/>
                <a:sym typeface="Raleway"/>
                <a:hlinkClick r:id="rId12">
                  <a:extLst>
                    <a:ext uri="{A12FA001-AC4F-418D-AE19-62706E023703}">
                      <ahyp:hlinkClr val="tx"/>
                    </a:ext>
                  </a:extLst>
                </a:hlinkClick>
              </a:rPr>
              <a:t>https://tr.wikipedia.org/wiki/Enigma_%C5%9Fifrelemesinin_analizi</a:t>
            </a:r>
            <a:endParaRPr>
              <a:solidFill>
                <a:schemeClr val="lt1"/>
              </a:solidFill>
              <a:latin typeface="Raleway"/>
              <a:ea typeface="Raleway"/>
              <a:cs typeface="Raleway"/>
              <a:sym typeface="Raleway"/>
            </a:endParaRPr>
          </a:p>
          <a:p>
            <a:pPr indent="0" lvl="0" marL="0" rtl="0" algn="l">
              <a:spcBef>
                <a:spcPts val="1200"/>
              </a:spcBef>
              <a:spcAft>
                <a:spcPts val="0"/>
              </a:spcAft>
              <a:buNone/>
            </a:pPr>
            <a:r>
              <a:rPr lang="tr">
                <a:solidFill>
                  <a:schemeClr val="lt1"/>
                </a:solidFill>
                <a:latin typeface="Raleway"/>
                <a:ea typeface="Raleway"/>
                <a:cs typeface="Raleway"/>
                <a:sym typeface="Raleway"/>
              </a:rPr>
              <a:t>-</a:t>
            </a:r>
            <a:r>
              <a:rPr lang="tr">
                <a:solidFill>
                  <a:schemeClr val="lt1"/>
                </a:solidFill>
                <a:uFill>
                  <a:noFill/>
                </a:uFill>
                <a:latin typeface="Raleway"/>
                <a:ea typeface="Raleway"/>
                <a:cs typeface="Raleway"/>
                <a:sym typeface="Raleway"/>
                <a:hlinkClick r:id="rId13">
                  <a:extLst>
                    <a:ext uri="{A12FA001-AC4F-418D-AE19-62706E023703}">
                      <ahyp:hlinkClr val="tx"/>
                    </a:ext>
                  </a:extLst>
                </a:hlinkClick>
              </a:rPr>
              <a:t>https://bilgisayarkavramlari.com/2008/06/07/blok-sifreleme-block-cipher/</a:t>
            </a:r>
            <a:endParaRPr>
              <a:solidFill>
                <a:schemeClr val="lt1"/>
              </a:solidFill>
              <a:latin typeface="Raleway"/>
              <a:ea typeface="Raleway"/>
              <a:cs typeface="Raleway"/>
              <a:sym typeface="Raleway"/>
            </a:endParaRPr>
          </a:p>
          <a:p>
            <a:pPr indent="0" lvl="0" marL="0" rtl="0" algn="l">
              <a:spcBef>
                <a:spcPts val="1200"/>
              </a:spcBef>
              <a:spcAft>
                <a:spcPts val="1200"/>
              </a:spcAft>
              <a:buNone/>
            </a:pPr>
            <a:r>
              <a:rPr lang="tr">
                <a:solidFill>
                  <a:schemeClr val="lt1"/>
                </a:solidFill>
                <a:latin typeface="Raleway"/>
                <a:ea typeface="Raleway"/>
                <a:cs typeface="Raleway"/>
                <a:sym typeface="Raleway"/>
              </a:rPr>
              <a:t>-https://slidetodoc.com/kriptolojinin-temelleri-sedat-akleylek-1-3-hamdi-murat/</a:t>
            </a:r>
            <a:endParaRPr>
              <a:solidFill>
                <a:schemeClr val="lt1"/>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86" name="Shape 86"/>
        <p:cNvGrpSpPr/>
        <p:nvPr/>
      </p:nvGrpSpPr>
      <p:grpSpPr>
        <a:xfrm>
          <a:off x="0" y="0"/>
          <a:ext cx="0" cy="0"/>
          <a:chOff x="0" y="0"/>
          <a:chExt cx="0" cy="0"/>
        </a:xfrm>
      </p:grpSpPr>
      <p:sp>
        <p:nvSpPr>
          <p:cNvPr id="87" name="Google Shape;87;p15"/>
          <p:cNvSpPr txBox="1"/>
          <p:nvPr/>
        </p:nvSpPr>
        <p:spPr>
          <a:xfrm>
            <a:off x="492925" y="278600"/>
            <a:ext cx="4575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2500">
                <a:solidFill>
                  <a:schemeClr val="lt1"/>
                </a:solidFill>
                <a:latin typeface="Raleway"/>
                <a:ea typeface="Raleway"/>
                <a:cs typeface="Raleway"/>
                <a:sym typeface="Raleway"/>
              </a:rPr>
              <a:t>YER DEĞİŞTİRME YÖNTEMİ</a:t>
            </a:r>
            <a:endParaRPr b="1" sz="2500">
              <a:solidFill>
                <a:schemeClr val="lt1"/>
              </a:solidFill>
              <a:latin typeface="Raleway"/>
              <a:ea typeface="Raleway"/>
              <a:cs typeface="Raleway"/>
              <a:sym typeface="Raleway"/>
            </a:endParaRPr>
          </a:p>
        </p:txBody>
      </p:sp>
      <p:sp>
        <p:nvSpPr>
          <p:cNvPr id="88" name="Google Shape;88;p15"/>
          <p:cNvSpPr txBox="1"/>
          <p:nvPr/>
        </p:nvSpPr>
        <p:spPr>
          <a:xfrm>
            <a:off x="385750" y="1234502"/>
            <a:ext cx="261600" cy="4002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lt1"/>
                </a:solidFill>
                <a:latin typeface="Raleway"/>
                <a:ea typeface="Raleway"/>
                <a:cs typeface="Raleway"/>
                <a:sym typeface="Raleway"/>
              </a:rPr>
              <a:t>A</a:t>
            </a:r>
            <a:endParaRPr b="1">
              <a:solidFill>
                <a:schemeClr val="lt1"/>
              </a:solidFill>
              <a:latin typeface="Raleway"/>
              <a:ea typeface="Raleway"/>
              <a:cs typeface="Raleway"/>
              <a:sym typeface="Raleway"/>
            </a:endParaRPr>
          </a:p>
        </p:txBody>
      </p:sp>
      <p:sp>
        <p:nvSpPr>
          <p:cNvPr id="89" name="Google Shape;89;p15"/>
          <p:cNvSpPr txBox="1"/>
          <p:nvPr/>
        </p:nvSpPr>
        <p:spPr>
          <a:xfrm>
            <a:off x="647362" y="1238610"/>
            <a:ext cx="261600" cy="4002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lt1"/>
                </a:solidFill>
                <a:latin typeface="Raleway"/>
                <a:ea typeface="Raleway"/>
                <a:cs typeface="Raleway"/>
                <a:sym typeface="Raleway"/>
              </a:rPr>
              <a:t>B</a:t>
            </a:r>
            <a:endParaRPr b="1">
              <a:solidFill>
                <a:schemeClr val="lt1"/>
              </a:solidFill>
              <a:latin typeface="Raleway"/>
              <a:ea typeface="Raleway"/>
              <a:cs typeface="Raleway"/>
              <a:sym typeface="Raleway"/>
            </a:endParaRPr>
          </a:p>
        </p:txBody>
      </p:sp>
      <p:sp>
        <p:nvSpPr>
          <p:cNvPr id="90" name="Google Shape;90;p15"/>
          <p:cNvSpPr txBox="1"/>
          <p:nvPr/>
        </p:nvSpPr>
        <p:spPr>
          <a:xfrm>
            <a:off x="1170586" y="1238610"/>
            <a:ext cx="261600" cy="4002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lt1"/>
                </a:solidFill>
                <a:latin typeface="Raleway"/>
                <a:ea typeface="Raleway"/>
                <a:cs typeface="Raleway"/>
                <a:sym typeface="Raleway"/>
              </a:rPr>
              <a:t>Ç</a:t>
            </a:r>
            <a:endParaRPr b="1">
              <a:solidFill>
                <a:schemeClr val="lt1"/>
              </a:solidFill>
              <a:latin typeface="Raleway"/>
              <a:ea typeface="Raleway"/>
              <a:cs typeface="Raleway"/>
              <a:sym typeface="Raleway"/>
            </a:endParaRPr>
          </a:p>
        </p:txBody>
      </p:sp>
      <p:sp>
        <p:nvSpPr>
          <p:cNvPr id="91" name="Google Shape;91;p15"/>
          <p:cNvSpPr txBox="1"/>
          <p:nvPr/>
        </p:nvSpPr>
        <p:spPr>
          <a:xfrm>
            <a:off x="908974" y="1238631"/>
            <a:ext cx="261600" cy="4002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lt1"/>
                </a:solidFill>
                <a:latin typeface="Raleway"/>
                <a:ea typeface="Raleway"/>
                <a:cs typeface="Raleway"/>
                <a:sym typeface="Raleway"/>
              </a:rPr>
              <a:t>C</a:t>
            </a:r>
            <a:endParaRPr b="1">
              <a:solidFill>
                <a:schemeClr val="lt1"/>
              </a:solidFill>
              <a:latin typeface="Raleway"/>
              <a:ea typeface="Raleway"/>
              <a:cs typeface="Raleway"/>
              <a:sym typeface="Raleway"/>
            </a:endParaRPr>
          </a:p>
        </p:txBody>
      </p:sp>
      <p:sp>
        <p:nvSpPr>
          <p:cNvPr id="92" name="Google Shape;92;p15"/>
          <p:cNvSpPr txBox="1"/>
          <p:nvPr/>
        </p:nvSpPr>
        <p:spPr>
          <a:xfrm>
            <a:off x="1432198" y="1238610"/>
            <a:ext cx="261600" cy="4002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lt1"/>
                </a:solidFill>
                <a:latin typeface="Raleway"/>
                <a:ea typeface="Raleway"/>
                <a:cs typeface="Raleway"/>
                <a:sym typeface="Raleway"/>
              </a:rPr>
              <a:t>D</a:t>
            </a:r>
            <a:endParaRPr b="1">
              <a:solidFill>
                <a:schemeClr val="lt1"/>
              </a:solidFill>
              <a:latin typeface="Raleway"/>
              <a:ea typeface="Raleway"/>
              <a:cs typeface="Raleway"/>
              <a:sym typeface="Raleway"/>
            </a:endParaRPr>
          </a:p>
        </p:txBody>
      </p:sp>
      <p:sp>
        <p:nvSpPr>
          <p:cNvPr id="93" name="Google Shape;93;p15"/>
          <p:cNvSpPr txBox="1"/>
          <p:nvPr/>
        </p:nvSpPr>
        <p:spPr>
          <a:xfrm>
            <a:off x="3001870" y="1238631"/>
            <a:ext cx="261600" cy="4002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lt1"/>
                </a:solidFill>
                <a:latin typeface="Raleway"/>
                <a:ea typeface="Raleway"/>
                <a:cs typeface="Raleway"/>
                <a:sym typeface="Raleway"/>
              </a:rPr>
              <a:t>I</a:t>
            </a:r>
            <a:endParaRPr b="1">
              <a:solidFill>
                <a:schemeClr val="lt1"/>
              </a:solidFill>
              <a:latin typeface="Raleway"/>
              <a:ea typeface="Raleway"/>
              <a:cs typeface="Raleway"/>
              <a:sym typeface="Raleway"/>
            </a:endParaRPr>
          </a:p>
        </p:txBody>
      </p:sp>
      <p:sp>
        <p:nvSpPr>
          <p:cNvPr id="94" name="Google Shape;94;p15"/>
          <p:cNvSpPr txBox="1"/>
          <p:nvPr/>
        </p:nvSpPr>
        <p:spPr>
          <a:xfrm>
            <a:off x="2478646" y="1238631"/>
            <a:ext cx="261600" cy="4002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lt1"/>
                </a:solidFill>
                <a:latin typeface="Raleway"/>
                <a:ea typeface="Raleway"/>
                <a:cs typeface="Raleway"/>
                <a:sym typeface="Raleway"/>
              </a:rPr>
              <a:t>Ğ</a:t>
            </a:r>
            <a:endParaRPr b="1">
              <a:solidFill>
                <a:schemeClr val="lt1"/>
              </a:solidFill>
              <a:latin typeface="Raleway"/>
              <a:ea typeface="Raleway"/>
              <a:cs typeface="Raleway"/>
              <a:sym typeface="Raleway"/>
            </a:endParaRPr>
          </a:p>
        </p:txBody>
      </p:sp>
      <p:sp>
        <p:nvSpPr>
          <p:cNvPr id="95" name="Google Shape;95;p15"/>
          <p:cNvSpPr txBox="1"/>
          <p:nvPr/>
        </p:nvSpPr>
        <p:spPr>
          <a:xfrm>
            <a:off x="2217034" y="1234502"/>
            <a:ext cx="261600" cy="4002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lt1"/>
                </a:solidFill>
                <a:latin typeface="Raleway"/>
                <a:ea typeface="Raleway"/>
                <a:cs typeface="Raleway"/>
                <a:sym typeface="Raleway"/>
              </a:rPr>
              <a:t>G</a:t>
            </a:r>
            <a:endParaRPr b="1">
              <a:solidFill>
                <a:schemeClr val="lt1"/>
              </a:solidFill>
              <a:latin typeface="Raleway"/>
              <a:ea typeface="Raleway"/>
              <a:cs typeface="Raleway"/>
              <a:sym typeface="Raleway"/>
            </a:endParaRPr>
          </a:p>
        </p:txBody>
      </p:sp>
      <p:sp>
        <p:nvSpPr>
          <p:cNvPr id="96" name="Google Shape;96;p15"/>
          <p:cNvSpPr txBox="1"/>
          <p:nvPr/>
        </p:nvSpPr>
        <p:spPr>
          <a:xfrm>
            <a:off x="1955422" y="1238631"/>
            <a:ext cx="261600" cy="4002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lt1"/>
                </a:solidFill>
                <a:latin typeface="Raleway"/>
                <a:ea typeface="Raleway"/>
                <a:cs typeface="Raleway"/>
                <a:sym typeface="Raleway"/>
              </a:rPr>
              <a:t>F</a:t>
            </a:r>
            <a:endParaRPr b="1">
              <a:solidFill>
                <a:schemeClr val="lt1"/>
              </a:solidFill>
              <a:latin typeface="Raleway"/>
              <a:ea typeface="Raleway"/>
              <a:cs typeface="Raleway"/>
              <a:sym typeface="Raleway"/>
            </a:endParaRPr>
          </a:p>
        </p:txBody>
      </p:sp>
      <p:sp>
        <p:nvSpPr>
          <p:cNvPr id="97" name="Google Shape;97;p15"/>
          <p:cNvSpPr txBox="1"/>
          <p:nvPr/>
        </p:nvSpPr>
        <p:spPr>
          <a:xfrm>
            <a:off x="1693810" y="1234502"/>
            <a:ext cx="261600" cy="4002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lt1"/>
                </a:solidFill>
                <a:latin typeface="Raleway"/>
                <a:ea typeface="Raleway"/>
                <a:cs typeface="Raleway"/>
                <a:sym typeface="Raleway"/>
              </a:rPr>
              <a:t>E</a:t>
            </a:r>
            <a:endParaRPr b="1">
              <a:solidFill>
                <a:schemeClr val="lt1"/>
              </a:solidFill>
              <a:latin typeface="Raleway"/>
              <a:ea typeface="Raleway"/>
              <a:cs typeface="Raleway"/>
              <a:sym typeface="Raleway"/>
            </a:endParaRPr>
          </a:p>
        </p:txBody>
      </p:sp>
      <p:sp>
        <p:nvSpPr>
          <p:cNvPr id="98" name="Google Shape;98;p15"/>
          <p:cNvSpPr txBox="1"/>
          <p:nvPr/>
        </p:nvSpPr>
        <p:spPr>
          <a:xfrm flipH="1">
            <a:off x="3789865" y="1234502"/>
            <a:ext cx="335700" cy="4002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lt1"/>
                </a:solidFill>
                <a:latin typeface="Raleway"/>
                <a:ea typeface="Raleway"/>
                <a:cs typeface="Raleway"/>
                <a:sym typeface="Raleway"/>
              </a:rPr>
              <a:t>K</a:t>
            </a:r>
            <a:endParaRPr b="1">
              <a:solidFill>
                <a:schemeClr val="lt1"/>
              </a:solidFill>
              <a:latin typeface="Raleway"/>
              <a:ea typeface="Raleway"/>
              <a:cs typeface="Raleway"/>
              <a:sym typeface="Raleway"/>
            </a:endParaRPr>
          </a:p>
        </p:txBody>
      </p:sp>
      <p:sp>
        <p:nvSpPr>
          <p:cNvPr id="99" name="Google Shape;99;p15"/>
          <p:cNvSpPr txBox="1"/>
          <p:nvPr/>
        </p:nvSpPr>
        <p:spPr>
          <a:xfrm>
            <a:off x="3263524" y="1234502"/>
            <a:ext cx="261600" cy="4002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lt1"/>
                </a:solidFill>
                <a:latin typeface="Raleway"/>
                <a:ea typeface="Raleway"/>
                <a:cs typeface="Raleway"/>
                <a:sym typeface="Raleway"/>
              </a:rPr>
              <a:t>İ</a:t>
            </a:r>
            <a:endParaRPr b="1">
              <a:solidFill>
                <a:schemeClr val="lt1"/>
              </a:solidFill>
              <a:latin typeface="Raleway"/>
              <a:ea typeface="Raleway"/>
              <a:cs typeface="Raleway"/>
              <a:sym typeface="Raleway"/>
            </a:endParaRPr>
          </a:p>
        </p:txBody>
      </p:sp>
      <p:sp>
        <p:nvSpPr>
          <p:cNvPr id="100" name="Google Shape;100;p15"/>
          <p:cNvSpPr txBox="1"/>
          <p:nvPr/>
        </p:nvSpPr>
        <p:spPr>
          <a:xfrm>
            <a:off x="3525088" y="1234502"/>
            <a:ext cx="261600" cy="4002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lt1"/>
                </a:solidFill>
                <a:latin typeface="Raleway"/>
                <a:ea typeface="Raleway"/>
                <a:cs typeface="Raleway"/>
                <a:sym typeface="Raleway"/>
              </a:rPr>
              <a:t>J</a:t>
            </a:r>
            <a:endParaRPr b="1">
              <a:solidFill>
                <a:schemeClr val="lt1"/>
              </a:solidFill>
              <a:latin typeface="Raleway"/>
              <a:ea typeface="Raleway"/>
              <a:cs typeface="Raleway"/>
              <a:sym typeface="Raleway"/>
            </a:endParaRPr>
          </a:p>
        </p:txBody>
      </p:sp>
      <p:sp>
        <p:nvSpPr>
          <p:cNvPr id="101" name="Google Shape;101;p15"/>
          <p:cNvSpPr txBox="1"/>
          <p:nvPr/>
        </p:nvSpPr>
        <p:spPr>
          <a:xfrm>
            <a:off x="2740258" y="1238631"/>
            <a:ext cx="261600" cy="4002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lt1"/>
                </a:solidFill>
                <a:latin typeface="Raleway"/>
                <a:ea typeface="Raleway"/>
                <a:cs typeface="Raleway"/>
                <a:sym typeface="Raleway"/>
              </a:rPr>
              <a:t>H</a:t>
            </a:r>
            <a:endParaRPr b="1">
              <a:solidFill>
                <a:schemeClr val="lt1"/>
              </a:solidFill>
              <a:latin typeface="Raleway"/>
              <a:ea typeface="Raleway"/>
              <a:cs typeface="Raleway"/>
              <a:sym typeface="Raleway"/>
            </a:endParaRPr>
          </a:p>
        </p:txBody>
      </p:sp>
      <p:sp>
        <p:nvSpPr>
          <p:cNvPr id="102" name="Google Shape;102;p15"/>
          <p:cNvSpPr txBox="1"/>
          <p:nvPr/>
        </p:nvSpPr>
        <p:spPr>
          <a:xfrm>
            <a:off x="4128588" y="1229150"/>
            <a:ext cx="261600" cy="4002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lt1"/>
                </a:solidFill>
                <a:latin typeface="Raleway"/>
                <a:ea typeface="Raleway"/>
                <a:cs typeface="Raleway"/>
                <a:sym typeface="Raleway"/>
              </a:rPr>
              <a:t>L</a:t>
            </a:r>
            <a:endParaRPr b="1">
              <a:solidFill>
                <a:schemeClr val="lt1"/>
              </a:solidFill>
              <a:latin typeface="Raleway"/>
              <a:ea typeface="Raleway"/>
              <a:cs typeface="Raleway"/>
              <a:sym typeface="Raleway"/>
            </a:endParaRPr>
          </a:p>
        </p:txBody>
      </p:sp>
      <p:sp>
        <p:nvSpPr>
          <p:cNvPr id="103" name="Google Shape;103;p15"/>
          <p:cNvSpPr txBox="1"/>
          <p:nvPr/>
        </p:nvSpPr>
        <p:spPr>
          <a:xfrm>
            <a:off x="4390200" y="1233259"/>
            <a:ext cx="261600" cy="4002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lt1"/>
                </a:solidFill>
                <a:latin typeface="Raleway"/>
                <a:ea typeface="Raleway"/>
                <a:cs typeface="Raleway"/>
                <a:sym typeface="Raleway"/>
              </a:rPr>
              <a:t>M</a:t>
            </a:r>
            <a:endParaRPr b="1">
              <a:solidFill>
                <a:schemeClr val="lt1"/>
              </a:solidFill>
              <a:latin typeface="Raleway"/>
              <a:ea typeface="Raleway"/>
              <a:cs typeface="Raleway"/>
              <a:sym typeface="Raleway"/>
            </a:endParaRPr>
          </a:p>
        </p:txBody>
      </p:sp>
      <p:sp>
        <p:nvSpPr>
          <p:cNvPr id="104" name="Google Shape;104;p15"/>
          <p:cNvSpPr txBox="1"/>
          <p:nvPr/>
        </p:nvSpPr>
        <p:spPr>
          <a:xfrm>
            <a:off x="4913425" y="1233259"/>
            <a:ext cx="261600" cy="4002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lt1"/>
                </a:solidFill>
                <a:latin typeface="Raleway"/>
                <a:ea typeface="Raleway"/>
                <a:cs typeface="Raleway"/>
                <a:sym typeface="Raleway"/>
              </a:rPr>
              <a:t>O</a:t>
            </a:r>
            <a:endParaRPr b="1">
              <a:solidFill>
                <a:schemeClr val="lt1"/>
              </a:solidFill>
              <a:latin typeface="Raleway"/>
              <a:ea typeface="Raleway"/>
              <a:cs typeface="Raleway"/>
              <a:sym typeface="Raleway"/>
            </a:endParaRPr>
          </a:p>
        </p:txBody>
      </p:sp>
      <p:sp>
        <p:nvSpPr>
          <p:cNvPr id="105" name="Google Shape;105;p15"/>
          <p:cNvSpPr txBox="1"/>
          <p:nvPr/>
        </p:nvSpPr>
        <p:spPr>
          <a:xfrm>
            <a:off x="4651813" y="1233280"/>
            <a:ext cx="261600" cy="4002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lt1"/>
                </a:solidFill>
                <a:latin typeface="Raleway"/>
                <a:ea typeface="Raleway"/>
                <a:cs typeface="Raleway"/>
                <a:sym typeface="Raleway"/>
              </a:rPr>
              <a:t>N</a:t>
            </a:r>
            <a:endParaRPr b="1">
              <a:solidFill>
                <a:schemeClr val="lt1"/>
              </a:solidFill>
              <a:latin typeface="Raleway"/>
              <a:ea typeface="Raleway"/>
              <a:cs typeface="Raleway"/>
              <a:sym typeface="Raleway"/>
            </a:endParaRPr>
          </a:p>
        </p:txBody>
      </p:sp>
      <p:sp>
        <p:nvSpPr>
          <p:cNvPr id="106" name="Google Shape;106;p15"/>
          <p:cNvSpPr txBox="1"/>
          <p:nvPr/>
        </p:nvSpPr>
        <p:spPr>
          <a:xfrm>
            <a:off x="5175037" y="1233259"/>
            <a:ext cx="261600" cy="4002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lt1"/>
                </a:solidFill>
                <a:latin typeface="Raleway"/>
                <a:ea typeface="Raleway"/>
                <a:cs typeface="Raleway"/>
                <a:sym typeface="Raleway"/>
              </a:rPr>
              <a:t>Ö</a:t>
            </a:r>
            <a:endParaRPr b="1">
              <a:solidFill>
                <a:schemeClr val="lt1"/>
              </a:solidFill>
              <a:latin typeface="Raleway"/>
              <a:ea typeface="Raleway"/>
              <a:cs typeface="Raleway"/>
              <a:sym typeface="Raleway"/>
            </a:endParaRPr>
          </a:p>
        </p:txBody>
      </p:sp>
      <p:sp>
        <p:nvSpPr>
          <p:cNvPr id="107" name="Google Shape;107;p15"/>
          <p:cNvSpPr txBox="1"/>
          <p:nvPr/>
        </p:nvSpPr>
        <p:spPr>
          <a:xfrm>
            <a:off x="6744709" y="1233280"/>
            <a:ext cx="261600" cy="4002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lt1"/>
                </a:solidFill>
                <a:latin typeface="Raleway"/>
                <a:ea typeface="Raleway"/>
                <a:cs typeface="Raleway"/>
                <a:sym typeface="Raleway"/>
              </a:rPr>
              <a:t>U</a:t>
            </a:r>
            <a:endParaRPr b="1">
              <a:solidFill>
                <a:schemeClr val="lt1"/>
              </a:solidFill>
              <a:latin typeface="Raleway"/>
              <a:ea typeface="Raleway"/>
              <a:cs typeface="Raleway"/>
              <a:sym typeface="Raleway"/>
            </a:endParaRPr>
          </a:p>
        </p:txBody>
      </p:sp>
      <p:sp>
        <p:nvSpPr>
          <p:cNvPr id="108" name="Google Shape;108;p15"/>
          <p:cNvSpPr txBox="1"/>
          <p:nvPr/>
        </p:nvSpPr>
        <p:spPr>
          <a:xfrm>
            <a:off x="6221485" y="1233280"/>
            <a:ext cx="261600" cy="4002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lt1"/>
                </a:solidFill>
                <a:latin typeface="Raleway"/>
                <a:ea typeface="Raleway"/>
                <a:cs typeface="Raleway"/>
                <a:sym typeface="Raleway"/>
              </a:rPr>
              <a:t>Ş</a:t>
            </a:r>
            <a:endParaRPr b="1">
              <a:solidFill>
                <a:schemeClr val="lt1"/>
              </a:solidFill>
              <a:latin typeface="Raleway"/>
              <a:ea typeface="Raleway"/>
              <a:cs typeface="Raleway"/>
              <a:sym typeface="Raleway"/>
            </a:endParaRPr>
          </a:p>
        </p:txBody>
      </p:sp>
      <p:sp>
        <p:nvSpPr>
          <p:cNvPr id="109" name="Google Shape;109;p15"/>
          <p:cNvSpPr txBox="1"/>
          <p:nvPr/>
        </p:nvSpPr>
        <p:spPr>
          <a:xfrm>
            <a:off x="5959873" y="1229150"/>
            <a:ext cx="261600" cy="4002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lt1"/>
                </a:solidFill>
                <a:latin typeface="Raleway"/>
                <a:ea typeface="Raleway"/>
                <a:cs typeface="Raleway"/>
                <a:sym typeface="Raleway"/>
              </a:rPr>
              <a:t>S</a:t>
            </a:r>
            <a:endParaRPr b="1">
              <a:solidFill>
                <a:schemeClr val="lt1"/>
              </a:solidFill>
              <a:latin typeface="Raleway"/>
              <a:ea typeface="Raleway"/>
              <a:cs typeface="Raleway"/>
              <a:sym typeface="Raleway"/>
            </a:endParaRPr>
          </a:p>
        </p:txBody>
      </p:sp>
      <p:sp>
        <p:nvSpPr>
          <p:cNvPr id="110" name="Google Shape;110;p15"/>
          <p:cNvSpPr txBox="1"/>
          <p:nvPr/>
        </p:nvSpPr>
        <p:spPr>
          <a:xfrm>
            <a:off x="5698261" y="1233280"/>
            <a:ext cx="261600" cy="4002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lt1"/>
                </a:solidFill>
                <a:latin typeface="Raleway"/>
                <a:ea typeface="Raleway"/>
                <a:cs typeface="Raleway"/>
                <a:sym typeface="Raleway"/>
              </a:rPr>
              <a:t>R</a:t>
            </a:r>
            <a:endParaRPr b="1">
              <a:solidFill>
                <a:schemeClr val="lt1"/>
              </a:solidFill>
              <a:latin typeface="Raleway"/>
              <a:ea typeface="Raleway"/>
              <a:cs typeface="Raleway"/>
              <a:sym typeface="Raleway"/>
            </a:endParaRPr>
          </a:p>
        </p:txBody>
      </p:sp>
      <p:sp>
        <p:nvSpPr>
          <p:cNvPr id="111" name="Google Shape;111;p15"/>
          <p:cNvSpPr txBox="1"/>
          <p:nvPr/>
        </p:nvSpPr>
        <p:spPr>
          <a:xfrm>
            <a:off x="5436649" y="1229150"/>
            <a:ext cx="261600" cy="4002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lt1"/>
                </a:solidFill>
                <a:latin typeface="Raleway"/>
                <a:ea typeface="Raleway"/>
                <a:cs typeface="Raleway"/>
                <a:sym typeface="Raleway"/>
              </a:rPr>
              <a:t>P</a:t>
            </a:r>
            <a:endParaRPr b="1">
              <a:solidFill>
                <a:schemeClr val="lt1"/>
              </a:solidFill>
              <a:latin typeface="Raleway"/>
              <a:ea typeface="Raleway"/>
              <a:cs typeface="Raleway"/>
              <a:sym typeface="Raleway"/>
            </a:endParaRPr>
          </a:p>
        </p:txBody>
      </p:sp>
      <p:sp>
        <p:nvSpPr>
          <p:cNvPr id="112" name="Google Shape;112;p15"/>
          <p:cNvSpPr txBox="1"/>
          <p:nvPr/>
        </p:nvSpPr>
        <p:spPr>
          <a:xfrm flipH="1">
            <a:off x="7532704" y="1229150"/>
            <a:ext cx="335700" cy="4002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lt1"/>
                </a:solidFill>
                <a:latin typeface="Raleway"/>
                <a:ea typeface="Raleway"/>
                <a:cs typeface="Raleway"/>
                <a:sym typeface="Raleway"/>
              </a:rPr>
              <a:t>Y</a:t>
            </a:r>
            <a:endParaRPr b="1">
              <a:solidFill>
                <a:schemeClr val="lt1"/>
              </a:solidFill>
              <a:latin typeface="Raleway"/>
              <a:ea typeface="Raleway"/>
              <a:cs typeface="Raleway"/>
              <a:sym typeface="Raleway"/>
            </a:endParaRPr>
          </a:p>
        </p:txBody>
      </p:sp>
      <p:sp>
        <p:nvSpPr>
          <p:cNvPr id="113" name="Google Shape;113;p15"/>
          <p:cNvSpPr txBox="1"/>
          <p:nvPr/>
        </p:nvSpPr>
        <p:spPr>
          <a:xfrm>
            <a:off x="7006363" y="1229150"/>
            <a:ext cx="261600" cy="4002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lt1"/>
                </a:solidFill>
                <a:latin typeface="Raleway"/>
                <a:ea typeface="Raleway"/>
                <a:cs typeface="Raleway"/>
                <a:sym typeface="Raleway"/>
              </a:rPr>
              <a:t>Ü</a:t>
            </a:r>
            <a:endParaRPr b="1">
              <a:solidFill>
                <a:schemeClr val="lt1"/>
              </a:solidFill>
              <a:latin typeface="Raleway"/>
              <a:ea typeface="Raleway"/>
              <a:cs typeface="Raleway"/>
              <a:sym typeface="Raleway"/>
            </a:endParaRPr>
          </a:p>
        </p:txBody>
      </p:sp>
      <p:sp>
        <p:nvSpPr>
          <p:cNvPr id="114" name="Google Shape;114;p15"/>
          <p:cNvSpPr txBox="1"/>
          <p:nvPr/>
        </p:nvSpPr>
        <p:spPr>
          <a:xfrm>
            <a:off x="7267927" y="1229150"/>
            <a:ext cx="261600" cy="4002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lt1"/>
                </a:solidFill>
                <a:latin typeface="Raleway"/>
                <a:ea typeface="Raleway"/>
                <a:cs typeface="Raleway"/>
                <a:sym typeface="Raleway"/>
              </a:rPr>
              <a:t>V</a:t>
            </a:r>
            <a:endParaRPr b="1">
              <a:solidFill>
                <a:schemeClr val="lt1"/>
              </a:solidFill>
              <a:latin typeface="Raleway"/>
              <a:ea typeface="Raleway"/>
              <a:cs typeface="Raleway"/>
              <a:sym typeface="Raleway"/>
            </a:endParaRPr>
          </a:p>
        </p:txBody>
      </p:sp>
      <p:sp>
        <p:nvSpPr>
          <p:cNvPr id="115" name="Google Shape;115;p15"/>
          <p:cNvSpPr txBox="1"/>
          <p:nvPr/>
        </p:nvSpPr>
        <p:spPr>
          <a:xfrm>
            <a:off x="6483097" y="1233280"/>
            <a:ext cx="261600" cy="4002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lt1"/>
                </a:solidFill>
                <a:latin typeface="Raleway"/>
                <a:ea typeface="Raleway"/>
                <a:cs typeface="Raleway"/>
                <a:sym typeface="Raleway"/>
              </a:rPr>
              <a:t>T</a:t>
            </a:r>
            <a:endParaRPr b="1">
              <a:solidFill>
                <a:schemeClr val="lt1"/>
              </a:solidFill>
              <a:latin typeface="Raleway"/>
              <a:ea typeface="Raleway"/>
              <a:cs typeface="Raleway"/>
              <a:sym typeface="Raleway"/>
            </a:endParaRPr>
          </a:p>
        </p:txBody>
      </p:sp>
      <p:sp>
        <p:nvSpPr>
          <p:cNvPr id="116" name="Google Shape;116;p15"/>
          <p:cNvSpPr txBox="1"/>
          <p:nvPr/>
        </p:nvSpPr>
        <p:spPr>
          <a:xfrm>
            <a:off x="7871421" y="1229150"/>
            <a:ext cx="261600" cy="4002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lt1"/>
                </a:solidFill>
                <a:latin typeface="Raleway"/>
                <a:ea typeface="Raleway"/>
                <a:cs typeface="Raleway"/>
                <a:sym typeface="Raleway"/>
              </a:rPr>
              <a:t>Z</a:t>
            </a:r>
            <a:endParaRPr b="1">
              <a:solidFill>
                <a:schemeClr val="lt1"/>
              </a:solidFill>
              <a:latin typeface="Raleway"/>
              <a:ea typeface="Raleway"/>
              <a:cs typeface="Raleway"/>
              <a:sym typeface="Raleway"/>
            </a:endParaRPr>
          </a:p>
        </p:txBody>
      </p:sp>
      <p:sp>
        <p:nvSpPr>
          <p:cNvPr id="117" name="Google Shape;117;p15"/>
          <p:cNvSpPr txBox="1"/>
          <p:nvPr/>
        </p:nvSpPr>
        <p:spPr>
          <a:xfrm>
            <a:off x="385750" y="2010538"/>
            <a:ext cx="261600" cy="4002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lt1"/>
                </a:solidFill>
                <a:latin typeface="Raleway"/>
                <a:ea typeface="Raleway"/>
                <a:cs typeface="Raleway"/>
                <a:sym typeface="Raleway"/>
              </a:rPr>
              <a:t>H</a:t>
            </a:r>
            <a:endParaRPr b="1">
              <a:solidFill>
                <a:schemeClr val="lt1"/>
              </a:solidFill>
              <a:latin typeface="Raleway"/>
              <a:ea typeface="Raleway"/>
              <a:cs typeface="Raleway"/>
              <a:sym typeface="Raleway"/>
            </a:endParaRPr>
          </a:p>
        </p:txBody>
      </p:sp>
      <p:sp>
        <p:nvSpPr>
          <p:cNvPr id="118" name="Google Shape;118;p15"/>
          <p:cNvSpPr txBox="1"/>
          <p:nvPr/>
        </p:nvSpPr>
        <p:spPr>
          <a:xfrm>
            <a:off x="647362" y="2014646"/>
            <a:ext cx="261600" cy="4002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lt1"/>
                </a:solidFill>
                <a:latin typeface="Raleway"/>
                <a:ea typeface="Raleway"/>
                <a:cs typeface="Raleway"/>
                <a:sym typeface="Raleway"/>
              </a:rPr>
              <a:t>A</a:t>
            </a:r>
            <a:endParaRPr b="1">
              <a:solidFill>
                <a:schemeClr val="lt1"/>
              </a:solidFill>
              <a:latin typeface="Raleway"/>
              <a:ea typeface="Raleway"/>
              <a:cs typeface="Raleway"/>
              <a:sym typeface="Raleway"/>
            </a:endParaRPr>
          </a:p>
        </p:txBody>
      </p:sp>
      <p:sp>
        <p:nvSpPr>
          <p:cNvPr id="119" name="Google Shape;119;p15"/>
          <p:cNvSpPr txBox="1"/>
          <p:nvPr/>
        </p:nvSpPr>
        <p:spPr>
          <a:xfrm>
            <a:off x="1170586" y="2014646"/>
            <a:ext cx="261600" cy="4002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lt1"/>
                </a:solidFill>
                <a:latin typeface="Raleway"/>
                <a:ea typeface="Raleway"/>
                <a:cs typeface="Raleway"/>
                <a:sym typeface="Raleway"/>
              </a:rPr>
              <a:t>P</a:t>
            </a:r>
            <a:endParaRPr b="1">
              <a:solidFill>
                <a:schemeClr val="lt1"/>
              </a:solidFill>
              <a:latin typeface="Raleway"/>
              <a:ea typeface="Raleway"/>
              <a:cs typeface="Raleway"/>
              <a:sym typeface="Raleway"/>
            </a:endParaRPr>
          </a:p>
        </p:txBody>
      </p:sp>
      <p:sp>
        <p:nvSpPr>
          <p:cNvPr id="120" name="Google Shape;120;p15"/>
          <p:cNvSpPr txBox="1"/>
          <p:nvPr/>
        </p:nvSpPr>
        <p:spPr>
          <a:xfrm>
            <a:off x="908974" y="2014667"/>
            <a:ext cx="261600" cy="4002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lt1"/>
                </a:solidFill>
                <a:latin typeface="Raleway"/>
                <a:ea typeface="Raleway"/>
                <a:cs typeface="Raleway"/>
                <a:sym typeface="Raleway"/>
              </a:rPr>
              <a:t>R</a:t>
            </a:r>
            <a:endParaRPr b="1">
              <a:solidFill>
                <a:schemeClr val="lt1"/>
              </a:solidFill>
              <a:latin typeface="Raleway"/>
              <a:ea typeface="Raleway"/>
              <a:cs typeface="Raleway"/>
              <a:sym typeface="Raleway"/>
            </a:endParaRPr>
          </a:p>
        </p:txBody>
      </p:sp>
      <p:sp>
        <p:nvSpPr>
          <p:cNvPr id="121" name="Google Shape;121;p15"/>
          <p:cNvSpPr txBox="1"/>
          <p:nvPr/>
        </p:nvSpPr>
        <p:spPr>
          <a:xfrm>
            <a:off x="1432198" y="2014646"/>
            <a:ext cx="261600" cy="4002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lt1"/>
                </a:solidFill>
                <a:latin typeface="Raleway"/>
                <a:ea typeface="Raleway"/>
                <a:cs typeface="Raleway"/>
                <a:sym typeface="Raleway"/>
              </a:rPr>
              <a:t>S</a:t>
            </a:r>
            <a:endParaRPr b="1">
              <a:solidFill>
                <a:schemeClr val="lt1"/>
              </a:solidFill>
              <a:latin typeface="Raleway"/>
              <a:ea typeface="Raleway"/>
              <a:cs typeface="Raleway"/>
              <a:sym typeface="Raleway"/>
            </a:endParaRPr>
          </a:p>
        </p:txBody>
      </p:sp>
      <p:sp>
        <p:nvSpPr>
          <p:cNvPr id="122" name="Google Shape;122;p15"/>
          <p:cNvSpPr txBox="1"/>
          <p:nvPr/>
        </p:nvSpPr>
        <p:spPr>
          <a:xfrm>
            <a:off x="3001870" y="2014667"/>
            <a:ext cx="261600" cy="4002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lt1"/>
                </a:solidFill>
                <a:latin typeface="Raleway"/>
                <a:ea typeface="Raleway"/>
                <a:cs typeface="Raleway"/>
                <a:sym typeface="Raleway"/>
              </a:rPr>
              <a:t>D</a:t>
            </a:r>
            <a:endParaRPr b="1">
              <a:solidFill>
                <a:schemeClr val="lt1"/>
              </a:solidFill>
              <a:latin typeface="Raleway"/>
              <a:ea typeface="Raleway"/>
              <a:cs typeface="Raleway"/>
              <a:sym typeface="Raleway"/>
            </a:endParaRPr>
          </a:p>
        </p:txBody>
      </p:sp>
      <p:sp>
        <p:nvSpPr>
          <p:cNvPr id="123" name="Google Shape;123;p15"/>
          <p:cNvSpPr txBox="1"/>
          <p:nvPr/>
        </p:nvSpPr>
        <p:spPr>
          <a:xfrm>
            <a:off x="2478646" y="2014667"/>
            <a:ext cx="261600" cy="4002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lt1"/>
                </a:solidFill>
                <a:latin typeface="Raleway"/>
                <a:ea typeface="Raleway"/>
                <a:cs typeface="Raleway"/>
                <a:sym typeface="Raleway"/>
              </a:rPr>
              <a:t>C</a:t>
            </a:r>
            <a:endParaRPr b="1">
              <a:solidFill>
                <a:schemeClr val="lt1"/>
              </a:solidFill>
              <a:latin typeface="Raleway"/>
              <a:ea typeface="Raleway"/>
              <a:cs typeface="Raleway"/>
              <a:sym typeface="Raleway"/>
            </a:endParaRPr>
          </a:p>
        </p:txBody>
      </p:sp>
      <p:sp>
        <p:nvSpPr>
          <p:cNvPr id="124" name="Google Shape;124;p15"/>
          <p:cNvSpPr txBox="1"/>
          <p:nvPr/>
        </p:nvSpPr>
        <p:spPr>
          <a:xfrm>
            <a:off x="2217034" y="2010538"/>
            <a:ext cx="261600" cy="4002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lt1"/>
                </a:solidFill>
                <a:latin typeface="Raleway"/>
                <a:ea typeface="Raleway"/>
                <a:cs typeface="Raleway"/>
                <a:sym typeface="Raleway"/>
              </a:rPr>
              <a:t>Ş</a:t>
            </a:r>
            <a:endParaRPr b="1">
              <a:solidFill>
                <a:schemeClr val="lt1"/>
              </a:solidFill>
              <a:latin typeface="Raleway"/>
              <a:ea typeface="Raleway"/>
              <a:cs typeface="Raleway"/>
              <a:sym typeface="Raleway"/>
            </a:endParaRPr>
          </a:p>
        </p:txBody>
      </p:sp>
      <p:sp>
        <p:nvSpPr>
          <p:cNvPr id="125" name="Google Shape;125;p15"/>
          <p:cNvSpPr txBox="1"/>
          <p:nvPr/>
        </p:nvSpPr>
        <p:spPr>
          <a:xfrm>
            <a:off x="1955422" y="2014667"/>
            <a:ext cx="261600" cy="4002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lt1"/>
                </a:solidFill>
                <a:latin typeface="Raleway"/>
                <a:ea typeface="Raleway"/>
                <a:cs typeface="Raleway"/>
                <a:sym typeface="Raleway"/>
              </a:rPr>
              <a:t>İ</a:t>
            </a:r>
            <a:endParaRPr b="1">
              <a:solidFill>
                <a:schemeClr val="lt1"/>
              </a:solidFill>
              <a:latin typeface="Raleway"/>
              <a:ea typeface="Raleway"/>
              <a:cs typeface="Raleway"/>
              <a:sym typeface="Raleway"/>
            </a:endParaRPr>
          </a:p>
        </p:txBody>
      </p:sp>
      <p:sp>
        <p:nvSpPr>
          <p:cNvPr id="126" name="Google Shape;126;p15"/>
          <p:cNvSpPr txBox="1"/>
          <p:nvPr/>
        </p:nvSpPr>
        <p:spPr>
          <a:xfrm>
            <a:off x="1693810" y="2010538"/>
            <a:ext cx="261600" cy="4002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lt1"/>
                </a:solidFill>
                <a:latin typeface="Raleway"/>
                <a:ea typeface="Raleway"/>
                <a:cs typeface="Raleway"/>
                <a:sym typeface="Raleway"/>
              </a:rPr>
              <a:t>I</a:t>
            </a:r>
            <a:endParaRPr b="1">
              <a:solidFill>
                <a:schemeClr val="lt1"/>
              </a:solidFill>
              <a:latin typeface="Raleway"/>
              <a:ea typeface="Raleway"/>
              <a:cs typeface="Raleway"/>
              <a:sym typeface="Raleway"/>
            </a:endParaRPr>
          </a:p>
        </p:txBody>
      </p:sp>
      <p:sp>
        <p:nvSpPr>
          <p:cNvPr id="127" name="Google Shape;127;p15"/>
          <p:cNvSpPr txBox="1"/>
          <p:nvPr/>
        </p:nvSpPr>
        <p:spPr>
          <a:xfrm flipH="1">
            <a:off x="3789865" y="2010538"/>
            <a:ext cx="335700" cy="4002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lt1"/>
                </a:solidFill>
                <a:latin typeface="Raleway"/>
                <a:ea typeface="Raleway"/>
                <a:cs typeface="Raleway"/>
                <a:sym typeface="Raleway"/>
              </a:rPr>
              <a:t>Ç</a:t>
            </a:r>
            <a:endParaRPr b="1">
              <a:solidFill>
                <a:schemeClr val="lt1"/>
              </a:solidFill>
              <a:latin typeface="Raleway"/>
              <a:ea typeface="Raleway"/>
              <a:cs typeface="Raleway"/>
              <a:sym typeface="Raleway"/>
            </a:endParaRPr>
          </a:p>
        </p:txBody>
      </p:sp>
      <p:sp>
        <p:nvSpPr>
          <p:cNvPr id="128" name="Google Shape;128;p15"/>
          <p:cNvSpPr txBox="1"/>
          <p:nvPr/>
        </p:nvSpPr>
        <p:spPr>
          <a:xfrm>
            <a:off x="3263524" y="2010538"/>
            <a:ext cx="261600" cy="4002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lt1"/>
                </a:solidFill>
                <a:latin typeface="Raleway"/>
                <a:ea typeface="Raleway"/>
                <a:cs typeface="Raleway"/>
                <a:sym typeface="Raleway"/>
              </a:rPr>
              <a:t>B</a:t>
            </a:r>
            <a:endParaRPr b="1">
              <a:solidFill>
                <a:schemeClr val="lt1"/>
              </a:solidFill>
              <a:latin typeface="Raleway"/>
              <a:ea typeface="Raleway"/>
              <a:cs typeface="Raleway"/>
              <a:sym typeface="Raleway"/>
            </a:endParaRPr>
          </a:p>
        </p:txBody>
      </p:sp>
      <p:sp>
        <p:nvSpPr>
          <p:cNvPr id="129" name="Google Shape;129;p15"/>
          <p:cNvSpPr txBox="1"/>
          <p:nvPr/>
        </p:nvSpPr>
        <p:spPr>
          <a:xfrm>
            <a:off x="3525088" y="2010537"/>
            <a:ext cx="261600" cy="4002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lt1"/>
                </a:solidFill>
                <a:latin typeface="Raleway"/>
                <a:ea typeface="Raleway"/>
                <a:cs typeface="Raleway"/>
                <a:sym typeface="Raleway"/>
              </a:rPr>
              <a:t>E</a:t>
            </a:r>
            <a:endParaRPr b="1">
              <a:solidFill>
                <a:schemeClr val="lt1"/>
              </a:solidFill>
              <a:latin typeface="Raleway"/>
              <a:ea typeface="Raleway"/>
              <a:cs typeface="Raleway"/>
              <a:sym typeface="Raleway"/>
            </a:endParaRPr>
          </a:p>
        </p:txBody>
      </p:sp>
      <p:sp>
        <p:nvSpPr>
          <p:cNvPr id="130" name="Google Shape;130;p15"/>
          <p:cNvSpPr txBox="1"/>
          <p:nvPr/>
        </p:nvSpPr>
        <p:spPr>
          <a:xfrm>
            <a:off x="2740258" y="2014667"/>
            <a:ext cx="261600" cy="4002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lt1"/>
                </a:solidFill>
                <a:latin typeface="Raleway"/>
                <a:ea typeface="Raleway"/>
                <a:cs typeface="Raleway"/>
                <a:sym typeface="Raleway"/>
              </a:rPr>
              <a:t>O</a:t>
            </a:r>
            <a:endParaRPr b="1">
              <a:solidFill>
                <a:schemeClr val="lt1"/>
              </a:solidFill>
              <a:latin typeface="Raleway"/>
              <a:ea typeface="Raleway"/>
              <a:cs typeface="Raleway"/>
              <a:sym typeface="Raleway"/>
            </a:endParaRPr>
          </a:p>
        </p:txBody>
      </p:sp>
      <p:sp>
        <p:nvSpPr>
          <p:cNvPr id="131" name="Google Shape;131;p15"/>
          <p:cNvSpPr txBox="1"/>
          <p:nvPr/>
        </p:nvSpPr>
        <p:spPr>
          <a:xfrm>
            <a:off x="4128588" y="2005186"/>
            <a:ext cx="261600" cy="4002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lt1"/>
                </a:solidFill>
                <a:latin typeface="Raleway"/>
                <a:ea typeface="Raleway"/>
                <a:cs typeface="Raleway"/>
                <a:sym typeface="Raleway"/>
              </a:rPr>
              <a:t>F</a:t>
            </a:r>
            <a:endParaRPr b="1">
              <a:solidFill>
                <a:schemeClr val="lt1"/>
              </a:solidFill>
              <a:latin typeface="Raleway"/>
              <a:ea typeface="Raleway"/>
              <a:cs typeface="Raleway"/>
              <a:sym typeface="Raleway"/>
            </a:endParaRPr>
          </a:p>
        </p:txBody>
      </p:sp>
      <p:sp>
        <p:nvSpPr>
          <p:cNvPr id="132" name="Google Shape;132;p15"/>
          <p:cNvSpPr txBox="1"/>
          <p:nvPr/>
        </p:nvSpPr>
        <p:spPr>
          <a:xfrm>
            <a:off x="4390200" y="2009294"/>
            <a:ext cx="261600" cy="4002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lt1"/>
                </a:solidFill>
                <a:latin typeface="Raleway"/>
                <a:ea typeface="Raleway"/>
                <a:cs typeface="Raleway"/>
                <a:sym typeface="Raleway"/>
              </a:rPr>
              <a:t>G</a:t>
            </a:r>
            <a:endParaRPr b="1">
              <a:solidFill>
                <a:schemeClr val="lt1"/>
              </a:solidFill>
              <a:latin typeface="Raleway"/>
              <a:ea typeface="Raleway"/>
              <a:cs typeface="Raleway"/>
              <a:sym typeface="Raleway"/>
            </a:endParaRPr>
          </a:p>
        </p:txBody>
      </p:sp>
      <p:sp>
        <p:nvSpPr>
          <p:cNvPr id="133" name="Google Shape;133;p15"/>
          <p:cNvSpPr txBox="1"/>
          <p:nvPr/>
        </p:nvSpPr>
        <p:spPr>
          <a:xfrm>
            <a:off x="4913425" y="2009294"/>
            <a:ext cx="261600" cy="4002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lt1"/>
                </a:solidFill>
                <a:latin typeface="Raleway"/>
                <a:ea typeface="Raleway"/>
                <a:cs typeface="Raleway"/>
                <a:sym typeface="Raleway"/>
              </a:rPr>
              <a:t>Ğ</a:t>
            </a:r>
            <a:endParaRPr b="1">
              <a:solidFill>
                <a:schemeClr val="lt1"/>
              </a:solidFill>
              <a:latin typeface="Raleway"/>
              <a:ea typeface="Raleway"/>
              <a:cs typeface="Raleway"/>
              <a:sym typeface="Raleway"/>
            </a:endParaRPr>
          </a:p>
        </p:txBody>
      </p:sp>
      <p:sp>
        <p:nvSpPr>
          <p:cNvPr id="134" name="Google Shape;134;p15"/>
          <p:cNvSpPr txBox="1"/>
          <p:nvPr/>
        </p:nvSpPr>
        <p:spPr>
          <a:xfrm>
            <a:off x="4651813" y="2009315"/>
            <a:ext cx="261600" cy="4002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lt1"/>
                </a:solidFill>
                <a:latin typeface="Raleway"/>
                <a:ea typeface="Raleway"/>
                <a:cs typeface="Raleway"/>
                <a:sym typeface="Raleway"/>
              </a:rPr>
              <a:t>J</a:t>
            </a:r>
            <a:endParaRPr b="1">
              <a:solidFill>
                <a:schemeClr val="lt1"/>
              </a:solidFill>
              <a:latin typeface="Raleway"/>
              <a:ea typeface="Raleway"/>
              <a:cs typeface="Raleway"/>
              <a:sym typeface="Raleway"/>
            </a:endParaRPr>
          </a:p>
        </p:txBody>
      </p:sp>
      <p:sp>
        <p:nvSpPr>
          <p:cNvPr id="135" name="Google Shape;135;p15"/>
          <p:cNvSpPr txBox="1"/>
          <p:nvPr/>
        </p:nvSpPr>
        <p:spPr>
          <a:xfrm>
            <a:off x="5175037" y="2009294"/>
            <a:ext cx="261600" cy="4002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lt1"/>
                </a:solidFill>
                <a:latin typeface="Raleway"/>
                <a:ea typeface="Raleway"/>
                <a:cs typeface="Raleway"/>
                <a:sym typeface="Raleway"/>
              </a:rPr>
              <a:t>K</a:t>
            </a:r>
            <a:endParaRPr b="1">
              <a:solidFill>
                <a:schemeClr val="lt1"/>
              </a:solidFill>
              <a:latin typeface="Raleway"/>
              <a:ea typeface="Raleway"/>
              <a:cs typeface="Raleway"/>
              <a:sym typeface="Raleway"/>
            </a:endParaRPr>
          </a:p>
        </p:txBody>
      </p:sp>
      <p:sp>
        <p:nvSpPr>
          <p:cNvPr id="136" name="Google Shape;136;p15"/>
          <p:cNvSpPr txBox="1"/>
          <p:nvPr/>
        </p:nvSpPr>
        <p:spPr>
          <a:xfrm>
            <a:off x="6744709" y="2009315"/>
            <a:ext cx="261600" cy="4002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lt1"/>
                </a:solidFill>
                <a:latin typeface="Raleway"/>
                <a:ea typeface="Raleway"/>
                <a:cs typeface="Raleway"/>
                <a:sym typeface="Raleway"/>
              </a:rPr>
              <a:t>U</a:t>
            </a:r>
            <a:endParaRPr b="1">
              <a:solidFill>
                <a:schemeClr val="lt1"/>
              </a:solidFill>
              <a:latin typeface="Raleway"/>
              <a:ea typeface="Raleway"/>
              <a:cs typeface="Raleway"/>
              <a:sym typeface="Raleway"/>
            </a:endParaRPr>
          </a:p>
        </p:txBody>
      </p:sp>
      <p:sp>
        <p:nvSpPr>
          <p:cNvPr id="137" name="Google Shape;137;p15"/>
          <p:cNvSpPr txBox="1"/>
          <p:nvPr/>
        </p:nvSpPr>
        <p:spPr>
          <a:xfrm>
            <a:off x="6221485" y="2009315"/>
            <a:ext cx="261600" cy="4002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lt1"/>
                </a:solidFill>
                <a:latin typeface="Raleway"/>
                <a:ea typeface="Raleway"/>
                <a:cs typeface="Raleway"/>
                <a:sym typeface="Raleway"/>
              </a:rPr>
              <a:t>Ü</a:t>
            </a:r>
            <a:endParaRPr b="1">
              <a:solidFill>
                <a:schemeClr val="lt1"/>
              </a:solidFill>
              <a:latin typeface="Raleway"/>
              <a:ea typeface="Raleway"/>
              <a:cs typeface="Raleway"/>
              <a:sym typeface="Raleway"/>
            </a:endParaRPr>
          </a:p>
        </p:txBody>
      </p:sp>
      <p:sp>
        <p:nvSpPr>
          <p:cNvPr id="138" name="Google Shape;138;p15"/>
          <p:cNvSpPr txBox="1"/>
          <p:nvPr/>
        </p:nvSpPr>
        <p:spPr>
          <a:xfrm>
            <a:off x="5959873" y="2005186"/>
            <a:ext cx="261600" cy="4002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lt1"/>
                </a:solidFill>
                <a:latin typeface="Raleway"/>
                <a:ea typeface="Raleway"/>
                <a:cs typeface="Raleway"/>
                <a:sym typeface="Raleway"/>
              </a:rPr>
              <a:t>N</a:t>
            </a:r>
            <a:endParaRPr b="1">
              <a:solidFill>
                <a:schemeClr val="lt1"/>
              </a:solidFill>
              <a:latin typeface="Raleway"/>
              <a:ea typeface="Raleway"/>
              <a:cs typeface="Raleway"/>
              <a:sym typeface="Raleway"/>
            </a:endParaRPr>
          </a:p>
        </p:txBody>
      </p:sp>
      <p:sp>
        <p:nvSpPr>
          <p:cNvPr id="139" name="Google Shape;139;p15"/>
          <p:cNvSpPr txBox="1"/>
          <p:nvPr/>
        </p:nvSpPr>
        <p:spPr>
          <a:xfrm>
            <a:off x="5698261" y="2009315"/>
            <a:ext cx="261600" cy="4002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lt1"/>
                </a:solidFill>
                <a:latin typeface="Raleway"/>
                <a:ea typeface="Raleway"/>
                <a:cs typeface="Raleway"/>
                <a:sym typeface="Raleway"/>
              </a:rPr>
              <a:t>M</a:t>
            </a:r>
            <a:endParaRPr b="1">
              <a:solidFill>
                <a:schemeClr val="lt1"/>
              </a:solidFill>
              <a:latin typeface="Raleway"/>
              <a:ea typeface="Raleway"/>
              <a:cs typeface="Raleway"/>
              <a:sym typeface="Raleway"/>
            </a:endParaRPr>
          </a:p>
        </p:txBody>
      </p:sp>
      <p:sp>
        <p:nvSpPr>
          <p:cNvPr id="140" name="Google Shape;140;p15"/>
          <p:cNvSpPr txBox="1"/>
          <p:nvPr/>
        </p:nvSpPr>
        <p:spPr>
          <a:xfrm>
            <a:off x="5436649" y="2005186"/>
            <a:ext cx="261600" cy="4002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lt1"/>
                </a:solidFill>
                <a:latin typeface="Raleway"/>
                <a:ea typeface="Raleway"/>
                <a:cs typeface="Raleway"/>
                <a:sym typeface="Raleway"/>
              </a:rPr>
              <a:t>L</a:t>
            </a:r>
            <a:endParaRPr b="1">
              <a:solidFill>
                <a:schemeClr val="lt1"/>
              </a:solidFill>
              <a:latin typeface="Raleway"/>
              <a:ea typeface="Raleway"/>
              <a:cs typeface="Raleway"/>
              <a:sym typeface="Raleway"/>
            </a:endParaRPr>
          </a:p>
        </p:txBody>
      </p:sp>
      <p:sp>
        <p:nvSpPr>
          <p:cNvPr id="141" name="Google Shape;141;p15"/>
          <p:cNvSpPr txBox="1"/>
          <p:nvPr/>
        </p:nvSpPr>
        <p:spPr>
          <a:xfrm flipH="1">
            <a:off x="7532704" y="2005186"/>
            <a:ext cx="335700" cy="4002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lt1"/>
                </a:solidFill>
                <a:latin typeface="Raleway"/>
                <a:ea typeface="Raleway"/>
                <a:cs typeface="Raleway"/>
                <a:sym typeface="Raleway"/>
              </a:rPr>
              <a:t>Z</a:t>
            </a:r>
            <a:endParaRPr b="1">
              <a:solidFill>
                <a:schemeClr val="lt1"/>
              </a:solidFill>
              <a:latin typeface="Raleway"/>
              <a:ea typeface="Raleway"/>
              <a:cs typeface="Raleway"/>
              <a:sym typeface="Raleway"/>
            </a:endParaRPr>
          </a:p>
        </p:txBody>
      </p:sp>
      <p:sp>
        <p:nvSpPr>
          <p:cNvPr id="142" name="Google Shape;142;p15"/>
          <p:cNvSpPr txBox="1"/>
          <p:nvPr/>
        </p:nvSpPr>
        <p:spPr>
          <a:xfrm>
            <a:off x="7006363" y="2005186"/>
            <a:ext cx="261600" cy="4002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lt1"/>
                </a:solidFill>
                <a:latin typeface="Raleway"/>
                <a:ea typeface="Raleway"/>
                <a:cs typeface="Raleway"/>
                <a:sym typeface="Raleway"/>
              </a:rPr>
              <a:t>V</a:t>
            </a:r>
            <a:endParaRPr b="1">
              <a:solidFill>
                <a:schemeClr val="lt1"/>
              </a:solidFill>
              <a:latin typeface="Raleway"/>
              <a:ea typeface="Raleway"/>
              <a:cs typeface="Raleway"/>
              <a:sym typeface="Raleway"/>
            </a:endParaRPr>
          </a:p>
        </p:txBody>
      </p:sp>
      <p:sp>
        <p:nvSpPr>
          <p:cNvPr id="143" name="Google Shape;143;p15"/>
          <p:cNvSpPr txBox="1"/>
          <p:nvPr/>
        </p:nvSpPr>
        <p:spPr>
          <a:xfrm>
            <a:off x="7267927" y="2005186"/>
            <a:ext cx="261600" cy="4002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lt1"/>
                </a:solidFill>
                <a:latin typeface="Raleway"/>
                <a:ea typeface="Raleway"/>
                <a:cs typeface="Raleway"/>
                <a:sym typeface="Raleway"/>
              </a:rPr>
              <a:t>Y</a:t>
            </a:r>
            <a:endParaRPr b="1">
              <a:solidFill>
                <a:schemeClr val="lt1"/>
              </a:solidFill>
              <a:latin typeface="Raleway"/>
              <a:ea typeface="Raleway"/>
              <a:cs typeface="Raleway"/>
              <a:sym typeface="Raleway"/>
            </a:endParaRPr>
          </a:p>
        </p:txBody>
      </p:sp>
      <p:sp>
        <p:nvSpPr>
          <p:cNvPr id="144" name="Google Shape;144;p15"/>
          <p:cNvSpPr txBox="1"/>
          <p:nvPr/>
        </p:nvSpPr>
        <p:spPr>
          <a:xfrm>
            <a:off x="6483097" y="2009315"/>
            <a:ext cx="261600" cy="4002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lt1"/>
                </a:solidFill>
                <a:latin typeface="Raleway"/>
                <a:ea typeface="Raleway"/>
                <a:cs typeface="Raleway"/>
                <a:sym typeface="Raleway"/>
              </a:rPr>
              <a:t>T</a:t>
            </a:r>
            <a:endParaRPr b="1">
              <a:solidFill>
                <a:schemeClr val="lt1"/>
              </a:solidFill>
              <a:latin typeface="Raleway"/>
              <a:ea typeface="Raleway"/>
              <a:cs typeface="Raleway"/>
              <a:sym typeface="Raleway"/>
            </a:endParaRPr>
          </a:p>
        </p:txBody>
      </p:sp>
      <p:sp>
        <p:nvSpPr>
          <p:cNvPr id="145" name="Google Shape;145;p15"/>
          <p:cNvSpPr txBox="1"/>
          <p:nvPr/>
        </p:nvSpPr>
        <p:spPr>
          <a:xfrm>
            <a:off x="7871421" y="2005186"/>
            <a:ext cx="261600" cy="4002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lt1"/>
                </a:solidFill>
                <a:latin typeface="Raleway"/>
                <a:ea typeface="Raleway"/>
                <a:cs typeface="Raleway"/>
                <a:sym typeface="Raleway"/>
              </a:rPr>
              <a:t>Ö</a:t>
            </a:r>
            <a:endParaRPr b="1">
              <a:solidFill>
                <a:schemeClr val="lt1"/>
              </a:solidFill>
              <a:latin typeface="Raleway"/>
              <a:ea typeface="Raleway"/>
              <a:cs typeface="Raleway"/>
              <a:sym typeface="Raleway"/>
            </a:endParaRPr>
          </a:p>
        </p:txBody>
      </p:sp>
      <p:sp>
        <p:nvSpPr>
          <p:cNvPr id="146" name="Google Shape;146;p15"/>
          <p:cNvSpPr txBox="1"/>
          <p:nvPr/>
        </p:nvSpPr>
        <p:spPr>
          <a:xfrm>
            <a:off x="600125" y="2946800"/>
            <a:ext cx="6804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1600">
                <a:solidFill>
                  <a:schemeClr val="lt1"/>
                </a:solidFill>
                <a:latin typeface="Raleway"/>
                <a:ea typeface="Raleway"/>
                <a:cs typeface="Raleway"/>
                <a:sym typeface="Raleway"/>
              </a:rPr>
              <a:t>Düz Metin : </a:t>
            </a:r>
            <a:r>
              <a:rPr lang="tr" sz="1600">
                <a:solidFill>
                  <a:schemeClr val="lt1"/>
                </a:solidFill>
                <a:latin typeface="Raleway"/>
                <a:ea typeface="Raleway"/>
                <a:cs typeface="Raleway"/>
                <a:sym typeface="Raleway"/>
              </a:rPr>
              <a:t>“ERCİYES” , M=ERCİYES</a:t>
            </a:r>
            <a:endParaRPr sz="1600">
              <a:solidFill>
                <a:schemeClr val="lt1"/>
              </a:solidFill>
              <a:latin typeface="Raleway"/>
              <a:ea typeface="Raleway"/>
              <a:cs typeface="Raleway"/>
              <a:sym typeface="Raleway"/>
            </a:endParaRPr>
          </a:p>
          <a:p>
            <a:pPr indent="0" lvl="0" marL="0" rtl="0" algn="l">
              <a:spcBef>
                <a:spcPts val="0"/>
              </a:spcBef>
              <a:spcAft>
                <a:spcPts val="0"/>
              </a:spcAft>
              <a:buNone/>
            </a:pPr>
            <a:r>
              <a:rPr b="1" lang="tr" sz="1600">
                <a:solidFill>
                  <a:schemeClr val="lt1"/>
                </a:solidFill>
                <a:latin typeface="Raleway"/>
                <a:ea typeface="Raleway"/>
                <a:cs typeface="Raleway"/>
                <a:sym typeface="Raleway"/>
              </a:rPr>
              <a:t>Ek(M)=</a:t>
            </a:r>
            <a:r>
              <a:rPr lang="tr" sz="1600">
                <a:solidFill>
                  <a:schemeClr val="lt1"/>
                </a:solidFill>
                <a:latin typeface="Raleway"/>
                <a:ea typeface="Raleway"/>
                <a:cs typeface="Raleway"/>
                <a:sym typeface="Raleway"/>
              </a:rPr>
              <a:t> I M B R Z I N</a:t>
            </a:r>
            <a:endParaRPr sz="1600">
              <a:solidFill>
                <a:schemeClr val="lt1"/>
              </a:solidFill>
              <a:latin typeface="Raleway"/>
              <a:ea typeface="Raleway"/>
              <a:cs typeface="Raleway"/>
              <a:sym typeface="Raleway"/>
            </a:endParaRPr>
          </a:p>
          <a:p>
            <a:pPr indent="0" lvl="0" marL="0" rtl="0" algn="l">
              <a:spcBef>
                <a:spcPts val="0"/>
              </a:spcBef>
              <a:spcAft>
                <a:spcPts val="0"/>
              </a:spcAft>
              <a:buNone/>
            </a:pPr>
            <a:r>
              <a:rPr b="1" lang="tr" sz="1600">
                <a:solidFill>
                  <a:schemeClr val="lt1"/>
                </a:solidFill>
                <a:latin typeface="Raleway"/>
                <a:ea typeface="Raleway"/>
                <a:cs typeface="Raleway"/>
                <a:sym typeface="Raleway"/>
              </a:rPr>
              <a:t>Şifreli Metin: </a:t>
            </a:r>
            <a:r>
              <a:rPr lang="tr" sz="1600">
                <a:solidFill>
                  <a:schemeClr val="lt1"/>
                </a:solidFill>
                <a:latin typeface="Raleway"/>
                <a:ea typeface="Raleway"/>
                <a:cs typeface="Raleway"/>
                <a:sym typeface="Raleway"/>
              </a:rPr>
              <a:t>“IMRBZIN”</a:t>
            </a:r>
            <a:endParaRPr sz="1600">
              <a:solidFill>
                <a:schemeClr val="lt1"/>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50" name="Shape 150"/>
        <p:cNvGrpSpPr/>
        <p:nvPr/>
      </p:nvGrpSpPr>
      <p:grpSpPr>
        <a:xfrm>
          <a:off x="0" y="0"/>
          <a:ext cx="0" cy="0"/>
          <a:chOff x="0" y="0"/>
          <a:chExt cx="0" cy="0"/>
        </a:xfrm>
      </p:grpSpPr>
      <p:sp>
        <p:nvSpPr>
          <p:cNvPr id="151" name="Google Shape;151;p16"/>
          <p:cNvSpPr txBox="1"/>
          <p:nvPr>
            <p:ph type="title"/>
          </p:nvPr>
        </p:nvSpPr>
        <p:spPr>
          <a:xfrm>
            <a:off x="311700" y="370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solidFill>
                  <a:schemeClr val="lt1"/>
                </a:solidFill>
                <a:latin typeface="Raleway"/>
                <a:ea typeface="Raleway"/>
                <a:cs typeface="Raleway"/>
                <a:sym typeface="Raleway"/>
              </a:rPr>
              <a:t>Monoalfabetik Yöntem</a:t>
            </a:r>
            <a:endParaRPr b="1">
              <a:solidFill>
                <a:schemeClr val="lt1"/>
              </a:solidFill>
              <a:latin typeface="Raleway"/>
              <a:ea typeface="Raleway"/>
              <a:cs typeface="Raleway"/>
              <a:sym typeface="Raleway"/>
            </a:endParaRPr>
          </a:p>
        </p:txBody>
      </p:sp>
      <p:sp>
        <p:nvSpPr>
          <p:cNvPr id="152" name="Google Shape;15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lt1"/>
              </a:buClr>
              <a:buSzPts val="1500"/>
              <a:buFont typeface="Raleway"/>
              <a:buChar char="●"/>
            </a:pPr>
            <a:r>
              <a:rPr lang="tr" sz="1500">
                <a:solidFill>
                  <a:schemeClr val="lt1"/>
                </a:solidFill>
                <a:latin typeface="Raleway"/>
                <a:ea typeface="Raleway"/>
                <a:cs typeface="Raleway"/>
                <a:sym typeface="Raleway"/>
              </a:rPr>
              <a:t>Bu yöntemde tek bir harf yer değişmesi veya harfin yerinde diğer bir harfin konulması gerçekleştirilir.</a:t>
            </a:r>
            <a:endParaRPr sz="1500">
              <a:solidFill>
                <a:schemeClr val="lt1"/>
              </a:solidFill>
              <a:latin typeface="Raleway"/>
              <a:ea typeface="Raleway"/>
              <a:cs typeface="Raleway"/>
              <a:sym typeface="Raleway"/>
            </a:endParaRPr>
          </a:p>
          <a:p>
            <a:pPr indent="-323850" lvl="0" marL="457200" rtl="0" algn="l">
              <a:spcBef>
                <a:spcPts val="0"/>
              </a:spcBef>
              <a:spcAft>
                <a:spcPts val="0"/>
              </a:spcAft>
              <a:buClr>
                <a:schemeClr val="lt1"/>
              </a:buClr>
              <a:buSzPts val="1500"/>
              <a:buFont typeface="Raleway"/>
              <a:buChar char="●"/>
            </a:pPr>
            <a:r>
              <a:rPr lang="tr" sz="1500">
                <a:solidFill>
                  <a:schemeClr val="lt1"/>
                </a:solidFill>
                <a:latin typeface="Raleway"/>
                <a:ea typeface="Raleway"/>
                <a:cs typeface="Raleway"/>
                <a:sym typeface="Raleway"/>
              </a:rPr>
              <a:t>Bundan 2000 yıl önce bilinen Caesar şifrelemesi monoalfabetik yöntemin bir örneğidir.</a:t>
            </a:r>
            <a:endParaRPr sz="1500">
              <a:solidFill>
                <a:schemeClr val="lt1"/>
              </a:solidFill>
              <a:latin typeface="Raleway"/>
              <a:ea typeface="Raleway"/>
              <a:cs typeface="Raleway"/>
              <a:sym typeface="Raleway"/>
            </a:endParaRPr>
          </a:p>
          <a:p>
            <a:pPr indent="-323850" lvl="0" marL="457200" rtl="0" algn="l">
              <a:spcBef>
                <a:spcPts val="0"/>
              </a:spcBef>
              <a:spcAft>
                <a:spcPts val="0"/>
              </a:spcAft>
              <a:buClr>
                <a:schemeClr val="lt1"/>
              </a:buClr>
              <a:buSzPts val="1500"/>
              <a:buFont typeface="Raleway"/>
              <a:buChar char="●"/>
            </a:pPr>
            <a:r>
              <a:rPr lang="tr" sz="1500">
                <a:solidFill>
                  <a:schemeClr val="lt1"/>
                </a:solidFill>
                <a:latin typeface="Raleway"/>
                <a:ea typeface="Raleway"/>
                <a:cs typeface="Raleway"/>
                <a:sym typeface="Raleway"/>
              </a:rPr>
              <a:t>Mono alfabetik şifreleme yöntemleri bilgisayar yardımıyla çok kısa sürede kırılabilir. Bu yöntemler kullanılan dildeki harflerin yerini değiştirir ama harflerin kullanım sıklığını (frekansını)</a:t>
            </a:r>
            <a:r>
              <a:rPr lang="tr" sz="1500">
                <a:solidFill>
                  <a:schemeClr val="lt1"/>
                </a:solidFill>
                <a:latin typeface="Raleway"/>
                <a:ea typeface="Raleway"/>
                <a:cs typeface="Raleway"/>
                <a:sym typeface="Raleway"/>
              </a:rPr>
              <a:t> </a:t>
            </a:r>
            <a:r>
              <a:rPr lang="tr" sz="1500">
                <a:solidFill>
                  <a:schemeClr val="lt1"/>
                </a:solidFill>
                <a:latin typeface="Raleway"/>
                <a:ea typeface="Raleway"/>
                <a:cs typeface="Raleway"/>
                <a:sym typeface="Raleway"/>
              </a:rPr>
              <a:t>değiştirmez.</a:t>
            </a:r>
            <a:endParaRPr sz="1500">
              <a:solidFill>
                <a:schemeClr val="lt1"/>
              </a:solidFill>
              <a:latin typeface="Raleway"/>
              <a:ea typeface="Raleway"/>
              <a:cs typeface="Raleway"/>
              <a:sym typeface="Raleway"/>
            </a:endParaRPr>
          </a:p>
          <a:p>
            <a:pPr indent="0" lvl="0" marL="0" rtl="0" algn="ctr">
              <a:spcBef>
                <a:spcPts val="0"/>
              </a:spcBef>
              <a:spcAft>
                <a:spcPts val="0"/>
              </a:spcAft>
              <a:buNone/>
            </a:pPr>
            <a:r>
              <a:t/>
            </a:r>
            <a:endParaRPr sz="1500">
              <a:solidFill>
                <a:schemeClr val="lt1"/>
              </a:solidFill>
              <a:latin typeface="Raleway"/>
              <a:ea typeface="Raleway"/>
              <a:cs typeface="Raleway"/>
              <a:sym typeface="Raleway"/>
            </a:endParaRPr>
          </a:p>
          <a:p>
            <a:pPr indent="-323850" lvl="0" marL="457200" rtl="0" algn="l">
              <a:spcBef>
                <a:spcPts val="0"/>
              </a:spcBef>
              <a:spcAft>
                <a:spcPts val="0"/>
              </a:spcAft>
              <a:buClr>
                <a:schemeClr val="lt1"/>
              </a:buClr>
              <a:buSzPts val="1500"/>
              <a:buFont typeface="Raleway"/>
              <a:buChar char="●"/>
            </a:pPr>
            <a:r>
              <a:rPr lang="tr" sz="1500">
                <a:solidFill>
                  <a:schemeClr val="lt1"/>
                </a:solidFill>
                <a:latin typeface="Raleway"/>
                <a:ea typeface="Raleway"/>
                <a:cs typeface="Raleway"/>
                <a:sym typeface="Raleway"/>
              </a:rPr>
              <a:t>Örneğin </a:t>
            </a:r>
            <a:r>
              <a:rPr lang="tr" sz="1500">
                <a:solidFill>
                  <a:schemeClr val="lt1"/>
                </a:solidFill>
                <a:latin typeface="Raleway"/>
                <a:ea typeface="Raleway"/>
                <a:cs typeface="Raleway"/>
                <a:sym typeface="Raleway"/>
              </a:rPr>
              <a:t>Türkçede</a:t>
            </a:r>
            <a:r>
              <a:rPr lang="tr" sz="1500">
                <a:solidFill>
                  <a:schemeClr val="lt1"/>
                </a:solidFill>
                <a:latin typeface="Raleway"/>
                <a:ea typeface="Raleway"/>
                <a:cs typeface="Raleway"/>
                <a:sym typeface="Raleway"/>
              </a:rPr>
              <a:t> en çok kullanılan harf olan "a" harfi tablo yöntemi kullanılarak "c" harfi ile yer değiştirilirse elde edilecek şifreli metinde en çok tekrar eden harfin "c" olduğu görülür ve bunun "a" harfi olabileceği tahmin edilerek şifre çözülmeye başlanabilir.</a:t>
            </a:r>
            <a:endParaRPr sz="1500">
              <a:solidFill>
                <a:schemeClr val="lt1"/>
              </a:solidFill>
              <a:latin typeface="Raleway"/>
              <a:ea typeface="Raleway"/>
              <a:cs typeface="Raleway"/>
              <a:sym typeface="Raleway"/>
            </a:endParaRPr>
          </a:p>
          <a:p>
            <a:pPr indent="-323850" lvl="0" marL="457200" rtl="0" algn="l">
              <a:spcBef>
                <a:spcPts val="0"/>
              </a:spcBef>
              <a:spcAft>
                <a:spcPts val="0"/>
              </a:spcAft>
              <a:buClr>
                <a:schemeClr val="lt1"/>
              </a:buClr>
              <a:buSzPts val="1500"/>
              <a:buFont typeface="Raleway"/>
              <a:buChar char="●"/>
            </a:pPr>
            <a:r>
              <a:rPr lang="tr" sz="1500">
                <a:solidFill>
                  <a:schemeClr val="lt1"/>
                </a:solidFill>
                <a:latin typeface="Raleway"/>
                <a:ea typeface="Raleway"/>
                <a:cs typeface="Raleway"/>
                <a:sym typeface="Raleway"/>
              </a:rPr>
              <a:t>“LINKEDIN” düz metnini Sezar şifresine göre şifrelersek “olqnhglq” şifreli metni elde ederiz.</a:t>
            </a:r>
            <a:endParaRPr sz="1500">
              <a:solidFill>
                <a:schemeClr val="lt1"/>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56" name="Shape 156"/>
        <p:cNvGrpSpPr/>
        <p:nvPr/>
      </p:nvGrpSpPr>
      <p:grpSpPr>
        <a:xfrm>
          <a:off x="0" y="0"/>
          <a:ext cx="0" cy="0"/>
          <a:chOff x="0" y="0"/>
          <a:chExt cx="0" cy="0"/>
        </a:xfrm>
      </p:grpSpPr>
      <p:sp>
        <p:nvSpPr>
          <p:cNvPr id="157" name="Google Shape;157;p17"/>
          <p:cNvSpPr txBox="1"/>
          <p:nvPr>
            <p:ph type="title"/>
          </p:nvPr>
        </p:nvSpPr>
        <p:spPr>
          <a:xfrm>
            <a:off x="311700" y="10329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solidFill>
                  <a:schemeClr val="lt1"/>
                </a:solidFill>
                <a:latin typeface="Raleway"/>
                <a:ea typeface="Raleway"/>
                <a:cs typeface="Raleway"/>
                <a:sym typeface="Raleway"/>
              </a:rPr>
              <a:t>Caesar Şifreleme</a:t>
            </a:r>
            <a:endParaRPr b="1">
              <a:solidFill>
                <a:schemeClr val="lt1"/>
              </a:solidFill>
              <a:latin typeface="Raleway"/>
              <a:ea typeface="Raleway"/>
              <a:cs typeface="Raleway"/>
              <a:sym typeface="Raleway"/>
            </a:endParaRPr>
          </a:p>
        </p:txBody>
      </p:sp>
      <p:sp>
        <p:nvSpPr>
          <p:cNvPr id="158" name="Google Shape;158;p17"/>
          <p:cNvSpPr txBox="1"/>
          <p:nvPr>
            <p:ph idx="1" type="body"/>
          </p:nvPr>
        </p:nvSpPr>
        <p:spPr>
          <a:xfrm>
            <a:off x="311700" y="630150"/>
            <a:ext cx="8520600" cy="4277700"/>
          </a:xfrm>
          <a:prstGeom prst="rect">
            <a:avLst/>
          </a:prstGeom>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lt1"/>
              </a:buClr>
              <a:buSzPts val="1500"/>
              <a:buFont typeface="Raleway"/>
              <a:buChar char="●"/>
            </a:pPr>
            <a:r>
              <a:rPr lang="tr" sz="1500">
                <a:solidFill>
                  <a:schemeClr val="lt1"/>
                </a:solidFill>
                <a:latin typeface="Raleway"/>
                <a:ea typeface="Raleway"/>
                <a:cs typeface="Raleway"/>
                <a:sym typeface="Raleway"/>
              </a:rPr>
              <a:t>En eski ve basit şifreleme yöntemlerinden birisi olan Sezar yöntemi mono alfabetik şifrelemenin tipik bir örneğidir. Sezar döneminde kullanılan bu yöntemde harflerin yeri değiştirilir. Şifrelenecek metindeki harfler alfabede 3 harf kaydırılarak değiştirilir.</a:t>
            </a:r>
            <a:endParaRPr sz="1500">
              <a:solidFill>
                <a:schemeClr val="lt1"/>
              </a:solidFill>
              <a:latin typeface="Raleway"/>
              <a:ea typeface="Raleway"/>
              <a:cs typeface="Raleway"/>
              <a:sym typeface="Raleway"/>
            </a:endParaRPr>
          </a:p>
          <a:p>
            <a:pPr indent="-323850" lvl="0" marL="457200" rtl="0" algn="just">
              <a:spcBef>
                <a:spcPts val="0"/>
              </a:spcBef>
              <a:spcAft>
                <a:spcPts val="0"/>
              </a:spcAft>
              <a:buClr>
                <a:schemeClr val="lt1"/>
              </a:buClr>
              <a:buSzPts val="1500"/>
              <a:buFont typeface="Raleway"/>
              <a:buChar char="●"/>
            </a:pPr>
            <a:r>
              <a:rPr lang="tr" sz="1500">
                <a:solidFill>
                  <a:schemeClr val="lt1"/>
                </a:solidFill>
                <a:latin typeface="Raleway"/>
                <a:ea typeface="Raleway"/>
                <a:cs typeface="Raleway"/>
                <a:sym typeface="Raleway"/>
              </a:rPr>
              <a:t>19. yüzyılda, gazetelerdeki kişisel reklamlar bölümü bazen basit şifre şemaları kullanılarak şifrelenmiş mesaj alışverişinde kullanılırdı. Sezar şifreleme 1915’e kadar kullanımda olan bir şifrelemeydi.</a:t>
            </a:r>
            <a:endParaRPr sz="1500">
              <a:solidFill>
                <a:schemeClr val="lt1"/>
              </a:solidFill>
              <a:latin typeface="Raleway"/>
              <a:ea typeface="Raleway"/>
              <a:cs typeface="Raleway"/>
              <a:sym typeface="Raleway"/>
            </a:endParaRPr>
          </a:p>
          <a:p>
            <a:pPr indent="-323850" lvl="0" marL="457200" rtl="0" algn="just">
              <a:spcBef>
                <a:spcPts val="0"/>
              </a:spcBef>
              <a:spcAft>
                <a:spcPts val="0"/>
              </a:spcAft>
              <a:buClr>
                <a:schemeClr val="lt1"/>
              </a:buClr>
              <a:buSzPts val="1500"/>
              <a:buFont typeface="Raleway"/>
              <a:buChar char="●"/>
            </a:pPr>
            <a:r>
              <a:rPr lang="tr" sz="1500">
                <a:solidFill>
                  <a:schemeClr val="lt1"/>
                </a:solidFill>
                <a:latin typeface="Raleway"/>
                <a:ea typeface="Raleway"/>
                <a:cs typeface="Raleway"/>
                <a:sym typeface="Raleway"/>
              </a:rPr>
              <a:t>Günümüzde ise secret decoder ring olarak bilinen yüzüklerde, çocuk oyuncaklarında kullanılır. Rot13 algoritması ilede Usenet’te yaygın olarak kullanılır. Ancak ciddi bir şifreleme yöntemi olarak kullanılmaz.</a:t>
            </a:r>
            <a:endParaRPr sz="1500">
              <a:solidFill>
                <a:schemeClr val="lt1"/>
              </a:solidFill>
              <a:latin typeface="Raleway"/>
              <a:ea typeface="Raleway"/>
              <a:cs typeface="Raleway"/>
              <a:sym typeface="Raleway"/>
            </a:endParaRPr>
          </a:p>
          <a:p>
            <a:pPr indent="-323850" lvl="0" marL="457200" rtl="0" algn="l">
              <a:spcBef>
                <a:spcPts val="0"/>
              </a:spcBef>
              <a:spcAft>
                <a:spcPts val="0"/>
              </a:spcAft>
              <a:buClr>
                <a:schemeClr val="lt1"/>
              </a:buClr>
              <a:buSzPts val="1500"/>
              <a:buFont typeface="Raleway"/>
              <a:buChar char="●"/>
            </a:pPr>
            <a:r>
              <a:rPr lang="tr" sz="1500">
                <a:solidFill>
                  <a:schemeClr val="lt1"/>
                </a:solidFill>
                <a:latin typeface="Raleway"/>
                <a:ea typeface="Raleway"/>
                <a:cs typeface="Raleway"/>
                <a:sym typeface="Raleway"/>
              </a:rPr>
              <a:t>Şifre brute-force saldırısıyla çok kolay çözülebilir. Çünkü şifreleme ve şifre çözme yöntemi gizli değildir. Sadece 25 farklı deneme yeterlidir çünkü anahtar uzayı sadece 25 elemanlıdır. Eğer bu mümkün değilse, şifreli metindeki harflerin frekans dağılımını hesaplamak daha sistematik bir yaklaşımdır. Bu, her harfin kaç kez göründüğünü saymayı içerir. Doğal İngilizce metin, kodları kırmaya yardımcı olabilecek çok farklı bir dağılıma sahiptir.</a:t>
            </a:r>
            <a:endParaRPr sz="1500">
              <a:solidFill>
                <a:schemeClr val="lt1"/>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62" name="Shape 162"/>
        <p:cNvGrpSpPr/>
        <p:nvPr/>
      </p:nvGrpSpPr>
      <p:grpSpPr>
        <a:xfrm>
          <a:off x="0" y="0"/>
          <a:ext cx="0" cy="0"/>
          <a:chOff x="0" y="0"/>
          <a:chExt cx="0" cy="0"/>
        </a:xfrm>
      </p:grpSpPr>
      <p:sp>
        <p:nvSpPr>
          <p:cNvPr id="163" name="Google Shape;16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solidFill>
                  <a:schemeClr val="lt1"/>
                </a:solidFill>
                <a:latin typeface="Raleway"/>
                <a:ea typeface="Raleway"/>
                <a:cs typeface="Raleway"/>
                <a:sym typeface="Raleway"/>
              </a:rPr>
              <a:t>Caesar Şifreleme Algoritması</a:t>
            </a:r>
            <a:endParaRPr b="1">
              <a:solidFill>
                <a:schemeClr val="lt1"/>
              </a:solidFill>
              <a:latin typeface="Raleway"/>
              <a:ea typeface="Raleway"/>
              <a:cs typeface="Raleway"/>
              <a:sym typeface="Raleway"/>
            </a:endParaRPr>
          </a:p>
        </p:txBody>
      </p:sp>
      <p:sp>
        <p:nvSpPr>
          <p:cNvPr id="164" name="Google Shape;164;p18"/>
          <p:cNvSpPr txBox="1"/>
          <p:nvPr>
            <p:ph idx="1" type="body"/>
          </p:nvPr>
        </p:nvSpPr>
        <p:spPr>
          <a:xfrm>
            <a:off x="311700" y="1152475"/>
            <a:ext cx="4038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1300">
                <a:solidFill>
                  <a:schemeClr val="lt1"/>
                </a:solidFill>
                <a:latin typeface="Raleway"/>
                <a:ea typeface="Raleway"/>
                <a:cs typeface="Raleway"/>
                <a:sym typeface="Raleway"/>
              </a:rPr>
              <a:t>Anahtar Kelime = (a1,a2,...ai) </a:t>
            </a:r>
            <a:endParaRPr sz="1300">
              <a:solidFill>
                <a:schemeClr val="lt1"/>
              </a:solidFill>
              <a:latin typeface="Raleway"/>
              <a:ea typeface="Raleway"/>
              <a:cs typeface="Raleway"/>
              <a:sym typeface="Raleway"/>
            </a:endParaRPr>
          </a:p>
          <a:p>
            <a:pPr indent="0" lvl="0" marL="0" rtl="0" algn="l">
              <a:spcBef>
                <a:spcPts val="1200"/>
              </a:spcBef>
              <a:spcAft>
                <a:spcPts val="0"/>
              </a:spcAft>
              <a:buNone/>
            </a:pPr>
            <a:r>
              <a:rPr lang="tr" sz="1300">
                <a:solidFill>
                  <a:schemeClr val="lt1"/>
                </a:solidFill>
                <a:latin typeface="Raleway"/>
                <a:ea typeface="Raleway"/>
                <a:cs typeface="Raleway"/>
                <a:sym typeface="Raleway"/>
              </a:rPr>
              <a:t>Düz Metin=(d1,d2,....di)</a:t>
            </a:r>
            <a:endParaRPr sz="1300">
              <a:solidFill>
                <a:schemeClr val="lt1"/>
              </a:solidFill>
              <a:latin typeface="Raleway"/>
              <a:ea typeface="Raleway"/>
              <a:cs typeface="Raleway"/>
              <a:sym typeface="Raleway"/>
            </a:endParaRPr>
          </a:p>
          <a:p>
            <a:pPr indent="0" lvl="0" marL="0" rtl="0" algn="l">
              <a:spcBef>
                <a:spcPts val="1200"/>
              </a:spcBef>
              <a:spcAft>
                <a:spcPts val="0"/>
              </a:spcAft>
              <a:buNone/>
            </a:pPr>
            <a:r>
              <a:rPr lang="tr" sz="1300">
                <a:solidFill>
                  <a:schemeClr val="lt1"/>
                </a:solidFill>
                <a:latin typeface="Raleway"/>
                <a:ea typeface="Raleway"/>
                <a:cs typeface="Raleway"/>
                <a:sym typeface="Raleway"/>
              </a:rPr>
              <a:t>fi(d)=(d+ai)modN</a:t>
            </a:r>
            <a:endParaRPr sz="1300">
              <a:solidFill>
                <a:schemeClr val="lt1"/>
              </a:solidFill>
              <a:latin typeface="Raleway"/>
              <a:ea typeface="Raleway"/>
              <a:cs typeface="Raleway"/>
              <a:sym typeface="Raleway"/>
            </a:endParaRPr>
          </a:p>
          <a:p>
            <a:pPr indent="0" lvl="0" marL="0" rtl="0" algn="l">
              <a:spcBef>
                <a:spcPts val="1200"/>
              </a:spcBef>
              <a:spcAft>
                <a:spcPts val="0"/>
              </a:spcAft>
              <a:buClr>
                <a:schemeClr val="dk1"/>
              </a:buClr>
              <a:buSzPts val="1100"/>
              <a:buFont typeface="Arial"/>
              <a:buNone/>
            </a:pPr>
            <a:r>
              <a:rPr lang="tr" sz="1300">
                <a:solidFill>
                  <a:schemeClr val="lt1"/>
                </a:solidFill>
                <a:latin typeface="Raleway"/>
                <a:ea typeface="Raleway"/>
                <a:cs typeface="Raleway"/>
                <a:sym typeface="Raleway"/>
              </a:rPr>
              <a:t>Sezar Şifresi : ci= E(pi) = pi+3 mod 29</a:t>
            </a:r>
            <a:endParaRPr sz="1300">
              <a:solidFill>
                <a:schemeClr val="lt1"/>
              </a:solidFill>
              <a:latin typeface="Raleway"/>
              <a:ea typeface="Raleway"/>
              <a:cs typeface="Raleway"/>
              <a:sym typeface="Raleway"/>
            </a:endParaRPr>
          </a:p>
          <a:p>
            <a:pPr indent="0" lvl="0" marL="0" rtl="0" algn="l">
              <a:spcBef>
                <a:spcPts val="1200"/>
              </a:spcBef>
              <a:spcAft>
                <a:spcPts val="0"/>
              </a:spcAft>
              <a:buClr>
                <a:schemeClr val="dk1"/>
              </a:buClr>
              <a:buSzPts val="1100"/>
              <a:buFont typeface="Arial"/>
              <a:buNone/>
            </a:pPr>
            <a:r>
              <a:rPr lang="tr" sz="1300">
                <a:solidFill>
                  <a:schemeClr val="lt1"/>
                </a:solidFill>
                <a:latin typeface="Raleway"/>
                <a:ea typeface="Raleway"/>
                <a:cs typeface="Raleway"/>
                <a:sym typeface="Raleway"/>
              </a:rPr>
              <a:t>Açık Mesaj : Gizli Bilgi</a:t>
            </a:r>
            <a:endParaRPr sz="1300">
              <a:solidFill>
                <a:schemeClr val="lt1"/>
              </a:solidFill>
              <a:latin typeface="Raleway"/>
              <a:ea typeface="Raleway"/>
              <a:cs typeface="Raleway"/>
              <a:sym typeface="Raleway"/>
            </a:endParaRPr>
          </a:p>
          <a:p>
            <a:pPr indent="0" lvl="0" marL="0" rtl="0" algn="l">
              <a:spcBef>
                <a:spcPts val="1200"/>
              </a:spcBef>
              <a:spcAft>
                <a:spcPts val="1200"/>
              </a:spcAft>
              <a:buClr>
                <a:schemeClr val="dk1"/>
              </a:buClr>
              <a:buSzPts val="1100"/>
              <a:buFont typeface="Arial"/>
              <a:buNone/>
            </a:pPr>
            <a:r>
              <a:rPr lang="tr" sz="1300">
                <a:solidFill>
                  <a:schemeClr val="lt1"/>
                </a:solidFill>
                <a:latin typeface="Raleway"/>
                <a:ea typeface="Raleway"/>
                <a:cs typeface="Raleway"/>
                <a:sym typeface="Raleway"/>
              </a:rPr>
              <a:t>Şifreli Mesaj : Ilcol Dloıl</a:t>
            </a:r>
            <a:endParaRPr sz="1300">
              <a:solidFill>
                <a:schemeClr val="lt1"/>
              </a:solidFill>
              <a:latin typeface="Raleway"/>
              <a:ea typeface="Raleway"/>
              <a:cs typeface="Raleway"/>
              <a:sym typeface="Raleway"/>
            </a:endParaRPr>
          </a:p>
        </p:txBody>
      </p:sp>
      <p:sp>
        <p:nvSpPr>
          <p:cNvPr id="165" name="Google Shape;165;p18"/>
          <p:cNvSpPr txBox="1"/>
          <p:nvPr/>
        </p:nvSpPr>
        <p:spPr>
          <a:xfrm>
            <a:off x="4800600" y="1210875"/>
            <a:ext cx="4038900" cy="2755200"/>
          </a:xfrm>
          <a:prstGeom prst="rect">
            <a:avLst/>
          </a:prstGeom>
          <a:noFill/>
          <a:ln>
            <a:noFill/>
          </a:ln>
        </p:spPr>
        <p:txBody>
          <a:bodyPr anchorCtr="0" anchor="t" bIns="91425" lIns="91425" spcFirstLastPara="1" rIns="91425" wrap="square" tIns="91425">
            <a:spAutoFit/>
          </a:bodyPr>
          <a:lstStyle/>
          <a:p>
            <a:pPr indent="0" lvl="0" marL="0" rtl="0" algn="l">
              <a:lnSpc>
                <a:spcPct val="95459"/>
              </a:lnSpc>
              <a:spcBef>
                <a:spcPts val="0"/>
              </a:spcBef>
              <a:spcAft>
                <a:spcPts val="0"/>
              </a:spcAft>
              <a:buClr>
                <a:schemeClr val="dk1"/>
              </a:buClr>
              <a:buSzPts val="1100"/>
              <a:buFont typeface="Arial"/>
              <a:buNone/>
            </a:pPr>
            <a:r>
              <a:rPr lang="tr" sz="1700">
                <a:solidFill>
                  <a:schemeClr val="lt1"/>
                </a:solidFill>
                <a:latin typeface="Raleway"/>
                <a:ea typeface="Raleway"/>
                <a:cs typeface="Raleway"/>
                <a:sym typeface="Raleway"/>
              </a:rPr>
              <a:t>d</a:t>
            </a:r>
            <a:r>
              <a:rPr lang="tr" sz="1700">
                <a:solidFill>
                  <a:schemeClr val="lt1"/>
                </a:solidFill>
                <a:latin typeface="Raleway"/>
                <a:ea typeface="Raleway"/>
                <a:cs typeface="Raleway"/>
                <a:sym typeface="Raleway"/>
              </a:rPr>
              <a:t>, açık metindeki o anki harfin sıra numarası, ai, harfleri öteleme ölçüsüdür. N alfabedeki karakter sayısıdır. Şifreleme işlemi başlatıldıktan sonra orijinal görüntünün Base64 kod çıktısının her karakteri girilen anahtar sayısına göre ötelenerek Base64 tablosunda denk gelen sayının karşısındaki karakter alınır.</a:t>
            </a:r>
            <a:endParaRPr sz="1700">
              <a:solidFill>
                <a:schemeClr val="lt1"/>
              </a:solidFill>
              <a:latin typeface="Raleway"/>
              <a:ea typeface="Raleway"/>
              <a:cs typeface="Raleway"/>
              <a:sym typeface="Raleway"/>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69" name="Shape 169"/>
        <p:cNvGrpSpPr/>
        <p:nvPr/>
      </p:nvGrpSpPr>
      <p:grpSpPr>
        <a:xfrm>
          <a:off x="0" y="0"/>
          <a:ext cx="0" cy="0"/>
          <a:chOff x="0" y="0"/>
          <a:chExt cx="0" cy="0"/>
        </a:xfrm>
      </p:grpSpPr>
      <p:sp>
        <p:nvSpPr>
          <p:cNvPr id="170" name="Google Shape;170;p19"/>
          <p:cNvSpPr txBox="1"/>
          <p:nvPr>
            <p:ph idx="1" type="body"/>
          </p:nvPr>
        </p:nvSpPr>
        <p:spPr>
          <a:xfrm>
            <a:off x="247400" y="1339450"/>
            <a:ext cx="8753700" cy="3482700"/>
          </a:xfrm>
          <a:prstGeom prst="rect">
            <a:avLst/>
          </a:prstGeom>
        </p:spPr>
        <p:txBody>
          <a:bodyPr anchorCtr="0" anchor="t" bIns="91425" lIns="91425" spcFirstLastPara="1" rIns="91425" wrap="square" tIns="91425">
            <a:noAutofit/>
          </a:bodyPr>
          <a:lstStyle/>
          <a:p>
            <a:pPr indent="0" lvl="0" marL="0" rtl="0" algn="l">
              <a:lnSpc>
                <a:spcPct val="146666"/>
              </a:lnSpc>
              <a:spcBef>
                <a:spcPts val="0"/>
              </a:spcBef>
              <a:spcAft>
                <a:spcPts val="0"/>
              </a:spcAft>
              <a:buSzPts val="852"/>
              <a:buNone/>
            </a:pPr>
            <a:r>
              <a:rPr lang="tr" sz="1392">
                <a:solidFill>
                  <a:schemeClr val="lt1"/>
                </a:solidFill>
                <a:latin typeface="Raleway"/>
                <a:ea typeface="Raleway"/>
                <a:cs typeface="Raleway"/>
                <a:sym typeface="Raleway"/>
              </a:rPr>
              <a:t>Düz Metin : ERCİYES -&gt;5, 29, 2, 11, 27, 5ç 21</a:t>
            </a:r>
            <a:endParaRPr sz="1392">
              <a:solidFill>
                <a:schemeClr val="lt1"/>
              </a:solidFill>
              <a:latin typeface="Raleway"/>
              <a:ea typeface="Raleway"/>
              <a:cs typeface="Raleway"/>
              <a:sym typeface="Raleway"/>
            </a:endParaRPr>
          </a:p>
          <a:p>
            <a:pPr indent="0" lvl="0" marL="0" rtl="0" algn="l">
              <a:lnSpc>
                <a:spcPct val="146666"/>
              </a:lnSpc>
              <a:spcBef>
                <a:spcPts val="0"/>
              </a:spcBef>
              <a:spcAft>
                <a:spcPts val="0"/>
              </a:spcAft>
              <a:buSzPts val="852"/>
              <a:buNone/>
            </a:pPr>
            <a:r>
              <a:rPr lang="tr" sz="1392">
                <a:solidFill>
                  <a:schemeClr val="lt1"/>
                </a:solidFill>
                <a:latin typeface="Raleway"/>
                <a:ea typeface="Raleway"/>
                <a:cs typeface="Raleway"/>
                <a:sym typeface="Raleway"/>
              </a:rPr>
              <a:t>Anahtar :3</a:t>
            </a:r>
            <a:endParaRPr sz="1392">
              <a:solidFill>
                <a:schemeClr val="lt1"/>
              </a:solidFill>
              <a:latin typeface="Raleway"/>
              <a:ea typeface="Raleway"/>
              <a:cs typeface="Raleway"/>
              <a:sym typeface="Raleway"/>
            </a:endParaRPr>
          </a:p>
          <a:p>
            <a:pPr indent="0" lvl="0" marL="0" rtl="0" algn="l">
              <a:lnSpc>
                <a:spcPct val="146666"/>
              </a:lnSpc>
              <a:spcBef>
                <a:spcPts val="0"/>
              </a:spcBef>
              <a:spcAft>
                <a:spcPts val="0"/>
              </a:spcAft>
              <a:buSzPts val="852"/>
              <a:buNone/>
            </a:pPr>
            <a:r>
              <a:rPr lang="tr" sz="1392">
                <a:solidFill>
                  <a:schemeClr val="lt1"/>
                </a:solidFill>
                <a:latin typeface="Raleway"/>
                <a:ea typeface="Raleway"/>
                <a:cs typeface="Raleway"/>
                <a:sym typeface="Raleway"/>
              </a:rPr>
              <a:t>Ek(5)=(5+3) mod29=8</a:t>
            </a:r>
            <a:endParaRPr sz="1392">
              <a:solidFill>
                <a:schemeClr val="lt1"/>
              </a:solidFill>
              <a:latin typeface="Raleway"/>
              <a:ea typeface="Raleway"/>
              <a:cs typeface="Raleway"/>
              <a:sym typeface="Raleway"/>
            </a:endParaRPr>
          </a:p>
          <a:p>
            <a:pPr indent="0" lvl="0" marL="0" rtl="0" algn="l">
              <a:lnSpc>
                <a:spcPct val="146666"/>
              </a:lnSpc>
              <a:spcBef>
                <a:spcPts val="0"/>
              </a:spcBef>
              <a:spcAft>
                <a:spcPts val="0"/>
              </a:spcAft>
              <a:buSzPts val="852"/>
              <a:buNone/>
            </a:pPr>
            <a:r>
              <a:rPr lang="tr" sz="1392">
                <a:solidFill>
                  <a:schemeClr val="lt1"/>
                </a:solidFill>
                <a:latin typeface="Raleway"/>
                <a:ea typeface="Raleway"/>
                <a:cs typeface="Raleway"/>
                <a:sym typeface="Raleway"/>
              </a:rPr>
              <a:t>Ek(20)=(20+3) mod29=23</a:t>
            </a:r>
            <a:endParaRPr sz="1392">
              <a:solidFill>
                <a:schemeClr val="lt1"/>
              </a:solidFill>
              <a:latin typeface="Raleway"/>
              <a:ea typeface="Raleway"/>
              <a:cs typeface="Raleway"/>
              <a:sym typeface="Raleway"/>
            </a:endParaRPr>
          </a:p>
          <a:p>
            <a:pPr indent="0" lvl="0" marL="0" rtl="0" algn="l">
              <a:lnSpc>
                <a:spcPct val="146666"/>
              </a:lnSpc>
              <a:spcBef>
                <a:spcPts val="0"/>
              </a:spcBef>
              <a:spcAft>
                <a:spcPts val="0"/>
              </a:spcAft>
              <a:buSzPts val="852"/>
              <a:buNone/>
            </a:pPr>
            <a:r>
              <a:rPr lang="tr" sz="1392">
                <a:solidFill>
                  <a:schemeClr val="lt1"/>
                </a:solidFill>
                <a:latin typeface="Raleway"/>
                <a:ea typeface="Raleway"/>
                <a:cs typeface="Raleway"/>
                <a:sym typeface="Raleway"/>
              </a:rPr>
              <a:t>Ek(2)=(2+3) mod29=5</a:t>
            </a:r>
            <a:endParaRPr sz="1392">
              <a:solidFill>
                <a:schemeClr val="lt1"/>
              </a:solidFill>
              <a:latin typeface="Raleway"/>
              <a:ea typeface="Raleway"/>
              <a:cs typeface="Raleway"/>
              <a:sym typeface="Raleway"/>
            </a:endParaRPr>
          </a:p>
          <a:p>
            <a:pPr indent="0" lvl="0" marL="0" rtl="0" algn="l">
              <a:lnSpc>
                <a:spcPct val="146666"/>
              </a:lnSpc>
              <a:spcBef>
                <a:spcPts val="0"/>
              </a:spcBef>
              <a:spcAft>
                <a:spcPts val="0"/>
              </a:spcAft>
              <a:buSzPts val="852"/>
              <a:buNone/>
            </a:pPr>
            <a:r>
              <a:rPr lang="tr" sz="1392">
                <a:solidFill>
                  <a:schemeClr val="lt1"/>
                </a:solidFill>
                <a:latin typeface="Raleway"/>
                <a:ea typeface="Raleway"/>
                <a:cs typeface="Raleway"/>
                <a:sym typeface="Raleway"/>
              </a:rPr>
              <a:t>Ek(11)=(11+3) mod29=14</a:t>
            </a:r>
            <a:endParaRPr sz="1392">
              <a:solidFill>
                <a:schemeClr val="lt1"/>
              </a:solidFill>
              <a:latin typeface="Raleway"/>
              <a:ea typeface="Raleway"/>
              <a:cs typeface="Raleway"/>
              <a:sym typeface="Raleway"/>
            </a:endParaRPr>
          </a:p>
          <a:p>
            <a:pPr indent="0" lvl="0" marL="0" rtl="0" algn="l">
              <a:lnSpc>
                <a:spcPct val="146666"/>
              </a:lnSpc>
              <a:spcBef>
                <a:spcPts val="0"/>
              </a:spcBef>
              <a:spcAft>
                <a:spcPts val="0"/>
              </a:spcAft>
              <a:buSzPts val="852"/>
              <a:buNone/>
            </a:pPr>
            <a:r>
              <a:rPr lang="tr" sz="1392">
                <a:solidFill>
                  <a:schemeClr val="lt1"/>
                </a:solidFill>
                <a:latin typeface="Raleway"/>
                <a:ea typeface="Raleway"/>
                <a:cs typeface="Raleway"/>
                <a:sym typeface="Raleway"/>
              </a:rPr>
              <a:t>Ek(27)=(27+3) mod29=1</a:t>
            </a:r>
            <a:endParaRPr sz="1392">
              <a:solidFill>
                <a:schemeClr val="lt1"/>
              </a:solidFill>
              <a:latin typeface="Raleway"/>
              <a:ea typeface="Raleway"/>
              <a:cs typeface="Raleway"/>
              <a:sym typeface="Raleway"/>
            </a:endParaRPr>
          </a:p>
          <a:p>
            <a:pPr indent="0" lvl="0" marL="0" rtl="0" algn="l">
              <a:lnSpc>
                <a:spcPct val="146666"/>
              </a:lnSpc>
              <a:spcBef>
                <a:spcPts val="0"/>
              </a:spcBef>
              <a:spcAft>
                <a:spcPts val="0"/>
              </a:spcAft>
              <a:buSzPts val="852"/>
              <a:buNone/>
            </a:pPr>
            <a:r>
              <a:rPr lang="tr" sz="1392">
                <a:solidFill>
                  <a:schemeClr val="lt1"/>
                </a:solidFill>
                <a:latin typeface="Raleway"/>
                <a:ea typeface="Raleway"/>
                <a:cs typeface="Raleway"/>
                <a:sym typeface="Raleway"/>
              </a:rPr>
              <a:t>Ek(5)=(5+3) mod29=8</a:t>
            </a:r>
            <a:endParaRPr sz="1392">
              <a:solidFill>
                <a:schemeClr val="lt1"/>
              </a:solidFill>
              <a:latin typeface="Raleway"/>
              <a:ea typeface="Raleway"/>
              <a:cs typeface="Raleway"/>
              <a:sym typeface="Raleway"/>
            </a:endParaRPr>
          </a:p>
          <a:p>
            <a:pPr indent="0" lvl="0" marL="0" rtl="0" algn="l">
              <a:lnSpc>
                <a:spcPct val="146666"/>
              </a:lnSpc>
              <a:spcBef>
                <a:spcPts val="0"/>
              </a:spcBef>
              <a:spcAft>
                <a:spcPts val="0"/>
              </a:spcAft>
              <a:buSzPts val="852"/>
              <a:buNone/>
            </a:pPr>
            <a:r>
              <a:rPr lang="tr" sz="1392">
                <a:solidFill>
                  <a:schemeClr val="lt1"/>
                </a:solidFill>
                <a:latin typeface="Raleway"/>
                <a:ea typeface="Raleway"/>
                <a:cs typeface="Raleway"/>
                <a:sym typeface="Raleway"/>
              </a:rPr>
              <a:t>Ek(21)=(21+3) mod29=24</a:t>
            </a:r>
            <a:endParaRPr sz="1392">
              <a:solidFill>
                <a:schemeClr val="lt1"/>
              </a:solidFill>
              <a:latin typeface="Raleway"/>
              <a:ea typeface="Raleway"/>
              <a:cs typeface="Raleway"/>
              <a:sym typeface="Raleway"/>
            </a:endParaRPr>
          </a:p>
          <a:p>
            <a:pPr indent="0" lvl="0" marL="0" rtl="0" algn="l">
              <a:lnSpc>
                <a:spcPct val="146666"/>
              </a:lnSpc>
              <a:spcBef>
                <a:spcPts val="0"/>
              </a:spcBef>
              <a:spcAft>
                <a:spcPts val="0"/>
              </a:spcAft>
              <a:buClr>
                <a:schemeClr val="dk1"/>
              </a:buClr>
              <a:buSzPts val="852"/>
              <a:buFont typeface="Arial"/>
              <a:buNone/>
            </a:pPr>
            <a:r>
              <a:rPr lang="tr" sz="1392">
                <a:solidFill>
                  <a:schemeClr val="lt1"/>
                </a:solidFill>
                <a:latin typeface="Raleway"/>
                <a:ea typeface="Raleway"/>
                <a:cs typeface="Raleway"/>
                <a:sym typeface="Raleway"/>
              </a:rPr>
              <a:t>Şİfreli Metin: 8, 23, 5, 14, 1, 8,24-&gt; ĞTELBĞU</a:t>
            </a:r>
            <a:endParaRPr sz="1392">
              <a:solidFill>
                <a:schemeClr val="lt1"/>
              </a:solidFill>
              <a:latin typeface="Raleway"/>
              <a:ea typeface="Raleway"/>
              <a:cs typeface="Raleway"/>
              <a:sym typeface="Raleway"/>
            </a:endParaRPr>
          </a:p>
          <a:p>
            <a:pPr indent="0" lvl="0" marL="0" rtl="0" algn="l">
              <a:lnSpc>
                <a:spcPct val="146666"/>
              </a:lnSpc>
              <a:spcBef>
                <a:spcPts val="0"/>
              </a:spcBef>
              <a:spcAft>
                <a:spcPts val="0"/>
              </a:spcAft>
              <a:buSzPts val="852"/>
              <a:buNone/>
            </a:pPr>
            <a:r>
              <a:t/>
            </a:r>
            <a:endParaRPr sz="1192">
              <a:solidFill>
                <a:schemeClr val="lt1"/>
              </a:solidFill>
              <a:latin typeface="Raleway"/>
              <a:ea typeface="Raleway"/>
              <a:cs typeface="Raleway"/>
              <a:sym typeface="Raleway"/>
            </a:endParaRPr>
          </a:p>
        </p:txBody>
      </p:sp>
      <p:sp>
        <p:nvSpPr>
          <p:cNvPr id="171" name="Google Shape;17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solidFill>
                  <a:schemeClr val="lt1"/>
                </a:solidFill>
                <a:latin typeface="Raleway"/>
                <a:ea typeface="Raleway"/>
                <a:cs typeface="Raleway"/>
                <a:sym typeface="Raleway"/>
              </a:rPr>
              <a:t>Caesar Şifreleme Örneği</a:t>
            </a:r>
            <a:endParaRPr b="1">
              <a:solidFill>
                <a:schemeClr val="lt1"/>
              </a:solidFill>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75" name="Shape 175"/>
        <p:cNvGrpSpPr/>
        <p:nvPr/>
      </p:nvGrpSpPr>
      <p:grpSpPr>
        <a:xfrm>
          <a:off x="0" y="0"/>
          <a:ext cx="0" cy="0"/>
          <a:chOff x="0" y="0"/>
          <a:chExt cx="0" cy="0"/>
        </a:xfrm>
      </p:grpSpPr>
      <p:sp>
        <p:nvSpPr>
          <p:cNvPr id="176" name="Google Shape;17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solidFill>
                  <a:schemeClr val="lt1"/>
                </a:solidFill>
                <a:latin typeface="Raleway"/>
                <a:ea typeface="Raleway"/>
                <a:cs typeface="Raleway"/>
                <a:sym typeface="Raleway"/>
              </a:rPr>
              <a:t>Polialfabetik Yöntem</a:t>
            </a:r>
            <a:endParaRPr b="1">
              <a:solidFill>
                <a:schemeClr val="lt1"/>
              </a:solidFill>
              <a:latin typeface="Raleway"/>
              <a:ea typeface="Raleway"/>
              <a:cs typeface="Raleway"/>
              <a:sym typeface="Raleway"/>
            </a:endParaRPr>
          </a:p>
        </p:txBody>
      </p:sp>
      <p:sp>
        <p:nvSpPr>
          <p:cNvPr id="177" name="Google Shape;17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lt1"/>
              </a:buClr>
              <a:buSzPts val="1400"/>
              <a:buFont typeface="Raleway"/>
              <a:buChar char="●"/>
            </a:pPr>
            <a:r>
              <a:rPr lang="tr" sz="1400">
                <a:solidFill>
                  <a:schemeClr val="lt1"/>
                </a:solidFill>
                <a:latin typeface="Raleway"/>
                <a:ea typeface="Raleway"/>
                <a:cs typeface="Raleway"/>
                <a:sym typeface="Raleway"/>
              </a:rPr>
              <a:t>Polialfabetik şifrelemede ise, anahtara bağlı olarak her harf alfabede birden fazla harfle eşleşmektedir. Bu tip şifreleme, mono alfabetik yöntemlerden farklı olarak, bir harf değiştirilince her seferinde aynı harfe dönülmez. </a:t>
            </a:r>
            <a:endParaRPr sz="1400">
              <a:solidFill>
                <a:schemeClr val="lt1"/>
              </a:solidFill>
              <a:latin typeface="Raleway"/>
              <a:ea typeface="Raleway"/>
              <a:cs typeface="Raleway"/>
              <a:sym typeface="Raleway"/>
            </a:endParaRPr>
          </a:p>
          <a:p>
            <a:pPr indent="-317500" lvl="0" marL="457200" rtl="0" algn="l">
              <a:spcBef>
                <a:spcPts val="0"/>
              </a:spcBef>
              <a:spcAft>
                <a:spcPts val="0"/>
              </a:spcAft>
              <a:buClr>
                <a:schemeClr val="lt1"/>
              </a:buClr>
              <a:buSzPts val="1400"/>
              <a:buFont typeface="Raleway"/>
              <a:buChar char="●"/>
            </a:pPr>
            <a:r>
              <a:rPr lang="tr" sz="1400">
                <a:solidFill>
                  <a:schemeClr val="lt1"/>
                </a:solidFill>
                <a:latin typeface="Raleway"/>
                <a:ea typeface="Raleway"/>
                <a:cs typeface="Raleway"/>
                <a:sym typeface="Raleway"/>
              </a:rPr>
              <a:t>Bu tip şifrelemede, mono alfabetik yöntemlerden farklı olarak bir harf değiştirilince her seferinde aynı harfe dönüşmez. </a:t>
            </a:r>
            <a:endParaRPr sz="1400">
              <a:solidFill>
                <a:schemeClr val="lt1"/>
              </a:solidFill>
              <a:latin typeface="Raleway"/>
              <a:ea typeface="Raleway"/>
              <a:cs typeface="Raleway"/>
              <a:sym typeface="Raleway"/>
            </a:endParaRPr>
          </a:p>
          <a:p>
            <a:pPr indent="-317500" lvl="0" marL="457200" rtl="0" algn="l">
              <a:spcBef>
                <a:spcPts val="0"/>
              </a:spcBef>
              <a:spcAft>
                <a:spcPts val="0"/>
              </a:spcAft>
              <a:buClr>
                <a:schemeClr val="lt1"/>
              </a:buClr>
              <a:buSzPts val="1400"/>
              <a:buFont typeface="Raleway"/>
              <a:buChar char="●"/>
            </a:pPr>
            <a:r>
              <a:rPr lang="tr" sz="1400">
                <a:solidFill>
                  <a:schemeClr val="lt1"/>
                </a:solidFill>
                <a:latin typeface="Raleway"/>
                <a:ea typeface="Raleway"/>
                <a:cs typeface="Raleway"/>
                <a:sym typeface="Raleway"/>
              </a:rPr>
              <a:t>Şifreleme bir anahtar kullanılarak yapılır ve anahtardaki harfler tablonun başlık satırında aranır. Buna karşılık düz metindeki harf tablonun başlık sütununda aranır. Bulunan satır ve sütunun kesiştiği yerdeki harf, düz metindeki harfin yerine konarak şifreleme işlemi gerçekleştirilir.</a:t>
            </a:r>
            <a:endParaRPr sz="1400">
              <a:solidFill>
                <a:schemeClr val="lt1"/>
              </a:solidFill>
              <a:latin typeface="Raleway"/>
              <a:ea typeface="Raleway"/>
              <a:cs typeface="Raleway"/>
              <a:sym typeface="Raleway"/>
            </a:endParaRPr>
          </a:p>
          <a:p>
            <a:pPr indent="0" lvl="0" marL="457200" rtl="0" algn="l">
              <a:spcBef>
                <a:spcPts val="3800"/>
              </a:spcBef>
              <a:spcAft>
                <a:spcPts val="1200"/>
              </a:spcAft>
              <a:buNone/>
            </a:pPr>
            <a:r>
              <a:t/>
            </a:r>
            <a:endParaRPr sz="1400">
              <a:solidFill>
                <a:schemeClr val="lt1"/>
              </a:solidFill>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81" name="Shape 181"/>
        <p:cNvGrpSpPr/>
        <p:nvPr/>
      </p:nvGrpSpPr>
      <p:grpSpPr>
        <a:xfrm>
          <a:off x="0" y="0"/>
          <a:ext cx="0" cy="0"/>
          <a:chOff x="0" y="0"/>
          <a:chExt cx="0" cy="0"/>
        </a:xfrm>
      </p:grpSpPr>
      <p:sp>
        <p:nvSpPr>
          <p:cNvPr id="182" name="Google Shape;18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solidFill>
                  <a:schemeClr val="lt1"/>
                </a:solidFill>
                <a:latin typeface="Raleway"/>
                <a:ea typeface="Raleway"/>
                <a:cs typeface="Raleway"/>
                <a:sym typeface="Raleway"/>
              </a:rPr>
              <a:t>Vigenere Şifreleme</a:t>
            </a:r>
            <a:endParaRPr b="1">
              <a:solidFill>
                <a:schemeClr val="lt1"/>
              </a:solidFill>
              <a:latin typeface="Raleway"/>
              <a:ea typeface="Raleway"/>
              <a:cs typeface="Raleway"/>
              <a:sym typeface="Raleway"/>
            </a:endParaRPr>
          </a:p>
        </p:txBody>
      </p:sp>
      <p:sp>
        <p:nvSpPr>
          <p:cNvPr id="183" name="Google Shape;183;p21"/>
          <p:cNvSpPr txBox="1"/>
          <p:nvPr>
            <p:ph idx="1" type="body"/>
          </p:nvPr>
        </p:nvSpPr>
        <p:spPr>
          <a:xfrm>
            <a:off x="365275" y="1109625"/>
            <a:ext cx="8520600" cy="3416400"/>
          </a:xfrm>
          <a:prstGeom prst="rect">
            <a:avLst/>
          </a:prstGeom>
        </p:spPr>
        <p:txBody>
          <a:bodyPr anchorCtr="0" anchor="t" bIns="91425" lIns="91425" spcFirstLastPara="1" rIns="91425" wrap="square" tIns="91425">
            <a:normAutofit/>
          </a:bodyPr>
          <a:lstStyle/>
          <a:p>
            <a:pPr indent="-330200" lvl="0" marL="457200" rtl="0" algn="l">
              <a:lnSpc>
                <a:spcPct val="95459"/>
              </a:lnSpc>
              <a:spcBef>
                <a:spcPts val="0"/>
              </a:spcBef>
              <a:spcAft>
                <a:spcPts val="0"/>
              </a:spcAft>
              <a:buClr>
                <a:schemeClr val="lt1"/>
              </a:buClr>
              <a:buSzPts val="1600"/>
              <a:buFont typeface="Raleway"/>
              <a:buChar char="●"/>
            </a:pPr>
            <a:r>
              <a:rPr lang="tr" sz="1600">
                <a:solidFill>
                  <a:schemeClr val="lt1"/>
                </a:solidFill>
                <a:latin typeface="Raleway"/>
                <a:ea typeface="Raleway"/>
                <a:cs typeface="Raleway"/>
                <a:sym typeface="Raleway"/>
              </a:rPr>
              <a:t>Bu yöntemde şifrelenmemiş metindeki her bir harf başka bir alfabeyle şifrelenir. Alfabenin seçimine anahtar kelimeye göre karar verilir.  Anahtar  kelimenin farklı seçilmesi, şifrelenmemiş metinde aynı kelimeler için farklı şifreli metinler oluşmasını sağlar. </a:t>
            </a:r>
            <a:endParaRPr sz="1600">
              <a:solidFill>
                <a:schemeClr val="lt1"/>
              </a:solidFill>
              <a:latin typeface="Raleway"/>
              <a:ea typeface="Raleway"/>
              <a:cs typeface="Raleway"/>
              <a:sym typeface="Raleway"/>
            </a:endParaRPr>
          </a:p>
          <a:p>
            <a:pPr indent="-330200" lvl="0" marL="457200" rtl="0" algn="l">
              <a:lnSpc>
                <a:spcPct val="95459"/>
              </a:lnSpc>
              <a:spcBef>
                <a:spcPts val="0"/>
              </a:spcBef>
              <a:spcAft>
                <a:spcPts val="0"/>
              </a:spcAft>
              <a:buClr>
                <a:schemeClr val="lt1"/>
              </a:buClr>
              <a:buSzPts val="1600"/>
              <a:buFont typeface="Raleway"/>
              <a:buChar char="●"/>
            </a:pPr>
            <a:r>
              <a:rPr lang="tr" sz="1600">
                <a:solidFill>
                  <a:schemeClr val="lt1"/>
                </a:solidFill>
                <a:latin typeface="Raleway"/>
                <a:ea typeface="Raleway"/>
                <a:cs typeface="Raleway"/>
                <a:sym typeface="Raleway"/>
              </a:rPr>
              <a:t>Vigenére şifreleme için alfabedeki harflerin yer aldığı bir tablo kullanılır. Bu tablo şifreleme ve şifre çözme eylemlerinde sabit olarak kullanılır.</a:t>
            </a:r>
            <a:endParaRPr sz="1600">
              <a:solidFill>
                <a:schemeClr val="lt1"/>
              </a:solidFill>
              <a:latin typeface="Raleway"/>
              <a:ea typeface="Raleway"/>
              <a:cs typeface="Raleway"/>
              <a:sym typeface="Raleway"/>
            </a:endParaRPr>
          </a:p>
          <a:p>
            <a:pPr indent="-330200" lvl="0" marL="457200" rtl="0" algn="l">
              <a:spcBef>
                <a:spcPts val="0"/>
              </a:spcBef>
              <a:spcAft>
                <a:spcPts val="0"/>
              </a:spcAft>
              <a:buClr>
                <a:schemeClr val="lt1"/>
              </a:buClr>
              <a:buSzPts val="1600"/>
              <a:buFont typeface="Raleway"/>
              <a:buChar char="●"/>
            </a:pPr>
            <a:r>
              <a:rPr lang="tr" sz="1600">
                <a:solidFill>
                  <a:schemeClr val="lt1"/>
                </a:solidFill>
                <a:latin typeface="Raleway"/>
                <a:ea typeface="Raleway"/>
                <a:cs typeface="Raleway"/>
                <a:sym typeface="Raleway"/>
              </a:rPr>
              <a:t>Vigenere tablosu kullanılarak yapılan şifrelemeyi çözmek, yerine koyma veya Sezar şifreleme metotlarından daha zordur, fakat imkansız değildir.  Kullanılan anahtar uzunluğuna bağlı olarak bu zorluk artmaktadır.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