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e51bb7c30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e51bb7c30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e51bb7c30_1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e51bb7c30_1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e51bb7c30_1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e51bb7c30_1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e51bb7c30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e51bb7c30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ed23f318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ed23f31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ed23f318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ed23f318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ed23f318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ed23f318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e51bb7c30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e51bb7c30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e51bb7c30_1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e51bb7c30_1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e51bb7c30_1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e51bb7c30_1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ed23f318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ed23f318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Özel düzen">
  <p:cSld name="AUTOLAYOUT">
    <p:spTree>
      <p:nvGrpSpPr>
        <p:cNvPr id="82"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552075" y="619500"/>
            <a:ext cx="2910900" cy="3904500"/>
          </a:xfrm>
          <a:prstGeom prst="rect">
            <a:avLst/>
          </a:prstGeom>
          <a:noFill/>
          <a:ln cap="flat" cmpd="sng" w="152400">
            <a:solidFill>
              <a:srgbClr val="37474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txBox="1"/>
          <p:nvPr>
            <p:ph type="title"/>
          </p:nvPr>
        </p:nvSpPr>
        <p:spPr>
          <a:xfrm>
            <a:off x="896275" y="988800"/>
            <a:ext cx="6367800" cy="3165900"/>
          </a:xfrm>
          <a:prstGeom prst="rect">
            <a:avLst/>
          </a:prstGeom>
          <a:noFill/>
        </p:spPr>
        <p:txBody>
          <a:bodyPr anchorCtr="0" anchor="ctr" bIns="91425" lIns="91425" spcFirstLastPara="1" rIns="91425" wrap="square" tIns="91425">
            <a:normAutofit/>
          </a:bodyPr>
          <a:lstStyle>
            <a:lvl1pPr lvl="0" rtl="0" algn="l">
              <a:lnSpc>
                <a:spcPct val="100000"/>
              </a:lnSpc>
              <a:spcBef>
                <a:spcPts val="0"/>
              </a:spcBef>
              <a:spcAft>
                <a:spcPts val="0"/>
              </a:spcAft>
              <a:buClr>
                <a:srgbClr val="FFFFFF"/>
              </a:buClr>
              <a:buSzPts val="4200"/>
              <a:buNone/>
              <a:defRPr sz="4200">
                <a:solidFill>
                  <a:srgbClr val="FFFFFF"/>
                </a:solidFill>
              </a:defRPr>
            </a:lvl1pPr>
            <a:lvl2pPr lvl="1" rtl="0" algn="l">
              <a:lnSpc>
                <a:spcPct val="100000"/>
              </a:lnSpc>
              <a:spcBef>
                <a:spcPts val="0"/>
              </a:spcBef>
              <a:spcAft>
                <a:spcPts val="0"/>
              </a:spcAft>
              <a:buClr>
                <a:srgbClr val="FFFFFF"/>
              </a:buClr>
              <a:buSzPts val="4200"/>
              <a:buNone/>
              <a:defRPr sz="4200">
                <a:solidFill>
                  <a:srgbClr val="FFFFFF"/>
                </a:solidFill>
              </a:defRPr>
            </a:lvl2pPr>
            <a:lvl3pPr lvl="2" rtl="0" algn="l">
              <a:lnSpc>
                <a:spcPct val="100000"/>
              </a:lnSpc>
              <a:spcBef>
                <a:spcPts val="0"/>
              </a:spcBef>
              <a:spcAft>
                <a:spcPts val="0"/>
              </a:spcAft>
              <a:buClr>
                <a:srgbClr val="FFFFFF"/>
              </a:buClr>
              <a:buSzPts val="4200"/>
              <a:buNone/>
              <a:defRPr sz="4200">
                <a:solidFill>
                  <a:srgbClr val="FFFFFF"/>
                </a:solidFill>
              </a:defRPr>
            </a:lvl3pPr>
            <a:lvl4pPr lvl="3" rtl="0" algn="l">
              <a:lnSpc>
                <a:spcPct val="100000"/>
              </a:lnSpc>
              <a:spcBef>
                <a:spcPts val="0"/>
              </a:spcBef>
              <a:spcAft>
                <a:spcPts val="0"/>
              </a:spcAft>
              <a:buClr>
                <a:srgbClr val="FFFFFF"/>
              </a:buClr>
              <a:buSzPts val="4200"/>
              <a:buNone/>
              <a:defRPr sz="4200">
                <a:solidFill>
                  <a:srgbClr val="FFFFFF"/>
                </a:solidFill>
              </a:defRPr>
            </a:lvl4pPr>
            <a:lvl5pPr lvl="4" rtl="0" algn="l">
              <a:lnSpc>
                <a:spcPct val="100000"/>
              </a:lnSpc>
              <a:spcBef>
                <a:spcPts val="0"/>
              </a:spcBef>
              <a:spcAft>
                <a:spcPts val="0"/>
              </a:spcAft>
              <a:buClr>
                <a:srgbClr val="FFFFFF"/>
              </a:buClr>
              <a:buSzPts val="4200"/>
              <a:buNone/>
              <a:defRPr sz="4200">
                <a:solidFill>
                  <a:srgbClr val="FFFFFF"/>
                </a:solidFill>
              </a:defRPr>
            </a:lvl5pPr>
            <a:lvl6pPr lvl="5" rtl="0" algn="l">
              <a:lnSpc>
                <a:spcPct val="100000"/>
              </a:lnSpc>
              <a:spcBef>
                <a:spcPts val="0"/>
              </a:spcBef>
              <a:spcAft>
                <a:spcPts val="0"/>
              </a:spcAft>
              <a:buClr>
                <a:srgbClr val="FFFFFF"/>
              </a:buClr>
              <a:buSzPts val="4200"/>
              <a:buNone/>
              <a:defRPr sz="4200">
                <a:solidFill>
                  <a:srgbClr val="FFFFFF"/>
                </a:solidFill>
              </a:defRPr>
            </a:lvl6pPr>
            <a:lvl7pPr lvl="6" rtl="0" algn="l">
              <a:lnSpc>
                <a:spcPct val="100000"/>
              </a:lnSpc>
              <a:spcBef>
                <a:spcPts val="0"/>
              </a:spcBef>
              <a:spcAft>
                <a:spcPts val="0"/>
              </a:spcAft>
              <a:buClr>
                <a:srgbClr val="FFFFFF"/>
              </a:buClr>
              <a:buSzPts val="4200"/>
              <a:buNone/>
              <a:defRPr sz="4200">
                <a:solidFill>
                  <a:srgbClr val="FFFFFF"/>
                </a:solidFill>
              </a:defRPr>
            </a:lvl7pPr>
            <a:lvl8pPr lvl="7" rtl="0" algn="l">
              <a:lnSpc>
                <a:spcPct val="100000"/>
              </a:lnSpc>
              <a:spcBef>
                <a:spcPts val="0"/>
              </a:spcBef>
              <a:spcAft>
                <a:spcPts val="0"/>
              </a:spcAft>
              <a:buClr>
                <a:srgbClr val="FFFFFF"/>
              </a:buClr>
              <a:buSzPts val="4200"/>
              <a:buNone/>
              <a:defRPr sz="4200">
                <a:solidFill>
                  <a:srgbClr val="FFFFFF"/>
                </a:solidFill>
              </a:defRPr>
            </a:lvl8pPr>
            <a:lvl9pPr lvl="8" rtl="0" algn="l">
              <a:lnSpc>
                <a:spcPct val="100000"/>
              </a:lnSpc>
              <a:spcBef>
                <a:spcPts val="0"/>
              </a:spcBef>
              <a:spcAft>
                <a:spcPts val="0"/>
              </a:spcAft>
              <a:buClr>
                <a:srgbClr val="FFFFFF"/>
              </a:buClr>
              <a:buSzPts val="4200"/>
              <a:buNone/>
              <a:defRPr sz="4200">
                <a:solidFill>
                  <a:srgbClr val="FFFFFF"/>
                </a:solidFill>
              </a:defRPr>
            </a:lvl9pPr>
          </a:lstStyle>
          <a:p/>
        </p:txBody>
      </p:sp>
      <p:sp>
        <p:nvSpPr>
          <p:cNvPr id="86" name="Google Shape;8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896275" y="988800"/>
            <a:ext cx="6367800" cy="3165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sz="4700"/>
              <a:t>İOS İŞLETİM SİSTEMİ</a:t>
            </a:r>
            <a:endParaRPr sz="4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729450" y="514350"/>
            <a:ext cx="76884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ARAYÜZÜ</a:t>
            </a:r>
            <a:endParaRPr/>
          </a:p>
          <a:p>
            <a:pPr indent="0" lvl="0" marL="0" rtl="0" algn="l">
              <a:spcBef>
                <a:spcPts val="0"/>
              </a:spcBef>
              <a:spcAft>
                <a:spcPts val="0"/>
              </a:spcAft>
              <a:buNone/>
            </a:pPr>
            <a:r>
              <a:t/>
            </a:r>
            <a:endParaRPr b="0" sz="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42" name="Google Shape;142;p23"/>
          <p:cNvPicPr preferRelativeResize="0"/>
          <p:nvPr/>
        </p:nvPicPr>
        <p:blipFill>
          <a:blip r:embed="rId3">
            <a:alphaModFix/>
          </a:blip>
          <a:stretch>
            <a:fillRect/>
          </a:stretch>
        </p:blipFill>
        <p:spPr>
          <a:xfrm>
            <a:off x="2114800" y="1360900"/>
            <a:ext cx="4917699" cy="316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729450" y="514350"/>
            <a:ext cx="76884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ARAYÜZÜ</a:t>
            </a:r>
            <a:endParaRPr/>
          </a:p>
          <a:p>
            <a:pPr indent="0" lvl="0" marL="0" rtl="0" algn="l">
              <a:spcBef>
                <a:spcPts val="0"/>
              </a:spcBef>
              <a:spcAft>
                <a:spcPts val="0"/>
              </a:spcAft>
              <a:buNone/>
            </a:pPr>
            <a:r>
              <a:t/>
            </a:r>
            <a:endParaRPr b="0" sz="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48" name="Google Shape;148;p24"/>
          <p:cNvPicPr preferRelativeResize="0"/>
          <p:nvPr/>
        </p:nvPicPr>
        <p:blipFill>
          <a:blip r:embed="rId3">
            <a:alphaModFix/>
          </a:blip>
          <a:stretch>
            <a:fillRect/>
          </a:stretch>
        </p:blipFill>
        <p:spPr>
          <a:xfrm>
            <a:off x="1314900" y="1403750"/>
            <a:ext cx="6429350" cy="3214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729450" y="514350"/>
            <a:ext cx="76884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3377"/>
              <a:t>KAYNAKÇA</a:t>
            </a:r>
            <a:endParaRPr sz="3377"/>
          </a:p>
          <a:p>
            <a:pPr indent="0" lvl="0" marL="0" rtl="0" algn="l">
              <a:spcBef>
                <a:spcPts val="0"/>
              </a:spcBef>
              <a:spcAft>
                <a:spcPts val="0"/>
              </a:spcAft>
              <a:buNone/>
            </a:pPr>
            <a:r>
              <a:t/>
            </a:r>
            <a:endParaRPr sz="1711"/>
          </a:p>
          <a:p>
            <a:pPr indent="0" lvl="0" marL="0" rtl="0" algn="l">
              <a:spcBef>
                <a:spcPts val="0"/>
              </a:spcBef>
              <a:spcAft>
                <a:spcPts val="0"/>
              </a:spcAft>
              <a:buNone/>
            </a:pPr>
            <a:r>
              <a:rPr lang="tr" sz="2611"/>
              <a:t>-</a:t>
            </a:r>
            <a:r>
              <a:rPr lang="tr" sz="2611">
                <a:solidFill>
                  <a:srgbClr val="1C3678"/>
                </a:solidFill>
              </a:rPr>
              <a:t>https://medium.com/raptiye/apple%C4%B1nak%C4%B1%C5%9Fkan-aray%C3%BCz-tasar%C4%B1m%C4%B1-bf7abf8bbe8d</a:t>
            </a:r>
            <a:endParaRPr sz="2611">
              <a:solidFill>
                <a:srgbClr val="1C3678"/>
              </a:solidFill>
            </a:endParaRPr>
          </a:p>
          <a:p>
            <a:pPr indent="0" lvl="0" marL="0" rtl="0" algn="l">
              <a:spcBef>
                <a:spcPts val="0"/>
              </a:spcBef>
              <a:spcAft>
                <a:spcPts val="0"/>
              </a:spcAft>
              <a:buNone/>
            </a:pPr>
            <a:r>
              <a:t/>
            </a:r>
            <a:endParaRPr sz="2611">
              <a:solidFill>
                <a:srgbClr val="1C3678"/>
              </a:solidFill>
            </a:endParaRPr>
          </a:p>
          <a:p>
            <a:pPr indent="0" lvl="0" marL="0" rtl="0" algn="l">
              <a:spcBef>
                <a:spcPts val="0"/>
              </a:spcBef>
              <a:spcAft>
                <a:spcPts val="0"/>
              </a:spcAft>
              <a:buNone/>
            </a:pPr>
            <a:r>
              <a:rPr lang="tr" sz="2611"/>
              <a:t>-</a:t>
            </a:r>
            <a:r>
              <a:rPr lang="tr" sz="2611">
                <a:solidFill>
                  <a:srgbClr val="1C3678"/>
                </a:solidFill>
              </a:rPr>
              <a:t>https://developer.apple.com/design/tips/</a:t>
            </a:r>
            <a:endParaRPr sz="2611">
              <a:solidFill>
                <a:srgbClr val="1C3678"/>
              </a:solidFill>
            </a:endParaRPr>
          </a:p>
          <a:p>
            <a:pPr indent="0" lvl="0" marL="0" rtl="0" algn="l">
              <a:spcBef>
                <a:spcPts val="0"/>
              </a:spcBef>
              <a:spcAft>
                <a:spcPts val="0"/>
              </a:spcAft>
              <a:buNone/>
            </a:pPr>
            <a:r>
              <a:t/>
            </a:r>
            <a:endParaRPr sz="2611">
              <a:solidFill>
                <a:srgbClr val="1C3678"/>
              </a:solidFill>
            </a:endParaRPr>
          </a:p>
          <a:p>
            <a:pPr indent="0" lvl="0" marL="0" rtl="0" algn="l">
              <a:spcBef>
                <a:spcPts val="0"/>
              </a:spcBef>
              <a:spcAft>
                <a:spcPts val="0"/>
              </a:spcAft>
              <a:buNone/>
            </a:pPr>
            <a:r>
              <a:t/>
            </a:r>
            <a:endParaRPr sz="2611">
              <a:solidFill>
                <a:srgbClr val="1C367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729450" y="503625"/>
            <a:ext cx="7688400" cy="385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ARAYÜZÜ</a:t>
            </a:r>
            <a:endParaRPr/>
          </a:p>
          <a:p>
            <a:pPr indent="0" lvl="0" marL="0" rtl="0" algn="l">
              <a:spcBef>
                <a:spcPts val="0"/>
              </a:spcBef>
              <a:spcAft>
                <a:spcPts val="0"/>
              </a:spcAft>
              <a:buNone/>
            </a:pPr>
            <a:r>
              <a:rPr b="0" lang="tr" sz="1600">
                <a:solidFill>
                  <a:srgbClr val="292929"/>
                </a:solidFill>
                <a:highlight>
                  <a:srgbClr val="FFFFFF"/>
                </a:highlight>
                <a:latin typeface="Georgia"/>
                <a:ea typeface="Georgia"/>
                <a:cs typeface="Georgia"/>
                <a:sym typeface="Georgia"/>
              </a:rPr>
              <a:t> </a:t>
            </a:r>
            <a:endParaRPr b="0"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b="0" lang="tr" sz="1850"/>
              <a:t>Apple eskiden beri iPhone’un akıcı ve herkesin eline alır almaz rahatlıkla kullanılabilir olmasını önemsedi. İstediğini elde etmek için her zaman tek bir yöntem kullandı: Doğallık. Bir çok tasarımsal üründe olduğu gibi iPhone’da doğadan ilham aldı.</a:t>
            </a:r>
            <a:endParaRPr b="0" sz="1850"/>
          </a:p>
          <a:p>
            <a:pPr indent="0" lvl="0" marL="0" rtl="0" algn="l">
              <a:spcBef>
                <a:spcPts val="0"/>
              </a:spcBef>
              <a:spcAft>
                <a:spcPts val="0"/>
              </a:spcAft>
              <a:buNone/>
            </a:pPr>
            <a:r>
              <a:rPr b="0" lang="tr" sz="1850"/>
              <a:t>Jobs, Apple’ın herkesin birden bire kullanabileceği ve hatta kullanım kılavuzuna ihtiyaç duymayacağı cinsten ürünler ortaya çıkarması gerektiğini düşünüyordu.İ</a:t>
            </a:r>
            <a:r>
              <a:rPr b="0" lang="tr" sz="1850"/>
              <a:t>OS 7'de, klasik iOS arayüzü tamamen değiştirilmiştir.</a:t>
            </a:r>
            <a:endParaRPr sz="1850"/>
          </a:p>
          <a:p>
            <a:pPr indent="0" lvl="0" marL="0" rtl="0" algn="l">
              <a:spcBef>
                <a:spcPts val="0"/>
              </a:spcBef>
              <a:spcAft>
                <a:spcPts val="0"/>
              </a:spcAft>
              <a:buNone/>
            </a:pPr>
            <a:r>
              <a:t/>
            </a:r>
            <a:endParaRPr b="0" sz="16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729450" y="503625"/>
            <a:ext cx="7688400" cy="385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TASARIM İLKELERİ</a:t>
            </a:r>
            <a:endParaRPr/>
          </a:p>
          <a:p>
            <a:pPr indent="0" lvl="0" marL="0" rtl="0" algn="l">
              <a:spcBef>
                <a:spcPts val="0"/>
              </a:spcBef>
              <a:spcAft>
                <a:spcPts val="0"/>
              </a:spcAft>
              <a:buNone/>
            </a:pPr>
            <a:r>
              <a:rPr b="0" lang="tr" sz="1600">
                <a:solidFill>
                  <a:srgbClr val="292929"/>
                </a:solidFill>
                <a:highlight>
                  <a:srgbClr val="FFFFFF"/>
                </a:highlight>
                <a:latin typeface="Georgia"/>
                <a:ea typeface="Georgia"/>
                <a:cs typeface="Georgia"/>
                <a:sym typeface="Georgia"/>
              </a:rPr>
              <a:t> </a:t>
            </a:r>
            <a:endParaRPr b="0"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tr" sz="1700"/>
              <a:t>Açıklık: </a:t>
            </a:r>
            <a:r>
              <a:rPr b="0" lang="tr" sz="1600"/>
              <a:t>Sistem genelinde metin her boyutta okunabilir, simgeler hassas ve anlaşılırdır, süslemeler ince ve uygundur ve işlevselliğe keskin bir odaklanma tasarımı motive eder. Negatif alan, renk, yazı tipleri, grafikler ve arayüz öğeleri önemli içeriği zarif bir şekilde vurgular ve etkileşimi iletir.</a:t>
            </a:r>
            <a:endParaRPr b="0" sz="1600"/>
          </a:p>
          <a:p>
            <a:pPr indent="0" lvl="0" marL="0" rtl="0" algn="l">
              <a:spcBef>
                <a:spcPts val="0"/>
              </a:spcBef>
              <a:spcAft>
                <a:spcPts val="0"/>
              </a:spcAft>
              <a:buNone/>
            </a:pPr>
            <a:r>
              <a:t/>
            </a:r>
            <a:endParaRPr b="0" sz="1600"/>
          </a:p>
          <a:p>
            <a:pPr indent="0" lvl="0" marL="0" rtl="0" algn="l">
              <a:spcBef>
                <a:spcPts val="0"/>
              </a:spcBef>
              <a:spcAft>
                <a:spcPts val="0"/>
              </a:spcAft>
              <a:buNone/>
            </a:pPr>
            <a:r>
              <a:rPr lang="tr" sz="1700"/>
              <a:t>Saygı:</a:t>
            </a:r>
            <a:r>
              <a:rPr lang="tr" sz="1500"/>
              <a:t> </a:t>
            </a:r>
            <a:r>
              <a:rPr b="0" lang="tr" sz="1600"/>
              <a:t>Akıcı hareket ve net, güzel bir arayüz, insanların içeriği anlamasına ve onunla hiçbir zaman rekabet etmemesine yardımcı olur. İçerik tipik olarak tüm ekranı doldururken, yarı saydamlık ve bulanıklık genellikle daha fazlasını ima eder. Çerçevelerin, gradyanların ve gölgelerin minimum kullanımı, arayüzün hafif ve havadar olmasını sağlarken içeriğin çok önemli olmasını sağlar.</a:t>
            </a:r>
            <a:endParaRPr b="0" sz="1900"/>
          </a:p>
          <a:p>
            <a:pPr indent="0" lvl="0" marL="0" rtl="0" algn="l">
              <a:spcBef>
                <a:spcPts val="0"/>
              </a:spcBef>
              <a:spcAft>
                <a:spcPts val="0"/>
              </a:spcAft>
              <a:buNone/>
            </a:pPr>
            <a:r>
              <a:t/>
            </a:r>
            <a:endParaRPr b="0"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729450" y="503625"/>
            <a:ext cx="8121600" cy="432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TASARIM İLKELERİ</a:t>
            </a:r>
            <a:endParaRPr/>
          </a:p>
          <a:p>
            <a:pPr indent="0" lvl="0" marL="0" rtl="0" algn="l">
              <a:spcBef>
                <a:spcPts val="0"/>
              </a:spcBef>
              <a:spcAft>
                <a:spcPts val="0"/>
              </a:spcAft>
              <a:buNone/>
            </a:pPr>
            <a:r>
              <a:rPr b="0" lang="tr" sz="1600">
                <a:solidFill>
                  <a:srgbClr val="292929"/>
                </a:solidFill>
                <a:highlight>
                  <a:srgbClr val="FFFFFF"/>
                </a:highlight>
                <a:latin typeface="Georgia"/>
                <a:ea typeface="Georgia"/>
                <a:cs typeface="Georgia"/>
                <a:sym typeface="Georgia"/>
              </a:rPr>
              <a:t> </a:t>
            </a:r>
            <a:endParaRPr b="0"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tr" sz="1700"/>
              <a:t>Derinlik:</a:t>
            </a:r>
            <a:r>
              <a:rPr lang="tr" sz="1800"/>
              <a:t> </a:t>
            </a:r>
            <a:r>
              <a:rPr b="0" lang="tr" sz="1800"/>
              <a:t>F</a:t>
            </a:r>
            <a:r>
              <a:rPr b="0" lang="tr" sz="1700"/>
              <a:t>arklı görsel katmanlar ve gerçekçi hareket hiyerarşi iletir, canlılık verir ve anlamayı kolaylaştırır. Dokunma ve keşfedilebilirlik ,bağlamı kaybetmeden işlevsellik ve ek içeriğe erişim sağlar. Geçişler, içerikte gezinirken bir derinlik hissi sağlar.</a:t>
            </a:r>
            <a:endParaRPr b="0" sz="2300"/>
          </a:p>
          <a:p>
            <a:pPr indent="0" lvl="0" marL="0" rtl="0" algn="l">
              <a:spcBef>
                <a:spcPts val="0"/>
              </a:spcBef>
              <a:spcAft>
                <a:spcPts val="0"/>
              </a:spcAft>
              <a:buNone/>
            </a:pPr>
            <a:r>
              <a:t/>
            </a:r>
            <a:endParaRPr b="0" sz="1600"/>
          </a:p>
        </p:txBody>
      </p:sp>
      <p:pic>
        <p:nvPicPr>
          <p:cNvPr id="107" name="Google Shape;107;p17"/>
          <p:cNvPicPr preferRelativeResize="0"/>
          <p:nvPr/>
        </p:nvPicPr>
        <p:blipFill>
          <a:blip r:embed="rId3">
            <a:alphaModFix/>
          </a:blip>
          <a:stretch>
            <a:fillRect/>
          </a:stretch>
        </p:blipFill>
        <p:spPr>
          <a:xfrm>
            <a:off x="3929025" y="2411000"/>
            <a:ext cx="4358925" cy="2421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729450" y="503625"/>
            <a:ext cx="7688400" cy="385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TASARIM İLKELERİ</a:t>
            </a:r>
            <a:endParaRPr/>
          </a:p>
          <a:p>
            <a:pPr indent="0" lvl="0" marL="0" rtl="0" algn="l">
              <a:spcBef>
                <a:spcPts val="0"/>
              </a:spcBef>
              <a:spcAft>
                <a:spcPts val="0"/>
              </a:spcAft>
              <a:buNone/>
            </a:pPr>
            <a:r>
              <a:rPr b="0" lang="tr" sz="1600">
                <a:solidFill>
                  <a:srgbClr val="292929"/>
                </a:solidFill>
                <a:highlight>
                  <a:srgbClr val="FFFFFF"/>
                </a:highlight>
                <a:latin typeface="Georgia"/>
                <a:ea typeface="Georgia"/>
                <a:cs typeface="Georgia"/>
                <a:sym typeface="Georgia"/>
              </a:rPr>
              <a:t> </a:t>
            </a:r>
            <a:endParaRPr sz="2400">
              <a:solidFill>
                <a:srgbClr val="1D1D1F"/>
              </a:solidFill>
              <a:highlight>
                <a:srgbClr val="FAFAFA"/>
              </a:highlight>
              <a:latin typeface="Arial"/>
              <a:ea typeface="Arial"/>
              <a:cs typeface="Arial"/>
              <a:sym typeface="Arial"/>
            </a:endParaRPr>
          </a:p>
          <a:p>
            <a:pPr indent="0" lvl="0" marL="0" rtl="0" algn="l">
              <a:lnSpc>
                <a:spcPct val="115000"/>
              </a:lnSpc>
              <a:spcBef>
                <a:spcPts val="1000"/>
              </a:spcBef>
              <a:spcAft>
                <a:spcPts val="0"/>
              </a:spcAft>
              <a:buNone/>
            </a:pPr>
            <a:r>
              <a:rPr lang="tr" sz="1700"/>
              <a:t>Estetik Bütünlük: </a:t>
            </a:r>
            <a:r>
              <a:rPr b="0" lang="tr" sz="1600"/>
              <a:t>Estetik bütünlük, bir uygulamanın görünümünün ve davranışının işleviyle ne kadar iyi bütünleştiğini temsil eder. Örneğin, insanların ciddi bir görevi yerine getirmelerine yardımcı olan bir uygulama, ince, göze batmayan grafikler, standart kontroller ve öngörülebilir davranışlar kullanarak onların odaklanmasını sağlayabilir. Öte yandan, oyun gibi sürükleyici bir uygulama, keşfi teşvik ederken eğlence ve heyecan vaat eden büyüleyici bir görünüm sunabilir.</a:t>
            </a:r>
            <a:endParaRPr b="0" sz="1600"/>
          </a:p>
          <a:p>
            <a:pPr indent="0" lvl="0" marL="0" rtl="0" algn="l">
              <a:spcBef>
                <a:spcPts val="1600"/>
              </a:spcBef>
              <a:spcAft>
                <a:spcPts val="0"/>
              </a:spcAft>
              <a:buNone/>
            </a:pPr>
            <a:r>
              <a:t/>
            </a:r>
            <a:endParaRPr b="0"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729450" y="503625"/>
            <a:ext cx="7688400" cy="409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ORGANİZASYON</a:t>
            </a:r>
            <a:endParaRPr/>
          </a:p>
          <a:p>
            <a:pPr indent="0" lvl="0" marL="0" rtl="0" algn="l">
              <a:spcBef>
                <a:spcPts val="0"/>
              </a:spcBef>
              <a:spcAft>
                <a:spcPts val="0"/>
              </a:spcAft>
              <a:buNone/>
            </a:pPr>
            <a:r>
              <a:rPr b="0" lang="tr" sz="1600">
                <a:solidFill>
                  <a:srgbClr val="292929"/>
                </a:solidFill>
                <a:highlight>
                  <a:srgbClr val="FFFFFF"/>
                </a:highlight>
                <a:latin typeface="Georgia"/>
                <a:ea typeface="Georgia"/>
                <a:cs typeface="Georgia"/>
                <a:sym typeface="Georgia"/>
              </a:rPr>
              <a:t> </a:t>
            </a:r>
            <a:endParaRPr sz="3000">
              <a:latin typeface="Arial"/>
              <a:ea typeface="Arial"/>
              <a:cs typeface="Arial"/>
              <a:sym typeface="Arial"/>
            </a:endParaRPr>
          </a:p>
          <a:p>
            <a:pPr indent="0" lvl="0" marL="0" rtl="0" algn="l">
              <a:lnSpc>
                <a:spcPct val="50000"/>
              </a:lnSpc>
              <a:spcBef>
                <a:spcPts val="1300"/>
              </a:spcBef>
              <a:spcAft>
                <a:spcPts val="0"/>
              </a:spcAft>
              <a:buNone/>
            </a:pPr>
            <a:r>
              <a:rPr b="0" lang="tr" sz="2100"/>
              <a:t>Kontrolleri değiştirdikleri </a:t>
            </a:r>
            <a:endParaRPr b="0" sz="2100"/>
          </a:p>
          <a:p>
            <a:pPr indent="0" lvl="0" marL="0" rtl="0" algn="l">
              <a:lnSpc>
                <a:spcPct val="50000"/>
              </a:lnSpc>
              <a:spcBef>
                <a:spcPts val="1300"/>
              </a:spcBef>
              <a:spcAft>
                <a:spcPts val="0"/>
              </a:spcAft>
              <a:buNone/>
            </a:pPr>
            <a:r>
              <a:rPr b="0" lang="tr" sz="2100"/>
              <a:t>içeriğin</a:t>
            </a:r>
            <a:endParaRPr b="0" sz="2100"/>
          </a:p>
          <a:p>
            <a:pPr indent="0" lvl="0" marL="0" rtl="0" algn="l">
              <a:lnSpc>
                <a:spcPct val="50000"/>
              </a:lnSpc>
              <a:spcBef>
                <a:spcPts val="1300"/>
              </a:spcBef>
              <a:spcAft>
                <a:spcPts val="0"/>
              </a:spcAft>
              <a:buNone/>
            </a:pPr>
            <a:r>
              <a:rPr b="0" lang="tr" sz="2100"/>
              <a:t>yakınına koyan, </a:t>
            </a:r>
            <a:endParaRPr b="0" sz="2100"/>
          </a:p>
          <a:p>
            <a:pPr indent="0" lvl="0" marL="0" rtl="0" algn="l">
              <a:lnSpc>
                <a:spcPct val="50000"/>
              </a:lnSpc>
              <a:spcBef>
                <a:spcPts val="1300"/>
              </a:spcBef>
              <a:spcAft>
                <a:spcPts val="0"/>
              </a:spcAft>
              <a:buNone/>
            </a:pPr>
            <a:r>
              <a:rPr b="0" lang="tr" sz="2100"/>
              <a:t>okunması kolay bir </a:t>
            </a:r>
            <a:endParaRPr b="0" sz="2100"/>
          </a:p>
          <a:p>
            <a:pPr indent="0" lvl="0" marL="0" rtl="0" algn="l">
              <a:lnSpc>
                <a:spcPct val="50000"/>
              </a:lnSpc>
              <a:spcBef>
                <a:spcPts val="1300"/>
              </a:spcBef>
              <a:spcAft>
                <a:spcPts val="0"/>
              </a:spcAft>
              <a:buNone/>
            </a:pPr>
            <a:r>
              <a:rPr b="0" lang="tr" sz="2100"/>
              <a:t>düzen oluşturulur.</a:t>
            </a:r>
            <a:endParaRPr b="0" sz="2100"/>
          </a:p>
          <a:p>
            <a:pPr indent="0" lvl="0" marL="0" rtl="0" algn="l">
              <a:spcBef>
                <a:spcPts val="0"/>
              </a:spcBef>
              <a:spcAft>
                <a:spcPts val="0"/>
              </a:spcAft>
              <a:buNone/>
            </a:pPr>
            <a:r>
              <a:t/>
            </a:r>
            <a:endParaRPr b="0" sz="1050">
              <a:latin typeface="Arial"/>
              <a:ea typeface="Arial"/>
              <a:cs typeface="Arial"/>
              <a:sym typeface="Arial"/>
            </a:endParaRPr>
          </a:p>
        </p:txBody>
      </p:sp>
      <p:pic>
        <p:nvPicPr>
          <p:cNvPr id="118" name="Google Shape;118;p19"/>
          <p:cNvPicPr preferRelativeResize="0"/>
          <p:nvPr/>
        </p:nvPicPr>
        <p:blipFill>
          <a:blip r:embed="rId3">
            <a:alphaModFix/>
          </a:blip>
          <a:stretch>
            <a:fillRect/>
          </a:stretch>
        </p:blipFill>
        <p:spPr>
          <a:xfrm>
            <a:off x="4020700" y="1209200"/>
            <a:ext cx="5037575" cy="333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729450" y="514350"/>
            <a:ext cx="76884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İÇERİĞİ BİÇİMLENDİRME</a:t>
            </a:r>
            <a:endParaRPr/>
          </a:p>
          <a:p>
            <a:pPr indent="0" lvl="0" marL="0" rtl="0" algn="l">
              <a:spcBef>
                <a:spcPts val="0"/>
              </a:spcBef>
              <a:spcAft>
                <a:spcPts val="0"/>
              </a:spcAft>
              <a:buNone/>
            </a:pPr>
            <a:r>
              <a:t/>
            </a:r>
            <a:endParaRPr b="0" sz="100">
              <a:solidFill>
                <a:srgbClr val="000000"/>
              </a:solidFill>
              <a:latin typeface="Arial"/>
              <a:ea typeface="Arial"/>
              <a:cs typeface="Arial"/>
              <a:sym typeface="Arial"/>
            </a:endParaRPr>
          </a:p>
          <a:p>
            <a:pPr indent="0" lvl="0" marL="0" rtl="0" algn="l">
              <a:spcBef>
                <a:spcPts val="0"/>
              </a:spcBef>
              <a:spcAft>
                <a:spcPts val="0"/>
              </a:spcAft>
              <a:buNone/>
            </a:pPr>
            <a:r>
              <a:t/>
            </a:r>
            <a:endParaRPr sz="2200"/>
          </a:p>
          <a:p>
            <a:pPr indent="0" lvl="0" marL="0" rtl="0" algn="l">
              <a:spcBef>
                <a:spcPts val="0"/>
              </a:spcBef>
              <a:spcAft>
                <a:spcPts val="0"/>
              </a:spcAft>
              <a:buNone/>
            </a:pPr>
            <a:r>
              <a:rPr b="0" lang="tr" sz="2200"/>
              <a:t>Bir cihazın ekranına </a:t>
            </a:r>
            <a:endParaRPr b="0" sz="2200"/>
          </a:p>
          <a:p>
            <a:pPr indent="0" lvl="0" marL="0" rtl="0" algn="l">
              <a:spcBef>
                <a:spcPts val="0"/>
              </a:spcBef>
              <a:spcAft>
                <a:spcPts val="0"/>
              </a:spcAft>
              <a:buNone/>
            </a:pPr>
            <a:r>
              <a:rPr b="0" lang="tr" sz="2200"/>
              <a:t>uyan bir düzen oluşturulur.</a:t>
            </a:r>
            <a:endParaRPr b="0" sz="2200"/>
          </a:p>
          <a:p>
            <a:pPr indent="0" lvl="0" marL="0" rtl="0" algn="l">
              <a:spcBef>
                <a:spcPts val="0"/>
              </a:spcBef>
              <a:spcAft>
                <a:spcPts val="0"/>
              </a:spcAft>
              <a:buNone/>
            </a:pPr>
            <a:r>
              <a:rPr b="0" lang="tr" sz="2200"/>
              <a:t>Kullanıcılar, yatay olarak </a:t>
            </a:r>
            <a:endParaRPr b="0" sz="2200"/>
          </a:p>
          <a:p>
            <a:pPr indent="0" lvl="0" marL="0" rtl="0" algn="l">
              <a:spcBef>
                <a:spcPts val="0"/>
              </a:spcBef>
              <a:spcAft>
                <a:spcPts val="0"/>
              </a:spcAft>
              <a:buNone/>
            </a:pPr>
            <a:r>
              <a:rPr b="0" lang="tr" sz="2200"/>
              <a:t>yakınlaştırmadan veya </a:t>
            </a:r>
            <a:endParaRPr b="0" sz="2200"/>
          </a:p>
          <a:p>
            <a:pPr indent="0" lvl="0" marL="0" rtl="0" algn="l">
              <a:spcBef>
                <a:spcPts val="0"/>
              </a:spcBef>
              <a:spcAft>
                <a:spcPts val="0"/>
              </a:spcAft>
              <a:buNone/>
            </a:pPr>
            <a:r>
              <a:rPr b="0" lang="tr" sz="2200"/>
              <a:t>kaydırmadan birincil </a:t>
            </a:r>
            <a:endParaRPr b="0" sz="2200"/>
          </a:p>
          <a:p>
            <a:pPr indent="0" lvl="0" marL="0" rtl="0" algn="l">
              <a:spcBef>
                <a:spcPts val="0"/>
              </a:spcBef>
              <a:spcAft>
                <a:spcPts val="0"/>
              </a:spcAft>
              <a:buNone/>
            </a:pPr>
            <a:r>
              <a:rPr b="0" lang="tr" sz="2200"/>
              <a:t>içeriği görmelidir</a:t>
            </a:r>
            <a:r>
              <a:rPr lang="tr" sz="2200"/>
              <a:t>.</a:t>
            </a:r>
            <a:endParaRPr sz="2200"/>
          </a:p>
        </p:txBody>
      </p:sp>
      <p:pic>
        <p:nvPicPr>
          <p:cNvPr id="124" name="Google Shape;124;p20"/>
          <p:cNvPicPr preferRelativeResize="0"/>
          <p:nvPr/>
        </p:nvPicPr>
        <p:blipFill>
          <a:blip r:embed="rId3">
            <a:alphaModFix/>
          </a:blip>
          <a:stretch>
            <a:fillRect/>
          </a:stretch>
        </p:blipFill>
        <p:spPr>
          <a:xfrm>
            <a:off x="4520725" y="1219600"/>
            <a:ext cx="4228889" cy="344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729450" y="514350"/>
            <a:ext cx="76884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YAZI BOYUTU</a:t>
            </a:r>
            <a:endParaRPr/>
          </a:p>
          <a:p>
            <a:pPr indent="0" lvl="0" marL="0" rtl="0" algn="l">
              <a:spcBef>
                <a:spcPts val="0"/>
              </a:spcBef>
              <a:spcAft>
                <a:spcPts val="0"/>
              </a:spcAft>
              <a:buNone/>
            </a:pPr>
            <a:r>
              <a:t/>
            </a:r>
            <a:endParaRPr b="0" sz="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0" sz="1400">
              <a:solidFill>
                <a:srgbClr val="000000"/>
              </a:solidFill>
            </a:endParaRPr>
          </a:p>
          <a:p>
            <a:pPr indent="0" lvl="0" marL="0" rtl="0" algn="l">
              <a:lnSpc>
                <a:spcPct val="110000"/>
              </a:lnSpc>
              <a:spcBef>
                <a:spcPts val="0"/>
              </a:spcBef>
              <a:spcAft>
                <a:spcPts val="0"/>
              </a:spcAft>
              <a:buNone/>
            </a:pPr>
            <a:r>
              <a:rPr b="0" lang="tr" sz="1600"/>
              <a:t>Metin en az 11 punto </a:t>
            </a:r>
            <a:endParaRPr b="0" sz="1600"/>
          </a:p>
          <a:p>
            <a:pPr indent="0" lvl="0" marL="0" rtl="0" algn="l">
              <a:lnSpc>
                <a:spcPct val="110000"/>
              </a:lnSpc>
              <a:spcBef>
                <a:spcPts val="0"/>
              </a:spcBef>
              <a:spcAft>
                <a:spcPts val="0"/>
              </a:spcAft>
              <a:buNone/>
            </a:pPr>
            <a:r>
              <a:rPr b="0" lang="tr" sz="1600"/>
              <a:t>olmalıdır, </a:t>
            </a:r>
            <a:endParaRPr b="0" sz="1600"/>
          </a:p>
          <a:p>
            <a:pPr indent="0" lvl="0" marL="0" rtl="0" algn="l">
              <a:lnSpc>
                <a:spcPct val="110000"/>
              </a:lnSpc>
              <a:spcBef>
                <a:spcPts val="0"/>
              </a:spcBef>
              <a:spcAft>
                <a:spcPts val="0"/>
              </a:spcAft>
              <a:buNone/>
            </a:pPr>
            <a:r>
              <a:rPr b="0" lang="tr" sz="1600"/>
              <a:t>böylece yakınlaştırma</a:t>
            </a:r>
            <a:endParaRPr b="0" sz="1600"/>
          </a:p>
          <a:p>
            <a:pPr indent="0" lvl="0" marL="0" rtl="0" algn="l">
              <a:lnSpc>
                <a:spcPct val="110000"/>
              </a:lnSpc>
              <a:spcBef>
                <a:spcPts val="0"/>
              </a:spcBef>
              <a:spcAft>
                <a:spcPts val="0"/>
              </a:spcAft>
              <a:buNone/>
            </a:pPr>
            <a:r>
              <a:rPr b="0" lang="tr" sz="1600"/>
              <a:t>olmadan tipik bir izleme </a:t>
            </a:r>
            <a:endParaRPr b="0" sz="1600"/>
          </a:p>
          <a:p>
            <a:pPr indent="0" lvl="0" marL="0" rtl="0" algn="l">
              <a:lnSpc>
                <a:spcPct val="110000"/>
              </a:lnSpc>
              <a:spcBef>
                <a:spcPts val="0"/>
              </a:spcBef>
              <a:spcAft>
                <a:spcPts val="0"/>
              </a:spcAft>
              <a:buNone/>
            </a:pPr>
            <a:r>
              <a:rPr b="0" lang="tr" sz="1600"/>
              <a:t>mesafesinde okunabilir.</a:t>
            </a:r>
            <a:endParaRPr b="0" sz="1600"/>
          </a:p>
          <a:p>
            <a:pPr indent="0" lvl="0" marL="0" rtl="0" algn="l">
              <a:lnSpc>
                <a:spcPct val="110000"/>
              </a:lnSpc>
              <a:spcBef>
                <a:spcPts val="0"/>
              </a:spcBef>
              <a:spcAft>
                <a:spcPts val="0"/>
              </a:spcAft>
              <a:buNone/>
            </a:pPr>
            <a:r>
              <a:rPr b="0" lang="tr" sz="1600">
                <a:solidFill>
                  <a:srgbClr val="DCDDDE"/>
                </a:solidFill>
              </a:rPr>
              <a:t>İO</a:t>
            </a:r>
            <a:r>
              <a:rPr b="0" lang="tr" sz="1600"/>
              <a:t>S'un resmi yazı tipi </a:t>
            </a:r>
            <a:endParaRPr b="0" sz="1600"/>
          </a:p>
          <a:p>
            <a:pPr indent="0" lvl="0" marL="0" rtl="0" algn="l">
              <a:lnSpc>
                <a:spcPct val="110000"/>
              </a:lnSpc>
              <a:spcBef>
                <a:spcPts val="0"/>
              </a:spcBef>
              <a:spcAft>
                <a:spcPts val="0"/>
              </a:spcAft>
              <a:buNone/>
            </a:pPr>
            <a:r>
              <a:rPr b="0" lang="tr" sz="1600"/>
              <a:t>San Francisco'dur .</a:t>
            </a:r>
            <a:endParaRPr b="0" sz="1600"/>
          </a:p>
          <a:p>
            <a:pPr indent="0" lvl="0" marL="0" rtl="0" algn="l">
              <a:lnSpc>
                <a:spcPct val="110000"/>
              </a:lnSpc>
              <a:spcBef>
                <a:spcPts val="0"/>
              </a:spcBef>
              <a:spcAft>
                <a:spcPts val="0"/>
              </a:spcAft>
              <a:buNone/>
            </a:pPr>
            <a:r>
              <a:rPr b="0" lang="tr" sz="1600"/>
              <a:t>Küçük metin okunabilirliği için tasarlanmıştır </a:t>
            </a:r>
            <a:endParaRPr b="0" sz="1600"/>
          </a:p>
          <a:p>
            <a:pPr indent="0" lvl="0" marL="0" rtl="0" algn="l">
              <a:lnSpc>
                <a:spcPct val="110000"/>
              </a:lnSpc>
              <a:spcBef>
                <a:spcPts val="0"/>
              </a:spcBef>
              <a:spcAft>
                <a:spcPts val="0"/>
              </a:spcAft>
              <a:buNone/>
            </a:pPr>
            <a:r>
              <a:rPr b="0" lang="tr" sz="1600"/>
              <a:t>ve üçüncü taraf uygulamalar dahil olmak üzere</a:t>
            </a:r>
            <a:endParaRPr b="0" sz="1600"/>
          </a:p>
          <a:p>
            <a:pPr indent="0" lvl="0" marL="0" rtl="0" algn="l">
              <a:lnSpc>
                <a:spcPct val="110000"/>
              </a:lnSpc>
              <a:spcBef>
                <a:spcPts val="0"/>
              </a:spcBef>
              <a:spcAft>
                <a:spcPts val="0"/>
              </a:spcAft>
              <a:buNone/>
            </a:pPr>
            <a:r>
              <a:rPr b="0" lang="tr" sz="1600"/>
              <a:t>işletim sisteminin tamamında kullanılır.  </a:t>
            </a:r>
            <a:endParaRPr sz="1600"/>
          </a:p>
        </p:txBody>
      </p:sp>
      <p:pic>
        <p:nvPicPr>
          <p:cNvPr id="130" name="Google Shape;130;p21"/>
          <p:cNvPicPr preferRelativeResize="0"/>
          <p:nvPr/>
        </p:nvPicPr>
        <p:blipFill>
          <a:blip r:embed="rId3">
            <a:alphaModFix/>
          </a:blip>
          <a:stretch>
            <a:fillRect/>
          </a:stretch>
        </p:blipFill>
        <p:spPr>
          <a:xfrm>
            <a:off x="3879050" y="1182400"/>
            <a:ext cx="4999576" cy="207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729450" y="514350"/>
            <a:ext cx="7688400" cy="414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BAŞLATMA EKRANI</a:t>
            </a:r>
            <a:endParaRPr/>
          </a:p>
          <a:p>
            <a:pPr indent="0" lvl="0" marL="0" rtl="0" algn="l">
              <a:spcBef>
                <a:spcPts val="0"/>
              </a:spcBef>
              <a:spcAft>
                <a:spcPts val="0"/>
              </a:spcAft>
              <a:buNone/>
            </a:pPr>
            <a:r>
              <a:t/>
            </a:r>
            <a:endParaRPr b="0" sz="100">
              <a:solidFill>
                <a:srgbClr val="000000"/>
              </a:solidFill>
              <a:latin typeface="Arial"/>
              <a:ea typeface="Arial"/>
              <a:cs typeface="Arial"/>
              <a:sym typeface="Arial"/>
            </a:endParaRPr>
          </a:p>
          <a:p>
            <a:pPr indent="0" lvl="0" marL="0" rtl="0" algn="l">
              <a:lnSpc>
                <a:spcPct val="50000"/>
              </a:lnSpc>
              <a:spcBef>
                <a:spcPts val="1300"/>
              </a:spcBef>
              <a:spcAft>
                <a:spcPts val="0"/>
              </a:spcAft>
              <a:buNone/>
            </a:pPr>
            <a:r>
              <a:t/>
            </a:r>
            <a:endParaRPr b="0" sz="1622"/>
          </a:p>
          <a:p>
            <a:pPr indent="0" lvl="0" marL="0" rtl="0" algn="l">
              <a:lnSpc>
                <a:spcPct val="50000"/>
              </a:lnSpc>
              <a:spcBef>
                <a:spcPts val="1600"/>
              </a:spcBef>
              <a:spcAft>
                <a:spcPts val="0"/>
              </a:spcAft>
              <a:buNone/>
            </a:pPr>
            <a:r>
              <a:rPr b="0" lang="tr" sz="1622"/>
              <a:t>Uygulamanız başladığında anında bir</a:t>
            </a:r>
            <a:endParaRPr b="0" sz="1622"/>
          </a:p>
          <a:p>
            <a:pPr indent="0" lvl="0" marL="0" rtl="0" algn="l">
              <a:lnSpc>
                <a:spcPct val="50000"/>
              </a:lnSpc>
              <a:spcBef>
                <a:spcPts val="1600"/>
              </a:spcBef>
              <a:spcAft>
                <a:spcPts val="0"/>
              </a:spcAft>
              <a:buNone/>
            </a:pPr>
            <a:r>
              <a:rPr b="0" lang="tr" sz="1622"/>
              <a:t> başlatma ekranı belirir ve </a:t>
            </a:r>
            <a:endParaRPr b="0" sz="1622"/>
          </a:p>
          <a:p>
            <a:pPr indent="0" lvl="0" marL="0" rtl="0" algn="l">
              <a:lnSpc>
                <a:spcPct val="50000"/>
              </a:lnSpc>
              <a:spcBef>
                <a:spcPts val="1600"/>
              </a:spcBef>
              <a:spcAft>
                <a:spcPts val="0"/>
              </a:spcAft>
              <a:buNone/>
            </a:pPr>
            <a:r>
              <a:rPr b="0" lang="tr" sz="1622"/>
              <a:t>hızla uygulamanın ilk ekranıyla değiştirilerek,</a:t>
            </a:r>
            <a:endParaRPr b="0" sz="1622"/>
          </a:p>
          <a:p>
            <a:pPr indent="0" lvl="0" marL="0" rtl="0" algn="l">
              <a:lnSpc>
                <a:spcPct val="50000"/>
              </a:lnSpc>
              <a:spcBef>
                <a:spcPts val="1600"/>
              </a:spcBef>
              <a:spcAft>
                <a:spcPts val="0"/>
              </a:spcAft>
              <a:buNone/>
            </a:pPr>
            <a:r>
              <a:rPr b="0" lang="tr" sz="1622"/>
              <a:t> uygulamanızın hızlı ve duyarlı olduğu izlenimini verir. </a:t>
            </a:r>
            <a:endParaRPr b="0" sz="1622"/>
          </a:p>
          <a:p>
            <a:pPr indent="0" lvl="0" marL="0" rtl="0" algn="l">
              <a:lnSpc>
                <a:spcPct val="50000"/>
              </a:lnSpc>
              <a:spcBef>
                <a:spcPts val="1600"/>
              </a:spcBef>
              <a:spcAft>
                <a:spcPts val="0"/>
              </a:spcAft>
              <a:buNone/>
            </a:pPr>
            <a:r>
              <a:rPr b="0" lang="tr" sz="1622"/>
              <a:t>Başlatma ekranı sanatsal ifade için bir fırsat değil. </a:t>
            </a:r>
            <a:endParaRPr b="0" sz="1622"/>
          </a:p>
          <a:p>
            <a:pPr indent="0" lvl="0" marL="0" rtl="0" algn="l">
              <a:lnSpc>
                <a:spcPct val="50000"/>
              </a:lnSpc>
              <a:spcBef>
                <a:spcPts val="1600"/>
              </a:spcBef>
              <a:spcAft>
                <a:spcPts val="0"/>
              </a:spcAft>
              <a:buNone/>
            </a:pPr>
            <a:r>
              <a:rPr b="0" lang="tr" sz="1622"/>
              <a:t>Yalnızca uygulamanızın algılanmasını hızlı ve </a:t>
            </a:r>
            <a:endParaRPr b="0" sz="1622"/>
          </a:p>
          <a:p>
            <a:pPr indent="0" lvl="0" marL="0" rtl="0" algn="l">
              <a:lnSpc>
                <a:spcPct val="50000"/>
              </a:lnSpc>
              <a:spcBef>
                <a:spcPts val="1600"/>
              </a:spcBef>
              <a:spcAft>
                <a:spcPts val="0"/>
              </a:spcAft>
              <a:buNone/>
            </a:pPr>
            <a:r>
              <a:rPr b="0" lang="tr" sz="1622"/>
              <a:t>kullanıma hazır olarak geliştirmek için </a:t>
            </a:r>
            <a:endParaRPr b="0" sz="1622"/>
          </a:p>
          <a:p>
            <a:pPr indent="0" lvl="0" marL="0" rtl="0" algn="l">
              <a:lnSpc>
                <a:spcPct val="50000"/>
              </a:lnSpc>
              <a:spcBef>
                <a:spcPts val="1600"/>
              </a:spcBef>
              <a:spcAft>
                <a:spcPts val="0"/>
              </a:spcAft>
              <a:buNone/>
            </a:pPr>
            <a:r>
              <a:rPr b="0" lang="tr" sz="1622"/>
              <a:t>tasarlanmıştır. </a:t>
            </a:r>
            <a:endParaRPr b="0" sz="1622"/>
          </a:p>
          <a:p>
            <a:pPr indent="0" lvl="0" marL="0" rtl="0" algn="l">
              <a:lnSpc>
                <a:spcPct val="50000"/>
              </a:lnSpc>
              <a:spcBef>
                <a:spcPts val="1600"/>
              </a:spcBef>
              <a:spcAft>
                <a:spcPts val="0"/>
              </a:spcAft>
              <a:buNone/>
            </a:pPr>
            <a:r>
              <a:rPr b="0" lang="tr" sz="1622"/>
              <a:t>Her uygulama bir başlatma ekranı sağlamalıdır.</a:t>
            </a:r>
            <a:endParaRPr b="0" sz="1622"/>
          </a:p>
          <a:p>
            <a:pPr indent="0" lvl="0" marL="0" rtl="0" algn="l">
              <a:spcBef>
                <a:spcPts val="1600"/>
              </a:spcBef>
              <a:spcAft>
                <a:spcPts val="0"/>
              </a:spcAft>
              <a:buNone/>
            </a:pPr>
            <a:r>
              <a:t/>
            </a:r>
            <a:endParaRPr b="0" sz="3000">
              <a:latin typeface="Arial"/>
              <a:ea typeface="Arial"/>
              <a:cs typeface="Arial"/>
              <a:sym typeface="Arial"/>
            </a:endParaRPr>
          </a:p>
        </p:txBody>
      </p:sp>
      <p:pic>
        <p:nvPicPr>
          <p:cNvPr id="136" name="Google Shape;136;p22"/>
          <p:cNvPicPr preferRelativeResize="0"/>
          <p:nvPr/>
        </p:nvPicPr>
        <p:blipFill>
          <a:blip r:embed="rId3">
            <a:alphaModFix/>
          </a:blip>
          <a:stretch>
            <a:fillRect/>
          </a:stretch>
        </p:blipFill>
        <p:spPr>
          <a:xfrm>
            <a:off x="5501925" y="1114425"/>
            <a:ext cx="3524475" cy="3294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