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0c709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80c709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c4a96134e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c4a96134e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4a96134e_0_1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4a96134e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d1da856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d1da856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d1da856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d1da856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d1da856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d1da856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1da856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1da856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d1da856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d1da856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d1da856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d1da856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600">
                <a:solidFill>
                  <a:srgbClr val="0B0B0B"/>
                </a:solidFill>
                <a:highlight>
                  <a:srgbClr val="ECECEC"/>
                </a:highlight>
              </a:rPr>
              <a:t>diğer dillerden gereksiz bir kalıntı</a:t>
            </a:r>
            <a:r>
              <a:rPr lang="tr" sz="1600">
                <a:solidFill>
                  <a:srgbClr val="0B0B0B"/>
                </a:solidFill>
                <a:highlight>
                  <a:srgbClr val="ECECEC"/>
                </a:highlight>
              </a:rPr>
              <a:t> olan for döngüsünü ASLA kullanmak zorunda değilsiniz 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d1da856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d1da856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4a9613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4a9613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202122"/>
                </a:solidFill>
                <a:highlight>
                  <a:srgbClr val="FFFFFF"/>
                </a:highlight>
              </a:rPr>
              <a:t>Python'un tersine girintilerin dilin sözdiziminde bir etkisi yoktur.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d1da856e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d1da856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c4a96134e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c4a96134e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d1da856e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d1da856e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c4a9613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c4a9613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c4a9613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c4a9613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4a96134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4a96134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c4a96134e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c4a96134e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4a96134e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4a96134e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c4a96134e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c4a96134e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7C5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r.wikibooks.org/wiki/Ruby/Kontrol_Yap%C4%B1lar%C4%B1" TargetMode="External"/><Relationship Id="rId4" Type="http://schemas.openxmlformats.org/officeDocument/2006/relationships/hyperlink" Target="https://www.tutorialspoint.com/execute_ruby_online.php" TargetMode="External"/><Relationship Id="rId5" Type="http://schemas.openxmlformats.org/officeDocument/2006/relationships/hyperlink" Target="https://youtube.com/playlist?list=PLtEK-HIwWaSe3rrNQM4JGUYzRvqyQQ_v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2900" y="4082650"/>
            <a:ext cx="910800" cy="83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5725" y="4082650"/>
            <a:ext cx="953700" cy="83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964050" y="120250"/>
            <a:ext cx="953700" cy="8358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556875" y="120250"/>
            <a:ext cx="910800" cy="835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1831083" cy="1832455"/>
          </a:xfrm>
          <a:custGeom>
            <a:rect b="b" l="l" r="r" t="t"/>
            <a:pathLst>
              <a:path extrusionOk="0" h="74581" w="73236">
                <a:moveTo>
                  <a:pt x="1227" y="74581"/>
                </a:moveTo>
                <a:cubicBezTo>
                  <a:pt x="-3379" y="63071"/>
                  <a:pt x="6394" y="44772"/>
                  <a:pt x="18372" y="41577"/>
                </a:cubicBezTo>
                <a:cubicBezTo>
                  <a:pt x="31082" y="38187"/>
                  <a:pt x="46222" y="42550"/>
                  <a:pt x="57376" y="35576"/>
                </a:cubicBezTo>
                <a:cubicBezTo>
                  <a:pt x="68385" y="28693"/>
                  <a:pt x="73236" y="12984"/>
                  <a:pt x="73236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Google Shape;59;p13"/>
          <p:cNvSpPr/>
          <p:nvPr/>
        </p:nvSpPr>
        <p:spPr>
          <a:xfrm>
            <a:off x="0" y="-12"/>
            <a:ext cx="1607350" cy="1993100"/>
          </a:xfrm>
          <a:custGeom>
            <a:rect b="b" l="l" r="r" t="t"/>
            <a:pathLst>
              <a:path extrusionOk="0" h="79724" w="64294">
                <a:moveTo>
                  <a:pt x="64294" y="0"/>
                </a:moveTo>
                <a:cubicBezTo>
                  <a:pt x="61975" y="11596"/>
                  <a:pt x="57038" y="24197"/>
                  <a:pt x="47577" y="31290"/>
                </a:cubicBezTo>
                <a:cubicBezTo>
                  <a:pt x="40726" y="36426"/>
                  <a:pt x="30487" y="36379"/>
                  <a:pt x="24432" y="42434"/>
                </a:cubicBezTo>
                <a:cubicBezTo>
                  <a:pt x="13924" y="52942"/>
                  <a:pt x="14860" y="79724"/>
                  <a:pt x="0" y="79724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Google Shape;60;p13"/>
          <p:cNvSpPr/>
          <p:nvPr/>
        </p:nvSpPr>
        <p:spPr>
          <a:xfrm rot="161289">
            <a:off x="7344711" y="3393634"/>
            <a:ext cx="1830901" cy="1864526"/>
          </a:xfrm>
          <a:custGeom>
            <a:rect b="b" l="l" r="r" t="t"/>
            <a:pathLst>
              <a:path extrusionOk="0" h="74581" w="73236">
                <a:moveTo>
                  <a:pt x="1227" y="74581"/>
                </a:moveTo>
                <a:cubicBezTo>
                  <a:pt x="-3379" y="63071"/>
                  <a:pt x="6394" y="44772"/>
                  <a:pt x="18372" y="41577"/>
                </a:cubicBezTo>
                <a:cubicBezTo>
                  <a:pt x="31082" y="38187"/>
                  <a:pt x="46222" y="42550"/>
                  <a:pt x="57376" y="35576"/>
                </a:cubicBezTo>
                <a:cubicBezTo>
                  <a:pt x="68385" y="28693"/>
                  <a:pt x="73236" y="12984"/>
                  <a:pt x="73236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3"/>
          <p:cNvSpPr txBox="1"/>
          <p:nvPr/>
        </p:nvSpPr>
        <p:spPr>
          <a:xfrm>
            <a:off x="2536050" y="1909950"/>
            <a:ext cx="3921900" cy="13236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RUBY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-Karar Verme Komutları</a:t>
            </a:r>
            <a:endParaRPr b="1"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b="1"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-Döngü Komutları</a:t>
            </a:r>
            <a:endParaRPr b="1"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3"/>
          <p:cNvSpPr/>
          <p:nvPr/>
        </p:nvSpPr>
        <p:spPr>
          <a:xfrm rot="9975668">
            <a:off x="7471122" y="3064331"/>
            <a:ext cx="1939548" cy="1928823"/>
          </a:xfrm>
          <a:custGeom>
            <a:rect b="b" l="l" r="r" t="t"/>
            <a:pathLst>
              <a:path extrusionOk="0" h="77152" w="77581">
                <a:moveTo>
                  <a:pt x="0" y="77152"/>
                </a:moveTo>
                <a:cubicBezTo>
                  <a:pt x="15065" y="74645"/>
                  <a:pt x="11227" y="48166"/>
                  <a:pt x="21003" y="36433"/>
                </a:cubicBezTo>
                <a:cubicBezTo>
                  <a:pt x="28079" y="27940"/>
                  <a:pt x="42886" y="32394"/>
                  <a:pt x="53150" y="28289"/>
                </a:cubicBezTo>
                <a:cubicBezTo>
                  <a:pt x="64719" y="23663"/>
                  <a:pt x="73646" y="11822"/>
                  <a:pt x="77581" y="0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242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DÖNGÜ KOMUTLARI</a:t>
            </a:r>
            <a:endParaRPr b="1" sz="242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Ruby dilinde döngü komutları: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While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Until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Downto-Upto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Step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Each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Loop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266400" y="3059100"/>
            <a:ext cx="24192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x=[1,2,3,4,5]</a:t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 sayi in x </a:t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puts sayi</a:t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253"/>
              <a:buFont typeface="Arial"/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3131600"/>
            <a:ext cx="30000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for variable in expression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31825" y="2348550"/>
            <a:ext cx="13659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SYNTAX</a:t>
            </a:r>
            <a:endParaRPr sz="1700">
              <a:solidFill>
                <a:schemeClr val="lt1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496025" y="23485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7003900" y="2348550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11700" y="910625"/>
            <a:ext cx="8328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#For</a:t>
            </a:r>
            <a:r>
              <a:rPr lang="tr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döngülerinin belirli bir sonu vardır, çünkü sonlu sayıda öğe üzerinde döngü oluşturur. For sözcük ile  başlar , ardından bir değişken, ardından in ayrılmış sözcük ve ardından bir öğe koleksiyonu gelir.</a:t>
            </a:r>
            <a:r>
              <a:rPr lang="tr" sz="1500">
                <a:solidFill>
                  <a:srgbClr val="333333"/>
                </a:solidFill>
                <a:highlight>
                  <a:srgbClr val="F7F7F7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088" y="2981325"/>
            <a:ext cx="16859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WHİLE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3491525" y="2523450"/>
            <a:ext cx="22923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= 0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while i &lt; 10 do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i += 1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endParaRPr sz="1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088" y="2228100"/>
            <a:ext cx="1781175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85375" y="2596525"/>
            <a:ext cx="30000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while conditional [do]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#veya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begin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code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 while conditional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38625" y="1583925"/>
            <a:ext cx="13659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SYNTAX</a:t>
            </a:r>
            <a:endParaRPr sz="1700">
              <a:solidFill>
                <a:schemeClr val="lt1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856950" y="15935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7264775" y="1570450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38625" y="1017725"/>
            <a:ext cx="731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</a:rPr>
              <a:t>#</a:t>
            </a: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Kod bloğu işlem sonucu true olduğu sürece tekrar tekrar işlenecektir.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UNTİL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3548700" y="2646450"/>
            <a:ext cx="2046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= 10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until i &lt; 0 do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i -= 1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363" y="2415425"/>
            <a:ext cx="14954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idx="2" type="body"/>
          </p:nvPr>
        </p:nvSpPr>
        <p:spPr>
          <a:xfrm>
            <a:off x="350700" y="108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627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#Until while’ın ters işlemidir. Yazılan koşul sağlanmadığı sürece döngü çalışmaya devam eder</a:t>
            </a:r>
            <a:r>
              <a:rPr lang="tr" sz="587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5873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257200" y="2646450"/>
            <a:ext cx="30000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until conditional [do]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1800"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98675" y="1910750"/>
            <a:ext cx="13659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SYNTAX</a:t>
            </a:r>
            <a:endParaRPr sz="1700">
              <a:solidFill>
                <a:schemeClr val="lt1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707550" y="19107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7115375" y="181338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DOWNTO-UPTO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363900" y="2667800"/>
            <a:ext cx="22920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1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10.downto(1) do |i|</a:t>
            </a:r>
            <a:endParaRPr sz="191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1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"sayi #{i}"</a:t>
            </a:r>
            <a:endParaRPr sz="191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1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91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5035150" y="2614400"/>
            <a:ext cx="19971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1.upto(10) do |i|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"sayi #{i}"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9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9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200" y="2094400"/>
            <a:ext cx="13525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113" y="2180125"/>
            <a:ext cx="14001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74700" y="910625"/>
            <a:ext cx="25812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650250" y="153097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318650" y="153097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117950" y="1530963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7495400" y="1530963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STEP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257200" y="3126625"/>
            <a:ext cx="23787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1.step 10, 2 do |i|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27"/>
          <p:cNvSpPr txBox="1"/>
          <p:nvPr>
            <p:ph idx="2" type="body"/>
          </p:nvPr>
        </p:nvSpPr>
        <p:spPr>
          <a:xfrm>
            <a:off x="386400" y="1017725"/>
            <a:ext cx="85206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#Down to ve Up to döngüleri ile aynı şekilde çalışır. Farkı ise step döngüsünde kaç rakam atlanacağını belirtebiliriz.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349" y="3053963"/>
            <a:ext cx="1356725" cy="15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651" y="3053975"/>
            <a:ext cx="1640043" cy="15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4479125" y="3053975"/>
            <a:ext cx="19290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10.step 0, -3 do |i|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479500" y="23485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4572000" y="23485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2526163" y="234853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6884825" y="234853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LOOP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351500" y="2379300"/>
            <a:ext cx="2426100" cy="24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tr" sz="1772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= 0</a:t>
            </a:r>
            <a:endParaRPr sz="1772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tr" sz="1772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loop do</a:t>
            </a:r>
            <a:endParaRPr sz="1772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tr" sz="1772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772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tr" sz="1772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i += 1</a:t>
            </a:r>
            <a:endParaRPr sz="1772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tr" sz="1772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break if i &gt; 8</a:t>
            </a:r>
            <a:endParaRPr sz="1772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tr" sz="1772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772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362825" y="1099100"/>
            <a:ext cx="84198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#Loop döngüsü sonsuza kadar çalışır.Koşul belirterek ve break komutu ile  döngüyü sonlandırabiliriz.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225" y="2571738"/>
            <a:ext cx="14478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351500" y="186280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332713" y="1874063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EACH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257200" y="3141575"/>
            <a:ext cx="24639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(1..5).each do |i|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"#{i}. merhaba"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257200" y="1017725"/>
            <a:ext cx="85752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#Belirtilen aralıkta üç nokta kullanılırsa büyük değerin bir eksiğine kadar döngü devam eder.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#Çoğunlukla arraylist’lerle kullanılır.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63" y="3098000"/>
            <a:ext cx="15525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288" y="3094175"/>
            <a:ext cx="15049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4865925" y="3094175"/>
            <a:ext cx="2238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(1...5).each do |i|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"#{i}.merhaba"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311700" y="2361338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5014700" y="23613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2911788" y="236133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474550" y="2348550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TİMES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1026650" y="2731825"/>
            <a:ext cx="3273900" cy="1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tr" sz="170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selam = "merhaba"</a:t>
            </a:r>
            <a:endParaRPr sz="170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tr" sz="170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5.times do |i|</a:t>
            </a:r>
            <a:endParaRPr sz="170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tr" sz="170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"#{i}. #{selam}"</a:t>
            </a:r>
            <a:endParaRPr sz="170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tr" sz="1706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706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75"/>
          </a:p>
        </p:txBody>
      </p:sp>
      <p:sp>
        <p:nvSpPr>
          <p:cNvPr id="260" name="Google Shape;260;p30"/>
          <p:cNvSpPr txBox="1"/>
          <p:nvPr>
            <p:ph idx="2" type="body"/>
          </p:nvPr>
        </p:nvSpPr>
        <p:spPr>
          <a:xfrm>
            <a:off x="425225" y="1152475"/>
            <a:ext cx="83250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#Bir işlemi birden çok defa yapmak için times döngüsü kullanılır.</a:t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750" y="2775425"/>
            <a:ext cx="1504950" cy="18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/>
          <p:nvPr/>
        </p:nvSpPr>
        <p:spPr>
          <a:xfrm>
            <a:off x="257200" y="910625"/>
            <a:ext cx="12795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1314800" y="2125338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5568888" y="207688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DÖNGÜ KOMUTLARI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215250" y="1017725"/>
            <a:ext cx="35196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#Break , döngüden çıkmak için kullanılır.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4802025" y="1017725"/>
            <a:ext cx="4167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#Next komutu ile o anki adım atlanabilir.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713" y="2494050"/>
            <a:ext cx="14763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388" y="2733725"/>
            <a:ext cx="14001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311700" y="2209025"/>
            <a:ext cx="21342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 = 0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while i &lt; 10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i += 1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break if i == 5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   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4721900" y="2494050"/>
            <a:ext cx="17607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5.times do |i|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next if i == 3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i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354400" y="1869238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4721900" y="1869238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7411925" y="186923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2571738" y="1869238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KARAR VERME KOMUTLARI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Ruby dilinde karar verme komutları: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İf-else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İf-elsif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Case-when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aleway"/>
              <a:buChar char="●"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Unless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Unless komutu sadece Ruby dilinde vardır.</a:t>
            </a:r>
            <a:endParaRPr sz="2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258125" y="37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DÖNGÜ KOMUTLARI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258125" y="881675"/>
            <a:ext cx="3363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#Redo , döngünün belirtilen koşulu dışında farklı bir koşulla devam etmesini sağlar.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800" y="1957525"/>
            <a:ext cx="15335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 txBox="1"/>
          <p:nvPr/>
        </p:nvSpPr>
        <p:spPr>
          <a:xfrm>
            <a:off x="3765525" y="1597675"/>
            <a:ext cx="286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(0..5).each do |i|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if i &gt; 4 &amp;&amp; i &lt; 8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puts "değer: #{i}"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i += 1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redo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end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"değer: #{i}"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000"/>
          </a:p>
        </p:txBody>
      </p:sp>
      <p:sp>
        <p:nvSpPr>
          <p:cNvPr id="288" name="Google Shape;288;p32"/>
          <p:cNvSpPr txBox="1"/>
          <p:nvPr/>
        </p:nvSpPr>
        <p:spPr>
          <a:xfrm>
            <a:off x="0" y="2703875"/>
            <a:ext cx="35109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4032200" y="997613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7144025" y="997613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KAYNAKÇA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8F9F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tr" sz="2250">
                <a:solidFill>
                  <a:srgbClr val="8D3218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https://tr.wikibooks.org/wiki/Ruby/Kontrol_Yap%C4%B1lar%C4%B1</a:t>
            </a:r>
            <a:endParaRPr b="1" sz="2250">
              <a:solidFill>
                <a:srgbClr val="8D321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tr" sz="2250">
                <a:solidFill>
                  <a:srgbClr val="8D3218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https://www.tutorialspoint.com/execute_ruby_online.php</a:t>
            </a:r>
            <a:endParaRPr b="1" sz="2250">
              <a:solidFill>
                <a:srgbClr val="8D321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tr" sz="2250">
                <a:solidFill>
                  <a:srgbClr val="8D3218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https://youtube.com/playlist?list=PLtEK-HIwWaSe3rrNQM4JGUYzRvqyQQ_v1</a:t>
            </a:r>
            <a:endParaRPr b="1" sz="2250">
              <a:solidFill>
                <a:srgbClr val="8D321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tr" sz="2250">
                <a:solidFill>
                  <a:srgbClr val="8D3218"/>
                </a:solidFill>
                <a:latin typeface="Raleway"/>
                <a:ea typeface="Raleway"/>
                <a:cs typeface="Raleway"/>
                <a:sym typeface="Raleway"/>
              </a:rPr>
              <a:t>https://www.ruby-lang.org/en/community/</a:t>
            </a:r>
            <a:endParaRPr b="1" sz="2250">
              <a:solidFill>
                <a:srgbClr val="8D321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45425" y="285500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tr" sz="249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İF</a:t>
            </a:r>
            <a:endParaRPr sz="3120"/>
          </a:p>
        </p:txBody>
      </p:sp>
      <p:sp>
        <p:nvSpPr>
          <p:cNvPr id="74" name="Google Shape;74;p15"/>
          <p:cNvSpPr txBox="1"/>
          <p:nvPr/>
        </p:nvSpPr>
        <p:spPr>
          <a:xfrm>
            <a:off x="0" y="2571750"/>
            <a:ext cx="25290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if conditional [then]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code...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elsif conditional [then]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else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2529000" y="2388250"/>
            <a:ext cx="37293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 = 4</a:t>
            </a:r>
            <a:endParaRPr sz="22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if x == 4                  </a:t>
            </a:r>
            <a:endParaRPr sz="22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puts ”x in değeri 4’tür.”</a:t>
            </a:r>
            <a:endParaRPr sz="22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end</a:t>
            </a:r>
            <a:endParaRPr sz="22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#Ruby dilinde “{ }” veya “ ; ” kullanılmaz. İf bloğunun sonuna end komutu yazılır.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375788" y="1789525"/>
            <a:ext cx="21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1938" y="2684763"/>
            <a:ext cx="21240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5425" y="803863"/>
            <a:ext cx="7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#İ</a:t>
            </a:r>
            <a:r>
              <a:rPr lang="tr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 else ifadesi durumu test eder. İf blok ifadesi, koşul doğruysa yürütülür, aksi takdirde blok ifadesi çalıştırılır.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45425" y="1887000"/>
            <a:ext cx="13659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SYNTAX</a:t>
            </a:r>
            <a:endParaRPr sz="1700">
              <a:solidFill>
                <a:schemeClr val="lt1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353513" y="189057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010550" y="1890575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45425" y="685688"/>
            <a:ext cx="568800" cy="1770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2571750"/>
            <a:ext cx="48105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253"/>
              <a:buFont typeface="Arial"/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a=4       </a:t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tr" sz="20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if a == 4 then </a:t>
            </a:r>
            <a:r>
              <a:rPr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puts ”a nın değeri  4’tür.” </a:t>
            </a:r>
            <a:r>
              <a:rPr lang="tr" sz="20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20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tr" sz="20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#ya da </a:t>
            </a:r>
            <a:endParaRPr sz="20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lang="tr" sz="20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if a == 4 : </a:t>
            </a:r>
            <a:r>
              <a:rPr lang="tr" sz="22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puts ”a nın değeri 4’tür.”</a:t>
            </a:r>
            <a:r>
              <a:rPr lang="tr" sz="20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end</a:t>
            </a:r>
            <a:endParaRPr sz="2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852" y="2795738"/>
            <a:ext cx="2509850" cy="12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111700"/>
            <a:ext cx="80460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800">
                <a:solidFill>
                  <a:srgbClr val="F8F9FA"/>
                </a:solidFill>
                <a:latin typeface="Raleway"/>
                <a:ea typeface="Raleway"/>
                <a:cs typeface="Raleway"/>
                <a:sym typeface="Raleway"/>
              </a:rPr>
              <a:t># Eğer then kullanırsanız if işlemcisi ve kod bloğunu aynı satıra yazabilirsiniz.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638575" y="202952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33725" y="2027675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UNLESS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86150" y="3158425"/>
            <a:ext cx="2859300" cy="1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253"/>
              <a:buFont typeface="Arial"/>
              <a:buNone/>
            </a:pPr>
            <a:r>
              <a:rPr lang="tr" sz="2188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t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 = 5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unless a == 4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puts ”a nın değeri 5’tir.”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970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t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end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2021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900" y="3158424"/>
            <a:ext cx="2784025" cy="13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1017725"/>
            <a:ext cx="85206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#Unless işlemi if işleminin tersidir eğer yapılan karşılaştırmanın sonucu yanlış ise kod bloğu işletilir.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#İf konusunda yer alan != anlamı taşır ,  yazılan eşitliğin olmaması durumunda true döndürür.</a:t>
            </a:r>
            <a:endParaRPr sz="1100"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3124688"/>
            <a:ext cx="25092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unless conditional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else   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code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11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26850" y="2445475"/>
            <a:ext cx="13659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SYNTAX</a:t>
            </a:r>
            <a:endParaRPr sz="1700">
              <a:solidFill>
                <a:schemeClr val="lt1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141900" y="244547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711638" y="2445475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UNLESS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0" y="2763825"/>
            <a:ext cx="67869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a=4</a:t>
            </a:r>
            <a:endParaRPr sz="2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b=5</a:t>
            </a:r>
            <a:endParaRPr sz="2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a==b unless   puts ”a ile b birbirine eşit değildir.” </a:t>
            </a:r>
            <a:endParaRPr sz="21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850" y="2896550"/>
            <a:ext cx="3063300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311700" y="1099125"/>
            <a:ext cx="860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r>
              <a:rPr lang="t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Unless ile tek satırda işlem yapılabilir. </a:t>
            </a:r>
            <a:endParaRPr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#Unless ile tek satırda işlem yaparken end kullanılmaz.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605300" y="22320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401700" y="2169975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ELSİF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546475" y="1782074"/>
            <a:ext cx="4714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x = 9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y = 9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if x &lt; y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"x değeri y den küçüktür"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elsif x &gt; y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"x değeri y den büyüktür"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else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"x ve y değeri birbirine eşittir"</a:t>
            </a:r>
            <a:endParaRPr sz="2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25" y="2299463"/>
            <a:ext cx="32956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221150" y="128232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593800" y="1282325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CASE-WHEN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761725" y="2336975"/>
            <a:ext cx="2488500" cy="27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sinav_notu=65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case sinav_notu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when 0..50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"FF-Kaldı"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when 59..69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"CC-Orta"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when 70..84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"BB-İyi"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when 85..100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"AA-Çok İyi"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else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puts "Geçersiz not!"  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6544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sz="6544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8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63" y="2625100"/>
            <a:ext cx="20669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60025" y="2336975"/>
            <a:ext cx="20670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case variable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when conditional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when conditional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else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   code </a:t>
            </a:r>
            <a:endParaRPr b="1" sz="1550">
              <a:solidFill>
                <a:schemeClr val="dk1"/>
              </a:solidFill>
              <a:highlight>
                <a:srgbClr val="CFCBCB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550">
                <a:solidFill>
                  <a:schemeClr val="dk1"/>
                </a:solidFill>
                <a:highlight>
                  <a:srgbClr val="CFCBCB"/>
                </a:highlight>
                <a:latin typeface="Raleway"/>
                <a:ea typeface="Raleway"/>
                <a:cs typeface="Raleway"/>
                <a:sym typeface="Raleway"/>
              </a:rPr>
              <a:t>end</a:t>
            </a:r>
            <a:endParaRPr sz="1550"/>
          </a:p>
        </p:txBody>
      </p:sp>
      <p:sp>
        <p:nvSpPr>
          <p:cNvPr id="136" name="Google Shape;136;p20"/>
          <p:cNvSpPr/>
          <p:nvPr/>
        </p:nvSpPr>
        <p:spPr>
          <a:xfrm>
            <a:off x="257200" y="910625"/>
            <a:ext cx="1146600" cy="1071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42600" y="1017725"/>
            <a:ext cx="8458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5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#Tek bir değişken üzerinden birden fazla koşul ifadesini uygulamamızı sağlıyor.</a:t>
            </a:r>
            <a:endParaRPr sz="205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2939200" y="189057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615125" y="1890575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42600" y="1890575"/>
            <a:ext cx="13659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SYNTAX</a:t>
            </a:r>
            <a:endParaRPr sz="1700">
              <a:solidFill>
                <a:schemeClr val="lt1"/>
              </a:solidFill>
              <a:highlight>
                <a:srgbClr val="66666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30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ÜÇLÜ OPERATÖR KULLANIMI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3599850"/>
            <a:ext cx="2932200" cy="1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4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if  user_name=”Ahmet”                 </a:t>
            </a:r>
            <a:endParaRPr sz="4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4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puts “Merhaba Ahmet” </a:t>
            </a:r>
            <a:endParaRPr sz="4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4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else</a:t>
            </a:r>
            <a:endParaRPr sz="4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4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puts “Yanlış kullanıcı adı”</a:t>
            </a:r>
            <a:endParaRPr sz="4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4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end </a:t>
            </a:r>
            <a:endParaRPr sz="4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287" y="3796125"/>
            <a:ext cx="2200800" cy="10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150" y="1561875"/>
            <a:ext cx="2055050" cy="10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11700" y="2294650"/>
            <a:ext cx="7777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user_name=”Ahmet”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user_name==”Ahmet” ? puts(“Merhaba Ahmet”) : puts(“Yanlış kullanıcı adı”)</a:t>
            </a:r>
            <a:endParaRPr sz="1700"/>
          </a:p>
        </p:txBody>
      </p:sp>
      <p:sp>
        <p:nvSpPr>
          <p:cNvPr id="150" name="Google Shape;150;p21"/>
          <p:cNvSpPr txBox="1"/>
          <p:nvPr/>
        </p:nvSpPr>
        <p:spPr>
          <a:xfrm>
            <a:off x="683325" y="985575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83325" y="3153450"/>
            <a:ext cx="1430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ÖRNEK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981125" y="921300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981125" y="3153450"/>
            <a:ext cx="1163100" cy="446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ÇIKTI</a:t>
            </a:r>
            <a:endParaRPr sz="17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