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57" r:id="rId6"/>
    <p:sldId id="258" r:id="rId7"/>
    <p:sldId id="259" r:id="rId8"/>
    <p:sldId id="260" r:id="rId9"/>
    <p:sldId id="261"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F40AA8-3B88-4809-97AC-B914D5B6312F}" type="datetimeFigureOut">
              <a:rPr lang="en-MY" smtClean="0"/>
              <a:t>4/9/2020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B8E769-3679-459F-96C7-13FE5DCB5895}"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46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40AA8-3B88-4809-97AC-B914D5B6312F}" type="datetimeFigureOut">
              <a:rPr lang="en-MY" smtClean="0"/>
              <a:t>4/9/2020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367422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40AA8-3B88-4809-97AC-B914D5B6312F}" type="datetimeFigureOut">
              <a:rPr lang="en-MY" smtClean="0"/>
              <a:t>4/9/2020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B8E769-3679-459F-96C7-13FE5DCB5895}" type="slidenum">
              <a:rPr lang="en-MY" smtClean="0"/>
              <a:t>‹#›</a:t>
            </a:fld>
            <a:endParaRPr lang="en-MY"/>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8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40AA8-3B88-4809-97AC-B914D5B6312F}" type="datetimeFigureOut">
              <a:rPr lang="en-MY" smtClean="0"/>
              <a:t>4/9/2020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289140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40AA8-3B88-4809-97AC-B914D5B6312F}" type="datetimeFigureOut">
              <a:rPr lang="en-MY" smtClean="0"/>
              <a:t>4/9/2020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B8E769-3679-459F-96C7-13FE5DCB5895}"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5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40AA8-3B88-4809-97AC-B914D5B6312F}" type="datetimeFigureOut">
              <a:rPr lang="en-MY" smtClean="0"/>
              <a:t>4/9/2020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14769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40AA8-3B88-4809-97AC-B914D5B6312F}" type="datetimeFigureOut">
              <a:rPr lang="en-MY" smtClean="0"/>
              <a:t>4/9/2020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140238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40AA8-3B88-4809-97AC-B914D5B6312F}" type="datetimeFigureOut">
              <a:rPr lang="en-MY" smtClean="0"/>
              <a:t>4/9/2020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121188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40AA8-3B88-4809-97AC-B914D5B6312F}" type="datetimeFigureOut">
              <a:rPr lang="en-MY" smtClean="0"/>
              <a:t>4/9/2020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20587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40AA8-3B88-4809-97AC-B914D5B6312F}" type="datetimeFigureOut">
              <a:rPr lang="en-MY" smtClean="0"/>
              <a:t>4/9/2020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B8E769-3679-459F-96C7-13FE5DCB5895}" type="slidenum">
              <a:rPr lang="en-MY" smtClean="0"/>
              <a:t>‹#›</a:t>
            </a:fld>
            <a:endParaRPr lang="en-MY"/>
          </a:p>
        </p:txBody>
      </p:sp>
    </p:spTree>
    <p:extLst>
      <p:ext uri="{BB962C8B-B14F-4D97-AF65-F5344CB8AC3E}">
        <p14:creationId xmlns:p14="http://schemas.microsoft.com/office/powerpoint/2010/main" val="155353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F40AA8-3B88-4809-97AC-B914D5B6312F}" type="datetimeFigureOut">
              <a:rPr lang="en-MY" smtClean="0"/>
              <a:t>4/9/2020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B8E769-3679-459F-96C7-13FE5DCB5895}"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11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F40AA8-3B88-4809-97AC-B914D5B6312F}" type="datetimeFigureOut">
              <a:rPr lang="en-MY" smtClean="0"/>
              <a:t>4/9/2020</a:t>
            </a:fld>
            <a:endParaRPr lang="en-MY"/>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MY"/>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B8E769-3679-459F-96C7-13FE5DCB5895}" type="slidenum">
              <a:rPr lang="en-MY" smtClean="0"/>
              <a:t>‹#›</a:t>
            </a:fld>
            <a:endParaRPr lang="en-MY"/>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299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ROAD ACCIDENT SEVERITY</a:t>
            </a:r>
            <a:endParaRPr lang="en-MY" dirty="0"/>
          </a:p>
        </p:txBody>
      </p:sp>
      <p:sp>
        <p:nvSpPr>
          <p:cNvPr id="3" name="Subtitle 2"/>
          <p:cNvSpPr>
            <a:spLocks noGrp="1"/>
          </p:cNvSpPr>
          <p:nvPr>
            <p:ph type="subTitle" idx="1"/>
          </p:nvPr>
        </p:nvSpPr>
        <p:spPr/>
        <p:txBody>
          <a:bodyPr/>
          <a:lstStyle/>
          <a:p>
            <a:r>
              <a:rPr lang="en-US" dirty="0" smtClean="0"/>
              <a:t>By: New Ru Wee</a:t>
            </a:r>
            <a:endParaRPr lang="en-MY" dirty="0"/>
          </a:p>
        </p:txBody>
      </p:sp>
    </p:spTree>
    <p:extLst>
      <p:ext uri="{BB962C8B-B14F-4D97-AF65-F5344CB8AC3E}">
        <p14:creationId xmlns:p14="http://schemas.microsoft.com/office/powerpoint/2010/main" val="413780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Naïve Bayes</a:t>
            </a:r>
            <a:endParaRPr lang="en-MY" dirty="0"/>
          </a:p>
        </p:txBody>
      </p:sp>
      <p:pic>
        <p:nvPicPr>
          <p:cNvPr id="4" name="Picture 3"/>
          <p:cNvPicPr/>
          <p:nvPr/>
        </p:nvPicPr>
        <p:blipFill>
          <a:blip r:embed="rId2"/>
          <a:stretch>
            <a:fillRect/>
          </a:stretch>
        </p:blipFill>
        <p:spPr>
          <a:xfrm>
            <a:off x="838200" y="1972492"/>
            <a:ext cx="10515600" cy="2599508"/>
          </a:xfrm>
          <a:prstGeom prst="rect">
            <a:avLst/>
          </a:prstGeom>
        </p:spPr>
      </p:pic>
    </p:spTree>
    <p:extLst>
      <p:ext uri="{BB962C8B-B14F-4D97-AF65-F5344CB8AC3E}">
        <p14:creationId xmlns:p14="http://schemas.microsoft.com/office/powerpoint/2010/main" val="53946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MY" dirty="0"/>
          </a:p>
        </p:txBody>
      </p:sp>
      <p:pic>
        <p:nvPicPr>
          <p:cNvPr id="4" name="Picture 3"/>
          <p:cNvPicPr/>
          <p:nvPr/>
        </p:nvPicPr>
        <p:blipFill>
          <a:blip r:embed="rId2"/>
          <a:stretch>
            <a:fillRect/>
          </a:stretch>
        </p:blipFill>
        <p:spPr>
          <a:xfrm>
            <a:off x="953588" y="1959429"/>
            <a:ext cx="10400211" cy="2743200"/>
          </a:xfrm>
          <a:prstGeom prst="rect">
            <a:avLst/>
          </a:prstGeom>
        </p:spPr>
      </p:pic>
    </p:spTree>
    <p:extLst>
      <p:ext uri="{BB962C8B-B14F-4D97-AF65-F5344CB8AC3E}">
        <p14:creationId xmlns:p14="http://schemas.microsoft.com/office/powerpoint/2010/main" val="203296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MY" dirty="0"/>
          </a:p>
        </p:txBody>
      </p:sp>
      <p:sp>
        <p:nvSpPr>
          <p:cNvPr id="3" name="Content Placeholder 2"/>
          <p:cNvSpPr>
            <a:spLocks noGrp="1"/>
          </p:cNvSpPr>
          <p:nvPr>
            <p:ph idx="1"/>
          </p:nvPr>
        </p:nvSpPr>
        <p:spPr/>
        <p:txBody>
          <a:bodyPr/>
          <a:lstStyle/>
          <a:p>
            <a:r>
              <a:rPr lang="en-US" dirty="0"/>
              <a:t>From the accuracy obtained, it seems like Decision Tree is the best model for this dataset.</a:t>
            </a:r>
            <a:endParaRPr lang="en-MY" dirty="0"/>
          </a:p>
          <a:p>
            <a:pPr marL="0" indent="0">
              <a:buNone/>
            </a:pPr>
            <a:endParaRPr lang="en-MY" dirty="0"/>
          </a:p>
        </p:txBody>
      </p:sp>
    </p:spTree>
    <p:extLst>
      <p:ext uri="{BB962C8B-B14F-4D97-AF65-F5344CB8AC3E}">
        <p14:creationId xmlns:p14="http://schemas.microsoft.com/office/powerpoint/2010/main" val="133876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idx="1"/>
          </p:nvPr>
        </p:nvSpPr>
        <p:spPr/>
        <p:txBody>
          <a:bodyPr/>
          <a:lstStyle/>
          <a:p>
            <a:r>
              <a:rPr lang="en-MY" dirty="0"/>
              <a:t>Road accidents is a major problem in the modern world – it is said more people are killed by road accidents than plane crashes. The objective of this analysis to investigate which are the factors driving the severity of a collisions and provide insights to the community on possible to reduce road accidents.</a:t>
            </a:r>
          </a:p>
          <a:p>
            <a:r>
              <a:rPr lang="en-US" dirty="0"/>
              <a:t>The dataset is taken from </a:t>
            </a:r>
            <a:r>
              <a:rPr lang="en-MY" dirty="0"/>
              <a:t>SDOT Traffic Management Division, Traffic Records Group from 2004 to 2020. The dataset has 38 columns consisting of 194673 observations without any duplicates. This dataset is a hybrid combination of numerical and categorical data types.</a:t>
            </a:r>
          </a:p>
        </p:txBody>
      </p:sp>
    </p:spTree>
    <p:extLst>
      <p:ext uri="{BB962C8B-B14F-4D97-AF65-F5344CB8AC3E}">
        <p14:creationId xmlns:p14="http://schemas.microsoft.com/office/powerpoint/2010/main" val="261415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MY" dirty="0"/>
          </a:p>
        </p:txBody>
      </p:sp>
      <p:sp>
        <p:nvSpPr>
          <p:cNvPr id="3" name="Content Placeholder 2"/>
          <p:cNvSpPr>
            <a:spLocks noGrp="1"/>
          </p:cNvSpPr>
          <p:nvPr>
            <p:ph idx="1"/>
          </p:nvPr>
        </p:nvSpPr>
        <p:spPr/>
        <p:txBody>
          <a:bodyPr/>
          <a:lstStyle/>
          <a:p>
            <a:r>
              <a:rPr lang="en-US" dirty="0"/>
              <a:t>The first problem would be to identify which are the features which are driving the road accidents severity. Each column in the dataset represent a feature. In process of doing so, the features of importance are also being identified. </a:t>
            </a:r>
            <a:endParaRPr lang="en-MY" dirty="0"/>
          </a:p>
          <a:p>
            <a:endParaRPr lang="en-MY" dirty="0"/>
          </a:p>
        </p:txBody>
      </p:sp>
    </p:spTree>
    <p:extLst>
      <p:ext uri="{BB962C8B-B14F-4D97-AF65-F5344CB8AC3E}">
        <p14:creationId xmlns:p14="http://schemas.microsoft.com/office/powerpoint/2010/main" val="3839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a:t>
            </a:r>
            <a:endParaRPr lang="en-MY" dirty="0"/>
          </a:p>
        </p:txBody>
      </p:sp>
      <p:sp>
        <p:nvSpPr>
          <p:cNvPr id="3" name="Content Placeholder 2"/>
          <p:cNvSpPr>
            <a:spLocks noGrp="1"/>
          </p:cNvSpPr>
          <p:nvPr>
            <p:ph idx="1"/>
          </p:nvPr>
        </p:nvSpPr>
        <p:spPr/>
        <p:txBody>
          <a:bodyPr/>
          <a:lstStyle/>
          <a:p>
            <a:r>
              <a:rPr lang="en-US" dirty="0"/>
              <a:t>This analysis will be of interest to the authorities, insurance company and community when trying to reduce severe road accidents. Road accidents not only cause loss of lives but also cause injuries and monetary loss to individual, insurance companies and community. </a:t>
            </a:r>
            <a:endParaRPr lang="en-MY" dirty="0"/>
          </a:p>
          <a:p>
            <a:pPr marL="0" indent="0">
              <a:buNone/>
            </a:pPr>
            <a:endParaRPr lang="en-MY" dirty="0"/>
          </a:p>
        </p:txBody>
      </p:sp>
    </p:spTree>
    <p:extLst>
      <p:ext uri="{BB962C8B-B14F-4D97-AF65-F5344CB8AC3E}">
        <p14:creationId xmlns:p14="http://schemas.microsoft.com/office/powerpoint/2010/main" val="425504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r>
              <a:rPr lang="en-US" dirty="0"/>
              <a:t> </a:t>
            </a:r>
            <a:r>
              <a:rPr lang="en-US" dirty="0" smtClean="0"/>
              <a:t>of correlation between features</a:t>
            </a:r>
            <a:endParaRPr lang="en-MY" dirty="0"/>
          </a:p>
        </p:txBody>
      </p:sp>
      <p:pic>
        <p:nvPicPr>
          <p:cNvPr id="4" name="Content Placeholder 3"/>
          <p:cNvPicPr>
            <a:picLocks noGrp="1"/>
          </p:cNvPicPr>
          <p:nvPr>
            <p:ph idx="1"/>
          </p:nvPr>
        </p:nvPicPr>
        <p:blipFill>
          <a:blip r:embed="rId2"/>
          <a:stretch>
            <a:fillRect/>
          </a:stretch>
        </p:blipFill>
        <p:spPr>
          <a:xfrm>
            <a:off x="3669806" y="2286000"/>
            <a:ext cx="4428526" cy="4022725"/>
          </a:xfrm>
          <a:prstGeom prst="rect">
            <a:avLst/>
          </a:prstGeom>
        </p:spPr>
      </p:pic>
    </p:spTree>
    <p:extLst>
      <p:ext uri="{BB962C8B-B14F-4D97-AF65-F5344CB8AC3E}">
        <p14:creationId xmlns:p14="http://schemas.microsoft.com/office/powerpoint/2010/main" val="71721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MY" dirty="0"/>
          </a:p>
        </p:txBody>
      </p:sp>
      <p:pic>
        <p:nvPicPr>
          <p:cNvPr id="6" name="Content Placeholder 5"/>
          <p:cNvPicPr>
            <a:picLocks noGrp="1"/>
          </p:cNvPicPr>
          <p:nvPr>
            <p:ph idx="1"/>
          </p:nvPr>
        </p:nvPicPr>
        <p:blipFill>
          <a:blip r:embed="rId2"/>
          <a:stretch>
            <a:fillRect/>
          </a:stretch>
        </p:blipFill>
        <p:spPr>
          <a:xfrm>
            <a:off x="1023938" y="3175159"/>
            <a:ext cx="9720262" cy="2244406"/>
          </a:xfrm>
          <a:prstGeom prst="rect">
            <a:avLst/>
          </a:prstGeom>
        </p:spPr>
      </p:pic>
    </p:spTree>
    <p:extLst>
      <p:ext uri="{BB962C8B-B14F-4D97-AF65-F5344CB8AC3E}">
        <p14:creationId xmlns:p14="http://schemas.microsoft.com/office/powerpoint/2010/main" val="178040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MY" dirty="0"/>
          </a:p>
        </p:txBody>
      </p:sp>
      <p:pic>
        <p:nvPicPr>
          <p:cNvPr id="8" name="Picture 7"/>
          <p:cNvPicPr/>
          <p:nvPr/>
        </p:nvPicPr>
        <p:blipFill>
          <a:blip r:embed="rId2"/>
          <a:stretch>
            <a:fillRect/>
          </a:stretch>
        </p:blipFill>
        <p:spPr>
          <a:xfrm>
            <a:off x="838200" y="1802674"/>
            <a:ext cx="11077303" cy="3030583"/>
          </a:xfrm>
          <a:prstGeom prst="rect">
            <a:avLst/>
          </a:prstGeom>
        </p:spPr>
      </p:pic>
    </p:spTree>
    <p:extLst>
      <p:ext uri="{BB962C8B-B14F-4D97-AF65-F5344CB8AC3E}">
        <p14:creationId xmlns:p14="http://schemas.microsoft.com/office/powerpoint/2010/main" val="213440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MY" dirty="0"/>
          </a:p>
        </p:txBody>
      </p:sp>
      <p:pic>
        <p:nvPicPr>
          <p:cNvPr id="4" name="Content Placeholder 3"/>
          <p:cNvPicPr>
            <a:picLocks noGrp="1"/>
          </p:cNvPicPr>
          <p:nvPr>
            <p:ph idx="1"/>
          </p:nvPr>
        </p:nvPicPr>
        <p:blipFill>
          <a:blip r:embed="rId2"/>
          <a:stretch>
            <a:fillRect/>
          </a:stretch>
        </p:blipFill>
        <p:spPr>
          <a:xfrm>
            <a:off x="1023938" y="3007099"/>
            <a:ext cx="9720262" cy="2580527"/>
          </a:xfrm>
          <a:prstGeom prst="rect">
            <a:avLst/>
          </a:prstGeom>
        </p:spPr>
      </p:pic>
    </p:spTree>
    <p:extLst>
      <p:ext uri="{BB962C8B-B14F-4D97-AF65-F5344CB8AC3E}">
        <p14:creationId xmlns:p14="http://schemas.microsoft.com/office/powerpoint/2010/main" val="42658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MY" dirty="0"/>
          </a:p>
        </p:txBody>
      </p:sp>
      <p:pic>
        <p:nvPicPr>
          <p:cNvPr id="5" name="Picture 4"/>
          <p:cNvPicPr/>
          <p:nvPr/>
        </p:nvPicPr>
        <p:blipFill>
          <a:blip r:embed="rId2"/>
          <a:stretch>
            <a:fillRect/>
          </a:stretch>
        </p:blipFill>
        <p:spPr>
          <a:xfrm>
            <a:off x="944244" y="1789203"/>
            <a:ext cx="10409556" cy="2769734"/>
          </a:xfrm>
          <a:prstGeom prst="rect">
            <a:avLst/>
          </a:prstGeom>
        </p:spPr>
      </p:pic>
    </p:spTree>
    <p:extLst>
      <p:ext uri="{BB962C8B-B14F-4D97-AF65-F5344CB8AC3E}">
        <p14:creationId xmlns:p14="http://schemas.microsoft.com/office/powerpoint/2010/main" val="65059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TotalTime>
  <Words>233</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Tw Cen MT Condensed</vt:lpstr>
      <vt:lpstr>Wingdings 3</vt:lpstr>
      <vt:lpstr>Integral</vt:lpstr>
      <vt:lpstr>PREDICTING ROAD ACCIDENT SEVERITY</vt:lpstr>
      <vt:lpstr>INTRODUCTION</vt:lpstr>
      <vt:lpstr>PROBLEM</vt:lpstr>
      <vt:lpstr>INTEREST</vt:lpstr>
      <vt:lpstr>Heatmap of correlation between features</vt:lpstr>
      <vt:lpstr>Logistic Regression </vt:lpstr>
      <vt:lpstr>Decision Tree</vt:lpstr>
      <vt:lpstr>KNN</vt:lpstr>
      <vt:lpstr>LDA</vt:lpstr>
      <vt:lpstr>Gaussian Naïve Bayes</vt:lpstr>
      <vt:lpstr>SVM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ROAD ACCIDENT SEVERITY</dc:title>
  <dc:creator>New Ru Wee</dc:creator>
  <cp:lastModifiedBy>New Ru Wee</cp:lastModifiedBy>
  <cp:revision>11</cp:revision>
  <dcterms:created xsi:type="dcterms:W3CDTF">2020-09-04T04:52:20Z</dcterms:created>
  <dcterms:modified xsi:type="dcterms:W3CDTF">2020-09-04T05:04:49Z</dcterms:modified>
</cp:coreProperties>
</file>