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8"/>
  </p:notesMasterIdLst>
  <p:handoutMasterIdLst>
    <p:handoutMasterId r:id="rId29"/>
  </p:handoutMasterIdLst>
  <p:sldIdLst>
    <p:sldId id="272" r:id="rId2"/>
    <p:sldId id="291" r:id="rId3"/>
    <p:sldId id="292" r:id="rId4"/>
    <p:sldId id="274" r:id="rId5"/>
    <p:sldId id="273" r:id="rId6"/>
    <p:sldId id="276" r:id="rId7"/>
    <p:sldId id="275" r:id="rId8"/>
    <p:sldId id="278" r:id="rId9"/>
    <p:sldId id="279" r:id="rId10"/>
    <p:sldId id="277" r:id="rId11"/>
    <p:sldId id="295" r:id="rId12"/>
    <p:sldId id="296" r:id="rId13"/>
    <p:sldId id="293" r:id="rId14"/>
    <p:sldId id="29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97" r:id="rId27"/>
  </p:sldIdLst>
  <p:sldSz cx="9144000" cy="6858000" type="screen4x3"/>
  <p:notesSz cx="9271000" cy="6985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6" autoAdjust="0"/>
    <p:restoredTop sz="94660"/>
  </p:normalViewPr>
  <p:slideViewPr>
    <p:cSldViewPr>
      <p:cViewPr varScale="1">
        <p:scale>
          <a:sx n="115" d="100"/>
          <a:sy n="115" d="100"/>
        </p:scale>
        <p:origin x="-6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1A86F74F-8B81-4BDA-9A86-18264DDB9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2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6550" y="542925"/>
            <a:ext cx="3517900" cy="263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6925"/>
            <a:ext cx="6797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2A952239-42CD-48EB-A9DB-32C901CAEA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1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768C-4D03-4B83-89B5-94C06E154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C243 Data Structures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Dana Vrajitoru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Compiling </a:t>
            </a:r>
            <a:r>
              <a:rPr lang="en-US" dirty="0"/>
              <a:t>– keep the symbols that need to be matched so that we can check if the program is correct.</a:t>
            </a:r>
          </a:p>
          <a:p>
            <a:r>
              <a:rPr lang="en-US" dirty="0">
                <a:solidFill>
                  <a:srgbClr val="CCFFCC"/>
                </a:solidFill>
              </a:rPr>
              <a:t>Computer graphics </a:t>
            </a:r>
            <a:r>
              <a:rPr lang="en-US" dirty="0"/>
              <a:t>– storing information about the point of view and transformations (rotation, translation)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CFFCC"/>
                </a:solidFill>
              </a:rPr>
              <a:t>Undo</a:t>
            </a:r>
            <a:r>
              <a:rPr lang="en-US" dirty="0" smtClean="0"/>
              <a:t> operations in document or media editing software.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Array Implementation of a Stack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class Stack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private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T *storage;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size, capacity;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public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void push(T);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T pop();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T top();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</a:rPr>
              <a:t>makeEmpty</a:t>
            </a:r>
            <a:r>
              <a:rPr lang="en-US" sz="2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isEmpty</a:t>
            </a:r>
            <a:r>
              <a:rPr lang="en-US" sz="2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Stack::push(T)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if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(size &lt; capacity)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storage[size++]=T;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T Stack:: pop()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if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(size)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return storage[--size];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T Stack:: top()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if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(size)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return storage[size-1];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makeEmpty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size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=0;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bool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isEmpty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return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(!size)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  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Stack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// A class stack containing objects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// of some type 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class Stack: protected List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Stack(); // create an empty stack.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void push(T 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T pop();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T top();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void </a:t>
            </a:r>
            <a:r>
              <a:rPr lang="en-US" sz="2400" b="1" dirty="0" err="1" smtClean="0">
                <a:latin typeface="Courier New" pitchFamily="49" charset="0"/>
              </a:rPr>
              <a:t>makeEmpty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Stack::Stack() : List()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T Stack::top()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 </a:t>
            </a:r>
            <a:r>
              <a:rPr lang="en-US" sz="2800" b="1" dirty="0" smtClean="0">
                <a:latin typeface="Courier New" pitchFamily="49" charset="0"/>
              </a:rPr>
              <a:t> return </a:t>
            </a:r>
            <a:r>
              <a:rPr lang="en-US" sz="2800" b="1" dirty="0">
                <a:latin typeface="Courier New" pitchFamily="49" charset="0"/>
              </a:rPr>
              <a:t>*begin();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void Stack::</a:t>
            </a:r>
            <a:r>
              <a:rPr lang="en-US" sz="2800" b="1" dirty="0" err="1" smtClean="0">
                <a:latin typeface="Courier New" pitchFamily="49" charset="0"/>
              </a:rPr>
              <a:t>makeEmpty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 </a:t>
            </a:r>
            <a:r>
              <a:rPr lang="en-US" sz="2800" b="1" dirty="0" smtClean="0">
                <a:latin typeface="Courier New" pitchFamily="49" charset="0"/>
              </a:rPr>
              <a:t> List</a:t>
            </a:r>
            <a:r>
              <a:rPr lang="en-US" sz="2800" b="1" dirty="0">
                <a:latin typeface="Courier New" pitchFamily="49" charset="0"/>
              </a:rPr>
              <a:t>::</a:t>
            </a:r>
            <a:r>
              <a:rPr lang="en-US" sz="2800" b="1" dirty="0" err="1" smtClean="0">
                <a:latin typeface="Courier New" pitchFamily="49" charset="0"/>
              </a:rPr>
              <a:t>makeEmpty</a:t>
            </a:r>
            <a:r>
              <a:rPr lang="en-US" sz="2800" b="1" dirty="0">
                <a:latin typeface="Courier New" pitchFamily="49" charset="0"/>
              </a:rPr>
              <a:t>();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</a:rPr>
              <a:t> Stack::</a:t>
            </a:r>
            <a:r>
              <a:rPr lang="en-US" sz="2800" b="1" dirty="0" err="1" smtClean="0">
                <a:latin typeface="Courier New" pitchFamily="49" charset="0"/>
              </a:rPr>
              <a:t>isEmpty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 </a:t>
            </a:r>
            <a:r>
              <a:rPr lang="en-US" sz="2800" b="1" dirty="0" smtClean="0">
                <a:latin typeface="Courier New" pitchFamily="49" charset="0"/>
              </a:rPr>
              <a:t> return </a:t>
            </a:r>
            <a:r>
              <a:rPr lang="en-US" sz="2800" b="1" dirty="0">
                <a:latin typeface="Courier New" pitchFamily="49" charset="0"/>
              </a:rPr>
              <a:t>!(List)(*this);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Def</a:t>
            </a:r>
            <a:r>
              <a:rPr lang="en-US" dirty="0"/>
              <a:t>. A </a:t>
            </a:r>
            <a:r>
              <a:rPr lang="en-US" dirty="0">
                <a:solidFill>
                  <a:srgbClr val="CCFFCC"/>
                </a:solidFill>
              </a:rPr>
              <a:t>queue </a:t>
            </a:r>
            <a:r>
              <a:rPr lang="en-US" dirty="0"/>
              <a:t>is an ADT into which we can insert objects in any order, but the objects can be removed only in the same order in which they have been inserted. FIFO</a:t>
            </a:r>
          </a:p>
          <a:p>
            <a:r>
              <a:rPr lang="en-US" dirty="0"/>
              <a:t>Inserting an object into the queue – </a:t>
            </a:r>
            <a:r>
              <a:rPr lang="en-US" dirty="0" err="1">
                <a:solidFill>
                  <a:srgbClr val="CCFFCC"/>
                </a:solidFill>
              </a:rPr>
              <a:t>enqueuing</a:t>
            </a:r>
            <a:endParaRPr lang="en-US" dirty="0">
              <a:solidFill>
                <a:srgbClr val="CCFFCC"/>
              </a:solidFill>
            </a:endParaRPr>
          </a:p>
          <a:p>
            <a:r>
              <a:rPr lang="en-US" dirty="0"/>
              <a:t>Removing an object from the queue – </a:t>
            </a:r>
            <a:r>
              <a:rPr lang="en-US" dirty="0" err="1">
                <a:solidFill>
                  <a:srgbClr val="CCFFCC"/>
                </a:solidFill>
              </a:rPr>
              <a:t>dequeuing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empty queue – </a:t>
            </a:r>
            <a:r>
              <a:rPr lang="en-US" dirty="0" err="1" smtClean="0">
                <a:solidFill>
                  <a:srgbClr val="CCFFCC"/>
                </a:solidFill>
              </a:rPr>
              <a:t>makeQueue</a:t>
            </a:r>
            <a:r>
              <a:rPr lang="en-US" dirty="0">
                <a:solidFill>
                  <a:schemeClr val="hlink"/>
                </a:solidFill>
              </a:rPr>
              <a:t>.</a:t>
            </a:r>
          </a:p>
          <a:p>
            <a:r>
              <a:rPr lang="en-US" dirty="0"/>
              <a:t>Discard all of the elements of a queue – </a:t>
            </a:r>
            <a:r>
              <a:rPr lang="en-US" dirty="0" err="1" smtClean="0">
                <a:solidFill>
                  <a:srgbClr val="CCFFCC"/>
                </a:solidFill>
              </a:rPr>
              <a:t>makeEmpty</a:t>
            </a:r>
            <a:r>
              <a:rPr lang="en-US" dirty="0"/>
              <a:t>.</a:t>
            </a:r>
          </a:p>
          <a:p>
            <a:r>
              <a:rPr lang="en-US" dirty="0"/>
              <a:t>Examine the front object – </a:t>
            </a:r>
            <a:r>
              <a:rPr lang="en-US" dirty="0">
                <a:solidFill>
                  <a:srgbClr val="CCFFCC"/>
                </a:solidFill>
              </a:rPr>
              <a:t>front</a:t>
            </a:r>
            <a:r>
              <a:rPr lang="en-US" dirty="0"/>
              <a:t>.</a:t>
            </a:r>
          </a:p>
          <a:p>
            <a:r>
              <a:rPr lang="en-US" dirty="0"/>
              <a:t>Query a queue to see if it is empty – </a:t>
            </a:r>
            <a:r>
              <a:rPr lang="en-US" dirty="0" err="1" smtClean="0">
                <a:solidFill>
                  <a:srgbClr val="CCFFCC"/>
                </a:solidFill>
              </a:rPr>
              <a:t>isEmpty</a:t>
            </a:r>
            <a:r>
              <a:rPr lang="en-US" dirty="0"/>
              <a:t>.</a:t>
            </a:r>
          </a:p>
          <a:p>
            <a:r>
              <a:rPr lang="en-US" dirty="0"/>
              <a:t>Concatenate two queues – </a:t>
            </a:r>
            <a:r>
              <a:rPr lang="en-US" dirty="0">
                <a:solidFill>
                  <a:srgbClr val="CCFFCC"/>
                </a:solidFill>
              </a:rPr>
              <a:t>concatenate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for Queues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Task management for multi-task operating systems (any current OS).</a:t>
            </a:r>
          </a:p>
          <a:p>
            <a:pPr>
              <a:lnSpc>
                <a:spcPct val="90000"/>
              </a:lnSpc>
            </a:pPr>
            <a:r>
              <a:rPr lang="en-US" dirty="0"/>
              <a:t>Printer management or any other multi-user resource.</a:t>
            </a:r>
          </a:p>
          <a:p>
            <a:pPr>
              <a:lnSpc>
                <a:spcPct val="90000"/>
              </a:lnSpc>
            </a:pPr>
            <a:r>
              <a:rPr lang="en-US" dirty="0"/>
              <a:t>Parallel programming libraries like MPI where processes can pass each other messages – the messages are stored in a queue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servers, email servers,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 Implementation of a Queue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FFCC"/>
                </a:solidFill>
              </a:rPr>
              <a:t>Version 1</a:t>
            </a:r>
            <a:r>
              <a:rPr lang="en-US" sz="2800" dirty="0"/>
              <a:t>: store the elements sequentially in the array. 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Enqueuing</a:t>
            </a:r>
            <a:r>
              <a:rPr lang="en-US" sz="2800" dirty="0"/>
              <a:t> is easy – add the element at the end, but </a:t>
            </a:r>
            <a:r>
              <a:rPr lang="en-US" sz="2800" dirty="0" err="1"/>
              <a:t>dequeuing</a:t>
            </a:r>
            <a:r>
              <a:rPr lang="en-US" sz="2800" dirty="0"/>
              <a:t> is costly.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FFCC"/>
                </a:solidFill>
              </a:rPr>
              <a:t>Version 2</a:t>
            </a:r>
            <a:r>
              <a:rPr lang="en-US" sz="2800" dirty="0"/>
              <a:t>: keep the index of the front object in the array and the last one.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Enqueuing</a:t>
            </a:r>
            <a:r>
              <a:rPr lang="en-US" sz="2800" dirty="0"/>
              <a:t> and </a:t>
            </a:r>
            <a:r>
              <a:rPr lang="en-US" sz="2800" dirty="0" err="1"/>
              <a:t>dequeuing</a:t>
            </a:r>
            <a:r>
              <a:rPr lang="en-US" sz="2800" dirty="0"/>
              <a:t> mean moving the front and back.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FFCC"/>
                </a:solidFill>
              </a:rPr>
              <a:t>Version 2a</a:t>
            </a:r>
            <a:r>
              <a:rPr lang="en-US" sz="2800" dirty="0"/>
              <a:t>. Shift the elements when the back reaches the end of the array.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FFCC"/>
                </a:solidFill>
              </a:rPr>
              <a:t>Version 2b</a:t>
            </a:r>
            <a:r>
              <a:rPr lang="en-US" sz="2800" dirty="0"/>
              <a:t>. Circular array.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Shifting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an index to the beginning (</a:t>
            </a:r>
            <a:r>
              <a:rPr lang="en-US" dirty="0" err="1">
                <a:solidFill>
                  <a:srgbClr val="CCFFCC"/>
                </a:solidFill>
              </a:rPr>
              <a:t>qfront</a:t>
            </a:r>
            <a:r>
              <a:rPr lang="en-US" dirty="0"/>
              <a:t>) and the end of the queue (</a:t>
            </a:r>
            <a:r>
              <a:rPr lang="en-US" dirty="0" err="1">
                <a:solidFill>
                  <a:srgbClr val="CCFFCC"/>
                </a:solidFill>
              </a:rPr>
              <a:t>qback</a:t>
            </a:r>
            <a:r>
              <a:rPr lang="en-US" dirty="0"/>
              <a:t>). The size of the queue is </a:t>
            </a:r>
            <a:r>
              <a:rPr lang="en-US" dirty="0" err="1">
                <a:solidFill>
                  <a:srgbClr val="CCFFCC"/>
                </a:solidFill>
              </a:rPr>
              <a:t>qcap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 err="1"/>
              <a:t>qfront</a:t>
            </a:r>
            <a:r>
              <a:rPr lang="en-US" dirty="0"/>
              <a:t>=2		</a:t>
            </a:r>
            <a:r>
              <a:rPr lang="en-US" dirty="0" err="1"/>
              <a:t>qback</a:t>
            </a:r>
            <a:r>
              <a:rPr lang="en-US" dirty="0"/>
              <a:t>=7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8382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4478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0574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26670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2766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44958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1054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57150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3246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34200" y="3810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V="1">
            <a:off x="1600200" y="4495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 flipV="1">
            <a:off x="48768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9144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1539875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22098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28194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34290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3978275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45720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51816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58674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6477000" y="3352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7086600" y="3352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Def</a:t>
            </a:r>
            <a:r>
              <a:rPr lang="en-US" dirty="0"/>
              <a:t>. An Abstract Data Type (ADT) is a set of objects together with a set of operations.</a:t>
            </a:r>
          </a:p>
          <a:p>
            <a:r>
              <a:rPr lang="en-US" dirty="0"/>
              <a:t>They are mathematical abstractions.</a:t>
            </a:r>
          </a:p>
          <a:p>
            <a:r>
              <a:rPr lang="en-US" dirty="0"/>
              <a:t>In the definition of an ADT, there is no mention of how the operations are implemented.</a:t>
            </a:r>
          </a:p>
          <a:p>
            <a:r>
              <a:rPr lang="en-US" dirty="0"/>
              <a:t>Examples: lists, stacks, queues,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FFCC"/>
                </a:solidFill>
              </a:rPr>
              <a:t>Enqueuing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and Object x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if (</a:t>
            </a:r>
            <a:r>
              <a:rPr lang="en-US" sz="2400" b="1" dirty="0" err="1">
                <a:latin typeface="Courier New" pitchFamily="49" charset="0"/>
              </a:rPr>
              <a:t>qback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qcap</a:t>
            </a:r>
            <a:r>
              <a:rPr lang="en-US" sz="2400" b="1" dirty="0">
                <a:latin typeface="Courier New" pitchFamily="49" charset="0"/>
              </a:rPr>
              <a:t> -1)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if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qfront</a:t>
            </a:r>
            <a:r>
              <a:rPr lang="en-US" sz="2400" b="1" dirty="0">
                <a:latin typeface="Courier New" pitchFamily="49" charset="0"/>
              </a:rPr>
              <a:t>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    enlarge </a:t>
            </a:r>
            <a:r>
              <a:rPr lang="en-US" sz="2400" b="1" dirty="0">
                <a:latin typeface="Courier New" pitchFamily="49" charset="0"/>
              </a:rPr>
              <a:t>the array;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else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    shift </a:t>
            </a:r>
            <a:r>
              <a:rPr lang="en-US" sz="2400" b="1" dirty="0">
                <a:latin typeface="Courier New" pitchFamily="49" charset="0"/>
              </a:rPr>
              <a:t>all of the objects to the left 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by </a:t>
            </a:r>
            <a:r>
              <a:rPr lang="en-US" sz="2400" b="1" dirty="0" err="1" smtClean="0">
                <a:latin typeface="Courier New" pitchFamily="49" charset="0"/>
              </a:rPr>
              <a:t>qfront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cells;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    adjust </a:t>
            </a:r>
            <a:r>
              <a:rPr lang="en-US" sz="2400" b="1" dirty="0" err="1">
                <a:latin typeface="Courier New" pitchFamily="49" charset="0"/>
              </a:rPr>
              <a:t>qfront</a:t>
            </a:r>
            <a:r>
              <a:rPr lang="en-US" sz="2400" b="1" dirty="0">
                <a:latin typeface="Courier New" pitchFamily="49" charset="0"/>
              </a:rPr>
              <a:t> and </a:t>
            </a:r>
            <a:r>
              <a:rPr lang="en-US" sz="2400" b="1" dirty="0" err="1">
                <a:latin typeface="Courier New" pitchFamily="49" charset="0"/>
              </a:rPr>
              <a:t>qback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++</a:t>
            </a:r>
            <a:r>
              <a:rPr lang="en-US" sz="2400" b="1" dirty="0" err="1">
                <a:latin typeface="Courier New" pitchFamily="49" charset="0"/>
              </a:rPr>
              <a:t>qback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queue[</a:t>
            </a:r>
            <a:r>
              <a:rPr lang="en-US" sz="2400" b="1" dirty="0" err="1">
                <a:latin typeface="Courier New" pitchFamily="49" charset="0"/>
              </a:rPr>
              <a:t>qback</a:t>
            </a:r>
            <a:r>
              <a:rPr lang="en-US" sz="2400" b="1" dirty="0">
                <a:latin typeface="Courier New" pitchFamily="49" charset="0"/>
              </a:rPr>
              <a:t>] = x;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FFCC"/>
                </a:solidFill>
              </a:rPr>
              <a:t>Dequeuing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the Front Object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qback</a:t>
            </a:r>
            <a:r>
              <a:rPr lang="en-US" b="1" dirty="0">
                <a:latin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</a:rPr>
              <a:t>qfront</a:t>
            </a:r>
            <a:r>
              <a:rPr lang="en-US" b="1" dirty="0">
                <a:latin typeface="Courier New" pitchFamily="49" charset="0"/>
              </a:rPr>
              <a:t> -1) 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report </a:t>
            </a:r>
            <a:r>
              <a:rPr lang="en-US" b="1" dirty="0">
                <a:latin typeface="Courier New" pitchFamily="49" charset="0"/>
              </a:rPr>
              <a:t>an error and exit;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else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+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b="1" dirty="0" err="1">
                <a:latin typeface="Courier New" pitchFamily="49" charset="0"/>
              </a:rPr>
              <a:t>qfront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return </a:t>
            </a:r>
            <a:r>
              <a:rPr lang="en-US" b="1" dirty="0">
                <a:latin typeface="Courier New" pitchFamily="49" charset="0"/>
              </a:rPr>
              <a:t>queue[qfront-1];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(Wrap-Around)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we reach the end of the array, we continue the queue at the front.</a:t>
            </a:r>
          </a:p>
          <a:p>
            <a:r>
              <a:rPr lang="en-US" sz="2800" dirty="0"/>
              <a:t>Keep </a:t>
            </a:r>
            <a:r>
              <a:rPr lang="en-US" sz="2800" dirty="0" err="1"/>
              <a:t>qfront</a:t>
            </a:r>
            <a:r>
              <a:rPr lang="en-US" sz="2800" dirty="0"/>
              <a:t> and </a:t>
            </a:r>
            <a:r>
              <a:rPr lang="en-US" sz="2800" dirty="0" err="1"/>
              <a:t>qback</a:t>
            </a:r>
            <a:r>
              <a:rPr lang="en-US" sz="2800" dirty="0"/>
              <a:t> just as before, but </a:t>
            </a:r>
            <a:r>
              <a:rPr lang="en-US" sz="2800" dirty="0" err="1"/>
              <a:t>qback</a:t>
            </a:r>
            <a:r>
              <a:rPr lang="en-US" sz="2800" dirty="0"/>
              <a:t> can be smaller that </a:t>
            </a:r>
            <a:r>
              <a:rPr lang="en-US" sz="2800" dirty="0" err="1"/>
              <a:t>qfront</a:t>
            </a:r>
            <a:r>
              <a:rPr lang="en-US" sz="2800" dirty="0"/>
              <a:t>.</a:t>
            </a:r>
          </a:p>
          <a:p>
            <a:r>
              <a:rPr lang="en-US" sz="2800" dirty="0"/>
              <a:t>An empty queue has the same representation as a full queue: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CCFFCC"/>
                </a:solidFill>
              </a:rPr>
              <a:t>qback</a:t>
            </a:r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CCFFCC"/>
                </a:solidFill>
              </a:rPr>
              <a:t>== qfront-1</a:t>
            </a:r>
            <a:r>
              <a:rPr lang="en-US" sz="2800" dirty="0"/>
              <a:t>.</a:t>
            </a:r>
          </a:p>
          <a:p>
            <a:r>
              <a:rPr lang="en-US" sz="2800" dirty="0"/>
              <a:t>To distinguish the 2 cases, we also keep track of the number of objects stored in the queue in the variable </a:t>
            </a:r>
            <a:r>
              <a:rPr lang="en-US" sz="2800" dirty="0" err="1">
                <a:solidFill>
                  <a:srgbClr val="CCFFCC"/>
                </a:solidFill>
              </a:rPr>
              <a:t>qsize</a:t>
            </a:r>
            <a:r>
              <a:rPr lang="en-US" sz="2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qback=5, qfront=10, qcap=14, qsize=10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048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356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9144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202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941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1336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880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27432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415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3528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764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9624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45720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51816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340</a:t>
            </a: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70104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922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76200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016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82296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671</a:t>
            </a:r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5791200" y="3352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441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1066800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17367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2346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2955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3505200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4098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47085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5394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6003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6613525" y="2932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7223125" y="2932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7832725" y="2932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8442325" y="2932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3200400" y="41148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qback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6248400" y="41148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qfront</a:t>
            </a:r>
          </a:p>
        </p:txBody>
      </p:sp>
      <p:sp>
        <p:nvSpPr>
          <p:cNvPr id="152625" name="Line 49"/>
          <p:cNvSpPr>
            <a:spLocks noChangeShapeType="1"/>
          </p:cNvSpPr>
          <p:nvPr/>
        </p:nvSpPr>
        <p:spPr bwMode="auto">
          <a:xfrm flipV="1">
            <a:off x="3657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26" name="Line 50"/>
          <p:cNvSpPr>
            <a:spLocks noChangeShapeType="1"/>
          </p:cNvSpPr>
          <p:nvPr/>
        </p:nvSpPr>
        <p:spPr bwMode="auto">
          <a:xfrm flipV="1">
            <a:off x="6705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Enqueuing</a:t>
            </a:r>
            <a:r>
              <a:rPr lang="en-US" dirty="0"/>
              <a:t> and Object x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qsize</a:t>
            </a:r>
            <a:r>
              <a:rPr lang="en-US" b="1" dirty="0">
                <a:latin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</a:rPr>
              <a:t>qcap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enlarge </a:t>
            </a:r>
            <a:r>
              <a:rPr lang="en-US" b="1" dirty="0">
                <a:latin typeface="Courier New" pitchFamily="49" charset="0"/>
              </a:rPr>
              <a:t>the array;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qback</a:t>
            </a:r>
            <a:r>
              <a:rPr lang="en-US" b="1" dirty="0">
                <a:latin typeface="Courier New" pitchFamily="49" charset="0"/>
              </a:rPr>
              <a:t> == qcap-1)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qback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  +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b="1" dirty="0" err="1">
                <a:latin typeface="Courier New" pitchFamily="49" charset="0"/>
              </a:rPr>
              <a:t>qback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queue[</a:t>
            </a:r>
            <a:r>
              <a:rPr lang="en-US" b="1" dirty="0" err="1">
                <a:latin typeface="Courier New" pitchFamily="49" charset="0"/>
              </a:rPr>
              <a:t>qback</a:t>
            </a:r>
            <a:r>
              <a:rPr lang="en-US" b="1" dirty="0">
                <a:latin typeface="Courier New" pitchFamily="49" charset="0"/>
              </a:rPr>
              <a:t>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++</a:t>
            </a:r>
            <a:r>
              <a:rPr lang="en-US" b="1" dirty="0" err="1">
                <a:latin typeface="Courier New" pitchFamily="49" charset="0"/>
              </a:rPr>
              <a:t>qsize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Dequeuing the Front Object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if (</a:t>
            </a:r>
            <a:r>
              <a:rPr lang="en-US" sz="2400" b="1" dirty="0" err="1">
                <a:latin typeface="Courier New" pitchFamily="49" charset="0"/>
              </a:rPr>
              <a:t>qsize</a:t>
            </a:r>
            <a:r>
              <a:rPr lang="en-US" sz="2400" b="1" dirty="0">
                <a:latin typeface="Courier New" pitchFamily="49" charset="0"/>
              </a:rPr>
              <a:t> ==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report an error an exit;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else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-</a:t>
            </a:r>
            <a:r>
              <a:rPr lang="en-US" sz="2400" b="1" dirty="0">
                <a:latin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</a:rPr>
              <a:t>qsize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if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qfront</a:t>
            </a:r>
            <a:r>
              <a:rPr lang="en-US" sz="2400" b="1" dirty="0">
                <a:latin typeface="Courier New" pitchFamily="49" charset="0"/>
              </a:rPr>
              <a:t> == qcap-1)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</a:rPr>
              <a:t>qfront</a:t>
            </a:r>
            <a:r>
              <a:rPr lang="en-US" sz="2400" b="1" dirty="0">
                <a:latin typeface="Courier New" pitchFamily="49" charset="0"/>
              </a:rPr>
              <a:t> ==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</a:rPr>
              <a:t>return queue[qcap-1];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else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</a:rPr>
              <a:t>++</a:t>
            </a:r>
            <a:r>
              <a:rPr lang="en-US" sz="2400" b="1" dirty="0" err="1">
                <a:latin typeface="Courier New" pitchFamily="49" charset="0"/>
              </a:rPr>
              <a:t>qfront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</a:rPr>
              <a:t>return queue[qfront-1]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}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Queue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// A class queue containing objects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// of some type 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class Queue: protected List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Queue(); // create an empty stack.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</a:rPr>
              <a:t>(T 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T </a:t>
            </a:r>
            <a:r>
              <a:rPr lang="en-US" sz="2400" b="1" dirty="0" err="1">
                <a:latin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T front();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makeEmpty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ADTs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C++ an abstract data type is implemented by hiding all of the data members from the public.</a:t>
            </a:r>
          </a:p>
          <a:p>
            <a:r>
              <a:rPr lang="en-US"/>
              <a:t>Any exchange of information between the exterior code and the ADT is done through functions.</a:t>
            </a:r>
          </a:p>
          <a:p>
            <a:r>
              <a:rPr lang="en-US"/>
              <a:t>If a function is modified, the rest of the program doesn't need to be changed.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Derived from Lists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classify the data types directly derived from lists based on the order in which elements are inserted/removed.</a:t>
            </a:r>
          </a:p>
          <a:p>
            <a:r>
              <a:rPr lang="en-US" dirty="0"/>
              <a:t>Standard notations: FIFO, </a:t>
            </a:r>
            <a:r>
              <a:rPr lang="en-US" dirty="0" smtClean="0"/>
              <a:t>LIFO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CFFCC"/>
                </a:solidFill>
              </a:rPr>
              <a:t>FIFO </a:t>
            </a:r>
            <a:r>
              <a:rPr lang="en-US" dirty="0"/>
              <a:t>(first in first out) list is called a </a:t>
            </a:r>
            <a:r>
              <a:rPr lang="en-US" dirty="0">
                <a:solidFill>
                  <a:srgbClr val="CCFFCC"/>
                </a:solidFill>
              </a:rPr>
              <a:t>queue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CFFCC"/>
                </a:solidFill>
              </a:rPr>
              <a:t>LIFO </a:t>
            </a:r>
            <a:r>
              <a:rPr lang="en-US" dirty="0"/>
              <a:t>(last in first out) list is called a </a:t>
            </a:r>
            <a:r>
              <a:rPr lang="en-US" dirty="0">
                <a:solidFill>
                  <a:srgbClr val="CCFFCC"/>
                </a:solidFill>
              </a:rPr>
              <a:t>stack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ADT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Def</a:t>
            </a:r>
            <a:r>
              <a:rPr lang="en-US" dirty="0"/>
              <a:t>. A stack (pushdown stack) is an abstract data structure into which we can insert objects in any order, but we can only remove the objects </a:t>
            </a:r>
            <a:r>
              <a:rPr lang="en-US" dirty="0">
                <a:solidFill>
                  <a:srgbClr val="CCFFCC"/>
                </a:solidFill>
              </a:rPr>
              <a:t>in reverse order </a:t>
            </a:r>
            <a:r>
              <a:rPr lang="en-US" dirty="0"/>
              <a:t>from the order in which they have been inserted.</a:t>
            </a:r>
          </a:p>
          <a:p>
            <a:r>
              <a:rPr lang="en-US" dirty="0"/>
              <a:t>Inserting an object into the stack – </a:t>
            </a:r>
            <a:r>
              <a:rPr lang="en-US" dirty="0">
                <a:solidFill>
                  <a:srgbClr val="CCFFCC"/>
                </a:solidFill>
              </a:rPr>
              <a:t>push</a:t>
            </a:r>
            <a:r>
              <a:rPr lang="en-US" dirty="0"/>
              <a:t>.</a:t>
            </a:r>
          </a:p>
          <a:p>
            <a:r>
              <a:rPr lang="en-US" dirty="0"/>
              <a:t>Removing an object from the stack – </a:t>
            </a:r>
            <a:r>
              <a:rPr lang="en-US" dirty="0">
                <a:solidFill>
                  <a:srgbClr val="CCFFCC"/>
                </a:solidFill>
              </a:rPr>
              <a:t>pop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(page 1-1)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push 3;</a:t>
            </a:r>
          </a:p>
          <a:p>
            <a:pPr>
              <a:lnSpc>
                <a:spcPct val="80000"/>
              </a:lnSpc>
            </a:pPr>
            <a:r>
              <a:rPr lang="en-US" sz="2800"/>
              <a:t>push 5;</a:t>
            </a:r>
          </a:p>
          <a:p>
            <a:pPr>
              <a:lnSpc>
                <a:spcPct val="80000"/>
              </a:lnSpc>
            </a:pPr>
            <a:r>
              <a:rPr lang="en-US" sz="2800"/>
              <a:t>pop;</a:t>
            </a:r>
          </a:p>
          <a:p>
            <a:pPr>
              <a:lnSpc>
                <a:spcPct val="80000"/>
              </a:lnSpc>
            </a:pPr>
            <a:r>
              <a:rPr lang="en-US" sz="2800"/>
              <a:t>push 7;</a:t>
            </a:r>
          </a:p>
          <a:p>
            <a:pPr>
              <a:lnSpc>
                <a:spcPct val="80000"/>
              </a:lnSpc>
            </a:pPr>
            <a:r>
              <a:rPr lang="en-US" sz="2800"/>
              <a:t>push 9;</a:t>
            </a:r>
          </a:p>
          <a:p>
            <a:pPr>
              <a:lnSpc>
                <a:spcPct val="80000"/>
              </a:lnSpc>
            </a:pPr>
            <a:r>
              <a:rPr lang="en-US" sz="2800"/>
              <a:t>pop;</a:t>
            </a:r>
          </a:p>
          <a:p>
            <a:pPr>
              <a:lnSpc>
                <a:spcPct val="80000"/>
              </a:lnSpc>
            </a:pPr>
            <a:r>
              <a:rPr lang="en-US" sz="2800"/>
              <a:t>pop;</a:t>
            </a:r>
          </a:p>
          <a:p>
            <a:pPr>
              <a:lnSpc>
                <a:spcPct val="80000"/>
              </a:lnSpc>
            </a:pPr>
            <a:r>
              <a:rPr lang="en-US" sz="2800"/>
              <a:t>push 11;</a:t>
            </a:r>
          </a:p>
          <a:p>
            <a:pPr>
              <a:lnSpc>
                <a:spcPct val="80000"/>
              </a:lnSpc>
            </a:pPr>
            <a:r>
              <a:rPr lang="en-US" sz="2800"/>
              <a:t>pop;</a:t>
            </a:r>
          </a:p>
          <a:p>
            <a:pPr>
              <a:lnSpc>
                <a:spcPct val="80000"/>
              </a:lnSpc>
            </a:pPr>
            <a:r>
              <a:rPr lang="en-US" sz="2800"/>
              <a:t>pop;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Stacks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empty stack (</a:t>
            </a:r>
            <a:r>
              <a:rPr lang="en-US" dirty="0" err="1" smtClean="0">
                <a:solidFill>
                  <a:srgbClr val="CCFFCC"/>
                </a:solidFill>
              </a:rPr>
              <a:t>makeStack</a:t>
            </a:r>
            <a:r>
              <a:rPr lang="en-US" dirty="0"/>
              <a:t>).</a:t>
            </a:r>
          </a:p>
          <a:p>
            <a:r>
              <a:rPr lang="en-US" dirty="0"/>
              <a:t>Discard all of the elements from the stack (</a:t>
            </a:r>
            <a:r>
              <a:rPr lang="en-US" dirty="0" err="1" smtClean="0">
                <a:solidFill>
                  <a:srgbClr val="CCFFCC"/>
                </a:solidFill>
              </a:rPr>
              <a:t>makeEmpty</a:t>
            </a:r>
            <a:r>
              <a:rPr lang="en-US" dirty="0"/>
              <a:t>).</a:t>
            </a:r>
          </a:p>
          <a:p>
            <a:r>
              <a:rPr lang="en-US" dirty="0"/>
              <a:t>Examine the element on the top of the stack without popping it – (</a:t>
            </a:r>
            <a:r>
              <a:rPr lang="en-US" dirty="0">
                <a:solidFill>
                  <a:srgbClr val="CCFFCC"/>
                </a:solidFill>
              </a:rPr>
              <a:t>top</a:t>
            </a:r>
            <a:r>
              <a:rPr lang="en-US" dirty="0"/>
              <a:t>).</a:t>
            </a:r>
          </a:p>
          <a:p>
            <a:r>
              <a:rPr lang="en-US" dirty="0"/>
              <a:t>Query a stack to determine if it is empty (</a:t>
            </a:r>
            <a:r>
              <a:rPr lang="en-US" dirty="0" err="1" smtClean="0">
                <a:solidFill>
                  <a:srgbClr val="CCFFCC"/>
                </a:solidFill>
              </a:rPr>
              <a:t>isEmpty</a:t>
            </a:r>
            <a:r>
              <a:rPr lang="en-US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Function Call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a function is called, the program reserves some place in the memory to hold parameters, local variables, and a place for the returned value. This place is called a </a:t>
            </a:r>
            <a:r>
              <a:rPr lang="en-US" sz="2800" dirty="0">
                <a:solidFill>
                  <a:srgbClr val="CCFFCC"/>
                </a:solidFill>
              </a:rPr>
              <a:t>stack frame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another function is called, the program has to store the stack frame associated with the current function into a stack called </a:t>
            </a:r>
            <a:r>
              <a:rPr lang="en-US" sz="2800" dirty="0">
                <a:solidFill>
                  <a:srgbClr val="CCFFCC"/>
                </a:solidFill>
              </a:rPr>
              <a:t>runtime stack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the program returns from a function, the returned value is passed to the calling function, the stack frame is deleted and another stack frame is popped from the stack.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F1(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a)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b;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…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return </a:t>
            </a:r>
            <a:r>
              <a:rPr lang="en-US" sz="2400" b="1" dirty="0">
                <a:latin typeface="Courier New" pitchFamily="49" charset="0"/>
              </a:rPr>
              <a:t>b;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void F2()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 </a:t>
            </a:r>
            <a:r>
              <a:rPr lang="en-US" sz="2400" b="1" dirty="0" smtClean="0">
                <a:latin typeface="Courier New" pitchFamily="49" charset="0"/>
              </a:rPr>
              <a:t>  …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x, y;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y </a:t>
            </a:r>
            <a:r>
              <a:rPr lang="en-US" sz="2400" b="1" dirty="0">
                <a:latin typeface="Courier New" pitchFamily="49" charset="0"/>
              </a:rPr>
              <a:t>= F1(x);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void F3(float a)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 </a:t>
            </a:r>
            <a:r>
              <a:rPr lang="en-US" sz="2400" b="1" dirty="0" smtClean="0">
                <a:latin typeface="Courier New" pitchFamily="49" charset="0"/>
              </a:rPr>
              <a:t>  …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F2</a:t>
            </a:r>
            <a:r>
              <a:rPr lang="en-US" sz="24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n;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F3</a:t>
            </a:r>
            <a:r>
              <a:rPr lang="en-US" sz="2400" b="1" dirty="0">
                <a:latin typeface="Courier New" pitchFamily="49" charset="0"/>
              </a:rPr>
              <a:t>(n);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  …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243 Data Structures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Abstract Data Types&amp;quot;&quot;/&gt;&lt;property id=&quot;20307&quot; value=&quot;291&quot;/&gt;&lt;/object&gt;&lt;object type=&quot;3&quot; unique_id=&quot;10006&quot;&gt;&lt;property id=&quot;20148&quot; value=&quot;5&quot;/&gt;&lt;property id=&quot;20300&quot; value=&quot;Slide 3 - &amp;quot;C++ ADTs&amp;quot;&quot;/&gt;&lt;property id=&quot;20307&quot; value=&quot;292&quot;/&gt;&lt;/object&gt;&lt;object type=&quot;3&quot; unique_id=&quot;10007&quot;&gt;&lt;property id=&quot;20148&quot; value=&quot;5&quot;/&gt;&lt;property id=&quot;20300&quot; value=&quot;Slide 4 - &amp;quot;ADT Derived from Lists&amp;quot;&quot;/&gt;&lt;property id=&quot;20307&quot; value=&quot;274&quot;/&gt;&lt;/object&gt;&lt;object type=&quot;3&quot; unique_id=&quot;10008&quot;&gt;&lt;property id=&quot;20148&quot; value=&quot;5&quot;/&gt;&lt;property id=&quot;20300&quot; value=&quot;Slide 5 - &amp;quot;The Stack ADT&amp;quot;&quot;/&gt;&lt;property id=&quot;20307&quot; value=&quot;273&quot;/&gt;&lt;/object&gt;&lt;object type=&quot;3&quot; unique_id=&quot;10009&quot;&gt;&lt;property id=&quot;20148&quot; value=&quot;5&quot;/&gt;&lt;property id=&quot;20300&quot; value=&quot;Slide 6 - &amp;quot;Example (page 1-1)&amp;quot;&quot;/&gt;&lt;property id=&quot;20307&quot; value=&quot;276&quot;/&gt;&lt;/object&gt;&lt;object type=&quot;3&quot; unique_id=&quot;10010&quot;&gt;&lt;property id=&quot;20148&quot; value=&quot;5&quot;/&gt;&lt;property id=&quot;20300&quot; value=&quot;Slide 7 - &amp;quot;Operations on Stacks&amp;quot;&quot;/&gt;&lt;property id=&quot;20307&quot; value=&quot;275&quot;/&gt;&lt;/object&gt;&lt;object type=&quot;3&quot; unique_id=&quot;10011&quot;&gt;&lt;property id=&quot;20148&quot; value=&quot;5&quot;/&gt;&lt;property id=&quot;20300&quot; value=&quot;Slide 8 - &amp;quot;Stacks and Function Call&amp;quot;&quot;/&gt;&lt;property id=&quot;20307&quot; value=&quot;278&quot;/&gt;&lt;/object&gt;&lt;object type=&quot;3&quot; unique_id=&quot;10012&quot;&gt;&lt;property id=&quot;20148&quot; value=&quot;5&quot;/&gt;&lt;property id=&quot;20300&quot; value=&quot;Slide 9 - &amp;quot;Exercise&amp;quot;&quot;/&gt;&lt;property id=&quot;20307&quot; value=&quot;279&quot;/&gt;&lt;/object&gt;&lt;object type=&quot;3&quot; unique_id=&quot;10013&quot;&gt;&lt;property id=&quot;20148&quot; value=&quot;5&quot;/&gt;&lt;property id=&quot;20300&quot; value=&quot;Slide 10 - &amp;quot;Applications of Stacks&amp;quot;&quot;/&gt;&lt;property id=&quot;20307&quot; value=&quot;277&quot;/&gt;&lt;/object&gt;&lt;object type=&quot;3&quot; unique_id=&quot;10014&quot;&gt;&lt;property id=&quot;20148&quot; value=&quot;5&quot;/&gt;&lt;property id=&quot;20300&quot; value=&quot;Slide 11 - &amp;quot;Array Implementation of a Stack&amp;quot;&quot;/&gt;&lt;property id=&quot;20307&quot; value=&quot;295&quot;/&gt;&lt;/object&gt;&lt;object type=&quot;3&quot; unique_id=&quot;10015&quot;&gt;&lt;property id=&quot;20148&quot; value=&quot;5&quot;/&gt;&lt;property id=&quot;20300&quot; value=&quot;Slide 12&quot;/&gt;&lt;property id=&quot;20307&quot; value=&quot;296&quot;/&gt;&lt;/object&gt;&lt;object type=&quot;3&quot; unique_id=&quot;10016&quot;&gt;&lt;property id=&quot;20148&quot; value=&quot;5&quot;/&gt;&lt;property id=&quot;20300&quot; value=&quot;Slide 13 - &amp;quot;The Class Stack&amp;quot;&quot;/&gt;&lt;property id=&quot;20307&quot; value=&quot;293&quot;/&gt;&lt;/object&gt;&lt;object type=&quot;3&quot; unique_id=&quot;10017&quot;&gt;&lt;property id=&quot;20148&quot; value=&quot;5&quot;/&gt;&lt;property id=&quot;20300&quot; value=&quot;Slide 14 - &amp;quot;Implementation&amp;quot;&quot;/&gt;&lt;property id=&quot;20307&quot; value=&quot;294&quot;/&gt;&lt;/object&gt;&lt;object type=&quot;3&quot; unique_id=&quot;10018&quot;&gt;&lt;property id=&quot;20148&quot; value=&quot;5&quot;/&gt;&lt;property id=&quot;20300&quot; value=&quot;Slide 15 - &amp;quot;Queue&amp;quot;&quot;/&gt;&lt;property id=&quot;20307&quot; value=&quot;280&quot;/&gt;&lt;/object&gt;&lt;object type=&quot;3&quot; unique_id=&quot;10019&quot;&gt;&lt;property id=&quot;20148&quot; value=&quot;5&quot;/&gt;&lt;property id=&quot;20300&quot; value=&quot;Slide 16 - &amp;quot;Queue Operations&amp;quot;&quot;/&gt;&lt;property id=&quot;20307&quot; value=&quot;281&quot;/&gt;&lt;/object&gt;&lt;object type=&quot;3&quot; unique_id=&quot;10020&quot;&gt;&lt;property id=&quot;20148&quot; value=&quot;5&quot;/&gt;&lt;property id=&quot;20300&quot; value=&quot;Slide 17 - &amp;quot;Applications for Queues&amp;quot;&quot;/&gt;&lt;property id=&quot;20307&quot; value=&quot;282&quot;/&gt;&lt;/object&gt;&lt;object type=&quot;3&quot; unique_id=&quot;10021&quot;&gt;&lt;property id=&quot;20148&quot; value=&quot;5&quot;/&gt;&lt;property id=&quot;20300&quot; value=&quot;Slide 18 - &amp;quot;Array Implementation of a Queue&amp;quot;&quot;/&gt;&lt;property id=&quot;20307&quot; value=&quot;283&quot;/&gt;&lt;/object&gt;&lt;object type=&quot;3&quot; unique_id=&quot;10022&quot;&gt;&lt;property id=&quot;20148&quot; value=&quot;5&quot;/&gt;&lt;property id=&quot;20300&quot; value=&quot;Slide 19 - &amp;quot;Lazy Shifting&amp;quot;&quot;/&gt;&lt;property id=&quot;20307&quot; value=&quot;284&quot;/&gt;&lt;/object&gt;&lt;object type=&quot;3&quot; unique_id=&quot;10023&quot;&gt;&lt;property id=&quot;20148&quot; value=&quot;5&quot;/&gt;&lt;property id=&quot;20300&quot; value=&quot;Slide 20 - &amp;quot;Enqueuing and Object x&amp;quot;&quot;/&gt;&lt;property id=&quot;20307&quot; value=&quot;285&quot;/&gt;&lt;/object&gt;&lt;object type=&quot;3&quot; unique_id=&quot;10024&quot;&gt;&lt;property id=&quot;20148&quot; value=&quot;5&quot;/&gt;&lt;property id=&quot;20300&quot; value=&quot;Slide 21 - &amp;quot;Dequeuing the Front Object&amp;quot;&quot;/&gt;&lt;property id=&quot;20307&quot; value=&quot;286&quot;/&gt;&lt;/object&gt;&lt;object type=&quot;3&quot; unique_id=&quot;10025&quot;&gt;&lt;property id=&quot;20148&quot; value=&quot;5&quot;/&gt;&lt;property id=&quot;20300&quot; value=&quot;Slide 22 - &amp;quot;Circular Array (Wrap-Around)&amp;quot;&quot;/&gt;&lt;property id=&quot;20307&quot; value=&quot;287&quot;/&gt;&lt;/object&gt;&lt;object type=&quot;3&quot; unique_id=&quot;10026&quot;&gt;&lt;property id=&quot;20148&quot; value=&quot;5&quot;/&gt;&lt;property id=&quot;20300&quot; value=&quot;Slide 23 - &amp;quot;Circular Array&amp;quot;&quot;/&gt;&lt;property id=&quot;20307&quot; value=&quot;289&quot;/&gt;&lt;/object&gt;&lt;object type=&quot;3&quot; unique_id=&quot;10027&quot;&gt;&lt;property id=&quot;20148&quot; value=&quot;5&quot;/&gt;&lt;property id=&quot;20300&quot; value=&quot;Slide 24 - &amp;quot;Enqueuing and Object x&amp;quot;&quot;/&gt;&lt;property id=&quot;20307&quot; value=&quot;288&quot;/&gt;&lt;/object&gt;&lt;object type=&quot;3&quot; unique_id=&quot;10028&quot;&gt;&lt;property id=&quot;20148&quot; value=&quot;5&quot;/&gt;&lt;property id=&quot;20300&quot; value=&quot;Slide 25 - &amp;quot;Dequeuing the Front Object&amp;quot;&quot;/&gt;&lt;property id=&quot;20307&quot; value=&quot;290&quot;/&gt;&lt;/object&gt;&lt;object type=&quot;3&quot; unique_id=&quot;10029&quot;&gt;&lt;property id=&quot;20148&quot; value=&quot;5&quot;/&gt;&lt;property id=&quot;20300&quot; value=&quot;Slide 26 - &amp;quot;The Class Queue&amp;quot;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2092</TotalTime>
  <Words>1537</Words>
  <Application>Microsoft Macintosh PowerPoint</Application>
  <PresentationFormat>On-screen Show (4:3)</PresentationFormat>
  <Paragraphs>276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C243 Data Structures</vt:lpstr>
      <vt:lpstr>Abstract Data Types</vt:lpstr>
      <vt:lpstr>C++ ADTs</vt:lpstr>
      <vt:lpstr>ADT Derived from Lists</vt:lpstr>
      <vt:lpstr>The Stack ADT</vt:lpstr>
      <vt:lpstr>Example (page 1-1)</vt:lpstr>
      <vt:lpstr>Operations on Stacks</vt:lpstr>
      <vt:lpstr>Stacks and Function Call</vt:lpstr>
      <vt:lpstr>Exercise</vt:lpstr>
      <vt:lpstr>Applications of Stacks</vt:lpstr>
      <vt:lpstr>Array Implementation of a Stack</vt:lpstr>
      <vt:lpstr>PowerPoint Presentation</vt:lpstr>
      <vt:lpstr>The Class Stack</vt:lpstr>
      <vt:lpstr>Implementation</vt:lpstr>
      <vt:lpstr>Queue</vt:lpstr>
      <vt:lpstr>Queue Operations</vt:lpstr>
      <vt:lpstr>Applications for Queues</vt:lpstr>
      <vt:lpstr>Array Implementation of a Queue</vt:lpstr>
      <vt:lpstr>Lazy Shifting</vt:lpstr>
      <vt:lpstr>Enqueuing and Object x</vt:lpstr>
      <vt:lpstr>Dequeuing the Front Object</vt:lpstr>
      <vt:lpstr>Circular Array (Wrap-Around)</vt:lpstr>
      <vt:lpstr>Circular Array</vt:lpstr>
      <vt:lpstr>Enqueuing and Object x</vt:lpstr>
      <vt:lpstr>Dequeuing the Front Object</vt:lpstr>
      <vt:lpstr>The Class Queue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Dana Vrajitoru</cp:lastModifiedBy>
  <cp:revision>303</cp:revision>
  <dcterms:created xsi:type="dcterms:W3CDTF">1601-01-01T00:00:00Z</dcterms:created>
  <dcterms:modified xsi:type="dcterms:W3CDTF">2014-09-09T19:36:49Z</dcterms:modified>
</cp:coreProperties>
</file>