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28"/>
  </p:notesMasterIdLst>
  <p:handoutMasterIdLst>
    <p:handoutMasterId r:id="rId29"/>
  </p:handoutMasterIdLst>
  <p:sldIdLst>
    <p:sldId id="272" r:id="rId2"/>
    <p:sldId id="274" r:id="rId3"/>
    <p:sldId id="275" r:id="rId4"/>
    <p:sldId id="276" r:id="rId5"/>
    <p:sldId id="277" r:id="rId6"/>
    <p:sldId id="278" r:id="rId7"/>
    <p:sldId id="291" r:id="rId8"/>
    <p:sldId id="295" r:id="rId9"/>
    <p:sldId id="296" r:id="rId10"/>
    <p:sldId id="297" r:id="rId11"/>
    <p:sldId id="298" r:id="rId12"/>
    <p:sldId id="279" r:id="rId13"/>
    <p:sldId id="280" r:id="rId14"/>
    <p:sldId id="281" r:id="rId15"/>
    <p:sldId id="282" r:id="rId16"/>
    <p:sldId id="284" r:id="rId17"/>
    <p:sldId id="293" r:id="rId18"/>
    <p:sldId id="287" r:id="rId19"/>
    <p:sldId id="292" r:id="rId20"/>
    <p:sldId id="285" r:id="rId21"/>
    <p:sldId id="294" r:id="rId22"/>
    <p:sldId id="286" r:id="rId23"/>
    <p:sldId id="288" r:id="rId24"/>
    <p:sldId id="290" r:id="rId25"/>
    <p:sldId id="289" r:id="rId26"/>
    <p:sldId id="283" r:id="rId27"/>
  </p:sldIdLst>
  <p:sldSz cx="9144000" cy="6858000" type="screen4x3"/>
  <p:notesSz cx="9271000" cy="6985000"/>
  <p:custDataLst>
    <p:tags r:id="rId3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7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tags" Target="tags/tag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145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34163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1450" y="6634163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charset="0"/>
              </a:defRPr>
            </a:lvl1pPr>
          </a:lstStyle>
          <a:p>
            <a:fld id="{6F65D9E8-11AD-7D46-A3AE-75004A8D4C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519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6550" y="542925"/>
            <a:ext cx="3517900" cy="2638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36925"/>
            <a:ext cx="67976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9765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59765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49B6C0BA-4944-F744-AB8D-1B77F4907D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09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9/16/14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07FA-CB66-0C4E-9996-42A4A33D1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9/16/14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9/16/14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9/16/14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9/16/14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9/16/14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9/16/14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9/16/14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r>
              <a:rPr lang="en-US" smtClean="0"/>
              <a:t>9/16/14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r>
              <a:rPr lang="en-US" smtClean="0"/>
              <a:t>9/16/14</a:t>
            </a:r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C243 Data Structures</a:t>
            </a:r>
            <a:br>
              <a:rPr lang="en-US" sz="4000" dirty="0"/>
            </a:br>
            <a:r>
              <a:rPr lang="en-US" sz="4000" dirty="0"/>
              <a:t>Algorithm </a:t>
            </a:r>
            <a:r>
              <a:rPr lang="en-US" sz="4000" dirty="0" smtClean="0"/>
              <a:t>Complexity</a:t>
            </a:r>
            <a:endParaRPr lang="en-US" sz="4000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dirty="0"/>
              <a:t>Dana </a:t>
            </a:r>
            <a:r>
              <a:rPr lang="en-US" dirty="0" err="1"/>
              <a:t>Vrajitoru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Third Example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dirty="0">
                <a:latin typeface="Courier New" charset="0"/>
              </a:rPr>
              <a:t>sum=0;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dirty="0">
                <a:latin typeface="Courier New" charset="0"/>
              </a:rPr>
              <a:t>for (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=0; </a:t>
            </a:r>
            <a:r>
              <a:rPr lang="en-US" b="1" dirty="0" err="1" smtClean="0">
                <a:latin typeface="Courier New" charset="0"/>
              </a:rPr>
              <a:t>i</a:t>
            </a:r>
            <a:r>
              <a:rPr lang="en-US" b="1" dirty="0" smtClean="0">
                <a:latin typeface="Courier New" charset="0"/>
              </a:rPr>
              <a:t>*</a:t>
            </a:r>
            <a:r>
              <a:rPr lang="en-US" b="1" dirty="0" err="1" smtClean="0">
                <a:latin typeface="Courier New" charset="0"/>
              </a:rPr>
              <a:t>i</a:t>
            </a:r>
            <a:r>
              <a:rPr lang="en-US" b="1" dirty="0" smtClean="0">
                <a:latin typeface="Courier New" charset="0"/>
              </a:rPr>
              <a:t>&lt;n;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dirty="0" smtClean="0">
                <a:latin typeface="Courier New" charset="0"/>
              </a:rPr>
              <a:t>    </a:t>
            </a:r>
            <a:r>
              <a:rPr lang="en-US" b="1" dirty="0">
                <a:latin typeface="Courier New" charset="0"/>
              </a:rPr>
              <a:t>for (j=0; </a:t>
            </a:r>
            <a:r>
              <a:rPr lang="en-US" b="1" dirty="0" smtClean="0">
                <a:latin typeface="Courier New" charset="0"/>
              </a:rPr>
              <a:t>j&lt;n; </a:t>
            </a:r>
            <a:r>
              <a:rPr lang="en-US" b="1" dirty="0">
                <a:latin typeface="Courier New" charset="0"/>
              </a:rPr>
              <a:t>j++)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dirty="0">
                <a:latin typeface="Courier New" charset="0"/>
              </a:rPr>
              <a:t>  </a:t>
            </a:r>
            <a:r>
              <a:rPr lang="en-US" b="1" dirty="0" smtClean="0">
                <a:latin typeface="Courier New" charset="0"/>
              </a:rPr>
              <a:t>      </a:t>
            </a:r>
            <a:r>
              <a:rPr lang="en-US" b="1" dirty="0">
                <a:latin typeface="Courier New" charset="0"/>
              </a:rPr>
              <a:t>sum++;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dirty="0" smtClean="0">
                <a:latin typeface="Times New Roman" charset="0"/>
              </a:rPr>
              <a:t>.</a:t>
            </a:r>
            <a:endParaRPr lang="en-US" dirty="0">
              <a:latin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C243 Data Structures - D. Vrajitoru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6310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411"/>
            <a:ext cx="8229600" cy="1143000"/>
          </a:xfrm>
        </p:spPr>
        <p:txBody>
          <a:bodyPr/>
          <a:lstStyle/>
          <a:p>
            <a:r>
              <a:rPr lang="en-US" dirty="0" smtClean="0"/>
              <a:t>Recursive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r>
              <a:rPr lang="en-US" sz="2800" dirty="0" smtClean="0"/>
              <a:t>Simplest case: </a:t>
            </a:r>
          </a:p>
          <a:p>
            <a:pPr lvl="1"/>
            <a:r>
              <a:rPr lang="en-US" sz="2400" dirty="0" smtClean="0"/>
              <a:t>count the operations in each recursive call,</a:t>
            </a:r>
          </a:p>
          <a:p>
            <a:pPr lvl="1"/>
            <a:r>
              <a:rPr lang="en-US" sz="2400" dirty="0" smtClean="0"/>
              <a:t>count the recursive calls, </a:t>
            </a:r>
            <a:endParaRPr lang="en-US" sz="2400" dirty="0"/>
          </a:p>
          <a:p>
            <a:pPr lvl="1"/>
            <a:r>
              <a:rPr lang="en-US" sz="2400" dirty="0" smtClean="0"/>
              <a:t>multiply the two of them.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/>
                <a:cs typeface="Courier New"/>
              </a:rPr>
              <a:t>int</a:t>
            </a:r>
            <a:r>
              <a:rPr lang="en-US" sz="2400" b="1" dirty="0" smtClean="0">
                <a:latin typeface="Courier New"/>
                <a:cs typeface="Courier New"/>
              </a:rPr>
              <a:t> factorial(</a:t>
            </a:r>
            <a:r>
              <a:rPr lang="en-US" sz="2400" b="1" dirty="0" err="1" smtClean="0">
                <a:latin typeface="Courier New"/>
                <a:cs typeface="Courier New"/>
              </a:rPr>
              <a:t>int</a:t>
            </a:r>
            <a:r>
              <a:rPr lang="en-US" sz="2400" b="1" dirty="0" smtClean="0">
                <a:latin typeface="Courier New"/>
                <a:cs typeface="Courier New"/>
              </a:rPr>
              <a:t> n)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if (n &lt; 2)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return 1;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else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return n * factorial(n-1);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cs typeface="Courier New"/>
              </a:rPr>
              <a:t>T(n) = An + B</a:t>
            </a:r>
            <a:endParaRPr lang="en-US" sz="2400" b="1" dirty="0"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2453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Selection Sort (pg. 3-5)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void </a:t>
            </a:r>
            <a:r>
              <a:rPr lang="en-US" sz="2400" b="1" dirty="0" err="1">
                <a:latin typeface="Courier New" charset="0"/>
              </a:rPr>
              <a:t>selection_sort</a:t>
            </a:r>
            <a:r>
              <a:rPr lang="en-US" sz="2400" b="1" dirty="0">
                <a:latin typeface="Courier New" charset="0"/>
              </a:rPr>
              <a:t>(</a:t>
            </a:r>
            <a:r>
              <a:rPr lang="en-US" sz="2400" b="1" dirty="0" err="1">
                <a:latin typeface="Courier New" charset="0"/>
              </a:rPr>
              <a:t>int</a:t>
            </a:r>
            <a:r>
              <a:rPr lang="en-US" sz="2400" b="1" dirty="0">
                <a:latin typeface="Courier New" charset="0"/>
              </a:rPr>
              <a:t> a[], </a:t>
            </a:r>
            <a:r>
              <a:rPr lang="en-US" sz="2400" b="1" dirty="0" err="1">
                <a:latin typeface="Courier New" charset="0"/>
              </a:rPr>
              <a:t>int</a:t>
            </a:r>
            <a:r>
              <a:rPr lang="en-US" sz="2400" b="1" dirty="0">
                <a:latin typeface="Courier New" charset="0"/>
              </a:rPr>
              <a:t> n)</a:t>
            </a:r>
          </a:p>
          <a:p>
            <a:pPr eaLnBrk="1" hangingPunct="1"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{</a:t>
            </a:r>
          </a:p>
          <a:p>
            <a:pPr eaLnBrk="1" hangingPunct="1"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for </a:t>
            </a:r>
            <a:r>
              <a:rPr lang="en-US" sz="2400" b="1" dirty="0">
                <a:latin typeface="Courier New" charset="0"/>
              </a:rPr>
              <a:t>(</a:t>
            </a:r>
            <a:r>
              <a:rPr lang="en-US" sz="2400" b="1" dirty="0" err="1">
                <a:latin typeface="Courier New" charset="0"/>
              </a:rPr>
              <a:t>int</a:t>
            </a:r>
            <a:r>
              <a:rPr lang="en-US" sz="2400" b="1" dirty="0">
                <a:latin typeface="Courier New" charset="0"/>
              </a:rPr>
              <a:t> k=n-1; k&gt;0; --k) {</a:t>
            </a:r>
          </a:p>
          <a:p>
            <a:pPr eaLnBrk="1" hangingPunct="1"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smtClean="0">
                <a:latin typeface="Courier New" charset="0"/>
              </a:rPr>
              <a:t>       </a:t>
            </a:r>
            <a:r>
              <a:rPr lang="en-US" sz="2400" b="1" dirty="0" err="1">
                <a:latin typeface="Courier New" charset="0"/>
              </a:rPr>
              <a:t>int</a:t>
            </a: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 err="1">
                <a:latin typeface="Courier New" charset="0"/>
              </a:rPr>
              <a:t>best_location</a:t>
            </a:r>
            <a:r>
              <a:rPr lang="en-US" sz="2400" b="1" dirty="0">
                <a:latin typeface="Courier New" charset="0"/>
              </a:rPr>
              <a:t> = 0;</a:t>
            </a:r>
          </a:p>
          <a:p>
            <a:pPr eaLnBrk="1" hangingPunct="1"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</a:t>
            </a:r>
            <a:r>
              <a:rPr lang="en-US" sz="2400" b="1" dirty="0" smtClean="0">
                <a:latin typeface="Courier New" charset="0"/>
              </a:rPr>
              <a:t>     </a:t>
            </a:r>
            <a:r>
              <a:rPr lang="en-US" sz="2400" b="1" dirty="0">
                <a:latin typeface="Courier New" charset="0"/>
              </a:rPr>
              <a:t>for (</a:t>
            </a:r>
            <a:r>
              <a:rPr lang="en-US" sz="2400" b="1" dirty="0" err="1">
                <a:latin typeface="Courier New" charset="0"/>
              </a:rPr>
              <a:t>int</a:t>
            </a:r>
            <a:r>
              <a:rPr lang="en-US" sz="2400" b="1" dirty="0">
                <a:latin typeface="Courier New" charset="0"/>
              </a:rPr>
              <a:t> j=1; j&lt;=k; ++j)</a:t>
            </a:r>
          </a:p>
          <a:p>
            <a:pPr eaLnBrk="1" hangingPunct="1"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</a:t>
            </a:r>
            <a:r>
              <a:rPr lang="en-US" sz="2400" b="1" dirty="0" smtClean="0">
                <a:latin typeface="Courier New" charset="0"/>
              </a:rPr>
              <a:t>          </a:t>
            </a:r>
            <a:r>
              <a:rPr lang="en-US" sz="2400" b="1" dirty="0">
                <a:latin typeface="Courier New" charset="0"/>
              </a:rPr>
              <a:t>if (a[j] &gt; a[</a:t>
            </a:r>
            <a:r>
              <a:rPr lang="en-US" sz="2400" b="1" dirty="0" err="1">
                <a:latin typeface="Courier New" charset="0"/>
              </a:rPr>
              <a:t>best_location</a:t>
            </a:r>
            <a:r>
              <a:rPr lang="en-US" sz="2400" b="1" dirty="0">
                <a:latin typeface="Courier New" charset="0"/>
              </a:rPr>
              <a:t>])</a:t>
            </a:r>
          </a:p>
          <a:p>
            <a:pPr eaLnBrk="1" hangingPunct="1"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 </a:t>
            </a:r>
            <a:r>
              <a:rPr lang="en-US" sz="2400" b="1" dirty="0" smtClean="0">
                <a:latin typeface="Courier New" charset="0"/>
              </a:rPr>
              <a:t>             </a:t>
            </a:r>
            <a:r>
              <a:rPr lang="en-US" sz="2400" b="1" dirty="0" err="1">
                <a:latin typeface="Courier New" charset="0"/>
              </a:rPr>
              <a:t>best_location</a:t>
            </a:r>
            <a:r>
              <a:rPr lang="en-US" sz="2400" b="1" dirty="0">
                <a:latin typeface="Courier New" charset="0"/>
              </a:rPr>
              <a:t> = j;</a:t>
            </a:r>
          </a:p>
          <a:p>
            <a:pPr eaLnBrk="1" hangingPunct="1"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    </a:t>
            </a:r>
            <a:r>
              <a:rPr lang="en-US" sz="2400" b="1" dirty="0">
                <a:latin typeface="Courier New" charset="0"/>
              </a:rPr>
              <a:t>swap(a[</a:t>
            </a:r>
            <a:r>
              <a:rPr lang="en-US" sz="2400" b="1" dirty="0" err="1">
                <a:latin typeface="Courier New" charset="0"/>
              </a:rPr>
              <a:t>best_location</a:t>
            </a:r>
            <a:r>
              <a:rPr lang="en-US" sz="2400" b="1" dirty="0">
                <a:latin typeface="Courier New" charset="0"/>
              </a:rPr>
              <a:t>], a[k]);</a:t>
            </a:r>
          </a:p>
          <a:p>
            <a:pPr eaLnBrk="1" hangingPunct="1"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  </a:t>
            </a:r>
            <a:r>
              <a:rPr lang="en-US" sz="2400" b="1" dirty="0" smtClean="0">
                <a:latin typeface="Courier New" charset="0"/>
              </a:rPr>
              <a:t>  }</a:t>
            </a:r>
            <a:endParaRPr lang="en-US" sz="2400" b="1" dirty="0">
              <a:latin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sz="2400" b="1" dirty="0">
                <a:latin typeface="Courier New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C243 Data Structures - D. Vrajitoru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12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Interior – Exterior Loop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/>
              <a:t>How many operations are required to find the maximum element from 0 to k (T</a:t>
            </a:r>
            <a:r>
              <a:rPr lang="en-US" baseline="-25000"/>
              <a:t>i</a:t>
            </a:r>
            <a:r>
              <a:rPr lang="en-US"/>
              <a:t>(k))?</a:t>
            </a:r>
          </a:p>
          <a:p>
            <a:pPr eaLnBrk="1" hangingPunct="1"/>
            <a:r>
              <a:rPr lang="en-US"/>
              <a:t>A</a:t>
            </a:r>
            <a:r>
              <a:rPr lang="en-US" baseline="-25000"/>
              <a:t>1</a:t>
            </a:r>
            <a:r>
              <a:rPr lang="en-US"/>
              <a:t>k + B</a:t>
            </a:r>
            <a:r>
              <a:rPr lang="en-US" baseline="-25000"/>
              <a:t>1</a:t>
            </a:r>
            <a:r>
              <a:rPr lang="en-US"/>
              <a:t> &lt;= T</a:t>
            </a:r>
            <a:r>
              <a:rPr lang="en-US" baseline="-25000"/>
              <a:t>i</a:t>
            </a:r>
            <a:r>
              <a:rPr lang="en-US"/>
              <a:t>(k) &lt;= A</a:t>
            </a:r>
            <a:r>
              <a:rPr lang="en-US" baseline="-25000"/>
              <a:t>2</a:t>
            </a:r>
            <a:r>
              <a:rPr lang="en-US"/>
              <a:t>k + B</a:t>
            </a:r>
            <a:r>
              <a:rPr lang="en-US" baseline="-25000"/>
              <a:t>2</a:t>
            </a:r>
          </a:p>
          <a:p>
            <a:pPr eaLnBrk="1" hangingPunct="1"/>
            <a:r>
              <a:rPr lang="en-US"/>
              <a:t>What are the values taken by k?</a:t>
            </a:r>
          </a:p>
          <a:p>
            <a:pPr eaLnBrk="1" hangingPunct="1"/>
            <a:r>
              <a:rPr lang="en-US"/>
              <a:t>n-1 &gt;= k &gt;= 1</a:t>
            </a:r>
          </a:p>
          <a:p>
            <a:pPr eaLnBrk="1" hangingPunct="1"/>
            <a:r>
              <a:rPr lang="en-US"/>
              <a:t>Then by summing over k on both sides, we can find the minimum and maximum execution 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C243 Data Structures - D. Vrajitoru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13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Total Execution Time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Minimum: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A</a:t>
            </a:r>
            <a:r>
              <a:rPr lang="en-US" sz="2800" baseline="-25000"/>
              <a:t>1</a:t>
            </a:r>
            <a:r>
              <a:rPr lang="en-US" sz="2800"/>
              <a:t>(n-1) + B</a:t>
            </a:r>
            <a:r>
              <a:rPr lang="en-US" sz="2800" baseline="-25000"/>
              <a:t>1</a:t>
            </a:r>
            <a:r>
              <a:rPr lang="en-US" sz="2800"/>
              <a:t> + A</a:t>
            </a:r>
            <a:r>
              <a:rPr lang="en-US" sz="2800" baseline="-25000"/>
              <a:t>1</a:t>
            </a:r>
            <a:r>
              <a:rPr lang="en-US" sz="2800"/>
              <a:t>(n-2) + B</a:t>
            </a:r>
            <a:r>
              <a:rPr lang="en-US" sz="2800" baseline="-25000"/>
              <a:t>1</a:t>
            </a:r>
            <a:r>
              <a:rPr lang="en-US" sz="2800"/>
              <a:t> + … + 2A</a:t>
            </a:r>
            <a:r>
              <a:rPr lang="en-US" sz="2800" baseline="-25000"/>
              <a:t>1</a:t>
            </a:r>
            <a:r>
              <a:rPr lang="en-US" sz="2800"/>
              <a:t> + B</a:t>
            </a:r>
            <a:r>
              <a:rPr lang="en-US" sz="2800" baseline="-25000"/>
              <a:t>1</a:t>
            </a:r>
            <a:r>
              <a:rPr lang="en-US" sz="2800"/>
              <a:t> + A</a:t>
            </a:r>
            <a:r>
              <a:rPr lang="en-US" sz="2800" baseline="-25000"/>
              <a:t>1</a:t>
            </a:r>
            <a:r>
              <a:rPr lang="en-US" sz="2800"/>
              <a:t> + B</a:t>
            </a:r>
            <a:r>
              <a:rPr lang="en-US" sz="2800" baseline="-25000"/>
              <a:t>1</a:t>
            </a:r>
            <a:r>
              <a:rPr lang="en-US" sz="2800"/>
              <a:t> + C =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= A</a:t>
            </a:r>
            <a:r>
              <a:rPr lang="en-US" sz="2800" baseline="-25000"/>
              <a:t>1</a:t>
            </a:r>
            <a:r>
              <a:rPr lang="en-US" sz="2800"/>
              <a:t> n (n-1) / 2 + B</a:t>
            </a:r>
            <a:r>
              <a:rPr lang="en-US" sz="2800" baseline="-25000"/>
              <a:t>1</a:t>
            </a:r>
            <a:r>
              <a:rPr lang="en-US" sz="2800"/>
              <a:t>(n-1) =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= A</a:t>
            </a:r>
            <a:r>
              <a:rPr lang="en-US" sz="2800" baseline="-25000"/>
              <a:t>3</a:t>
            </a:r>
            <a:r>
              <a:rPr lang="en-US" sz="2800"/>
              <a:t> n</a:t>
            </a:r>
            <a:r>
              <a:rPr lang="en-US" sz="2800" baseline="30000"/>
              <a:t>2</a:t>
            </a:r>
            <a:r>
              <a:rPr lang="en-US" sz="2800"/>
              <a:t> + B</a:t>
            </a:r>
            <a:r>
              <a:rPr lang="en-US" sz="2800" baseline="-25000"/>
              <a:t>3</a:t>
            </a:r>
            <a:r>
              <a:rPr lang="en-US" sz="2800"/>
              <a:t> n + C</a:t>
            </a:r>
            <a:r>
              <a:rPr lang="en-US" sz="2800" baseline="-25000"/>
              <a:t>3  </a:t>
            </a:r>
            <a:r>
              <a:rPr lang="en-US" sz="2800"/>
              <a:t>&lt;= T(n)</a:t>
            </a:r>
            <a:endParaRPr lang="en-US" sz="2800" baseline="-25000"/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 same way, the maximum is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= A</a:t>
            </a:r>
            <a:r>
              <a:rPr lang="en-US" sz="2800" baseline="-25000"/>
              <a:t>2</a:t>
            </a:r>
            <a:r>
              <a:rPr lang="en-US" sz="2800"/>
              <a:t> n (n-1) / 2 + B</a:t>
            </a:r>
            <a:r>
              <a:rPr lang="en-US" sz="2800" baseline="-25000"/>
              <a:t>2</a:t>
            </a:r>
            <a:r>
              <a:rPr lang="en-US" sz="2800"/>
              <a:t> (n-1)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= A</a:t>
            </a:r>
            <a:r>
              <a:rPr lang="en-US" sz="2800" baseline="-25000"/>
              <a:t>4</a:t>
            </a:r>
            <a:r>
              <a:rPr lang="en-US" sz="2800"/>
              <a:t> n</a:t>
            </a:r>
            <a:r>
              <a:rPr lang="en-US" sz="2800" baseline="30000"/>
              <a:t>2</a:t>
            </a:r>
            <a:r>
              <a:rPr lang="en-US" sz="2800"/>
              <a:t> + B</a:t>
            </a:r>
            <a:r>
              <a:rPr lang="en-US" sz="2800" baseline="-25000"/>
              <a:t>4</a:t>
            </a:r>
            <a:r>
              <a:rPr lang="en-US" sz="2800"/>
              <a:t> n + C</a:t>
            </a:r>
            <a:r>
              <a:rPr lang="en-US" sz="2800" baseline="-25000"/>
              <a:t>4 </a:t>
            </a:r>
            <a:r>
              <a:rPr lang="en-US" sz="2800"/>
              <a:t> &gt;= T(n)</a:t>
            </a:r>
            <a:endParaRPr lang="en-US" sz="2800" baseline="-25000"/>
          </a:p>
          <a:p>
            <a:pPr eaLnBrk="1" hangingPunct="1">
              <a:lnSpc>
                <a:spcPct val="80000"/>
              </a:lnSpc>
            </a:pPr>
            <a:r>
              <a:rPr lang="en-US" sz="2800"/>
              <a:t>Since T(n) is bounded by two polynomials of second degree in n, we can say that the algorithm is </a:t>
            </a:r>
            <a:r>
              <a:rPr lang="en-US" sz="2800" i="1">
                <a:solidFill>
                  <a:schemeClr val="hlink"/>
                </a:solidFill>
              </a:rPr>
              <a:t>quadratic</a:t>
            </a:r>
            <a:r>
              <a:rPr lang="en-US" sz="280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C243 Data Structures - D. Vrajitoru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14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Search (pg. 3-8)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buFont typeface="Wingdings" charset="2"/>
              <a:buNone/>
            </a:pPr>
            <a:r>
              <a:rPr lang="en-US" sz="2800" b="1" dirty="0" err="1">
                <a:latin typeface="Courier New" charset="0"/>
              </a:rPr>
              <a:t>int</a:t>
            </a:r>
            <a:r>
              <a:rPr lang="en-US" sz="2800" b="1" dirty="0">
                <a:latin typeface="Courier New" charset="0"/>
              </a:rPr>
              <a:t> find(</a:t>
            </a:r>
            <a:r>
              <a:rPr lang="en-US" sz="2800" b="1" dirty="0" err="1">
                <a:latin typeface="Courier New" charset="0"/>
              </a:rPr>
              <a:t>int</a:t>
            </a:r>
            <a:r>
              <a:rPr lang="en-US" sz="2800" b="1" dirty="0">
                <a:latin typeface="Courier New" charset="0"/>
              </a:rPr>
              <a:t> a[], </a:t>
            </a:r>
            <a:r>
              <a:rPr lang="en-US" sz="2800" b="1" dirty="0" err="1">
                <a:latin typeface="Courier New" charset="0"/>
              </a:rPr>
              <a:t>int</a:t>
            </a:r>
            <a:r>
              <a:rPr lang="en-US" sz="2800" b="1" dirty="0">
                <a:latin typeface="Courier New" charset="0"/>
              </a:rPr>
              <a:t> n, </a:t>
            </a:r>
            <a:r>
              <a:rPr lang="en-US" sz="2800" b="1" dirty="0" err="1">
                <a:latin typeface="Courier New" charset="0"/>
              </a:rPr>
              <a:t>int</a:t>
            </a:r>
            <a:r>
              <a:rPr lang="en-US" sz="2800" b="1" dirty="0">
                <a:latin typeface="Courier New" charset="0"/>
              </a:rPr>
              <a:t> target)</a:t>
            </a: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{</a:t>
            </a: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</a:t>
            </a:r>
            <a:r>
              <a:rPr lang="en-US" sz="2800" b="1" dirty="0" err="1" smtClean="0">
                <a:latin typeface="Courier New" charset="0"/>
              </a:rPr>
              <a:t>int</a:t>
            </a:r>
            <a:r>
              <a:rPr lang="en-US" sz="2800" b="1" dirty="0" smtClean="0">
                <a:latin typeface="Courier New" charset="0"/>
              </a:rPr>
              <a:t> </a:t>
            </a:r>
            <a:r>
              <a:rPr lang="en-US" sz="2800" b="1" dirty="0">
                <a:latin typeface="Courier New" charset="0"/>
              </a:rPr>
              <a:t>k=0;</a:t>
            </a: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while </a:t>
            </a:r>
            <a:r>
              <a:rPr lang="en-US" sz="2800" b="1" dirty="0">
                <a:latin typeface="Courier New" charset="0"/>
              </a:rPr>
              <a:t>(k &lt; n &amp;&amp; a[k] != target)</a:t>
            </a: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  </a:t>
            </a:r>
            <a:r>
              <a:rPr lang="en-US" sz="2800" b="1" dirty="0" smtClean="0">
                <a:latin typeface="Courier New" charset="0"/>
              </a:rPr>
              <a:t>    +</a:t>
            </a:r>
            <a:r>
              <a:rPr lang="en-US" sz="2800" b="1" dirty="0">
                <a:latin typeface="Courier New" charset="0"/>
              </a:rPr>
              <a:t>+k;</a:t>
            </a: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return </a:t>
            </a:r>
            <a:r>
              <a:rPr lang="en-US" sz="2800" b="1" dirty="0">
                <a:latin typeface="Courier New" charset="0"/>
              </a:rPr>
              <a:t>k;</a:t>
            </a:r>
          </a:p>
          <a:p>
            <a:pPr eaLnBrk="1" hangingPunct="1"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}</a:t>
            </a:r>
          </a:p>
          <a:p>
            <a:pPr eaLnBrk="1" hangingPunct="1"/>
            <a:r>
              <a:rPr lang="en-US" sz="2800" dirty="0"/>
              <a:t>Show that this algorithm is linear.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C243 Data Structures - D. Vrajitoru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15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Growth Rates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If we multiply the problem size by 10, what happens to the execution time T(n)?</a:t>
            </a:r>
          </a:p>
          <a:p>
            <a:pPr eaLnBrk="1" hangingPunct="1"/>
            <a:r>
              <a:rPr lang="en-US" sz="2800"/>
              <a:t>logarithmical algorithm – 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T(10 </a:t>
            </a:r>
            <a:r>
              <a:rPr lang="en-US" sz="2800"/>
              <a:t>n) </a:t>
            </a:r>
            <a:r>
              <a:rPr lang="en-US" sz="2800" smtClean="0"/>
              <a:t>= </a:t>
            </a:r>
            <a:r>
              <a:rPr lang="en-US" sz="2800"/>
              <a:t>C log 10 + T(n)</a:t>
            </a:r>
          </a:p>
          <a:p>
            <a:pPr eaLnBrk="1" hangingPunct="1"/>
            <a:r>
              <a:rPr lang="en-US" sz="2800" dirty="0"/>
              <a:t>linear – 		T(10 n) = 10 T(n)</a:t>
            </a:r>
          </a:p>
          <a:p>
            <a:pPr eaLnBrk="1" hangingPunct="1"/>
            <a:r>
              <a:rPr lang="en-US" sz="2800" dirty="0"/>
              <a:t>quadratic – 	T(10 n) = 100 T(n)</a:t>
            </a:r>
          </a:p>
          <a:p>
            <a:pPr eaLnBrk="1" hangingPunct="1"/>
            <a:r>
              <a:rPr lang="en-US" sz="2800" dirty="0"/>
              <a:t>cubic – 		T(10 n) = 1000 T(n)</a:t>
            </a:r>
          </a:p>
          <a:p>
            <a:pPr eaLnBrk="1" hangingPunct="1"/>
            <a:r>
              <a:rPr lang="en-US" sz="2800" dirty="0"/>
              <a:t>n log n –		T(10 n) = 10 T(n) + C n</a:t>
            </a:r>
          </a:p>
          <a:p>
            <a:pPr eaLnBrk="1" hangingPunct="1"/>
            <a:r>
              <a:rPr lang="en-US" sz="2800" dirty="0"/>
              <a:t>2</a:t>
            </a:r>
            <a:r>
              <a:rPr lang="en-US" sz="2800" baseline="30000" dirty="0"/>
              <a:t>n</a:t>
            </a:r>
            <a:r>
              <a:rPr lang="en-US" sz="2800" dirty="0"/>
              <a:t> – 		T(10 n) = T(n)</a:t>
            </a:r>
            <a:r>
              <a:rPr lang="en-US" sz="2800" baseline="30000" dirty="0"/>
              <a:t>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C243 Data Structures - D. Vrajitoru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16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81000" y="209550"/>
          <a:ext cx="8153400" cy="611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Chart" r:id="rId3" imgW="4676606" imgH="3505155" progId="Excel.Sheet.8">
                  <p:embed/>
                </p:oleObj>
              </mc:Choice>
              <mc:Fallback>
                <p:oleObj name="Chart" r:id="rId3" imgW="4676606" imgH="3505155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9550"/>
                        <a:ext cx="8153400" cy="611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C243 Data Structures - D. Vrajitoru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17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Complexity of an Algorithm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Since the execution time is not a precise measure, in general we define the complexity of the algorithm as the number of basic operations as a function of the problem size.</a:t>
            </a:r>
          </a:p>
          <a:p>
            <a:pPr eaLnBrk="1" hangingPunct="1"/>
            <a:r>
              <a:rPr lang="en-US"/>
              <a:t>The execution time of the program on any given computer will be approximately a constant multiplied by its complexity.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C243 Data Structures - D. Vrajitoru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18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Basic Operation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Any (simple) operation that does not depend on the size of the problem.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Assignments, comparisons, arithmetic expressions, incrementing/decrementing.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Function calls can be considered basic operations if they don't depend on the problem size.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Usually we compute the complexity of the function call and multiply it by the number of times it is called.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C243 Data Structures - D. Vrajitoru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19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Measuring Algorithm Performance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For algorithms solving the same task, we can compare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execution time on the same set of data (problem)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amount of memory required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For any algorithm, we need to be able to determine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if it solves the problem correctly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olidFill>
                  <a:schemeClr val="hlink"/>
                </a:solidFill>
              </a:rPr>
              <a:t>how long it will take to solve the problem for data of a given size</a:t>
            </a:r>
            <a:r>
              <a:rPr lang="en-US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C243 Data Structures - D. Vrajitoru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 O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hlink"/>
                </a:solidFill>
              </a:rPr>
              <a:t>Def</a:t>
            </a:r>
            <a:r>
              <a:rPr lang="en-US" dirty="0"/>
              <a:t>. Let </a:t>
            </a:r>
            <a:r>
              <a:rPr lang="en-US" dirty="0" err="1"/>
              <a:t>T(n</a:t>
            </a:r>
            <a:r>
              <a:rPr lang="en-US" dirty="0"/>
              <a:t>) and </a:t>
            </a:r>
            <a:r>
              <a:rPr lang="en-US" dirty="0" err="1"/>
              <a:t>F(n</a:t>
            </a:r>
            <a:r>
              <a:rPr lang="en-US" dirty="0"/>
              <a:t>) be non-negative functions. We say that</a:t>
            </a:r>
          </a:p>
          <a:p>
            <a:pPr eaLnBrk="1" hangingPunct="1"/>
            <a:r>
              <a:rPr lang="en-US" dirty="0" err="1"/>
              <a:t>T(n</a:t>
            </a:r>
            <a:r>
              <a:rPr lang="en-US" dirty="0"/>
              <a:t>) = </a:t>
            </a:r>
            <a:r>
              <a:rPr lang="en-US" i="1" dirty="0" err="1"/>
              <a:t>O</a:t>
            </a:r>
            <a:r>
              <a:rPr lang="en-US" dirty="0" err="1"/>
              <a:t>(F(n</a:t>
            </a:r>
            <a:r>
              <a:rPr lang="en-US" dirty="0"/>
              <a:t>))</a:t>
            </a:r>
          </a:p>
          <a:p>
            <a:pPr eaLnBrk="1" hangingPunct="1"/>
            <a:r>
              <a:rPr lang="en-US" dirty="0"/>
              <a:t>if there exists a constant </a:t>
            </a:r>
            <a:r>
              <a:rPr lang="en-US" dirty="0" err="1"/>
              <a:t>c</a:t>
            </a:r>
            <a:r>
              <a:rPr lang="en-US" dirty="0"/>
              <a:t> such that</a:t>
            </a:r>
          </a:p>
          <a:p>
            <a:pPr eaLnBrk="1" hangingPunct="1"/>
            <a:r>
              <a:rPr lang="en-US" dirty="0" err="1"/>
              <a:t>T(n</a:t>
            </a:r>
            <a:r>
              <a:rPr lang="en-US" dirty="0"/>
              <a:t>) &lt;= </a:t>
            </a:r>
            <a:r>
              <a:rPr lang="en-US" dirty="0" err="1"/>
              <a:t>c</a:t>
            </a:r>
            <a:r>
              <a:rPr lang="en-US" dirty="0"/>
              <a:t> </a:t>
            </a:r>
            <a:r>
              <a:rPr lang="en-US" dirty="0" err="1"/>
              <a:t>F(n</a:t>
            </a:r>
            <a:r>
              <a:rPr lang="en-US" dirty="0"/>
              <a:t>) for </a:t>
            </a:r>
            <a:r>
              <a:rPr lang="en-US" dirty="0" err="1"/>
              <a:t>n</a:t>
            </a:r>
            <a:r>
              <a:rPr lang="en-US" dirty="0"/>
              <a:t> large enough.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For example, </a:t>
            </a:r>
            <a:r>
              <a:rPr lang="en-US" dirty="0" err="1"/>
              <a:t>T(n</a:t>
            </a:r>
            <a:r>
              <a:rPr lang="en-US" dirty="0"/>
              <a:t>) = A n</a:t>
            </a:r>
            <a:r>
              <a:rPr lang="en-US" baseline="30000" dirty="0"/>
              <a:t>2</a:t>
            </a:r>
            <a:r>
              <a:rPr lang="en-US" dirty="0"/>
              <a:t> + B </a:t>
            </a:r>
            <a:r>
              <a:rPr lang="en-US" dirty="0" err="1"/>
              <a:t>n</a:t>
            </a:r>
            <a:r>
              <a:rPr lang="en-US" dirty="0"/>
              <a:t> + C is of the </a:t>
            </a:r>
            <a:r>
              <a:rPr lang="en-US" dirty="0">
                <a:solidFill>
                  <a:schemeClr val="hlink"/>
                </a:solidFill>
              </a:rPr>
              <a:t>order of</a:t>
            </a:r>
            <a:r>
              <a:rPr lang="en-US" dirty="0"/>
              <a:t> n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C243 Data Structures - D. Vrajitoru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20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 </a:t>
            </a:r>
            <a:r>
              <a:rPr lang="en-US" dirty="0" err="1" smtClean="0"/>
              <a:t>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Def. Let </a:t>
            </a:r>
            <a:r>
              <a:rPr lang="en-US" dirty="0" err="1" smtClean="0"/>
              <a:t>T(n</a:t>
            </a:r>
            <a:r>
              <a:rPr lang="en-US" dirty="0" smtClean="0"/>
              <a:t>) and </a:t>
            </a:r>
            <a:r>
              <a:rPr lang="en-US" dirty="0" err="1" smtClean="0"/>
              <a:t>F(n</a:t>
            </a:r>
            <a:r>
              <a:rPr lang="en-US" dirty="0" smtClean="0"/>
              <a:t>) be non-negative functions. We say that</a:t>
            </a:r>
          </a:p>
          <a:p>
            <a:pPr eaLnBrk="1" hangingPunct="1"/>
            <a:r>
              <a:rPr lang="en-US" dirty="0" err="1" smtClean="0"/>
              <a:t>T(n</a:t>
            </a:r>
            <a:r>
              <a:rPr lang="en-US" dirty="0" smtClean="0"/>
              <a:t>) = </a:t>
            </a:r>
            <a:r>
              <a:rPr lang="en-US" i="1" dirty="0" err="1" smtClean="0"/>
              <a:t>o</a:t>
            </a:r>
            <a:r>
              <a:rPr lang="en-US" dirty="0" err="1" smtClean="0"/>
              <a:t>(F(n</a:t>
            </a:r>
            <a:r>
              <a:rPr lang="en-US" dirty="0" smtClean="0"/>
              <a:t>))</a:t>
            </a:r>
          </a:p>
          <a:p>
            <a:pPr eaLnBrk="1" hangingPunct="1"/>
            <a:r>
              <a:rPr lang="en-US" dirty="0" smtClean="0"/>
              <a:t>if there the limit of </a:t>
            </a:r>
            <a:r>
              <a:rPr lang="en-US" dirty="0" err="1" smtClean="0"/>
              <a:t>T(n)/F(n</a:t>
            </a:r>
            <a:r>
              <a:rPr lang="en-US" dirty="0" smtClean="0"/>
              <a:t>) is 0 when </a:t>
            </a:r>
            <a:r>
              <a:rPr lang="en-US" dirty="0" err="1" smtClean="0"/>
              <a:t>n</a:t>
            </a:r>
            <a:r>
              <a:rPr lang="en-US" dirty="0" smtClean="0"/>
              <a:t> goes to the infinity.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For example, </a:t>
            </a:r>
            <a:r>
              <a:rPr lang="en-US" dirty="0" err="1" smtClean="0"/>
              <a:t>T(n</a:t>
            </a:r>
            <a:r>
              <a:rPr lang="en-US" dirty="0" smtClean="0"/>
              <a:t>) = A n</a:t>
            </a:r>
            <a:r>
              <a:rPr lang="en-US" baseline="30000" dirty="0" smtClean="0"/>
              <a:t>2</a:t>
            </a:r>
            <a:r>
              <a:rPr lang="en-US" dirty="0" smtClean="0"/>
              <a:t> + B </a:t>
            </a:r>
            <a:r>
              <a:rPr lang="en-US" dirty="0" err="1" smtClean="0"/>
              <a:t>n</a:t>
            </a:r>
            <a:r>
              <a:rPr lang="en-US" dirty="0" smtClean="0"/>
              <a:t> + C is of the </a:t>
            </a:r>
            <a:r>
              <a:rPr lang="en-US" dirty="0" smtClean="0">
                <a:solidFill>
                  <a:schemeClr val="hlink"/>
                </a:solidFill>
              </a:rPr>
              <a:t>order of</a:t>
            </a:r>
            <a:r>
              <a:rPr lang="en-US" dirty="0" smtClean="0"/>
              <a:t> n</a:t>
            </a:r>
            <a:r>
              <a:rPr lang="en-US" baseline="30000" dirty="0" smtClean="0"/>
              <a:t>3</a:t>
            </a:r>
            <a:r>
              <a:rPr lang="en-US" dirty="0" smtClean="0"/>
              <a:t> but </a:t>
            </a:r>
            <a:r>
              <a:rPr lang="en-US" smtClean="0"/>
              <a:t>not n</a:t>
            </a:r>
            <a:r>
              <a:rPr lang="en-US" baseline="30000" smtClean="0"/>
              <a:t>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C243 Data Structures - D. Vrajitoru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21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 </a:t>
            </a:r>
            <a:r>
              <a:rPr lang="en-US" i="1">
                <a:latin typeface="Symbol" charset="2"/>
                <a:sym typeface="Symbol" charset="2"/>
              </a:rPr>
              <a:t></a:t>
            </a:r>
            <a:r>
              <a:rPr lang="en-US"/>
              <a:t> and Big </a:t>
            </a:r>
            <a:r>
              <a:rPr lang="en-US" i="1">
                <a:latin typeface="Symbol" charset="2"/>
                <a:sym typeface="Symbol" charset="2"/>
              </a:rPr>
              <a:t>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solidFill>
                  <a:schemeClr val="hlink"/>
                </a:solidFill>
              </a:rPr>
              <a:t>Def</a:t>
            </a:r>
            <a:r>
              <a:rPr lang="en-US" sz="2800"/>
              <a:t>. Let T(n) and F(n) be non-negative functions. We say that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T(n) = </a:t>
            </a:r>
            <a:r>
              <a:rPr lang="en-US" sz="2800" i="1">
                <a:latin typeface="Symbol" charset="2"/>
                <a:sym typeface="Symbol" charset="2"/>
              </a:rPr>
              <a:t> </a:t>
            </a:r>
            <a:r>
              <a:rPr lang="en-US" sz="2800"/>
              <a:t>(F(n))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if there exists a constant c such that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T(n) &gt;= c F(n) for n large enough.</a:t>
            </a:r>
          </a:p>
          <a:p>
            <a:pPr eaLnBrk="1" hangingPunct="1">
              <a:lnSpc>
                <a:spcPct val="80000"/>
              </a:lnSpc>
            </a:pPr>
            <a:endParaRPr lang="en-US" sz="2800"/>
          </a:p>
          <a:p>
            <a:pPr eaLnBrk="1" hangingPunct="1">
              <a:lnSpc>
                <a:spcPct val="80000"/>
              </a:lnSpc>
            </a:pPr>
            <a:r>
              <a:rPr lang="en-US" sz="2800">
                <a:solidFill>
                  <a:schemeClr val="hlink"/>
                </a:solidFill>
              </a:rPr>
              <a:t>Def</a:t>
            </a:r>
            <a:r>
              <a:rPr lang="en-US" sz="2800"/>
              <a:t>. Let T(n) and F(n) be non-negative functions. We say that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T(n) = </a:t>
            </a:r>
            <a:r>
              <a:rPr lang="en-US" sz="2800" i="1">
                <a:latin typeface="Symbol" charset="2"/>
                <a:sym typeface="Symbol" charset="2"/>
              </a:rPr>
              <a:t></a:t>
            </a:r>
            <a:r>
              <a:rPr lang="en-US" sz="2800" i="1"/>
              <a:t> </a:t>
            </a:r>
            <a:r>
              <a:rPr lang="en-US" sz="2800"/>
              <a:t>(F(n))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if there exists two constants c</a:t>
            </a:r>
            <a:r>
              <a:rPr lang="en-US" sz="2800" baseline="-25000"/>
              <a:t>1</a:t>
            </a:r>
            <a:r>
              <a:rPr lang="en-US" sz="2800"/>
              <a:t> and c</a:t>
            </a:r>
            <a:r>
              <a:rPr lang="en-US" sz="2800" baseline="-25000"/>
              <a:t>2</a:t>
            </a:r>
            <a:r>
              <a:rPr lang="en-US" sz="2800"/>
              <a:t> such that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c</a:t>
            </a:r>
            <a:r>
              <a:rPr lang="en-US" sz="2800" baseline="-25000"/>
              <a:t>1</a:t>
            </a:r>
            <a:r>
              <a:rPr lang="en-US" sz="2800"/>
              <a:t> F(n) &lt;= T(n) &lt;= c</a:t>
            </a:r>
            <a:r>
              <a:rPr lang="en-US" sz="2800" baseline="-25000"/>
              <a:t>2</a:t>
            </a:r>
            <a:r>
              <a:rPr lang="en-US" sz="2800"/>
              <a:t> F(n) for n large enough.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C243 Data Structures - D. Vrajitoru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22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Rules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>
                <a:solidFill>
                  <a:schemeClr val="hlink"/>
                </a:solidFill>
              </a:rPr>
              <a:t>Rule 1</a:t>
            </a:r>
            <a:r>
              <a:rPr lang="en-US"/>
              <a:t>. If the algorithm has two independent parts of complexities T1(n) = O(f(n)) and T2(n) = O(g(n)), then the complexity of the algorithm will be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T(n) = T1(n) + T2(n) = O(max(f(n), g(n)))</a:t>
            </a:r>
          </a:p>
          <a:p>
            <a:pPr eaLnBrk="1" hangingPunct="1">
              <a:lnSpc>
                <a:spcPct val="90000"/>
              </a:lnSpc>
            </a:pPr>
            <a:r>
              <a:rPr lang="en-US" i="1">
                <a:solidFill>
                  <a:schemeClr val="hlink"/>
                </a:solidFill>
              </a:rPr>
              <a:t>Rule 2</a:t>
            </a:r>
            <a:r>
              <a:rPr lang="en-US"/>
              <a:t>. If T(n) is a polynomial of degree k, then T(n) = </a:t>
            </a:r>
            <a:r>
              <a:rPr lang="en-US" i="1">
                <a:latin typeface="Symbol" charset="2"/>
                <a:sym typeface="Symbol" charset="2"/>
              </a:rPr>
              <a:t></a:t>
            </a:r>
            <a:r>
              <a:rPr lang="en-US"/>
              <a:t>(n</a:t>
            </a:r>
            <a:r>
              <a:rPr lang="en-US" baseline="30000"/>
              <a:t>k</a:t>
            </a:r>
            <a:r>
              <a:rPr lang="en-US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i="1">
                <a:solidFill>
                  <a:schemeClr val="hlink"/>
                </a:solidFill>
              </a:rPr>
              <a:t>Rule 3</a:t>
            </a:r>
            <a:r>
              <a:rPr lang="en-US"/>
              <a:t>. log</a:t>
            </a:r>
            <a:r>
              <a:rPr lang="en-US" baseline="30000"/>
              <a:t>k</a:t>
            </a:r>
            <a:r>
              <a:rPr lang="en-US"/>
              <a:t>(n) = O(n) for any k (the log grows very slowly).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C243 Data Structures - D. Vrajitoru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23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Computing the Complexity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For a </a:t>
            </a:r>
            <a:r>
              <a:rPr lang="en-US" sz="2800" i="1">
                <a:solidFill>
                  <a:schemeClr val="hlink"/>
                </a:solidFill>
              </a:rPr>
              <a:t>loop</a:t>
            </a:r>
            <a:r>
              <a:rPr lang="en-US" sz="2800"/>
              <a:t>, it's at most the complexity of the statements inside the loop (including tests) multiplied by the number of iterations.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For </a:t>
            </a:r>
            <a:r>
              <a:rPr lang="en-US" sz="2800" i="1">
                <a:solidFill>
                  <a:schemeClr val="hlink"/>
                </a:solidFill>
              </a:rPr>
              <a:t>nested loops</a:t>
            </a:r>
            <a:r>
              <a:rPr lang="en-US" sz="2800"/>
              <a:t>, the complexity of the inside statements times the product of the number of iterations for each loop.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For a </a:t>
            </a:r>
            <a:r>
              <a:rPr lang="en-US" sz="2800" i="1">
                <a:solidFill>
                  <a:schemeClr val="hlink"/>
                </a:solidFill>
              </a:rPr>
              <a:t>conditional</a:t>
            </a:r>
            <a:r>
              <a:rPr lang="en-US" sz="2800"/>
              <a:t>, it's the maximum between the complexity of the test, the complexity of the statement on the positive case and the complexity of the statements on the else.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C243 Data Structures - D. Vrajitoru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24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Ex. 2.7 a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b="1" dirty="0">
                <a:latin typeface="Courier New" charset="0"/>
              </a:rPr>
              <a:t>// Fragment #3</a:t>
            </a:r>
          </a:p>
          <a:p>
            <a:pPr eaLnBrk="1" hangingPunct="1">
              <a:buFont typeface="Wingdings" charset="2"/>
              <a:buNone/>
            </a:pPr>
            <a:r>
              <a:rPr lang="en-US" b="1" dirty="0">
                <a:latin typeface="Courier New" charset="0"/>
              </a:rPr>
              <a:t>sum=0;</a:t>
            </a:r>
          </a:p>
          <a:p>
            <a:pPr eaLnBrk="1" hangingPunct="1">
              <a:buFont typeface="Wingdings" charset="2"/>
              <a:buNone/>
            </a:pPr>
            <a:r>
              <a:rPr lang="en-US" b="1" dirty="0">
                <a:latin typeface="Courier New" charset="0"/>
              </a:rPr>
              <a:t>for (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=0;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&lt;n;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</a:t>
            </a:r>
          </a:p>
          <a:p>
            <a:pPr eaLnBrk="1" hangingPunct="1">
              <a:buFont typeface="Wingdings" charset="2"/>
              <a:buNone/>
            </a:pPr>
            <a:r>
              <a:rPr lang="en-US" b="1" dirty="0">
                <a:latin typeface="Courier New" charset="0"/>
              </a:rPr>
              <a:t> </a:t>
            </a:r>
            <a:r>
              <a:rPr lang="en-US" b="1" dirty="0" smtClean="0">
                <a:latin typeface="Courier New" charset="0"/>
              </a:rPr>
              <a:t>   </a:t>
            </a:r>
            <a:r>
              <a:rPr lang="en-US" b="1" dirty="0">
                <a:latin typeface="Courier New" charset="0"/>
              </a:rPr>
              <a:t>for (j=0; j&lt;n*n; j++)</a:t>
            </a:r>
          </a:p>
          <a:p>
            <a:pPr eaLnBrk="1" hangingPunct="1">
              <a:buFont typeface="Wingdings" charset="2"/>
              <a:buNone/>
            </a:pPr>
            <a:r>
              <a:rPr lang="en-US" b="1" dirty="0">
                <a:latin typeface="Courier New" charset="0"/>
              </a:rPr>
              <a:t>   </a:t>
            </a:r>
            <a:r>
              <a:rPr lang="en-US" b="1" dirty="0" smtClean="0">
                <a:latin typeface="Courier New" charset="0"/>
              </a:rPr>
              <a:t>     </a:t>
            </a:r>
            <a:r>
              <a:rPr lang="en-US" b="1" dirty="0">
                <a:latin typeface="Courier New" charset="0"/>
              </a:rPr>
              <a:t>sum++;</a:t>
            </a:r>
          </a:p>
          <a:p>
            <a:pPr eaLnBrk="1" hangingPunct="1">
              <a:buFont typeface="Wingdings" charset="2"/>
              <a:buNone/>
            </a:pPr>
            <a:endParaRPr lang="en-US" dirty="0">
              <a:latin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C243 Data Structures - D. Vrajitoru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25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/>
              <a:t>Binary Search (pg. 3-9)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void </a:t>
            </a:r>
            <a:r>
              <a:rPr lang="en-US" sz="2000" b="1" dirty="0" err="1">
                <a:latin typeface="Courier New" charset="0"/>
              </a:rPr>
              <a:t>binary_search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a[], 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n, 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target, 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&amp;found, 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&amp;subscript)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 smtClean="0">
                <a:latin typeface="Courier New" charset="0"/>
              </a:rPr>
              <a:t>{   </a:t>
            </a:r>
            <a:r>
              <a:rPr lang="en-US" sz="2000" b="1" dirty="0">
                <a:latin typeface="Courier New" charset="0"/>
              </a:rPr>
              <a:t>found = false;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</a:t>
            </a:r>
            <a:r>
              <a:rPr lang="en-US" sz="2000" b="1" dirty="0" smtClean="0">
                <a:latin typeface="Courier New" charset="0"/>
              </a:rPr>
              <a:t>  </a:t>
            </a:r>
            <a:r>
              <a:rPr lang="en-US" sz="2000" b="1" dirty="0" err="1" smtClean="0">
                <a:latin typeface="Courier New" charset="0"/>
              </a:rPr>
              <a:t>int</a:t>
            </a:r>
            <a:r>
              <a:rPr lang="en-US" sz="2000" b="1" dirty="0" smtClean="0">
                <a:latin typeface="Courier New" charset="0"/>
              </a:rPr>
              <a:t> </a:t>
            </a:r>
            <a:r>
              <a:rPr lang="en-US" sz="2000" b="1" dirty="0">
                <a:latin typeface="Courier New" charset="0"/>
              </a:rPr>
              <a:t>mid, first = 0, last = n-1;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</a:t>
            </a:r>
            <a:r>
              <a:rPr lang="en-US" sz="2000" b="1" dirty="0" smtClean="0">
                <a:latin typeface="Courier New" charset="0"/>
              </a:rPr>
              <a:t>  while </a:t>
            </a:r>
            <a:r>
              <a:rPr lang="en-US" sz="2000" b="1" dirty="0">
                <a:latin typeface="Courier New" charset="0"/>
              </a:rPr>
              <a:t>(first &lt;= last &amp;&amp; !found)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  </a:t>
            </a:r>
            <a:r>
              <a:rPr lang="en-US" sz="2000" b="1" dirty="0" smtClean="0">
                <a:latin typeface="Courier New" charset="0"/>
              </a:rPr>
              <a:t>    mid </a:t>
            </a:r>
            <a:r>
              <a:rPr lang="en-US" sz="2000" b="1" dirty="0">
                <a:latin typeface="Courier New" charset="0"/>
              </a:rPr>
              <a:t>= (first + last) /2;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  </a:t>
            </a:r>
            <a:r>
              <a:rPr lang="en-US" sz="2000" b="1" dirty="0" smtClean="0">
                <a:latin typeface="Courier New" charset="0"/>
              </a:rPr>
              <a:t>    if </a:t>
            </a:r>
            <a:r>
              <a:rPr lang="en-US" sz="2000" b="1" dirty="0">
                <a:latin typeface="Courier New" charset="0"/>
              </a:rPr>
              <a:t>(target &lt; a[mid])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  </a:t>
            </a:r>
            <a:r>
              <a:rPr lang="en-US" sz="2000" b="1" dirty="0" smtClean="0">
                <a:latin typeface="Courier New" charset="0"/>
              </a:rPr>
              <a:t>        </a:t>
            </a:r>
            <a:r>
              <a:rPr lang="en-US" sz="2000" b="1" dirty="0">
                <a:latin typeface="Courier New" charset="0"/>
              </a:rPr>
              <a:t>last = mid-1;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 </a:t>
            </a:r>
            <a:r>
              <a:rPr lang="en-US" sz="2000" b="1" dirty="0" smtClean="0">
                <a:latin typeface="Courier New" charset="0"/>
              </a:rPr>
              <a:t>     </a:t>
            </a:r>
            <a:r>
              <a:rPr lang="en-US" sz="2000" b="1" dirty="0">
                <a:latin typeface="Courier New" charset="0"/>
              </a:rPr>
              <a:t>else if (a[mid] &lt; target)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    </a:t>
            </a:r>
            <a:r>
              <a:rPr lang="en-US" sz="2000" b="1" dirty="0" smtClean="0">
                <a:latin typeface="Courier New" charset="0"/>
              </a:rPr>
              <a:t>      first </a:t>
            </a:r>
            <a:r>
              <a:rPr lang="en-US" sz="2000" b="1" dirty="0">
                <a:latin typeface="Courier New" charset="0"/>
              </a:rPr>
              <a:t>= mid+1;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  </a:t>
            </a:r>
            <a:r>
              <a:rPr lang="en-US" sz="2000" b="1" dirty="0" smtClean="0">
                <a:latin typeface="Courier New" charset="0"/>
              </a:rPr>
              <a:t>    else</a:t>
            </a:r>
            <a:endParaRPr lang="en-US" sz="2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    </a:t>
            </a:r>
            <a:r>
              <a:rPr lang="en-US" sz="2000" b="1" dirty="0" smtClean="0">
                <a:latin typeface="Courier New" charset="0"/>
              </a:rPr>
              <a:t>      found </a:t>
            </a:r>
            <a:r>
              <a:rPr lang="en-US" sz="2000" b="1" dirty="0">
                <a:latin typeface="Courier New" charset="0"/>
              </a:rPr>
              <a:t>= true;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</a:t>
            </a:r>
            <a:r>
              <a:rPr lang="en-US" sz="2000" b="1" dirty="0" smtClean="0">
                <a:latin typeface="Courier New" charset="0"/>
              </a:rPr>
              <a:t>  }</a:t>
            </a:r>
            <a:endParaRPr lang="en-US" sz="2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</a:t>
            </a:r>
            <a:r>
              <a:rPr lang="en-US" sz="2000" b="1" dirty="0" smtClean="0">
                <a:latin typeface="Courier New" charset="0"/>
              </a:rPr>
              <a:t>  if </a:t>
            </a:r>
            <a:r>
              <a:rPr lang="en-US" sz="2000" b="1" dirty="0">
                <a:latin typeface="Courier New" charset="0"/>
              </a:rPr>
              <a:t>(found)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  </a:t>
            </a:r>
            <a:r>
              <a:rPr lang="en-US" sz="2000" b="1" dirty="0" smtClean="0">
                <a:latin typeface="Courier New" charset="0"/>
              </a:rPr>
              <a:t>    subscript </a:t>
            </a:r>
            <a:r>
              <a:rPr lang="en-US" sz="2000" b="1" dirty="0">
                <a:latin typeface="Courier New" charset="0"/>
              </a:rPr>
              <a:t>= mid;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</a:t>
            </a:r>
            <a:r>
              <a:rPr lang="en-US" sz="2000" b="1" dirty="0" smtClean="0">
                <a:latin typeface="Courier New" charset="0"/>
              </a:rPr>
              <a:t>  else</a:t>
            </a:r>
            <a:endParaRPr lang="en-US" sz="2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   </a:t>
            </a:r>
            <a:r>
              <a:rPr lang="en-US" sz="2000" b="1">
                <a:latin typeface="Courier New" charset="0"/>
              </a:rPr>
              <a:t> </a:t>
            </a:r>
            <a:r>
              <a:rPr lang="en-US" sz="2000" b="1" smtClean="0">
                <a:latin typeface="Courier New" charset="0"/>
              </a:rPr>
              <a:t>    subscript </a:t>
            </a:r>
            <a:r>
              <a:rPr lang="en-US" sz="2000" b="1" dirty="0">
                <a:latin typeface="Courier New" charset="0"/>
              </a:rPr>
              <a:t>= 0;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C243 Data Structures - D. Vrajitoru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26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Problem Size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/>
              <a:t>The execution time of an algorithm usually depends on the size of the problem.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For an array, it would be its size.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For a linked list, the number of nodes.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For a queue/stack, the number of objects stored in it.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For a database, the number of records.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Determine if a number is prime – the number itself is the size of the problem.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C243 Data Structures - D. Vrajitoru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float sum = 0.0;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for (</a:t>
            </a:r>
            <a:r>
              <a:rPr lang="en-US" sz="2800" b="1" dirty="0" err="1">
                <a:latin typeface="Courier New" charset="0"/>
              </a:rPr>
              <a:t>int</a:t>
            </a: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err="1">
                <a:latin typeface="Courier New" charset="0"/>
              </a:rPr>
              <a:t>i</a:t>
            </a:r>
            <a:r>
              <a:rPr lang="en-US" sz="2800" b="1" dirty="0">
                <a:latin typeface="Courier New" charset="0"/>
              </a:rPr>
              <a:t>=0; </a:t>
            </a:r>
            <a:r>
              <a:rPr lang="en-US" sz="2800" b="1" dirty="0" err="1">
                <a:latin typeface="Courier New" charset="0"/>
              </a:rPr>
              <a:t>i</a:t>
            </a:r>
            <a:r>
              <a:rPr lang="en-US" sz="2800" b="1" dirty="0">
                <a:latin typeface="Courier New" charset="0"/>
              </a:rPr>
              <a:t>&lt;n; ++</a:t>
            </a:r>
            <a:r>
              <a:rPr lang="en-US" sz="2800" b="1" dirty="0" err="1">
                <a:latin typeface="Courier New" charset="0"/>
              </a:rPr>
              <a:t>i</a:t>
            </a:r>
            <a:r>
              <a:rPr lang="en-US" sz="2800" b="1" dirty="0">
                <a:latin typeface="Courier New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sum </a:t>
            </a:r>
            <a:r>
              <a:rPr lang="en-US" sz="2800" b="1" dirty="0">
                <a:latin typeface="Courier New" charset="0"/>
              </a:rPr>
              <a:t>+= a[</a:t>
            </a:r>
            <a:r>
              <a:rPr lang="en-US" sz="2800" b="1" dirty="0" err="1">
                <a:latin typeface="Courier New" charset="0"/>
              </a:rPr>
              <a:t>i</a:t>
            </a:r>
            <a:r>
              <a:rPr lang="en-US" sz="2800" b="1" dirty="0">
                <a:latin typeface="Courier New" charset="0"/>
              </a:rPr>
              <a:t>];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If T(n) is the execution time as a function of n, it depends on the speed of the CPU and on the compiler.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We can certainly say that</a:t>
            </a:r>
          </a:p>
          <a:p>
            <a:pPr algn="ctr"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dirty="0"/>
              <a:t>T(n) = An + B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We say that the algorithm is </a:t>
            </a:r>
            <a:r>
              <a:rPr lang="en-US" sz="2800" i="1" dirty="0">
                <a:solidFill>
                  <a:schemeClr val="hlink"/>
                </a:solidFill>
              </a:rPr>
              <a:t>linear</a:t>
            </a:r>
            <a:r>
              <a:rPr lang="en-US" sz="2800" dirty="0"/>
              <a:t> – if we double the size of the data, it will take about twice as long.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C243 Data Structures - D. Vrajitoru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4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Second Example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float datum, largest;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 err="1">
                <a:latin typeface="Courier New" charset="0"/>
              </a:rPr>
              <a:t>infile</a:t>
            </a:r>
            <a:r>
              <a:rPr lang="en-US" sz="2800" b="1" dirty="0">
                <a:latin typeface="Courier New" charset="0"/>
              </a:rPr>
              <a:t> &gt;&gt; largest;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while (!</a:t>
            </a:r>
            <a:r>
              <a:rPr lang="en-US" sz="2800" b="1" dirty="0" err="1">
                <a:latin typeface="Courier New" charset="0"/>
              </a:rPr>
              <a:t>infile.eof</a:t>
            </a:r>
            <a:r>
              <a:rPr lang="en-US" sz="2800" b="1" dirty="0">
                <a:latin typeface="Courier New" charset="0"/>
              </a:rPr>
              <a:t>()) {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</a:t>
            </a:r>
            <a:r>
              <a:rPr lang="en-US" sz="2800" b="1" dirty="0" err="1" smtClean="0">
                <a:latin typeface="Courier New" charset="0"/>
              </a:rPr>
              <a:t>infile</a:t>
            </a:r>
            <a:r>
              <a:rPr lang="en-US" sz="2800" b="1" dirty="0" smtClean="0">
                <a:latin typeface="Courier New" charset="0"/>
              </a:rPr>
              <a:t> </a:t>
            </a:r>
            <a:r>
              <a:rPr lang="en-US" sz="2800" b="1" dirty="0">
                <a:latin typeface="Courier New" charset="0"/>
              </a:rPr>
              <a:t>&gt;&gt; datum;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</a:t>
            </a:r>
            <a:r>
              <a:rPr lang="en-US" sz="2800" b="1" dirty="0" smtClean="0">
                <a:latin typeface="Courier New" charset="0"/>
              </a:rPr>
              <a:t>  if </a:t>
            </a:r>
            <a:r>
              <a:rPr lang="en-US" sz="2800" b="1" dirty="0">
                <a:latin typeface="Courier New" charset="0"/>
              </a:rPr>
              <a:t>(datum &gt; largest)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  </a:t>
            </a:r>
            <a:r>
              <a:rPr lang="en-US" sz="2800" b="1" dirty="0" smtClean="0">
                <a:latin typeface="Courier New" charset="0"/>
              </a:rPr>
              <a:t>    largest </a:t>
            </a:r>
            <a:r>
              <a:rPr lang="en-US" sz="2800" b="1" dirty="0">
                <a:latin typeface="Courier New" charset="0"/>
              </a:rPr>
              <a:t>= datum;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 err="1">
                <a:latin typeface="Courier New" charset="0"/>
              </a:rPr>
              <a:t>cout</a:t>
            </a:r>
            <a:r>
              <a:rPr lang="en-US" sz="2800" b="1" dirty="0">
                <a:latin typeface="Courier New" charset="0"/>
              </a:rPr>
              <a:t> &lt;&lt; "Largest value in the "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      "input file was " &lt;&lt; largest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800" b="1" dirty="0">
                <a:latin typeface="Courier New" charset="0"/>
              </a:rPr>
              <a:t>     &lt;&lt; </a:t>
            </a:r>
            <a:r>
              <a:rPr lang="en-US" sz="2800" b="1" dirty="0" err="1">
                <a:latin typeface="Courier New" charset="0"/>
              </a:rPr>
              <a:t>endl</a:t>
            </a:r>
            <a:r>
              <a:rPr lang="en-US" sz="2800" b="1" dirty="0">
                <a:latin typeface="Courier New" charset="0"/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C243 Data Structures - D. Vrajitoru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Execution Time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c</a:t>
            </a:r>
            <a:r>
              <a:rPr lang="en-US" sz="2800" baseline="-25000"/>
              <a:t>0</a:t>
            </a:r>
            <a:r>
              <a:rPr lang="en-US" sz="2800"/>
              <a:t> – read the first item from the file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</a:t>
            </a:r>
            <a:r>
              <a:rPr lang="en-US" sz="2800" baseline="-25000"/>
              <a:t>1</a:t>
            </a:r>
            <a:r>
              <a:rPr lang="en-US" sz="2800"/>
              <a:t> – make a comparison without the assignment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</a:t>
            </a:r>
            <a:r>
              <a:rPr lang="en-US" sz="2800" baseline="-25000"/>
              <a:t>2</a:t>
            </a:r>
            <a:r>
              <a:rPr lang="en-US" sz="2800"/>
              <a:t> – make a comparison and execute the assignment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T(n) = c</a:t>
            </a:r>
            <a:r>
              <a:rPr lang="en-US" sz="2800" baseline="-25000"/>
              <a:t>0</a:t>
            </a:r>
            <a:r>
              <a:rPr lang="en-US" sz="2800"/>
              <a:t> + k c</a:t>
            </a:r>
            <a:r>
              <a:rPr lang="en-US" sz="2800" baseline="-25000"/>
              <a:t>1</a:t>
            </a:r>
            <a:r>
              <a:rPr lang="en-US" sz="2800"/>
              <a:t> + (n – 1 – k)c</a:t>
            </a:r>
            <a:r>
              <a:rPr lang="en-US" sz="2800" baseline="-25000"/>
              <a:t>2</a:t>
            </a:r>
            <a:r>
              <a:rPr lang="en-US" sz="2800"/>
              <a:t> + an+b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</a:t>
            </a:r>
            <a:r>
              <a:rPr lang="en-US" sz="2800" baseline="-25000"/>
              <a:t>0</a:t>
            </a:r>
            <a:r>
              <a:rPr lang="en-US" sz="2800"/>
              <a:t> + (n-1)c</a:t>
            </a:r>
            <a:r>
              <a:rPr lang="en-US" sz="2800" baseline="-25000"/>
              <a:t>1</a:t>
            </a:r>
            <a:r>
              <a:rPr lang="en-US" sz="2800"/>
              <a:t> + an+b &lt;= T(n)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T(n) &lt;= c</a:t>
            </a:r>
            <a:r>
              <a:rPr lang="en-US" sz="2800" baseline="-25000"/>
              <a:t>0</a:t>
            </a:r>
            <a:r>
              <a:rPr lang="en-US" sz="2800"/>
              <a:t> + (n-1)c</a:t>
            </a:r>
            <a:r>
              <a:rPr lang="en-US" sz="2800" baseline="-25000"/>
              <a:t>2</a:t>
            </a:r>
            <a:r>
              <a:rPr lang="en-US" sz="2800"/>
              <a:t> + an+b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Then we have A</a:t>
            </a:r>
            <a:r>
              <a:rPr lang="en-US" sz="2800" baseline="-25000"/>
              <a:t>1</a:t>
            </a:r>
            <a:r>
              <a:rPr lang="en-US" sz="2800"/>
              <a:t>n+B</a:t>
            </a:r>
            <a:r>
              <a:rPr lang="en-US" sz="2800" baseline="-25000"/>
              <a:t>1</a:t>
            </a:r>
            <a:r>
              <a:rPr lang="en-US" sz="2800"/>
              <a:t> &lt;= T(n) &lt;= A</a:t>
            </a:r>
            <a:r>
              <a:rPr lang="en-US" sz="2800" baseline="-25000"/>
              <a:t>2</a:t>
            </a:r>
            <a:r>
              <a:rPr lang="en-US" sz="2800"/>
              <a:t>n+B</a:t>
            </a:r>
            <a:r>
              <a:rPr lang="en-US" sz="2800" baseline="-25000"/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We still say that this algorithm is linear.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C243 Data Structures - D. Vrajitoru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Third Example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dirty="0">
                <a:latin typeface="Courier New" charset="0"/>
              </a:rPr>
              <a:t>sum=0;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dirty="0">
                <a:latin typeface="Courier New" charset="0"/>
              </a:rPr>
              <a:t>for (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=0;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&lt;n;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dirty="0">
                <a:latin typeface="Courier New" charset="0"/>
              </a:rPr>
              <a:t>  </a:t>
            </a:r>
            <a:r>
              <a:rPr lang="en-US" b="1" dirty="0" smtClean="0">
                <a:latin typeface="Courier New" charset="0"/>
              </a:rPr>
              <a:t>  for </a:t>
            </a:r>
            <a:r>
              <a:rPr lang="en-US" b="1" dirty="0">
                <a:latin typeface="Courier New" charset="0"/>
              </a:rPr>
              <a:t>(j=0; j&lt;n; j++)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dirty="0">
                <a:latin typeface="Courier New" charset="0"/>
              </a:rPr>
              <a:t>    </a:t>
            </a:r>
            <a:r>
              <a:rPr lang="en-US" b="1" dirty="0" smtClean="0">
                <a:latin typeface="Courier New" charset="0"/>
              </a:rPr>
              <a:t>    sum</a:t>
            </a:r>
            <a:r>
              <a:rPr lang="en-US" b="1" dirty="0">
                <a:latin typeface="Courier New" charset="0"/>
              </a:rPr>
              <a:t>++;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dirty="0">
                <a:latin typeface="Times New Roman" charset="0"/>
              </a:rPr>
              <a:t>The execution time for this algorithm will be of the form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T(n) = An</a:t>
            </a:r>
            <a:r>
              <a:rPr lang="en-US" baseline="30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 + </a:t>
            </a:r>
            <a:r>
              <a:rPr lang="en-US" dirty="0" err="1">
                <a:latin typeface="Times New Roman" charset="0"/>
              </a:rPr>
              <a:t>Bn</a:t>
            </a:r>
            <a:r>
              <a:rPr lang="en-US" dirty="0">
                <a:latin typeface="Times New Roman" charset="0"/>
              </a:rPr>
              <a:t> + c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This type of algorithm is called </a:t>
            </a:r>
            <a:r>
              <a:rPr lang="en-US" i="1" dirty="0">
                <a:solidFill>
                  <a:schemeClr val="hlink"/>
                </a:solidFill>
                <a:latin typeface="Times New Roman" charset="0"/>
              </a:rPr>
              <a:t>quadratic</a:t>
            </a:r>
            <a:r>
              <a:rPr lang="en-US" dirty="0">
                <a:latin typeface="Times New Roman" charset="0"/>
              </a:rPr>
              <a:t>.</a:t>
            </a:r>
            <a:endParaRPr lang="en-US" dirty="0">
              <a:latin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C243 Data Structures - D. Vrajitoru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7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Third Example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dirty="0">
                <a:latin typeface="Courier New" charset="0"/>
              </a:rPr>
              <a:t>sum=0;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dirty="0">
                <a:latin typeface="Courier New" charset="0"/>
              </a:rPr>
              <a:t>for (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=0;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&lt;n;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dirty="0">
                <a:latin typeface="Courier New" charset="0"/>
              </a:rPr>
              <a:t> </a:t>
            </a:r>
            <a:r>
              <a:rPr lang="en-US" b="1" dirty="0" smtClean="0">
                <a:latin typeface="Courier New" charset="0"/>
              </a:rPr>
              <a:t>   </a:t>
            </a:r>
            <a:r>
              <a:rPr lang="en-US" b="1" dirty="0">
                <a:latin typeface="Courier New" charset="0"/>
              </a:rPr>
              <a:t>for (j=0; </a:t>
            </a:r>
            <a:r>
              <a:rPr lang="en-US" b="1" dirty="0" smtClean="0">
                <a:latin typeface="Courier New" charset="0"/>
              </a:rPr>
              <a:t>j&lt;</a:t>
            </a:r>
            <a:r>
              <a:rPr lang="en-US" b="1" dirty="0" err="1" smtClean="0">
                <a:latin typeface="Courier New" charset="0"/>
              </a:rPr>
              <a:t>i</a:t>
            </a:r>
            <a:r>
              <a:rPr lang="en-US" b="1" dirty="0" smtClean="0">
                <a:latin typeface="Courier New" charset="0"/>
              </a:rPr>
              <a:t>; </a:t>
            </a:r>
            <a:r>
              <a:rPr lang="en-US" b="1" dirty="0">
                <a:latin typeface="Courier New" charset="0"/>
              </a:rPr>
              <a:t>j++)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dirty="0">
                <a:latin typeface="Courier New" charset="0"/>
              </a:rPr>
              <a:t>   </a:t>
            </a:r>
            <a:r>
              <a:rPr lang="en-US" b="1" dirty="0" smtClean="0">
                <a:latin typeface="Courier New" charset="0"/>
              </a:rPr>
              <a:t>     </a:t>
            </a:r>
            <a:r>
              <a:rPr lang="en-US" b="1" dirty="0">
                <a:latin typeface="Courier New" charset="0"/>
              </a:rPr>
              <a:t>sum++;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dirty="0" smtClean="0">
                <a:latin typeface="Times New Roman" charset="0"/>
              </a:rPr>
              <a:t>.</a:t>
            </a:r>
            <a:endParaRPr lang="en-US" dirty="0">
              <a:latin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C243 Data Structures - D. Vrajitoru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474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Third Example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dirty="0">
                <a:latin typeface="Courier New" charset="0"/>
              </a:rPr>
              <a:t>sum=0;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dirty="0">
                <a:latin typeface="Courier New" charset="0"/>
              </a:rPr>
              <a:t>for (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=0; </a:t>
            </a:r>
            <a:r>
              <a:rPr lang="en-US" b="1" dirty="0" err="1" smtClean="0">
                <a:latin typeface="Courier New" charset="0"/>
              </a:rPr>
              <a:t>i</a:t>
            </a:r>
            <a:r>
              <a:rPr lang="en-US" b="1" dirty="0" smtClean="0">
                <a:latin typeface="Courier New" charset="0"/>
              </a:rPr>
              <a:t>&lt;n*n;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dirty="0">
                <a:latin typeface="Courier New" charset="0"/>
              </a:rPr>
              <a:t>  for (j=0; </a:t>
            </a:r>
            <a:r>
              <a:rPr lang="en-US" b="1" dirty="0" smtClean="0">
                <a:latin typeface="Courier New" charset="0"/>
              </a:rPr>
              <a:t>j&lt;n; </a:t>
            </a:r>
            <a:r>
              <a:rPr lang="en-US" b="1" dirty="0">
                <a:latin typeface="Courier New" charset="0"/>
              </a:rPr>
              <a:t>j++)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dirty="0">
                <a:latin typeface="Courier New" charset="0"/>
              </a:rPr>
              <a:t>    sum++;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dirty="0" smtClean="0">
                <a:latin typeface="Times New Roman" charset="0"/>
              </a:rPr>
              <a:t>.</a:t>
            </a:r>
            <a:endParaRPr lang="en-US" dirty="0">
              <a:latin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C243 Data Structures - D. Vrajitoru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6751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243 Data Structures Algorithm Analysis&amp;quot;&quot;/&gt;&lt;property id=&quot;20307&quot; value=&quot;272&quot;/&gt;&lt;/object&gt;&lt;object type=&quot;3&quot; unique_id=&quot;10005&quot;&gt;&lt;property id=&quot;20148&quot; value=&quot;5&quot;/&gt;&lt;property id=&quot;20300&quot; value=&quot;Slide 2 - &amp;quot;Measuring Algorithm Performance&amp;quot;&quot;/&gt;&lt;property id=&quot;20307&quot; value=&quot;274&quot;/&gt;&lt;/object&gt;&lt;object type=&quot;3&quot; unique_id=&quot;10006&quot;&gt;&lt;property id=&quot;20148&quot; value=&quot;5&quot;/&gt;&lt;property id=&quot;20300&quot; value=&quot;Slide 3 - &amp;quot;Problem Size&amp;quot;&quot;/&gt;&lt;property id=&quot;20307&quot; value=&quot;275&quot;/&gt;&lt;/object&gt;&lt;object type=&quot;3&quot; unique_id=&quot;10007&quot;&gt;&lt;property id=&quot;20148&quot; value=&quot;5&quot;/&gt;&lt;property id=&quot;20300&quot; value=&quot;Slide 4 - &amp;quot;Example&amp;quot;&quot;/&gt;&lt;property id=&quot;20307&quot; value=&quot;276&quot;/&gt;&lt;/object&gt;&lt;object type=&quot;3&quot; unique_id=&quot;10008&quot;&gt;&lt;property id=&quot;20148&quot; value=&quot;5&quot;/&gt;&lt;property id=&quot;20300&quot; value=&quot;Slide 5 - &amp;quot;Second Example&amp;quot;&quot;/&gt;&lt;property id=&quot;20307&quot; value=&quot;277&quot;/&gt;&lt;/object&gt;&lt;object type=&quot;3&quot; unique_id=&quot;10009&quot;&gt;&lt;property id=&quot;20148&quot; value=&quot;5&quot;/&gt;&lt;property id=&quot;20300&quot; value=&quot;Slide 6 - &amp;quot;Execution Time&amp;quot;&quot;/&gt;&lt;property id=&quot;20307&quot; value=&quot;278&quot;/&gt;&lt;/object&gt;&lt;object type=&quot;3&quot; unique_id=&quot;10010&quot;&gt;&lt;property id=&quot;20148&quot; value=&quot;5&quot;/&gt;&lt;property id=&quot;20300&quot; value=&quot;Slide 7 - &amp;quot;Third Example&amp;quot;&quot;/&gt;&lt;property id=&quot;20307&quot; value=&quot;291&quot;/&gt;&lt;/object&gt;&lt;object type=&quot;3&quot; unique_id=&quot;10011&quot;&gt;&lt;property id=&quot;20148&quot; value=&quot;5&quot;/&gt;&lt;property id=&quot;20300&quot; value=&quot;Slide 12 - &amp;quot;The Selection Sort (pg. 3-5)&amp;quot;&quot;/&gt;&lt;property id=&quot;20307&quot; value=&quot;279&quot;/&gt;&lt;/object&gt;&lt;object type=&quot;3&quot; unique_id=&quot;10012&quot;&gt;&lt;property id=&quot;20148&quot; value=&quot;5&quot;/&gt;&lt;property id=&quot;20300&quot; value=&quot;Slide 13 - &amp;quot;Interior – Exterior Loop&amp;quot;&quot;/&gt;&lt;property id=&quot;20307&quot; value=&quot;280&quot;/&gt;&lt;/object&gt;&lt;object type=&quot;3&quot; unique_id=&quot;10013&quot;&gt;&lt;property id=&quot;20148&quot; value=&quot;5&quot;/&gt;&lt;property id=&quot;20300&quot; value=&quot;Slide 14 - &amp;quot;Total Execution Time&amp;quot;&quot;/&gt;&lt;property id=&quot;20307&quot; value=&quot;281&quot;/&gt;&lt;/object&gt;&lt;object type=&quot;3&quot; unique_id=&quot;10014&quot;&gt;&lt;property id=&quot;20148&quot; value=&quot;5&quot;/&gt;&lt;property id=&quot;20300&quot; value=&quot;Slide 15 - &amp;quot;Linear Search (pg. 3-8)&amp;quot;&quot;/&gt;&lt;property id=&quot;20307&quot; value=&quot;282&quot;/&gt;&lt;/object&gt;&lt;object type=&quot;3&quot; unique_id=&quot;10015&quot;&gt;&lt;property id=&quot;20148&quot; value=&quot;5&quot;/&gt;&lt;property id=&quot;20300&quot; value=&quot;Slide 16 - &amp;quot;Growth Rates&amp;quot;&quot;/&gt;&lt;property id=&quot;20307&quot; value=&quot;284&quot;/&gt;&lt;/object&gt;&lt;object type=&quot;3&quot; unique_id=&quot;10016&quot;&gt;&lt;property id=&quot;20148&quot; value=&quot;5&quot;/&gt;&lt;property id=&quot;20300&quot; value=&quot;Slide 17&quot;/&gt;&lt;property id=&quot;20307&quot; value=&quot;293&quot;/&gt;&lt;/object&gt;&lt;object type=&quot;3&quot; unique_id=&quot;10017&quot;&gt;&lt;property id=&quot;20148&quot; value=&quot;5&quot;/&gt;&lt;property id=&quot;20300&quot; value=&quot;Slide 18 - &amp;quot;Complexity of an Algorithm&amp;quot;&quot;/&gt;&lt;property id=&quot;20307&quot; value=&quot;287&quot;/&gt;&lt;/object&gt;&lt;object type=&quot;3&quot; unique_id=&quot;10018&quot;&gt;&lt;property id=&quot;20148&quot; value=&quot;5&quot;/&gt;&lt;property id=&quot;20300&quot; value=&quot;Slide 19 - &amp;quot;Basic Operation&amp;quot;&quot;/&gt;&lt;property id=&quot;20307&quot; value=&quot;292&quot;/&gt;&lt;/object&gt;&lt;object type=&quot;3&quot; unique_id=&quot;10019&quot;&gt;&lt;property id=&quot;20148&quot; value=&quot;5&quot;/&gt;&lt;property id=&quot;20300&quot; value=&quot;Slide 20 - &amp;quot;Big O&amp;quot;&quot;/&gt;&lt;property id=&quot;20307&quot; value=&quot;285&quot;/&gt;&lt;/object&gt;&lt;object type=&quot;3&quot; unique_id=&quot;10020&quot;&gt;&lt;property id=&quot;20148&quot; value=&quot;5&quot;/&gt;&lt;property id=&quot;20300&quot; value=&quot;Slide 21 - &amp;quot;Little o&amp;quot;&quot;/&gt;&lt;property id=&quot;20307&quot; value=&quot;294&quot;/&gt;&lt;/object&gt;&lt;object type=&quot;3&quot; unique_id=&quot;10021&quot;&gt;&lt;property id=&quot;20148&quot; value=&quot;5&quot;/&gt;&lt;property id=&quot;20300&quot; value=&quot;Slide 22 - &amp;quot;Big  and Big &amp;quot;&quot;/&gt;&lt;property id=&quot;20307&quot; value=&quot;286&quot;/&gt;&lt;/object&gt;&lt;object type=&quot;3&quot; unique_id=&quot;10022&quot;&gt;&lt;property id=&quot;20148&quot; value=&quot;5&quot;/&gt;&lt;property id=&quot;20300&quot; value=&quot;Slide 23 - &amp;quot;General Rules&amp;quot;&quot;/&gt;&lt;property id=&quot;20307&quot; value=&quot;288&quot;/&gt;&lt;/object&gt;&lt;object type=&quot;3&quot; unique_id=&quot;10023&quot;&gt;&lt;property id=&quot;20148&quot; value=&quot;5&quot;/&gt;&lt;property id=&quot;20300&quot; value=&quot;Slide 24 - &amp;quot;Computing the Complexity&amp;quot;&quot;/&gt;&lt;property id=&quot;20307&quot; value=&quot;290&quot;/&gt;&lt;/object&gt;&lt;object type=&quot;3&quot; unique_id=&quot;10024&quot;&gt;&lt;property id=&quot;20148&quot; value=&quot;5&quot;/&gt;&lt;property id=&quot;20300&quot; value=&quot;Slide 25 - &amp;quot;Ex. 2.7 a&amp;quot;&quot;/&gt;&lt;property id=&quot;20307&quot; value=&quot;289&quot;/&gt;&lt;/object&gt;&lt;object type=&quot;3&quot; unique_id=&quot;10025&quot;&gt;&lt;property id=&quot;20148&quot; value=&quot;5&quot;/&gt;&lt;property id=&quot;20300&quot; value=&quot;Slide 26 - &amp;quot;Binary Search (pg. 3-9)&amp;quot;&quot;/&gt;&lt;property id=&quot;20307&quot; value=&quot;283&quot;/&gt;&lt;/object&gt;&lt;object type=&quot;3&quot; unique_id=&quot;10050&quot;&gt;&lt;property id=&quot;20148&quot; value=&quot;5&quot;/&gt;&lt;property id=&quot;20300&quot; value=&quot;Slide 8 - &amp;quot;Third Example&amp;quot;&quot;/&gt;&lt;property id=&quot;20307&quot; value=&quot;295&quot;/&gt;&lt;/object&gt;&lt;object type=&quot;3&quot; unique_id=&quot;10076&quot;&gt;&lt;property id=&quot;20148&quot; value=&quot;5&quot;/&gt;&lt;property id=&quot;20300&quot; value=&quot;Slide 9 - &amp;quot;Third Example&amp;quot;&quot;/&gt;&lt;property id=&quot;20307&quot; value=&quot;296&quot;/&gt;&lt;/object&gt;&lt;object type=&quot;3&quot; unique_id=&quot;10181&quot;&gt;&lt;property id=&quot;20148&quot; value=&quot;5&quot;/&gt;&lt;property id=&quot;20300&quot; value=&quot;Slide 10 - &amp;quot;Third Example&amp;quot;&quot;/&gt;&lt;property id=&quot;20307&quot; value=&quot;297&quot;/&gt;&lt;/object&gt;&lt;object type=&quot;3&quot; unique_id=&quot;10182&quot;&gt;&lt;property id=&quot;20148&quot; value=&quot;5&quot;/&gt;&lt;property id=&quot;20300&quot; value=&quot;Slide 11 - &amp;quot;Recursive Functions&amp;quot;&quot;/&gt;&lt;property id=&quot;20307&quot; value=&quot;29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3712</TotalTime>
  <Words>2082</Words>
  <Application>Microsoft Macintosh PowerPoint</Application>
  <PresentationFormat>On-screen Show (4:3)</PresentationFormat>
  <Paragraphs>240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Technic</vt:lpstr>
      <vt:lpstr>Chart</vt:lpstr>
      <vt:lpstr>C243 Data Structures Algorithm Complexity</vt:lpstr>
      <vt:lpstr>Measuring Algorithm Performance</vt:lpstr>
      <vt:lpstr>Problem Size</vt:lpstr>
      <vt:lpstr>Example</vt:lpstr>
      <vt:lpstr>Second Example</vt:lpstr>
      <vt:lpstr>Execution Time</vt:lpstr>
      <vt:lpstr>Third Example</vt:lpstr>
      <vt:lpstr>Third Example</vt:lpstr>
      <vt:lpstr>Third Example</vt:lpstr>
      <vt:lpstr>Third Example</vt:lpstr>
      <vt:lpstr>Recursive Functions</vt:lpstr>
      <vt:lpstr>The Selection Sort (pg. 3-5)</vt:lpstr>
      <vt:lpstr>Interior – Exterior Loop</vt:lpstr>
      <vt:lpstr>Total Execution Time</vt:lpstr>
      <vt:lpstr>Linear Search (pg. 3-8)</vt:lpstr>
      <vt:lpstr>Growth Rates</vt:lpstr>
      <vt:lpstr>PowerPoint Presentation</vt:lpstr>
      <vt:lpstr>Complexity of an Algorithm</vt:lpstr>
      <vt:lpstr>Basic Operation</vt:lpstr>
      <vt:lpstr>Big O</vt:lpstr>
      <vt:lpstr>Little o</vt:lpstr>
      <vt:lpstr>Big  and Big </vt:lpstr>
      <vt:lpstr>General Rules</vt:lpstr>
      <vt:lpstr>Computing the Complexity</vt:lpstr>
      <vt:lpstr>Ex. 2.7 a</vt:lpstr>
      <vt:lpstr>Binary Search (pg. 3-9)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Dana Vrajitoru</cp:lastModifiedBy>
  <cp:revision>347</cp:revision>
  <dcterms:created xsi:type="dcterms:W3CDTF">2010-09-28T21:44:01Z</dcterms:created>
  <dcterms:modified xsi:type="dcterms:W3CDTF">2014-09-16T17:26:09Z</dcterms:modified>
</cp:coreProperties>
</file>