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1"/>
  </p:notesMasterIdLst>
  <p:handoutMasterIdLst>
    <p:handoutMasterId r:id="rId22"/>
  </p:handoutMasterIdLst>
  <p:sldIdLst>
    <p:sldId id="272" r:id="rId2"/>
    <p:sldId id="273" r:id="rId3"/>
    <p:sldId id="278" r:id="rId4"/>
    <p:sldId id="274" r:id="rId5"/>
    <p:sldId id="275" r:id="rId6"/>
    <p:sldId id="276" r:id="rId7"/>
    <p:sldId id="279" r:id="rId8"/>
    <p:sldId id="277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9144000" cy="6858000" type="screen4x3"/>
  <p:notesSz cx="9271000" cy="69850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2" autoAdjust="0"/>
    <p:restoredTop sz="94660"/>
  </p:normalViewPr>
  <p:slideViewPr>
    <p:cSldViewPr>
      <p:cViewPr varScale="1">
        <p:scale>
          <a:sx n="111" d="100"/>
          <a:sy n="111" d="100"/>
        </p:scale>
        <p:origin x="-6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145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34163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1450" y="6634163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charset="0"/>
              </a:defRPr>
            </a:lvl1pPr>
          </a:lstStyle>
          <a:p>
            <a:fld id="{EEC70CC5-A443-784B-81D5-BEF8C0F8D9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37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6550" y="542925"/>
            <a:ext cx="3517900" cy="2638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6925"/>
            <a:ext cx="67976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89243E7D-83E5-574C-8A2B-6A4A35ABFB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79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01DA-DC80-8A49-888C-F35C4C1B6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C243 Data Structures</a:t>
            </a:r>
            <a:br>
              <a:rPr lang="en-US" sz="4000"/>
            </a:br>
            <a:r>
              <a:rPr lang="en-US" sz="4000"/>
              <a:t>The Table ADT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/>
              <a:t>Dana Vrajitoru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Tables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An efficient implementation of a table in an array with a particular structure.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Let </a:t>
            </a:r>
            <a:r>
              <a:rPr lang="en-US" sz="2800" i="1"/>
              <a:t>size</a:t>
            </a:r>
            <a:r>
              <a:rPr lang="en-US" sz="2800"/>
              <a:t> be the size of the array.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i="1">
                <a:solidFill>
                  <a:schemeClr val="accent2"/>
                </a:solidFill>
              </a:rPr>
              <a:t>General idea</a:t>
            </a:r>
            <a:r>
              <a:rPr lang="en-US" sz="2800"/>
              <a:t> – each element is inserted in the table based on a </a:t>
            </a:r>
            <a:r>
              <a:rPr lang="en-US" sz="2800" i="1"/>
              <a:t>key</a:t>
            </a:r>
            <a:r>
              <a:rPr lang="en-US" sz="2800"/>
              <a:t>. A </a:t>
            </a:r>
            <a:r>
              <a:rPr lang="en-US" sz="2800" i="1">
                <a:solidFill>
                  <a:schemeClr val="accent2"/>
                </a:solidFill>
              </a:rPr>
              <a:t>hashing function</a:t>
            </a:r>
            <a:r>
              <a:rPr lang="en-US" sz="2800"/>
              <a:t> will map the key to a subscript between 0 and </a:t>
            </a:r>
            <a:r>
              <a:rPr lang="en-US" sz="2800" i="1"/>
              <a:t>size</a:t>
            </a:r>
            <a:r>
              <a:rPr lang="en-US" sz="2800"/>
              <a:t>-1. The object will be inserted in the array at that precise position.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Ideally this makes the operations of inserting, accessing, and deleting constant O(1).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We need to mark absent objects by something special (a flag).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Collision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/>
              <a:t>In practice the performance of the algorithms depends on</a:t>
            </a:r>
          </a:p>
          <a:p>
            <a:pPr lvl="1" eaLnBrk="1" hangingPunct="1"/>
            <a:r>
              <a:rPr lang="en-US" sz="2400"/>
              <a:t>the size of the table, </a:t>
            </a:r>
          </a:p>
          <a:p>
            <a:pPr lvl="1" eaLnBrk="1" hangingPunct="1"/>
            <a:r>
              <a:rPr lang="en-US" sz="2400"/>
              <a:t>the hashing function, </a:t>
            </a:r>
          </a:p>
          <a:p>
            <a:pPr lvl="1" eaLnBrk="1" hangingPunct="1"/>
            <a:r>
              <a:rPr lang="en-US" sz="2400"/>
              <a:t>the operation to be performed in case of </a:t>
            </a:r>
            <a:r>
              <a:rPr lang="en-US" sz="2400" i="1">
                <a:solidFill>
                  <a:schemeClr val="accent2"/>
                </a:solidFill>
              </a:rPr>
              <a:t>collision</a:t>
            </a:r>
            <a:r>
              <a:rPr lang="en-US" sz="2400"/>
              <a:t> – several keys being mapped to the same position.</a:t>
            </a:r>
          </a:p>
          <a:p>
            <a:pPr eaLnBrk="1" hangingPunct="1"/>
            <a:r>
              <a:rPr lang="en-US" sz="2800"/>
              <a:t>The hashing function must spread the keys evenly in the table.</a:t>
            </a:r>
          </a:p>
          <a:p>
            <a:pPr eaLnBrk="1" hangingPunct="1"/>
            <a:r>
              <a:rPr lang="en-US" sz="2800"/>
              <a:t>We can only guess how the distribution of keys to be inserted in the table will be like.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Formal Definition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i="1">
                <a:solidFill>
                  <a:schemeClr val="accent2"/>
                </a:solidFill>
              </a:rPr>
              <a:t>Def</a:t>
            </a:r>
            <a:r>
              <a:rPr lang="en-US" sz="2800"/>
              <a:t>. A </a:t>
            </a:r>
            <a:r>
              <a:rPr lang="en-US" sz="2800" i="1">
                <a:solidFill>
                  <a:schemeClr val="accent2"/>
                </a:solidFill>
              </a:rPr>
              <a:t>hash table</a:t>
            </a:r>
            <a:r>
              <a:rPr lang="en-US" sz="2800"/>
              <a:t> is an implementation of the table ADT in which an array of a given size (M) is used to store the objects.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Associated with the array is a </a:t>
            </a:r>
            <a:r>
              <a:rPr lang="en-US" sz="2800" i="1">
                <a:solidFill>
                  <a:schemeClr val="accent2"/>
                </a:solidFill>
              </a:rPr>
              <a:t>hash function</a:t>
            </a:r>
            <a:r>
              <a:rPr lang="en-US" sz="2800"/>
              <a:t> H that assigns an integer between 0 and M-1 to every key.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When an object of key </a:t>
            </a:r>
            <a:r>
              <a:rPr lang="en-US" sz="2800" i="1"/>
              <a:t>k</a:t>
            </a:r>
            <a:r>
              <a:rPr lang="en-US" sz="2800"/>
              <a:t> is inserted in the table, an attempt will be made to insert it at position H(</a:t>
            </a:r>
            <a:r>
              <a:rPr lang="en-US" sz="2800" i="1"/>
              <a:t>k</a:t>
            </a:r>
            <a:r>
              <a:rPr lang="en-US" sz="280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If that position is already filled, a </a:t>
            </a:r>
            <a:r>
              <a:rPr lang="en-US" sz="2800" i="1">
                <a:solidFill>
                  <a:schemeClr val="accent2"/>
                </a:solidFill>
              </a:rPr>
              <a:t>collision resolution scheme</a:t>
            </a:r>
            <a:r>
              <a:rPr lang="en-US" sz="2800"/>
              <a:t> will determine where the object will be stored.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Good Hash Functions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/>
              <a:t>Should not be very complex to compute.</a:t>
            </a:r>
          </a:p>
          <a:p>
            <a:pPr eaLnBrk="1" hangingPunct="1"/>
            <a:r>
              <a:rPr lang="en-US" sz="2800"/>
              <a:t>It should scatter the keys uniformly in the array.</a:t>
            </a:r>
          </a:p>
          <a:p>
            <a:pPr eaLnBrk="1" hangingPunct="1"/>
            <a:r>
              <a:rPr lang="en-US" sz="2800"/>
              <a:t>The function should not "miss" any index in the table.</a:t>
            </a:r>
          </a:p>
          <a:p>
            <a:pPr eaLnBrk="1" hangingPunct="1"/>
            <a:r>
              <a:rPr lang="en-US" sz="2800"/>
              <a:t>There should be no "preference" for certain regions of the table.</a:t>
            </a:r>
          </a:p>
          <a:p>
            <a:pPr eaLnBrk="1" hangingPunct="1"/>
            <a:r>
              <a:rPr lang="en-US" sz="2800"/>
              <a:t>The probability that a random key is assigned to a given position should not depend on the position.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Functions for Integers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H(k) = k % M; (not a very good one)</a:t>
            </a:r>
          </a:p>
          <a:p>
            <a:pPr eaLnBrk="1" hangingPunct="1"/>
            <a:r>
              <a:rPr lang="en-US" sz="2800" dirty="0"/>
              <a:t>H(k) = (c * </a:t>
            </a:r>
            <a:r>
              <a:rPr lang="en-US" sz="2800" dirty="0" smtClean="0"/>
              <a:t>k +d) </a:t>
            </a:r>
            <a:r>
              <a:rPr lang="en-US" sz="2800" dirty="0"/>
              <a:t>% M; (much better)</a:t>
            </a:r>
          </a:p>
          <a:p>
            <a:pPr eaLnBrk="1" hangingPunct="1"/>
            <a:r>
              <a:rPr lang="en-US" sz="2800" dirty="0"/>
              <a:t>We must choose c in such a way that the range of keys times c is close to a multiple of M</a:t>
            </a:r>
          </a:p>
          <a:p>
            <a:pPr eaLnBrk="1" hangingPunct="1"/>
            <a:r>
              <a:rPr lang="en-US" sz="2800" dirty="0"/>
              <a:t>c should not have common factors with M other than 1 (a good choice is a prime number that M is not divisible by). </a:t>
            </a:r>
          </a:p>
          <a:p>
            <a:pPr eaLnBrk="1" hangingPunct="1"/>
            <a:r>
              <a:rPr lang="en-US" sz="2800" dirty="0"/>
              <a:t>This is to insure that every index in the table is covered.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Functions for Strings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/>
              <a:t>Idea 1</a:t>
            </a:r>
            <a:r>
              <a:rPr lang="en-US"/>
              <a:t>: use the sum of the ASCII values and treat it as an integer key.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>
                <a:latin typeface="Courier New" charset="0"/>
              </a:rPr>
              <a:t>int H(char k[], const int M)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>
                <a:latin typeface="Courier New" charset="0"/>
              </a:rPr>
              <a:t>  int hash_val = 0;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>
                <a:latin typeface="Courier New" charset="0"/>
              </a:rPr>
              <a:t>  for (int i=0; k[i]!='\0'; i++)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>
                <a:latin typeface="Courier New" charset="0"/>
              </a:rPr>
              <a:t>    hash_value += int(k[i]);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>
                <a:latin typeface="Courier New" charset="0"/>
              </a:rPr>
              <a:t>  return hash_value % M;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15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A Good Hash Function for Strings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sz="2400" b="1">
                <a:latin typeface="Courier New" charset="0"/>
              </a:rPr>
              <a:t>int H(char k[], const int M)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>
                <a:latin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>
                <a:latin typeface="Courier New" charset="0"/>
              </a:rPr>
              <a:t>  int hash_val = 0;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>
                <a:latin typeface="Courier New" charset="0"/>
              </a:rPr>
              <a:t>  for (int i=0; k[i]!='\0'; i++)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>
                <a:latin typeface="Courier New" charset="0"/>
              </a:rPr>
              <a:t>    hash_val = (hash_val*37 + 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>
                <a:latin typeface="Courier New" charset="0"/>
              </a:rPr>
              <a:t>                int(k[i])) % M;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>
                <a:latin typeface="Courier New" charset="0"/>
              </a:rPr>
              <a:t>  return hash_val; // %M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>
                <a:latin typeface="Courier New" charset="0"/>
              </a:rPr>
              <a:t>}</a:t>
            </a:r>
          </a:p>
          <a:p>
            <a:pPr eaLnBrk="1" hangingPunct="1"/>
            <a:r>
              <a:rPr lang="en-US" sz="2400"/>
              <a:t>This computes k[len-1] + k[len-2]*37 + k[len-3]*37</a:t>
            </a:r>
            <a:r>
              <a:rPr lang="en-US" sz="2400" baseline="30000"/>
              <a:t>2</a:t>
            </a:r>
            <a:r>
              <a:rPr lang="en-US" sz="2400"/>
              <a:t>+ … + k[1]*37</a:t>
            </a:r>
            <a:r>
              <a:rPr lang="en-US" sz="2400" baseline="30000"/>
              <a:t>len-2</a:t>
            </a:r>
            <a:r>
              <a:rPr lang="en-US" sz="2400"/>
              <a:t> + k[0]*37</a:t>
            </a:r>
            <a:r>
              <a:rPr lang="en-US" sz="2400" baseline="30000"/>
              <a:t>len-1</a:t>
            </a:r>
            <a:r>
              <a:rPr lang="en-US" sz="2400"/>
              <a:t> 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16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Collision Resolution Scheme </a:t>
            </a:r>
            <a:br>
              <a:rPr lang="en-US" sz="3600"/>
            </a:br>
            <a:r>
              <a:rPr lang="en-US" sz="3600"/>
              <a:t>Linear Probing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Linear probing – search from the index H(k) up until an empty slot is found.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insertion will fill the next empty slot.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access will search for the key starting from H(k) until the key is found or until it reaches an empty slot, in which case it is unsuccessful.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removal should not break a chain of cells starting from a given H(k) because then the access may fail on an existing object.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To prevent that, when removing an object we mark the cell as being part of a chain but not currently containing an object.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Starting from H(k), we search up by going increasingly farther from H(k).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We search H(k), then H(k)+1</a:t>
            </a:r>
            <a:r>
              <a:rPr lang="en-US" sz="2800" baseline="30000"/>
              <a:t>2</a:t>
            </a:r>
            <a:r>
              <a:rPr lang="en-US" sz="2800"/>
              <a:t>, H(k)+2</a:t>
            </a:r>
            <a:r>
              <a:rPr lang="en-US" sz="2800" baseline="30000"/>
              <a:t>2</a:t>
            </a:r>
            <a:r>
              <a:rPr lang="en-US" sz="2800"/>
              <a:t>, H(k)+3</a:t>
            </a:r>
            <a:r>
              <a:rPr lang="en-US" sz="2800" baseline="30000"/>
              <a:t>2</a:t>
            </a:r>
            <a:r>
              <a:rPr lang="en-US" sz="2800"/>
              <a:t>, H(k)+4</a:t>
            </a:r>
            <a:r>
              <a:rPr lang="en-US" sz="2800" baseline="30000"/>
              <a:t>2</a:t>
            </a:r>
            <a:r>
              <a:rPr lang="en-US" sz="280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rest of the method is the same, but it avoid building up long contiguous sequences that will slow down the algorithm.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We need to choose M such that the search starting from any H(k) doesn't miss some cells – prime numbers work well.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Experiences show that it is generally better than the linear probing.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Separate Chaining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For every index in the table we store a linked list of all the objects stored at that index in the table.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search in a list of keys is linear.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good size of the table and hash function should minimize the length of the lists.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It is easier to search for a particular key.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average execution time is in general better than for the linear probing.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Table ADT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Known in other languages as a "dictionary" data type.</a:t>
            </a:r>
          </a:p>
          <a:p>
            <a:pPr eaLnBrk="1" hangingPunct="1"/>
            <a:r>
              <a:rPr lang="en-US" sz="2800"/>
              <a:t>A particular (efficient) implementation of the table is the hash table (ch. 20, textbook).</a:t>
            </a:r>
          </a:p>
          <a:p>
            <a:pPr eaLnBrk="1" hangingPunct="1"/>
            <a:r>
              <a:rPr lang="en-US" sz="2800"/>
              <a:t>A </a:t>
            </a:r>
            <a:r>
              <a:rPr lang="en-US" sz="2800" i="1">
                <a:solidFill>
                  <a:schemeClr val="accent2"/>
                </a:solidFill>
              </a:rPr>
              <a:t>table</a:t>
            </a:r>
            <a:r>
              <a:rPr lang="en-US" sz="2800"/>
              <a:t> maintains a collection of objects, each of them being identified by a particular value called </a:t>
            </a:r>
            <a:r>
              <a:rPr lang="en-US" sz="2800" i="1">
                <a:solidFill>
                  <a:schemeClr val="accent2"/>
                </a:solidFill>
              </a:rPr>
              <a:t>key</a:t>
            </a:r>
            <a:r>
              <a:rPr lang="en-US" sz="2800"/>
              <a:t>.</a:t>
            </a:r>
          </a:p>
          <a:p>
            <a:pPr eaLnBrk="1" hangingPunct="1"/>
            <a:r>
              <a:rPr lang="en-US" sz="2800"/>
              <a:t>In some implementations the key is part of the object to be stored, in others it's not.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2209800" y="25146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4096</a:t>
            </a: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2209800" y="31242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1024</a:t>
            </a:r>
          </a:p>
        </p:txBody>
      </p:sp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2209800" y="37338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2048</a:t>
            </a:r>
          </a:p>
        </p:txBody>
      </p:sp>
      <p:sp>
        <p:nvSpPr>
          <p:cNvPr id="5127" name="Rectangle 10"/>
          <p:cNvSpPr>
            <a:spLocks noChangeArrowheads="1"/>
          </p:cNvSpPr>
          <p:nvPr/>
        </p:nvSpPr>
        <p:spPr bwMode="auto">
          <a:xfrm>
            <a:off x="2209800" y="43434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5120</a:t>
            </a:r>
          </a:p>
        </p:txBody>
      </p:sp>
      <p:sp>
        <p:nvSpPr>
          <p:cNvPr id="5128" name="Rectangle 11"/>
          <p:cNvSpPr>
            <a:spLocks noChangeArrowheads="1"/>
          </p:cNvSpPr>
          <p:nvPr/>
        </p:nvSpPr>
        <p:spPr bwMode="auto">
          <a:xfrm>
            <a:off x="2209800" y="49530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3072</a:t>
            </a:r>
          </a:p>
        </p:txBody>
      </p:sp>
      <p:sp>
        <p:nvSpPr>
          <p:cNvPr id="5129" name="Rectangle 16"/>
          <p:cNvSpPr>
            <a:spLocks noChangeArrowheads="1"/>
          </p:cNvSpPr>
          <p:nvPr/>
        </p:nvSpPr>
        <p:spPr bwMode="auto">
          <a:xfrm>
            <a:off x="3276600" y="2514600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Luke Skywalker</a:t>
            </a:r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3276600" y="3124200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Han Solo</a:t>
            </a:r>
          </a:p>
        </p:txBody>
      </p:sp>
      <p:sp>
        <p:nvSpPr>
          <p:cNvPr id="5131" name="Rectangle 18"/>
          <p:cNvSpPr>
            <a:spLocks noChangeArrowheads="1"/>
          </p:cNvSpPr>
          <p:nvPr/>
        </p:nvSpPr>
        <p:spPr bwMode="auto">
          <a:xfrm>
            <a:off x="3276600" y="3733800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Darth Vader</a:t>
            </a:r>
          </a:p>
        </p:txBody>
      </p:sp>
      <p:sp>
        <p:nvSpPr>
          <p:cNvPr id="5132" name="Rectangle 19"/>
          <p:cNvSpPr>
            <a:spLocks noChangeArrowheads="1"/>
          </p:cNvSpPr>
          <p:nvPr/>
        </p:nvSpPr>
        <p:spPr bwMode="auto">
          <a:xfrm>
            <a:off x="3276600" y="4343400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Leia Organa</a:t>
            </a:r>
          </a:p>
        </p:txBody>
      </p:sp>
      <p:sp>
        <p:nvSpPr>
          <p:cNvPr id="5133" name="Rectangle 20"/>
          <p:cNvSpPr>
            <a:spLocks noChangeArrowheads="1"/>
          </p:cNvSpPr>
          <p:nvPr/>
        </p:nvSpPr>
        <p:spPr bwMode="auto">
          <a:xfrm>
            <a:off x="3276600" y="4953000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Yoda</a:t>
            </a:r>
          </a:p>
        </p:txBody>
      </p:sp>
      <p:sp>
        <p:nvSpPr>
          <p:cNvPr id="5134" name="Rectangle 21"/>
          <p:cNvSpPr>
            <a:spLocks noChangeArrowheads="1"/>
          </p:cNvSpPr>
          <p:nvPr/>
        </p:nvSpPr>
        <p:spPr bwMode="auto">
          <a:xfrm>
            <a:off x="6172200" y="25146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20</a:t>
            </a:r>
          </a:p>
        </p:txBody>
      </p:sp>
      <p:sp>
        <p:nvSpPr>
          <p:cNvPr id="5135" name="Rectangle 22"/>
          <p:cNvSpPr>
            <a:spLocks noChangeArrowheads="1"/>
          </p:cNvSpPr>
          <p:nvPr/>
        </p:nvSpPr>
        <p:spPr bwMode="auto">
          <a:xfrm>
            <a:off x="6172200" y="31242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29</a:t>
            </a:r>
          </a:p>
        </p:txBody>
      </p:sp>
      <p:sp>
        <p:nvSpPr>
          <p:cNvPr id="5136" name="Rectangle 23"/>
          <p:cNvSpPr>
            <a:spLocks noChangeArrowheads="1"/>
          </p:cNvSpPr>
          <p:nvPr/>
        </p:nvSpPr>
        <p:spPr bwMode="auto">
          <a:xfrm>
            <a:off x="6172200" y="37338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54</a:t>
            </a:r>
          </a:p>
        </p:txBody>
      </p:sp>
      <p:sp>
        <p:nvSpPr>
          <p:cNvPr id="5137" name="Rectangle 24"/>
          <p:cNvSpPr>
            <a:spLocks noChangeArrowheads="1"/>
          </p:cNvSpPr>
          <p:nvPr/>
        </p:nvSpPr>
        <p:spPr bwMode="auto">
          <a:xfrm>
            <a:off x="6172200" y="43434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20</a:t>
            </a:r>
          </a:p>
        </p:txBody>
      </p:sp>
      <p:sp>
        <p:nvSpPr>
          <p:cNvPr id="5138" name="Rectangle 25"/>
          <p:cNvSpPr>
            <a:spLocks noChangeArrowheads="1"/>
          </p:cNvSpPr>
          <p:nvPr/>
        </p:nvSpPr>
        <p:spPr bwMode="auto">
          <a:xfrm>
            <a:off x="6172200" y="49530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570</a:t>
            </a:r>
          </a:p>
        </p:txBody>
      </p:sp>
      <p:sp>
        <p:nvSpPr>
          <p:cNvPr id="5139" name="Text Box 26"/>
          <p:cNvSpPr txBox="1">
            <a:spLocks noChangeArrowheads="1"/>
          </p:cNvSpPr>
          <p:nvPr/>
        </p:nvSpPr>
        <p:spPr bwMode="auto">
          <a:xfrm>
            <a:off x="2362200" y="16764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/>
              <a:t>Key</a:t>
            </a:r>
          </a:p>
        </p:txBody>
      </p:sp>
      <p:sp>
        <p:nvSpPr>
          <p:cNvPr id="5140" name="Text Box 27"/>
          <p:cNvSpPr txBox="1">
            <a:spLocks noChangeArrowheads="1"/>
          </p:cNvSpPr>
          <p:nvPr/>
        </p:nvSpPr>
        <p:spPr bwMode="auto">
          <a:xfrm>
            <a:off x="3962400" y="1676400"/>
            <a:ext cx="998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/>
              <a:t>Name</a:t>
            </a:r>
          </a:p>
        </p:txBody>
      </p:sp>
      <p:sp>
        <p:nvSpPr>
          <p:cNvPr id="5141" name="Text Box 28"/>
          <p:cNvSpPr txBox="1">
            <a:spLocks noChangeArrowheads="1"/>
          </p:cNvSpPr>
          <p:nvPr/>
        </p:nvSpPr>
        <p:spPr bwMode="auto">
          <a:xfrm>
            <a:off x="6172200" y="1676400"/>
            <a:ext cx="72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/>
              <a:t>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Operations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>
                <a:solidFill>
                  <a:schemeClr val="accent2"/>
                </a:solidFill>
              </a:rPr>
              <a:t>Insert</a:t>
            </a:r>
            <a:r>
              <a:rPr lang="en-US"/>
              <a:t>: make sure that the table does not contain another object with the same key.</a:t>
            </a:r>
          </a:p>
          <a:p>
            <a:pPr eaLnBrk="1" hangingPunct="1">
              <a:lnSpc>
                <a:spcPct val="90000"/>
              </a:lnSpc>
            </a:pPr>
            <a:r>
              <a:rPr lang="en-US" i="1">
                <a:solidFill>
                  <a:schemeClr val="accent2"/>
                </a:solidFill>
              </a:rPr>
              <a:t>Access</a:t>
            </a:r>
            <a:r>
              <a:rPr lang="en-US"/>
              <a:t>: retrieve the object in the table corresponding to a particular key.</a:t>
            </a:r>
          </a:p>
          <a:p>
            <a:pPr eaLnBrk="1" hangingPunct="1">
              <a:lnSpc>
                <a:spcPct val="90000"/>
              </a:lnSpc>
            </a:pPr>
            <a:r>
              <a:rPr lang="en-US" i="1">
                <a:solidFill>
                  <a:schemeClr val="accent2"/>
                </a:solidFill>
              </a:rPr>
              <a:t>Remove</a:t>
            </a:r>
            <a:r>
              <a:rPr lang="en-US"/>
              <a:t>: delete the object in the table that corresponds to a given key.</a:t>
            </a:r>
          </a:p>
          <a:p>
            <a:pPr eaLnBrk="1" hangingPunct="1">
              <a:lnSpc>
                <a:spcPct val="90000"/>
              </a:lnSpc>
            </a:pPr>
            <a:r>
              <a:rPr lang="en-US" i="1">
                <a:solidFill>
                  <a:schemeClr val="accent2"/>
                </a:solidFill>
              </a:rPr>
              <a:t>Other</a:t>
            </a:r>
            <a:r>
              <a:rPr lang="en-US"/>
              <a:t>: test if the table is empty, make the table empty, traverse in the key order, find minimum, find maximum.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Implementation 1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Use a regular unsorted array.</a:t>
            </a:r>
          </a:p>
          <a:p>
            <a:pPr eaLnBrk="1" hangingPunct="1"/>
            <a:r>
              <a:rPr lang="en-US" sz="2800" dirty="0"/>
              <a:t>Insert: Check if the key has been used in the table O(n). Add the object at the end of the array (constant). </a:t>
            </a:r>
          </a:p>
          <a:p>
            <a:pPr eaLnBrk="1" hangingPunct="1"/>
            <a:r>
              <a:rPr lang="en-US" sz="2800" dirty="0"/>
              <a:t>Access: a linear search through the array O(n).</a:t>
            </a:r>
          </a:p>
          <a:p>
            <a:pPr eaLnBrk="1" hangingPunct="1"/>
            <a:r>
              <a:rPr lang="en-US" sz="2800" dirty="0"/>
              <a:t>Remove: a linear search to find the object, then </a:t>
            </a:r>
            <a:r>
              <a:rPr lang="en-US" sz="2800" dirty="0" smtClean="0"/>
              <a:t>replace the deleted object with the last one in the array. </a:t>
            </a:r>
            <a:r>
              <a:rPr lang="en-US" sz="2800" dirty="0"/>
              <a:t>O(n).</a:t>
            </a:r>
          </a:p>
          <a:p>
            <a:pPr eaLnBrk="1" hangingPunct="1"/>
            <a:r>
              <a:rPr lang="en-US" sz="2800" dirty="0"/>
              <a:t>Find minimum – maximum, O(n).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Implementation 2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Use an array sorted by the key. Any search for a particular key can be a binary search that only takes O(log</a:t>
            </a:r>
            <a:r>
              <a:rPr lang="en-US" sz="2800" baseline="-25000"/>
              <a:t>2</a:t>
            </a:r>
            <a:r>
              <a:rPr lang="en-US" sz="2800"/>
              <a:t>n).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Insert: find if the key has been used in the table and the position where the new object would go O(log</a:t>
            </a:r>
            <a:r>
              <a:rPr lang="en-US" sz="2800" baseline="-25000"/>
              <a:t>2</a:t>
            </a:r>
            <a:r>
              <a:rPr lang="en-US" sz="2800"/>
              <a:t>n). Insert the object means shifting all of the object to the right of that position by 1. O(n).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Access: can be done with a binary search O(log</a:t>
            </a:r>
            <a:r>
              <a:rPr lang="en-US" sz="2800" baseline="-25000"/>
              <a:t>2</a:t>
            </a:r>
            <a:r>
              <a:rPr lang="en-US" sz="2800"/>
              <a:t>n).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Remove: find the object O(log</a:t>
            </a:r>
            <a:r>
              <a:rPr lang="en-US" sz="2800" baseline="-25000"/>
              <a:t>2</a:t>
            </a:r>
            <a:r>
              <a:rPr lang="en-US" sz="2800"/>
              <a:t>n), remove it: O(n).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Find minimum – maximum O(1).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Sorted Array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981200" y="44196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4096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981200" y="25908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1024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1981200" y="32004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2048</a:t>
            </a: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1981200" y="50292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5120</a:t>
            </a: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1981200" y="38100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3072</a:t>
            </a: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3048000" y="4419600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Luke Skywalker</a:t>
            </a: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048000" y="2590800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Han Solo</a:t>
            </a: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3048000" y="3200400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Darth Vader</a:t>
            </a:r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3048000" y="5029200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Leia Organa</a:t>
            </a:r>
          </a:p>
        </p:txBody>
      </p:sp>
      <p:sp>
        <p:nvSpPr>
          <p:cNvPr id="9229" name="Rectangle 12"/>
          <p:cNvSpPr>
            <a:spLocks noChangeArrowheads="1"/>
          </p:cNvSpPr>
          <p:nvPr/>
        </p:nvSpPr>
        <p:spPr bwMode="auto">
          <a:xfrm>
            <a:off x="3048000" y="3810000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Yoda</a:t>
            </a:r>
          </a:p>
        </p:txBody>
      </p:sp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5943600" y="44196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20</a:t>
            </a:r>
          </a:p>
        </p:txBody>
      </p:sp>
      <p:sp>
        <p:nvSpPr>
          <p:cNvPr id="9231" name="Rectangle 14"/>
          <p:cNvSpPr>
            <a:spLocks noChangeArrowheads="1"/>
          </p:cNvSpPr>
          <p:nvPr/>
        </p:nvSpPr>
        <p:spPr bwMode="auto">
          <a:xfrm>
            <a:off x="5943600" y="25908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29</a:t>
            </a:r>
          </a:p>
        </p:txBody>
      </p:sp>
      <p:sp>
        <p:nvSpPr>
          <p:cNvPr id="9232" name="Rectangle 15"/>
          <p:cNvSpPr>
            <a:spLocks noChangeArrowheads="1"/>
          </p:cNvSpPr>
          <p:nvPr/>
        </p:nvSpPr>
        <p:spPr bwMode="auto">
          <a:xfrm>
            <a:off x="5943600" y="32004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54</a:t>
            </a:r>
          </a:p>
        </p:txBody>
      </p:sp>
      <p:sp>
        <p:nvSpPr>
          <p:cNvPr id="9233" name="Rectangle 16"/>
          <p:cNvSpPr>
            <a:spLocks noChangeArrowheads="1"/>
          </p:cNvSpPr>
          <p:nvPr/>
        </p:nvSpPr>
        <p:spPr bwMode="auto">
          <a:xfrm>
            <a:off x="5943600" y="50292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20</a:t>
            </a:r>
          </a:p>
        </p:txBody>
      </p:sp>
      <p:sp>
        <p:nvSpPr>
          <p:cNvPr id="9234" name="Rectangle 17"/>
          <p:cNvSpPr>
            <a:spLocks noChangeArrowheads="1"/>
          </p:cNvSpPr>
          <p:nvPr/>
        </p:nvSpPr>
        <p:spPr bwMode="auto">
          <a:xfrm>
            <a:off x="5943600" y="38100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570</a:t>
            </a:r>
          </a:p>
        </p:txBody>
      </p:sp>
      <p:sp>
        <p:nvSpPr>
          <p:cNvPr id="9235" name="Text Box 18"/>
          <p:cNvSpPr txBox="1">
            <a:spLocks noChangeArrowheads="1"/>
          </p:cNvSpPr>
          <p:nvPr/>
        </p:nvSpPr>
        <p:spPr bwMode="auto">
          <a:xfrm>
            <a:off x="2133600" y="19050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/>
              <a:t>Key</a:t>
            </a:r>
          </a:p>
        </p:txBody>
      </p:sp>
      <p:sp>
        <p:nvSpPr>
          <p:cNvPr id="9236" name="Text Box 19"/>
          <p:cNvSpPr txBox="1">
            <a:spLocks noChangeArrowheads="1"/>
          </p:cNvSpPr>
          <p:nvPr/>
        </p:nvSpPr>
        <p:spPr bwMode="auto">
          <a:xfrm>
            <a:off x="3733800" y="1905000"/>
            <a:ext cx="998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/>
              <a:t>Name</a:t>
            </a:r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5943600" y="1905000"/>
            <a:ext cx="72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/>
              <a:t>Age</a:t>
            </a:r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914400" y="190500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/>
              <a:t>Index</a:t>
            </a:r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1295400" y="2590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9240" name="Text Box 23"/>
          <p:cNvSpPr txBox="1">
            <a:spLocks noChangeArrowheads="1"/>
          </p:cNvSpPr>
          <p:nvPr/>
        </p:nvSpPr>
        <p:spPr bwMode="auto">
          <a:xfrm>
            <a:off x="1295400" y="3200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9241" name="Text Box 24"/>
          <p:cNvSpPr txBox="1">
            <a:spLocks noChangeArrowheads="1"/>
          </p:cNvSpPr>
          <p:nvPr/>
        </p:nvSpPr>
        <p:spPr bwMode="auto">
          <a:xfrm>
            <a:off x="1295400" y="3886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9242" name="Text Box 25"/>
          <p:cNvSpPr txBox="1">
            <a:spLocks noChangeArrowheads="1"/>
          </p:cNvSpPr>
          <p:nvPr/>
        </p:nvSpPr>
        <p:spPr bwMode="auto">
          <a:xfrm>
            <a:off x="12954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9243" name="Text Box 26"/>
          <p:cNvSpPr txBox="1">
            <a:spLocks noChangeArrowheads="1"/>
          </p:cNvSpPr>
          <p:nvPr/>
        </p:nvSpPr>
        <p:spPr bwMode="auto">
          <a:xfrm>
            <a:off x="1295400" y="5105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Implementation 3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Keep the objects in an ordered linked list.</a:t>
            </a:r>
          </a:p>
          <a:p>
            <a:pPr eaLnBrk="1" hangingPunct="1"/>
            <a:r>
              <a:rPr lang="en-US" sz="2800" dirty="0"/>
              <a:t>Insert: find if the key has been used in the table and the position where the new object would go </a:t>
            </a:r>
            <a:r>
              <a:rPr lang="en-US" sz="2800" dirty="0">
                <a:solidFill>
                  <a:schemeClr val="accent2"/>
                </a:solidFill>
              </a:rPr>
              <a:t>O(n).</a:t>
            </a:r>
            <a:r>
              <a:rPr lang="en-US" sz="2800" dirty="0"/>
              <a:t> Insert the object: O(1).</a:t>
            </a:r>
          </a:p>
          <a:p>
            <a:pPr eaLnBrk="1" hangingPunct="1"/>
            <a:r>
              <a:rPr lang="en-US" sz="2800" dirty="0"/>
              <a:t>Access: </a:t>
            </a:r>
            <a:r>
              <a:rPr lang="en-US" sz="2800" dirty="0">
                <a:solidFill>
                  <a:schemeClr val="accent2"/>
                </a:solidFill>
              </a:rPr>
              <a:t>O(n)</a:t>
            </a:r>
            <a:r>
              <a:rPr lang="en-US" sz="2800" dirty="0"/>
              <a:t>.</a:t>
            </a:r>
          </a:p>
          <a:p>
            <a:pPr eaLnBrk="1" hangingPunct="1"/>
            <a:r>
              <a:rPr lang="en-US" sz="2800" dirty="0"/>
              <a:t>Remove: find the key </a:t>
            </a:r>
            <a:r>
              <a:rPr lang="en-US" sz="2800" dirty="0">
                <a:solidFill>
                  <a:schemeClr val="accent2"/>
                </a:solidFill>
              </a:rPr>
              <a:t>O(n)</a:t>
            </a:r>
            <a:r>
              <a:rPr lang="en-US" sz="2800" dirty="0"/>
              <a:t>, remove the object: O(1).</a:t>
            </a:r>
          </a:p>
          <a:p>
            <a:pPr eaLnBrk="1" hangingPunct="1"/>
            <a:r>
              <a:rPr lang="en-US" sz="2800" dirty="0"/>
              <a:t>Find minimum – maximum, O(1).</a:t>
            </a:r>
          </a:p>
          <a:p>
            <a:pPr eaLnBrk="1" hangingPunct="1"/>
            <a:r>
              <a:rPr lang="en-US" sz="2800"/>
              <a:t>Make empty: O(n</a:t>
            </a:r>
            <a:r>
              <a:rPr lang="en-US" sz="2800" smtClean="0"/>
              <a:t>). </a:t>
            </a:r>
            <a:r>
              <a:rPr lang="en-US" sz="2800" dirty="0"/>
              <a:t>Test for empty: O(1).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Linked List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828800" y="45720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4096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828800" y="15240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1024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1828800" y="25908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2048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1828800" y="55626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5120</a:t>
            </a: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1828800" y="35814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3072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2895600" y="4572000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Luke Skywalker</a:t>
            </a: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2895600" y="1524000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Han Solo</a:t>
            </a:r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2895600" y="2590800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Darth Vader</a:t>
            </a:r>
          </a:p>
        </p:txBody>
      </p: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2895600" y="5562600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Leia Organa</a:t>
            </a:r>
          </a:p>
        </p:txBody>
      </p:sp>
      <p:sp>
        <p:nvSpPr>
          <p:cNvPr id="11277" name="Rectangle 12"/>
          <p:cNvSpPr>
            <a:spLocks noChangeArrowheads="1"/>
          </p:cNvSpPr>
          <p:nvPr/>
        </p:nvSpPr>
        <p:spPr bwMode="auto">
          <a:xfrm>
            <a:off x="2895600" y="3581400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Yoda</a:t>
            </a:r>
          </a:p>
        </p:txBody>
      </p:sp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5791200" y="45720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20</a:t>
            </a:r>
          </a:p>
        </p:txBody>
      </p:sp>
      <p:sp>
        <p:nvSpPr>
          <p:cNvPr id="11279" name="Rectangle 14"/>
          <p:cNvSpPr>
            <a:spLocks noChangeArrowheads="1"/>
          </p:cNvSpPr>
          <p:nvPr/>
        </p:nvSpPr>
        <p:spPr bwMode="auto">
          <a:xfrm>
            <a:off x="5791200" y="15240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29</a:t>
            </a:r>
          </a:p>
        </p:txBody>
      </p:sp>
      <p:sp>
        <p:nvSpPr>
          <p:cNvPr id="11280" name="Rectangle 15"/>
          <p:cNvSpPr>
            <a:spLocks noChangeArrowheads="1"/>
          </p:cNvSpPr>
          <p:nvPr/>
        </p:nvSpPr>
        <p:spPr bwMode="auto">
          <a:xfrm>
            <a:off x="5791200" y="25908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54</a:t>
            </a:r>
          </a:p>
        </p:txBody>
      </p:sp>
      <p:sp>
        <p:nvSpPr>
          <p:cNvPr id="11281" name="Rectangle 16"/>
          <p:cNvSpPr>
            <a:spLocks noChangeArrowheads="1"/>
          </p:cNvSpPr>
          <p:nvPr/>
        </p:nvSpPr>
        <p:spPr bwMode="auto">
          <a:xfrm>
            <a:off x="5791200" y="55626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20</a:t>
            </a:r>
          </a:p>
        </p:txBody>
      </p:sp>
      <p:sp>
        <p:nvSpPr>
          <p:cNvPr id="11282" name="Rectangle 17"/>
          <p:cNvSpPr>
            <a:spLocks noChangeArrowheads="1"/>
          </p:cNvSpPr>
          <p:nvPr/>
        </p:nvSpPr>
        <p:spPr bwMode="auto">
          <a:xfrm>
            <a:off x="5791200" y="35814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570</a:t>
            </a:r>
          </a:p>
        </p:txBody>
      </p:sp>
      <p:sp>
        <p:nvSpPr>
          <p:cNvPr id="11283" name="Rectangle 27"/>
          <p:cNvSpPr>
            <a:spLocks noChangeArrowheads="1"/>
          </p:cNvSpPr>
          <p:nvPr/>
        </p:nvSpPr>
        <p:spPr bwMode="auto">
          <a:xfrm>
            <a:off x="6553200" y="1524000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4" name="Rectangle 28"/>
          <p:cNvSpPr>
            <a:spLocks noChangeArrowheads="1"/>
          </p:cNvSpPr>
          <p:nvPr/>
        </p:nvSpPr>
        <p:spPr bwMode="auto">
          <a:xfrm>
            <a:off x="6553200" y="2590800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5" name="Rectangle 29"/>
          <p:cNvSpPr>
            <a:spLocks noChangeArrowheads="1"/>
          </p:cNvSpPr>
          <p:nvPr/>
        </p:nvSpPr>
        <p:spPr bwMode="auto">
          <a:xfrm>
            <a:off x="6553200" y="3581400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6" name="Rectangle 30"/>
          <p:cNvSpPr>
            <a:spLocks noChangeArrowheads="1"/>
          </p:cNvSpPr>
          <p:nvPr/>
        </p:nvSpPr>
        <p:spPr bwMode="auto">
          <a:xfrm>
            <a:off x="6553200" y="4572000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7" name="Rectangle 31"/>
          <p:cNvSpPr>
            <a:spLocks noChangeArrowheads="1"/>
          </p:cNvSpPr>
          <p:nvPr/>
        </p:nvSpPr>
        <p:spPr bwMode="auto">
          <a:xfrm>
            <a:off x="6553200" y="5562600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8" name="Line 32"/>
          <p:cNvSpPr>
            <a:spLocks noChangeShapeType="1"/>
          </p:cNvSpPr>
          <p:nvPr/>
        </p:nvSpPr>
        <p:spPr bwMode="auto">
          <a:xfrm flipH="1">
            <a:off x="6553200" y="56388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9" name="Line 33"/>
          <p:cNvSpPr>
            <a:spLocks noChangeShapeType="1"/>
          </p:cNvSpPr>
          <p:nvPr/>
        </p:nvSpPr>
        <p:spPr bwMode="auto">
          <a:xfrm>
            <a:off x="6781800" y="1828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0" name="Line 34"/>
          <p:cNvSpPr>
            <a:spLocks noChangeShapeType="1"/>
          </p:cNvSpPr>
          <p:nvPr/>
        </p:nvSpPr>
        <p:spPr bwMode="auto">
          <a:xfrm flipH="1">
            <a:off x="1828800" y="2286000"/>
            <a:ext cx="495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1" name="Line 35"/>
          <p:cNvSpPr>
            <a:spLocks noChangeShapeType="1"/>
          </p:cNvSpPr>
          <p:nvPr/>
        </p:nvSpPr>
        <p:spPr bwMode="auto">
          <a:xfrm>
            <a:off x="1828800" y="2286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2" name="Line 38"/>
          <p:cNvSpPr>
            <a:spLocks noChangeShapeType="1"/>
          </p:cNvSpPr>
          <p:nvPr/>
        </p:nvSpPr>
        <p:spPr bwMode="auto">
          <a:xfrm>
            <a:off x="6781800" y="2895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3" name="Line 39"/>
          <p:cNvSpPr>
            <a:spLocks noChangeShapeType="1"/>
          </p:cNvSpPr>
          <p:nvPr/>
        </p:nvSpPr>
        <p:spPr bwMode="auto">
          <a:xfrm flipH="1">
            <a:off x="1828800" y="3352800"/>
            <a:ext cx="495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4" name="Line 40"/>
          <p:cNvSpPr>
            <a:spLocks noChangeShapeType="1"/>
          </p:cNvSpPr>
          <p:nvPr/>
        </p:nvSpPr>
        <p:spPr bwMode="auto">
          <a:xfrm>
            <a:off x="1828800" y="3352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5" name="Line 41"/>
          <p:cNvSpPr>
            <a:spLocks noChangeShapeType="1"/>
          </p:cNvSpPr>
          <p:nvPr/>
        </p:nvSpPr>
        <p:spPr bwMode="auto">
          <a:xfrm>
            <a:off x="6781800" y="3886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6" name="Line 42"/>
          <p:cNvSpPr>
            <a:spLocks noChangeShapeType="1"/>
          </p:cNvSpPr>
          <p:nvPr/>
        </p:nvSpPr>
        <p:spPr bwMode="auto">
          <a:xfrm flipH="1">
            <a:off x="1828800" y="4343400"/>
            <a:ext cx="495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7" name="Line 43"/>
          <p:cNvSpPr>
            <a:spLocks noChangeShapeType="1"/>
          </p:cNvSpPr>
          <p:nvPr/>
        </p:nvSpPr>
        <p:spPr bwMode="auto">
          <a:xfrm>
            <a:off x="1828800" y="4343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8" name="Line 44"/>
          <p:cNvSpPr>
            <a:spLocks noChangeShapeType="1"/>
          </p:cNvSpPr>
          <p:nvPr/>
        </p:nvSpPr>
        <p:spPr bwMode="auto">
          <a:xfrm>
            <a:off x="6781800" y="4876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9" name="Line 45"/>
          <p:cNvSpPr>
            <a:spLocks noChangeShapeType="1"/>
          </p:cNvSpPr>
          <p:nvPr/>
        </p:nvSpPr>
        <p:spPr bwMode="auto">
          <a:xfrm flipH="1">
            <a:off x="1828800" y="5334000"/>
            <a:ext cx="495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0" name="Line 46"/>
          <p:cNvSpPr>
            <a:spLocks noChangeShapeType="1"/>
          </p:cNvSpPr>
          <p:nvPr/>
        </p:nvSpPr>
        <p:spPr bwMode="auto">
          <a:xfrm>
            <a:off x="1828800" y="5334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1" name="Text Box 47"/>
          <p:cNvSpPr txBox="1">
            <a:spLocks noChangeArrowheads="1"/>
          </p:cNvSpPr>
          <p:nvPr/>
        </p:nvSpPr>
        <p:spPr bwMode="auto">
          <a:xfrm>
            <a:off x="6477000" y="10668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/>
              <a:t>Next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243 Data Structures The Table ADT&amp;quot;&quot;/&gt;&lt;property id=&quot;20307&quot; value=&quot;272&quot;/&gt;&lt;/object&gt;&lt;object type=&quot;3&quot; unique_id=&quot;10005&quot;&gt;&lt;property id=&quot;20148&quot; value=&quot;5&quot;/&gt;&lt;property id=&quot;20300&quot; value=&quot;Slide 2 - &amp;quot;The Table ADT&amp;quot;&quot;/&gt;&lt;property id=&quot;20307&quot; value=&quot;273&quot;/&gt;&lt;/object&gt;&lt;object type=&quot;3&quot; unique_id=&quot;10006&quot;&gt;&lt;property id=&quot;20148&quot; value=&quot;5&quot;/&gt;&lt;property id=&quot;20300&quot; value=&quot;Slide 3 - &amp;quot;Example&amp;quot;&quot;/&gt;&lt;property id=&quot;20307&quot; value=&quot;278&quot;/&gt;&lt;/object&gt;&lt;object type=&quot;3&quot; unique_id=&quot;10007&quot;&gt;&lt;property id=&quot;20148&quot; value=&quot;5&quot;/&gt;&lt;property id=&quot;20300&quot; value=&quot;Slide 4 - &amp;quot;Table Operations&amp;quot;&quot;/&gt;&lt;property id=&quot;20307&quot; value=&quot;274&quot;/&gt;&lt;/object&gt;&lt;object type=&quot;3&quot; unique_id=&quot;10008&quot;&gt;&lt;property id=&quot;20148&quot; value=&quot;5&quot;/&gt;&lt;property id=&quot;20300&quot; value=&quot;Slide 5 - &amp;quot;Table Implementation 1&amp;quot;&quot;/&gt;&lt;property id=&quot;20307&quot; value=&quot;275&quot;/&gt;&lt;/object&gt;&lt;object type=&quot;3&quot; unique_id=&quot;10009&quot;&gt;&lt;property id=&quot;20148&quot; value=&quot;5&quot;/&gt;&lt;property id=&quot;20300&quot; value=&quot;Slide 6 - &amp;quot;Table Implementation 2&amp;quot;&quot;/&gt;&lt;property id=&quot;20307&quot; value=&quot;276&quot;/&gt;&lt;/object&gt;&lt;object type=&quot;3&quot; unique_id=&quot;10010&quot;&gt;&lt;property id=&quot;20148&quot; value=&quot;5&quot;/&gt;&lt;property id=&quot;20300&quot; value=&quot;Slide 7 - &amp;quot;Sorted Array&amp;quot;&quot;/&gt;&lt;property id=&quot;20307&quot; value=&quot;279&quot;/&gt;&lt;/object&gt;&lt;object type=&quot;3&quot; unique_id=&quot;10011&quot;&gt;&lt;property id=&quot;20148&quot; value=&quot;5&quot;/&gt;&lt;property id=&quot;20300&quot; value=&quot;Slide 8 - &amp;quot;Table Implementation 3&amp;quot;&quot;/&gt;&lt;property id=&quot;20307&quot; value=&quot;277&quot;/&gt;&lt;/object&gt;&lt;object type=&quot;3&quot; unique_id=&quot;10012&quot;&gt;&lt;property id=&quot;20148&quot; value=&quot;5&quot;/&gt;&lt;property id=&quot;20300&quot; value=&quot;Slide 9 - &amp;quot;Linked List&amp;quot;&quot;/&gt;&lt;property id=&quot;20307&quot; value=&quot;280&quot;/&gt;&lt;/object&gt;&lt;object type=&quot;3&quot; unique_id=&quot;10013&quot;&gt;&lt;property id=&quot;20148&quot; value=&quot;5&quot;/&gt;&lt;property id=&quot;20300&quot; value=&quot;Slide 10 - &amp;quot;Hash Tables&amp;quot;&quot;/&gt;&lt;property id=&quot;20307&quot; value=&quot;281&quot;/&gt;&lt;/object&gt;&lt;object type=&quot;3&quot; unique_id=&quot;10014&quot;&gt;&lt;property id=&quot;20148&quot; value=&quot;5&quot;/&gt;&lt;property id=&quot;20300&quot; value=&quot;Slide 11 - &amp;quot;Collision&amp;quot;&quot;/&gt;&lt;property id=&quot;20307&quot; value=&quot;282&quot;/&gt;&lt;/object&gt;&lt;object type=&quot;3&quot; unique_id=&quot;10015&quot;&gt;&lt;property id=&quot;20148&quot; value=&quot;5&quot;/&gt;&lt;property id=&quot;20300&quot; value=&quot;Slide 12 - &amp;quot;Formal Definition&amp;quot;&quot;/&gt;&lt;property id=&quot;20307&quot; value=&quot;283&quot;/&gt;&lt;/object&gt;&lt;object type=&quot;3&quot; unique_id=&quot;10016&quot;&gt;&lt;property id=&quot;20148&quot; value=&quot;5&quot;/&gt;&lt;property id=&quot;20300&quot; value=&quot;Slide 13 - &amp;quot;Good Hash Functions&amp;quot;&quot;/&gt;&lt;property id=&quot;20307&quot; value=&quot;284&quot;/&gt;&lt;/object&gt;&lt;object type=&quot;3&quot; unique_id=&quot;10017&quot;&gt;&lt;property id=&quot;20148&quot; value=&quot;5&quot;/&gt;&lt;property id=&quot;20300&quot; value=&quot;Slide 14 - &amp;quot;Hash Functions for Integers&amp;quot;&quot;/&gt;&lt;property id=&quot;20307&quot; value=&quot;285&quot;/&gt;&lt;/object&gt;&lt;object type=&quot;3&quot; unique_id=&quot;10018&quot;&gt;&lt;property id=&quot;20148&quot; value=&quot;5&quot;/&gt;&lt;property id=&quot;20300&quot; value=&quot;Slide 15 - &amp;quot;Hash Functions for Strings&amp;quot;&quot;/&gt;&lt;property id=&quot;20307&quot; value=&quot;286&quot;/&gt;&lt;/object&gt;&lt;object type=&quot;3&quot; unique_id=&quot;10019&quot;&gt;&lt;property id=&quot;20148&quot; value=&quot;5&quot;/&gt;&lt;property id=&quot;20300&quot; value=&quot;Slide 16 - &amp;quot;A Good Hash Function for Strings&amp;quot;&quot;/&gt;&lt;property id=&quot;20307&quot; value=&quot;287&quot;/&gt;&lt;/object&gt;&lt;object type=&quot;3&quot; unique_id=&quot;10020&quot;&gt;&lt;property id=&quot;20148&quot; value=&quot;5&quot;/&gt;&lt;property id=&quot;20300&quot; value=&quot;Slide 17 - &amp;quot;Collision Resolution Scheme  Linear Probing&amp;quot;&quot;/&gt;&lt;property id=&quot;20307&quot; value=&quot;288&quot;/&gt;&lt;/object&gt;&lt;object type=&quot;3&quot; unique_id=&quot;10021&quot;&gt;&lt;property id=&quot;20148&quot; value=&quot;5&quot;/&gt;&lt;property id=&quot;20300&quot; value=&quot;Slide 18 - &amp;quot;Quadratic Probing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eparate Chaining&amp;quot;&quot;/&gt;&lt;property id=&quot;20307&quot; value=&quot;29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2911</TotalTime>
  <Words>1521</Words>
  <Application>Microsoft Macintosh PowerPoint</Application>
  <PresentationFormat>On-screen Show (4:3)</PresentationFormat>
  <Paragraphs>177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C243 Data Structures The Table ADT</vt:lpstr>
      <vt:lpstr>The Table ADT</vt:lpstr>
      <vt:lpstr>Example</vt:lpstr>
      <vt:lpstr>Table Operations</vt:lpstr>
      <vt:lpstr>Table Implementation 1</vt:lpstr>
      <vt:lpstr>Table Implementation 2</vt:lpstr>
      <vt:lpstr>Sorted Array</vt:lpstr>
      <vt:lpstr>Table Implementation 3</vt:lpstr>
      <vt:lpstr>Linked List</vt:lpstr>
      <vt:lpstr>Hash Tables</vt:lpstr>
      <vt:lpstr>Collision</vt:lpstr>
      <vt:lpstr>Formal Definition</vt:lpstr>
      <vt:lpstr>Good Hash Functions</vt:lpstr>
      <vt:lpstr>Hash Functions for Integers</vt:lpstr>
      <vt:lpstr>Hash Functions for Strings</vt:lpstr>
      <vt:lpstr>A Good Hash Function for Strings</vt:lpstr>
      <vt:lpstr>Collision Resolution Scheme  Linear Probing</vt:lpstr>
      <vt:lpstr>Quadratic Probing</vt:lpstr>
      <vt:lpstr>Separate Chaining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Dana Vrajitoru</cp:lastModifiedBy>
  <cp:revision>369</cp:revision>
  <dcterms:created xsi:type="dcterms:W3CDTF">2010-10-05T22:24:18Z</dcterms:created>
  <dcterms:modified xsi:type="dcterms:W3CDTF">2014-09-30T17:35:58Z</dcterms:modified>
</cp:coreProperties>
</file>