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5" r:id="rId1"/>
  </p:sldMasterIdLst>
  <p:notesMasterIdLst>
    <p:notesMasterId r:id="rId63"/>
  </p:notesMasterIdLst>
  <p:handoutMasterIdLst>
    <p:handoutMasterId r:id="rId64"/>
  </p:handoutMasterIdLst>
  <p:sldIdLst>
    <p:sldId id="272" r:id="rId2"/>
    <p:sldId id="273" r:id="rId3"/>
    <p:sldId id="274" r:id="rId4"/>
    <p:sldId id="275" r:id="rId5"/>
    <p:sldId id="276" r:id="rId6"/>
    <p:sldId id="287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5" r:id="rId15"/>
    <p:sldId id="286" r:id="rId16"/>
    <p:sldId id="284" r:id="rId17"/>
    <p:sldId id="289" r:id="rId18"/>
    <p:sldId id="291" r:id="rId19"/>
    <p:sldId id="292" r:id="rId20"/>
    <p:sldId id="328" r:id="rId21"/>
    <p:sldId id="290" r:id="rId22"/>
    <p:sldId id="323" r:id="rId23"/>
    <p:sldId id="324" r:id="rId24"/>
    <p:sldId id="293" r:id="rId25"/>
    <p:sldId id="294" r:id="rId26"/>
    <p:sldId id="296" r:id="rId27"/>
    <p:sldId id="297" r:id="rId28"/>
    <p:sldId id="288" r:id="rId29"/>
    <p:sldId id="295" r:id="rId30"/>
    <p:sldId id="298" r:id="rId31"/>
    <p:sldId id="299" r:id="rId32"/>
    <p:sldId id="304" r:id="rId33"/>
    <p:sldId id="301" r:id="rId34"/>
    <p:sldId id="302" r:id="rId35"/>
    <p:sldId id="303" r:id="rId36"/>
    <p:sldId id="300" r:id="rId37"/>
    <p:sldId id="308" r:id="rId38"/>
    <p:sldId id="306" r:id="rId39"/>
    <p:sldId id="309" r:id="rId40"/>
    <p:sldId id="310" r:id="rId41"/>
    <p:sldId id="311" r:id="rId42"/>
    <p:sldId id="327" r:id="rId43"/>
    <p:sldId id="312" r:id="rId44"/>
    <p:sldId id="317" r:id="rId45"/>
    <p:sldId id="325" r:id="rId46"/>
    <p:sldId id="319" r:id="rId47"/>
    <p:sldId id="326" r:id="rId48"/>
    <p:sldId id="318" r:id="rId49"/>
    <p:sldId id="329" r:id="rId50"/>
    <p:sldId id="330" r:id="rId51"/>
    <p:sldId id="331" r:id="rId52"/>
    <p:sldId id="307" r:id="rId53"/>
    <p:sldId id="313" r:id="rId54"/>
    <p:sldId id="315" r:id="rId55"/>
    <p:sldId id="316" r:id="rId56"/>
    <p:sldId id="314" r:id="rId57"/>
    <p:sldId id="320" r:id="rId58"/>
    <p:sldId id="332" r:id="rId59"/>
    <p:sldId id="333" r:id="rId60"/>
    <p:sldId id="335" r:id="rId61"/>
    <p:sldId id="334" r:id="rId62"/>
  </p:sldIdLst>
  <p:sldSz cx="9144000" cy="6858000" type="screen4x3"/>
  <p:notesSz cx="9236075" cy="7010400"/>
  <p:custDataLst>
    <p:tags r:id="rId6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36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0813" y="0"/>
            <a:ext cx="40036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7975"/>
            <a:ext cx="40036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0813" y="6657975"/>
            <a:ext cx="40036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charset="0"/>
              </a:defRPr>
            </a:lvl1pPr>
          </a:lstStyle>
          <a:p>
            <a:fld id="{D82C8E49-6696-2246-8B3F-AC94D71A00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24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36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32400" y="0"/>
            <a:ext cx="40036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2738" y="544513"/>
            <a:ext cx="3532187" cy="2649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1900" y="3349625"/>
            <a:ext cx="6772275" cy="311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21463"/>
            <a:ext cx="40036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2400" y="6621463"/>
            <a:ext cx="40036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73EF09A3-8E7C-2D45-BA95-3A861D2D08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80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F09A3-8E7C-2D45-BA95-3A861D2D08E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0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4AC9-8AD5-884A-97ED-42B6AFA16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C243 Data Structures - D. Vrajitoru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ebdiis.unizar.es/asignaturas/EDA/AVLTree/avltre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C243 Data Structures</a:t>
            </a:r>
            <a:br>
              <a:rPr lang="en-US" sz="4000"/>
            </a:br>
            <a:r>
              <a:rPr lang="en-US" sz="4000"/>
              <a:t>Binary Trees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/>
              <a:t>Dana Vrajitoru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Building a Small Tree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>
                <a:latin typeface="Courier New" charset="0"/>
              </a:rPr>
              <a:t>rootp = new node;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>
                <a:latin typeface="Courier New" charset="0"/>
              </a:rPr>
              <a:t>strcpy(rootp-&gt;label, "Cell");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>
                <a:latin typeface="Courier New" charset="0"/>
              </a:rPr>
              <a:t>rootp-&gt;left = new node;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>
                <a:latin typeface="Courier New" charset="0"/>
              </a:rPr>
              <a:t>strcpy(rootp-&gt;left-&gt;label, "Plant");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>
                <a:latin typeface="Courier New" charset="0"/>
              </a:rPr>
              <a:t>rootp-&gt;right = new node;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>
                <a:latin typeface="Courier New" charset="0"/>
              </a:rPr>
              <a:t>strcpy(rootp-&gt;right-&gt;label, "Animal");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>
                <a:latin typeface="Courier New" charset="0"/>
              </a:rPr>
              <a:t>rootp-&gt;left-&gt;right = new node;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>
                <a:latin typeface="Courier New" charset="0"/>
              </a:rPr>
              <a:t>strcpy(rootp-&gt;left-&gt;right-&gt;label, "Grass");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>
                <a:latin typeface="Courier New" charset="0"/>
              </a:rPr>
              <a:t>rootp-&gt;left-&gt;left = NULL;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>
                <a:latin typeface="Courier New" charset="0"/>
              </a:rPr>
              <a:t>// Complete all the pointers that should be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>
                <a:latin typeface="Courier New" charset="0"/>
              </a:rPr>
              <a:t>// NULL.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0"/>
            <a:ext cx="8229600" cy="6858000"/>
          </a:xfrm>
          <a:solidFill>
            <a:schemeClr val="bg2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 err="1">
                <a:latin typeface="Courier New" charset="0"/>
              </a:rPr>
              <a:t>int</a:t>
            </a:r>
            <a:r>
              <a:rPr lang="en-US" sz="2400" b="1" dirty="0">
                <a:latin typeface="Courier New" charset="0"/>
              </a:rPr>
              <a:t> weight(</a:t>
            </a:r>
            <a:r>
              <a:rPr lang="en-US" sz="2400" b="1" dirty="0" err="1" smtClean="0">
                <a:latin typeface="Courier New" charset="0"/>
              </a:rPr>
              <a:t>nodePtr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)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</a:t>
            </a:r>
            <a:r>
              <a:rPr lang="en-US" sz="2400" b="1" dirty="0" err="1" smtClean="0">
                <a:latin typeface="Courier New" charset="0"/>
              </a:rPr>
              <a:t>int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</a:rPr>
              <a:t>nodeCount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= 0;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</a:t>
            </a:r>
            <a:r>
              <a:rPr lang="en-US" sz="2400" b="1" dirty="0" err="1" smtClean="0">
                <a:latin typeface="Courier New" charset="0"/>
              </a:rPr>
              <a:t>stackOf</a:t>
            </a:r>
            <a:r>
              <a:rPr lang="en-US" sz="2400" b="1" dirty="0">
                <a:latin typeface="Courier New" charset="0"/>
              </a:rPr>
              <a:t>&lt;</a:t>
            </a:r>
            <a:r>
              <a:rPr lang="en-US" sz="2400" b="1" dirty="0" err="1" smtClean="0">
                <a:latin typeface="Courier New" charset="0"/>
              </a:rPr>
              <a:t>nodePtr</a:t>
            </a:r>
            <a:r>
              <a:rPr lang="en-US" sz="2400" b="1" dirty="0">
                <a:latin typeface="Courier New" charset="0"/>
              </a:rPr>
              <a:t>&gt; s;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</a:t>
            </a:r>
            <a:r>
              <a:rPr lang="en-US" sz="2400" b="1" dirty="0" err="1" smtClean="0">
                <a:latin typeface="Courier New" charset="0"/>
              </a:rPr>
              <a:t>nodePtr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p = 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while </a:t>
            </a:r>
            <a:r>
              <a:rPr lang="en-US" sz="2400" b="1" dirty="0">
                <a:latin typeface="Courier New" charset="0"/>
              </a:rPr>
              <a:t>(p != NULL)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+</a:t>
            </a:r>
            <a:r>
              <a:rPr lang="en-US" sz="2400" b="1" dirty="0">
                <a:latin typeface="Courier New" charset="0"/>
              </a:rPr>
              <a:t>+</a:t>
            </a:r>
            <a:r>
              <a:rPr lang="en-US" sz="2400" b="1" dirty="0" err="1" smtClean="0">
                <a:latin typeface="Courier New" charset="0"/>
              </a:rPr>
              <a:t>nodeCount</a:t>
            </a:r>
            <a:r>
              <a:rPr lang="en-US" sz="2400" b="1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</a:t>
            </a:r>
            <a:r>
              <a:rPr lang="en-US" sz="2400" b="1" dirty="0" err="1" smtClean="0">
                <a:latin typeface="Courier New" charset="0"/>
              </a:rPr>
              <a:t>s.push</a:t>
            </a:r>
            <a:r>
              <a:rPr lang="en-US" sz="2400" b="1" dirty="0">
                <a:latin typeface="Courier New" charset="0"/>
              </a:rPr>
              <a:t>(p);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p </a:t>
            </a:r>
            <a:r>
              <a:rPr lang="en-US" sz="2400" b="1" dirty="0">
                <a:latin typeface="Courier New" charset="0"/>
              </a:rPr>
              <a:t>= p-&gt;left;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}</a:t>
            </a:r>
            <a:endParaRPr lang="en-US" sz="24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while </a:t>
            </a:r>
            <a:r>
              <a:rPr lang="en-US" sz="2400" b="1" dirty="0">
                <a:latin typeface="Courier New" charset="0"/>
              </a:rPr>
              <a:t>(s)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p </a:t>
            </a:r>
            <a:r>
              <a:rPr lang="en-US" sz="2400" b="1" dirty="0">
                <a:latin typeface="Courier New" charset="0"/>
              </a:rPr>
              <a:t>= </a:t>
            </a:r>
            <a:r>
              <a:rPr lang="en-US" sz="2400" b="1" dirty="0" err="1">
                <a:latin typeface="Courier New" charset="0"/>
              </a:rPr>
              <a:t>s.pop</a:t>
            </a:r>
            <a:r>
              <a:rPr lang="en-US" sz="2400" b="1" dirty="0">
                <a:latin typeface="Courier New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</a:t>
            </a:r>
            <a:r>
              <a:rPr lang="en-US" sz="2400" b="1" dirty="0" smtClean="0">
                <a:latin typeface="Courier New" charset="0"/>
              </a:rPr>
              <a:t>     </a:t>
            </a:r>
            <a:r>
              <a:rPr lang="en-US" sz="2400" b="1" dirty="0">
                <a:latin typeface="Courier New" charset="0"/>
              </a:rPr>
              <a:t>p = p-&gt;right;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while </a:t>
            </a:r>
            <a:r>
              <a:rPr lang="en-US" sz="2400" b="1" dirty="0">
                <a:latin typeface="Courier New" charset="0"/>
              </a:rPr>
              <a:t>(p != NULL)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    </a:t>
            </a:r>
            <a:r>
              <a:rPr lang="en-US" sz="2400" b="1" dirty="0">
                <a:latin typeface="Courier New" charset="0"/>
              </a:rPr>
              <a:t>++</a:t>
            </a:r>
            <a:r>
              <a:rPr lang="en-US" sz="2400" b="1" dirty="0" err="1" smtClean="0">
                <a:latin typeface="Courier New" charset="0"/>
              </a:rPr>
              <a:t>nodeCount</a:t>
            </a:r>
            <a:r>
              <a:rPr lang="en-US" sz="2400" b="1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</a:t>
            </a:r>
            <a:r>
              <a:rPr lang="en-US" sz="2400" b="1" dirty="0" smtClean="0">
                <a:latin typeface="Courier New" charset="0"/>
              </a:rPr>
              <a:t>         </a:t>
            </a:r>
            <a:r>
              <a:rPr lang="en-US" sz="2400" b="1" dirty="0" err="1">
                <a:latin typeface="Courier New" charset="0"/>
              </a:rPr>
              <a:t>s.push</a:t>
            </a:r>
            <a:r>
              <a:rPr lang="en-US" sz="2400" b="1" dirty="0">
                <a:latin typeface="Courier New" charset="0"/>
              </a:rPr>
              <a:t>(p);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  </a:t>
            </a:r>
            <a:r>
              <a:rPr lang="en-US" sz="2400" b="1" dirty="0" smtClean="0">
                <a:latin typeface="Courier New" charset="0"/>
              </a:rPr>
              <a:t>      p </a:t>
            </a:r>
            <a:r>
              <a:rPr lang="en-US" sz="2400" b="1" dirty="0">
                <a:latin typeface="Courier New" charset="0"/>
              </a:rPr>
              <a:t>= p-&gt;left;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}} </a:t>
            </a:r>
            <a:r>
              <a:rPr lang="en-US" sz="2400" b="1" dirty="0" smtClean="0">
                <a:latin typeface="Courier New" charset="0"/>
              </a:rPr>
              <a:t> return </a:t>
            </a:r>
            <a:r>
              <a:rPr lang="en-US" sz="2400" b="1" dirty="0" err="1" smtClean="0">
                <a:latin typeface="Courier New" charset="0"/>
              </a:rPr>
              <a:t>nodeCount</a:t>
            </a:r>
            <a:r>
              <a:rPr lang="en-US" sz="2400" b="1" dirty="0">
                <a:latin typeface="Courier New" charset="0"/>
              </a:rPr>
              <a:t>;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Recursive Version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sz="2800" b="1" dirty="0" err="1">
                <a:latin typeface="Courier New" charset="0"/>
              </a:rPr>
              <a:t>int</a:t>
            </a:r>
            <a:r>
              <a:rPr lang="en-US" sz="2800" b="1" dirty="0">
                <a:latin typeface="Courier New" charset="0"/>
              </a:rPr>
              <a:t> weight(</a:t>
            </a:r>
            <a:r>
              <a:rPr lang="en-US" sz="2800" b="1" dirty="0" err="1" smtClean="0">
                <a:latin typeface="Courier New" charset="0"/>
              </a:rPr>
              <a:t>nodePtr</a:t>
            </a:r>
            <a:r>
              <a:rPr lang="en-US" sz="2800" b="1" dirty="0" smtClean="0">
                <a:latin typeface="Courier New" charset="0"/>
              </a:rPr>
              <a:t> 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{</a:t>
            </a: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if </a:t>
            </a:r>
            <a:r>
              <a:rPr lang="en-US" sz="2800" b="1" dirty="0">
                <a:latin typeface="Courier New" charset="0"/>
              </a:rPr>
              <a:t>(!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 smtClean="0">
                <a:latin typeface="Courier New" charset="0"/>
              </a:rPr>
              <a:t>)    // Base case</a:t>
            </a:r>
            <a:endParaRPr lang="en-US" sz="2800" b="1" dirty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  </a:t>
            </a:r>
            <a:r>
              <a:rPr lang="en-US" sz="2800" b="1" dirty="0" smtClean="0">
                <a:latin typeface="Courier New" charset="0"/>
              </a:rPr>
              <a:t>    return </a:t>
            </a:r>
            <a:r>
              <a:rPr lang="en-US" sz="2800" b="1" dirty="0">
                <a:latin typeface="Courier New" charset="0"/>
              </a:rPr>
              <a:t>0;</a:t>
            </a: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else </a:t>
            </a:r>
            <a:endParaRPr lang="en-US" sz="2800" b="1" dirty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  </a:t>
            </a:r>
            <a:r>
              <a:rPr lang="en-US" sz="2800" b="1" dirty="0" smtClean="0">
                <a:latin typeface="Courier New" charset="0"/>
              </a:rPr>
              <a:t>    return </a:t>
            </a:r>
            <a:r>
              <a:rPr lang="en-US" sz="2800" b="1" dirty="0">
                <a:latin typeface="Courier New" charset="0"/>
              </a:rPr>
              <a:t>1 + </a:t>
            </a: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  </a:t>
            </a:r>
            <a:r>
              <a:rPr lang="en-US" sz="2800" b="1" dirty="0" smtClean="0">
                <a:latin typeface="Courier New" charset="0"/>
              </a:rPr>
              <a:t>           </a:t>
            </a:r>
            <a:r>
              <a:rPr lang="en-US" sz="2800" b="1" dirty="0">
                <a:latin typeface="Courier New" charset="0"/>
              </a:rPr>
              <a:t>weight(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-&gt;left) + </a:t>
            </a: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  </a:t>
            </a:r>
            <a:r>
              <a:rPr lang="en-US" sz="2800" b="1" dirty="0" smtClean="0">
                <a:latin typeface="Courier New" charset="0"/>
              </a:rPr>
              <a:t>           </a:t>
            </a:r>
            <a:r>
              <a:rPr lang="en-US" sz="2800" b="1" dirty="0">
                <a:latin typeface="Courier New" charset="0"/>
              </a:rPr>
              <a:t>weight(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-&gt;right);</a:t>
            </a:r>
          </a:p>
          <a:p>
            <a:pPr eaLnBrk="1" hangingPunct="1">
              <a:buNone/>
            </a:pPr>
            <a:r>
              <a:rPr lang="en-US" sz="2800" b="1" dirty="0">
                <a:latin typeface="Courier New" charset="0"/>
              </a:rPr>
              <a:t>} // </a:t>
            </a:r>
            <a:r>
              <a:rPr lang="en-US" sz="2800" b="1" dirty="0" smtClean="0">
                <a:latin typeface="Courier New" charset="0"/>
              </a:rPr>
              <a:t>weight()</a:t>
            </a:r>
            <a:endParaRPr lang="en-US" sz="2800" b="1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Print the Tree in </a:t>
            </a:r>
            <a:r>
              <a:rPr lang="en-US" i="1"/>
              <a:t>In-Order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void </a:t>
            </a:r>
            <a:r>
              <a:rPr lang="en-US" sz="2800" b="1" dirty="0" err="1" smtClean="0">
                <a:latin typeface="Courier New" charset="0"/>
              </a:rPr>
              <a:t>printLabels</a:t>
            </a:r>
            <a:r>
              <a:rPr lang="en-US" sz="2800" b="1" dirty="0">
                <a:latin typeface="Courier New" charset="0"/>
              </a:rPr>
              <a:t>(</a:t>
            </a:r>
            <a:r>
              <a:rPr lang="en-US" sz="2800" b="1" dirty="0" err="1" smtClean="0">
                <a:latin typeface="Courier New" charset="0"/>
              </a:rPr>
              <a:t>nodePtr</a:t>
            </a:r>
            <a:r>
              <a:rPr lang="en-US" sz="2800" b="1" dirty="0" smtClean="0">
                <a:latin typeface="Courier New" charset="0"/>
              </a:rPr>
              <a:t> 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{</a:t>
            </a: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if </a:t>
            </a:r>
            <a:r>
              <a:rPr lang="en-US" sz="2800" b="1" dirty="0">
                <a:latin typeface="Courier New" charset="0"/>
              </a:rPr>
              <a:t>(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) </a:t>
            </a:r>
            <a:endParaRPr lang="en-US" sz="2800" b="1" dirty="0" smtClean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smtClean="0">
                <a:latin typeface="Courier New" charset="0"/>
              </a:rPr>
              <a:t>   {</a:t>
            </a:r>
            <a:endParaRPr lang="en-US" sz="2800" b="1" dirty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  </a:t>
            </a:r>
            <a:r>
              <a:rPr lang="en-US" sz="2800" b="1" dirty="0" smtClean="0">
                <a:latin typeface="Courier New" charset="0"/>
              </a:rPr>
              <a:t>    </a:t>
            </a:r>
            <a:r>
              <a:rPr lang="en-US" sz="2800" b="1" dirty="0" err="1" smtClean="0">
                <a:latin typeface="Courier New" charset="0"/>
              </a:rPr>
              <a:t>printLabels</a:t>
            </a:r>
            <a:r>
              <a:rPr lang="en-US" sz="2800" b="1" dirty="0">
                <a:latin typeface="Courier New" charset="0"/>
              </a:rPr>
              <a:t>(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-&gt;left);</a:t>
            </a: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 </a:t>
            </a:r>
            <a:r>
              <a:rPr lang="en-US" sz="2800" b="1" dirty="0" smtClean="0">
                <a:latin typeface="Courier New" charset="0"/>
              </a:rPr>
              <a:t>     </a:t>
            </a:r>
            <a:r>
              <a:rPr lang="en-US" sz="2800" b="1" dirty="0" err="1">
                <a:latin typeface="Courier New" charset="0"/>
              </a:rPr>
              <a:t>cout</a:t>
            </a:r>
            <a:r>
              <a:rPr lang="en-US" sz="2800" b="1" dirty="0">
                <a:latin typeface="Courier New" charset="0"/>
              </a:rPr>
              <a:t> &lt;&lt; 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-&gt;label &lt;&lt; </a:t>
            </a:r>
            <a:r>
              <a:rPr lang="en-US" sz="2800" b="1" dirty="0" err="1">
                <a:latin typeface="Courier New" charset="0"/>
              </a:rPr>
              <a:t>endl</a:t>
            </a:r>
            <a:r>
              <a:rPr lang="en-US" sz="2800" b="1" dirty="0">
                <a:latin typeface="Courier New" charset="0"/>
              </a:rPr>
              <a:t>;</a:t>
            </a: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  </a:t>
            </a:r>
            <a:r>
              <a:rPr lang="en-US" sz="2800" b="1" dirty="0" smtClean="0">
                <a:latin typeface="Courier New" charset="0"/>
              </a:rPr>
              <a:t>    </a:t>
            </a:r>
            <a:r>
              <a:rPr lang="en-US" sz="2800" b="1" dirty="0" err="1" smtClean="0">
                <a:latin typeface="Courier New" charset="0"/>
              </a:rPr>
              <a:t>printLabels</a:t>
            </a:r>
            <a:r>
              <a:rPr lang="en-US" sz="2800" b="1" dirty="0">
                <a:latin typeface="Courier New" charset="0"/>
              </a:rPr>
              <a:t>(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-&gt;right);</a:t>
            </a: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}</a:t>
            </a:r>
            <a:endParaRPr lang="en-US" sz="2800" b="1" dirty="0">
              <a:latin typeface="Courier New" charset="0"/>
            </a:endParaRPr>
          </a:p>
          <a:p>
            <a:pPr eaLnBrk="1" hangingPunct="1">
              <a:buNone/>
            </a:pPr>
            <a:r>
              <a:rPr lang="en-US" sz="2800" b="1" dirty="0" smtClean="0">
                <a:latin typeface="Courier New" charset="0"/>
              </a:rPr>
              <a:t>} /</a:t>
            </a:r>
            <a:r>
              <a:rPr lang="en-US" sz="2800" b="1" dirty="0">
                <a:latin typeface="Courier New" charset="0"/>
              </a:rPr>
              <a:t>/ </a:t>
            </a:r>
            <a:r>
              <a:rPr lang="en-US" sz="2800" b="1" dirty="0" err="1" smtClean="0">
                <a:latin typeface="Courier New" charset="0"/>
              </a:rPr>
              <a:t>printLabels</a:t>
            </a:r>
            <a:r>
              <a:rPr lang="en-US" sz="2800" b="1" dirty="0" smtClean="0">
                <a:latin typeface="Courier New" charset="0"/>
              </a:rPr>
              <a:t>()</a:t>
            </a:r>
            <a:endParaRPr lang="en-US" sz="2800" b="1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Print in </a:t>
            </a:r>
            <a:r>
              <a:rPr lang="en-US" i="1"/>
              <a:t>Pre-Order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void </a:t>
            </a:r>
            <a:r>
              <a:rPr lang="en-US" sz="2800" b="1" dirty="0" err="1" smtClean="0">
                <a:latin typeface="Courier New" charset="0"/>
              </a:rPr>
              <a:t>printPreOrder</a:t>
            </a:r>
            <a:r>
              <a:rPr lang="en-US" sz="2800" b="1" dirty="0">
                <a:latin typeface="Courier New" charset="0"/>
              </a:rPr>
              <a:t>(</a:t>
            </a:r>
            <a:r>
              <a:rPr lang="en-US" sz="2800" b="1" dirty="0" err="1" smtClean="0">
                <a:latin typeface="Courier New" charset="0"/>
              </a:rPr>
              <a:t>nodePtr</a:t>
            </a:r>
            <a:r>
              <a:rPr lang="en-US" sz="2800" b="1" dirty="0" smtClean="0">
                <a:latin typeface="Courier New" charset="0"/>
              </a:rPr>
              <a:t> 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{</a:t>
            </a: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if </a:t>
            </a:r>
            <a:r>
              <a:rPr lang="en-US" sz="2800" b="1" dirty="0">
                <a:latin typeface="Courier New" charset="0"/>
              </a:rPr>
              <a:t>(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) </a:t>
            </a:r>
            <a:endParaRPr lang="en-US" sz="2800" b="1" dirty="0" smtClean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smtClean="0">
                <a:latin typeface="Courier New" charset="0"/>
              </a:rPr>
              <a:t>   {</a:t>
            </a:r>
            <a:endParaRPr lang="en-US" sz="2800" b="1" dirty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    </a:t>
            </a:r>
            <a:r>
              <a:rPr lang="en-US" sz="2800" b="1" dirty="0" err="1">
                <a:latin typeface="Courier New" charset="0"/>
              </a:rPr>
              <a:t>cout</a:t>
            </a:r>
            <a:r>
              <a:rPr lang="en-US" sz="2800" b="1" dirty="0">
                <a:latin typeface="Courier New" charset="0"/>
              </a:rPr>
              <a:t> &lt;&lt; 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-&gt;label &lt;&lt; </a:t>
            </a:r>
            <a:r>
              <a:rPr lang="en-US" sz="2800" b="1" dirty="0" err="1">
                <a:latin typeface="Courier New" charset="0"/>
              </a:rPr>
              <a:t>endl</a:t>
            </a:r>
            <a:r>
              <a:rPr lang="en-US" sz="2800" b="1" dirty="0">
                <a:latin typeface="Courier New" charset="0"/>
              </a:rPr>
              <a:t>;</a:t>
            </a: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    </a:t>
            </a:r>
            <a:r>
              <a:rPr lang="en-US" sz="2800" b="1" dirty="0" err="1" smtClean="0">
                <a:latin typeface="Courier New" charset="0"/>
              </a:rPr>
              <a:t>printPreOrder</a:t>
            </a:r>
            <a:r>
              <a:rPr lang="en-US" sz="2800" b="1" dirty="0">
                <a:latin typeface="Courier New" charset="0"/>
              </a:rPr>
              <a:t>(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-&gt;left);</a:t>
            </a: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    </a:t>
            </a:r>
            <a:r>
              <a:rPr lang="en-US" sz="2800" b="1" dirty="0" err="1" smtClean="0">
                <a:latin typeface="Courier New" charset="0"/>
              </a:rPr>
              <a:t>printPreOrder</a:t>
            </a:r>
            <a:r>
              <a:rPr lang="en-US" sz="2800" b="1" dirty="0">
                <a:latin typeface="Courier New" charset="0"/>
              </a:rPr>
              <a:t>(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-&gt;right);</a:t>
            </a: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}</a:t>
            </a:r>
            <a:endParaRPr lang="en-US" sz="2800" b="1" dirty="0">
              <a:latin typeface="Courier New" charset="0"/>
            </a:endParaRPr>
          </a:p>
          <a:p>
            <a:pPr eaLnBrk="1" hangingPunct="1">
              <a:buNone/>
            </a:pPr>
            <a:r>
              <a:rPr lang="en-US" sz="2800" b="1" dirty="0" smtClean="0">
                <a:latin typeface="Courier New" charset="0"/>
              </a:rPr>
              <a:t>} /</a:t>
            </a:r>
            <a:r>
              <a:rPr lang="en-US" sz="2800" b="1" dirty="0">
                <a:latin typeface="Courier New" charset="0"/>
              </a:rPr>
              <a:t>/ </a:t>
            </a:r>
            <a:r>
              <a:rPr lang="en-US" sz="2800" b="1" dirty="0" err="1" smtClean="0">
                <a:latin typeface="Courier New" charset="0"/>
              </a:rPr>
              <a:t>printPreOrder</a:t>
            </a:r>
            <a:r>
              <a:rPr lang="en-US" sz="2800" b="1" dirty="0" smtClean="0">
                <a:latin typeface="Courier New" charset="0"/>
              </a:rPr>
              <a:t>()</a:t>
            </a:r>
            <a:endParaRPr lang="en-US" sz="2800" b="1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Print in </a:t>
            </a:r>
            <a:r>
              <a:rPr lang="en-US" i="1"/>
              <a:t>Post-Order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void </a:t>
            </a:r>
            <a:r>
              <a:rPr lang="en-US" sz="2800" b="1" dirty="0" err="1" smtClean="0">
                <a:latin typeface="Courier New" charset="0"/>
              </a:rPr>
              <a:t>printPostOrder</a:t>
            </a:r>
            <a:r>
              <a:rPr lang="en-US" sz="2800" b="1" dirty="0">
                <a:latin typeface="Courier New" charset="0"/>
              </a:rPr>
              <a:t>(</a:t>
            </a:r>
            <a:r>
              <a:rPr lang="en-US" sz="2800" b="1" dirty="0" err="1" smtClean="0">
                <a:latin typeface="Courier New" charset="0"/>
              </a:rPr>
              <a:t>nodePtr</a:t>
            </a:r>
            <a:r>
              <a:rPr lang="en-US" sz="2800" b="1" dirty="0" smtClean="0">
                <a:latin typeface="Courier New" charset="0"/>
              </a:rPr>
              <a:t> 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{</a:t>
            </a: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if </a:t>
            </a:r>
            <a:r>
              <a:rPr lang="en-US" sz="2800" b="1" dirty="0">
                <a:latin typeface="Courier New" charset="0"/>
              </a:rPr>
              <a:t>(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) </a:t>
            </a:r>
            <a:endParaRPr lang="en-US" sz="2800" b="1" dirty="0" smtClean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smtClean="0">
                <a:latin typeface="Courier New" charset="0"/>
              </a:rPr>
              <a:t>   {</a:t>
            </a:r>
            <a:endParaRPr lang="en-US" sz="2800" b="1" dirty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  </a:t>
            </a:r>
            <a:r>
              <a:rPr lang="en-US" sz="2800" b="1" dirty="0" smtClean="0">
                <a:latin typeface="Courier New" charset="0"/>
              </a:rPr>
              <a:t>    </a:t>
            </a:r>
            <a:r>
              <a:rPr lang="en-US" sz="2800" b="1" dirty="0" err="1" smtClean="0">
                <a:latin typeface="Courier New" charset="0"/>
              </a:rPr>
              <a:t>printPostOrder</a:t>
            </a:r>
            <a:r>
              <a:rPr lang="en-US" sz="2800" b="1" dirty="0">
                <a:latin typeface="Courier New" charset="0"/>
              </a:rPr>
              <a:t>(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-&gt;left);</a:t>
            </a: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  </a:t>
            </a:r>
            <a:r>
              <a:rPr lang="en-US" sz="2800" b="1" dirty="0" smtClean="0">
                <a:latin typeface="Courier New" charset="0"/>
              </a:rPr>
              <a:t>    </a:t>
            </a:r>
            <a:r>
              <a:rPr lang="en-US" sz="2800" b="1" dirty="0" err="1" smtClean="0">
                <a:latin typeface="Courier New" charset="0"/>
              </a:rPr>
              <a:t>printPostOrder</a:t>
            </a:r>
            <a:r>
              <a:rPr lang="en-US" sz="2800" b="1" dirty="0">
                <a:latin typeface="Courier New" charset="0"/>
              </a:rPr>
              <a:t>(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-&gt;right);   </a:t>
            </a: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  </a:t>
            </a:r>
            <a:r>
              <a:rPr lang="en-US" sz="2800" b="1" dirty="0" smtClean="0">
                <a:latin typeface="Courier New" charset="0"/>
              </a:rPr>
              <a:t>    </a:t>
            </a:r>
            <a:r>
              <a:rPr lang="en-US" sz="2800" b="1" dirty="0" err="1" smtClean="0">
                <a:latin typeface="Courier New" charset="0"/>
              </a:rPr>
              <a:t>cout</a:t>
            </a:r>
            <a:r>
              <a:rPr lang="en-US" sz="2800" b="1" dirty="0" smtClean="0">
                <a:latin typeface="Courier New" charset="0"/>
              </a:rPr>
              <a:t> </a:t>
            </a:r>
            <a:r>
              <a:rPr lang="en-US" sz="2800" b="1" dirty="0">
                <a:latin typeface="Courier New" charset="0"/>
              </a:rPr>
              <a:t>&lt;&lt; 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-&gt;label &lt;&lt; </a:t>
            </a:r>
            <a:r>
              <a:rPr lang="en-US" sz="2800" b="1" dirty="0" err="1">
                <a:latin typeface="Courier New" charset="0"/>
              </a:rPr>
              <a:t>endl</a:t>
            </a:r>
            <a:r>
              <a:rPr lang="en-US" sz="2800" b="1" dirty="0">
                <a:latin typeface="Courier New" charset="0"/>
              </a:rPr>
              <a:t>;</a:t>
            </a: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}</a:t>
            </a:r>
            <a:endParaRPr lang="en-US" sz="2800" b="1" dirty="0">
              <a:latin typeface="Courier New" charset="0"/>
            </a:endParaRPr>
          </a:p>
          <a:p>
            <a:pPr eaLnBrk="1" hangingPunct="1">
              <a:buNone/>
            </a:pPr>
            <a:r>
              <a:rPr lang="en-US" sz="2800" b="1" dirty="0" smtClean="0">
                <a:latin typeface="Courier New" charset="0"/>
              </a:rPr>
              <a:t>} /</a:t>
            </a:r>
            <a:r>
              <a:rPr lang="en-US" sz="2800" b="1" dirty="0">
                <a:latin typeface="Courier New" charset="0"/>
              </a:rPr>
              <a:t>/ </a:t>
            </a:r>
            <a:r>
              <a:rPr lang="en-US" sz="2800" b="1" dirty="0" err="1" smtClean="0">
                <a:latin typeface="Courier New" charset="0"/>
              </a:rPr>
              <a:t>printPostOrder</a:t>
            </a:r>
            <a:r>
              <a:rPr lang="en-US" sz="2800" b="1" dirty="0" smtClean="0">
                <a:latin typeface="Courier New" charset="0"/>
              </a:rPr>
              <a:t>()</a:t>
            </a:r>
            <a:endParaRPr lang="en-US" sz="2800" b="1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Compare 2 Trees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 err="1">
                <a:latin typeface="Courier New" charset="0"/>
              </a:rPr>
              <a:t>bool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 smtClean="0">
                <a:latin typeface="Courier New" charset="0"/>
              </a:rPr>
              <a:t>areAlike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 err="1" smtClean="0">
                <a:latin typeface="Courier New" charset="0"/>
              </a:rPr>
              <a:t>nodePtr</a:t>
            </a:r>
            <a:r>
              <a:rPr lang="en-US" sz="2000" b="1" dirty="0" smtClean="0"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</a:rPr>
              <a:t>first, </a:t>
            </a:r>
            <a:r>
              <a:rPr lang="en-US" sz="2000" b="1" dirty="0" err="1" smtClean="0">
                <a:latin typeface="Courier New" charset="0"/>
              </a:rPr>
              <a:t>nodePtr</a:t>
            </a:r>
            <a:r>
              <a:rPr lang="en-US" sz="2000" b="1" dirty="0" smtClean="0"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</a:rPr>
              <a:t>second)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</a:t>
            </a:r>
            <a:r>
              <a:rPr lang="en-US" sz="2000" b="1" dirty="0" smtClean="0">
                <a:latin typeface="Courier New" charset="0"/>
              </a:rPr>
              <a:t>  if </a:t>
            </a:r>
            <a:r>
              <a:rPr lang="en-US" sz="2000" b="1" dirty="0">
                <a:latin typeface="Courier New" charset="0"/>
              </a:rPr>
              <a:t>(!first &amp;&amp; !second)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  </a:t>
            </a:r>
            <a:r>
              <a:rPr lang="en-US" sz="2000" b="1" dirty="0" smtClean="0">
                <a:latin typeface="Courier New" charset="0"/>
              </a:rPr>
              <a:t>    return </a:t>
            </a:r>
            <a:r>
              <a:rPr lang="en-US" sz="2000" b="1" dirty="0">
                <a:latin typeface="Courier New" charset="0"/>
              </a:rPr>
              <a:t>true;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</a:t>
            </a:r>
            <a:r>
              <a:rPr lang="en-US" sz="2000" b="1" dirty="0" smtClean="0">
                <a:latin typeface="Courier New" charset="0"/>
              </a:rPr>
              <a:t>  else </a:t>
            </a:r>
            <a:r>
              <a:rPr lang="en-US" sz="2000" b="1" dirty="0">
                <a:latin typeface="Courier New" charset="0"/>
              </a:rPr>
              <a:t>if (!first || !second)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  </a:t>
            </a:r>
            <a:r>
              <a:rPr lang="en-US" sz="2000" b="1" dirty="0" smtClean="0">
                <a:latin typeface="Courier New" charset="0"/>
              </a:rPr>
              <a:t>    return </a:t>
            </a:r>
            <a:r>
              <a:rPr lang="en-US" sz="2000" b="1" dirty="0">
                <a:latin typeface="Courier New" charset="0"/>
              </a:rPr>
              <a:t>false;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</a:t>
            </a:r>
            <a:r>
              <a:rPr lang="en-US" sz="2000" b="1" dirty="0" smtClean="0">
                <a:latin typeface="Courier New" charset="0"/>
              </a:rPr>
              <a:t>  else </a:t>
            </a:r>
            <a:r>
              <a:rPr lang="en-US" sz="2000" b="1" dirty="0">
                <a:latin typeface="Courier New" charset="0"/>
              </a:rPr>
              <a:t>if (</a:t>
            </a:r>
            <a:r>
              <a:rPr lang="en-US" sz="2000" b="1" dirty="0" err="1">
                <a:latin typeface="Courier New" charset="0"/>
              </a:rPr>
              <a:t>strcmp</a:t>
            </a:r>
            <a:r>
              <a:rPr lang="en-US" sz="2000" b="1" dirty="0">
                <a:latin typeface="Courier New" charset="0"/>
              </a:rPr>
              <a:t>(first-&gt;label, second-&gt;label) == 0)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        </a:t>
            </a:r>
            <a:r>
              <a:rPr lang="en-US" sz="2000" b="1" dirty="0" smtClean="0">
                <a:latin typeface="Courier New" charset="0"/>
              </a:rPr>
              <a:t>   &amp;</a:t>
            </a:r>
            <a:r>
              <a:rPr lang="en-US" sz="2000" b="1" dirty="0">
                <a:latin typeface="Courier New" charset="0"/>
              </a:rPr>
              <a:t>&amp; </a:t>
            </a:r>
            <a:r>
              <a:rPr lang="en-US" sz="2000" b="1" dirty="0" err="1" smtClean="0">
                <a:latin typeface="Courier New" charset="0"/>
              </a:rPr>
              <a:t>areAlike</a:t>
            </a:r>
            <a:r>
              <a:rPr lang="en-US" sz="2000" b="1" dirty="0">
                <a:latin typeface="Courier New" charset="0"/>
              </a:rPr>
              <a:t>(first-&gt;left, second-&gt;left)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        </a:t>
            </a:r>
            <a:r>
              <a:rPr lang="en-US" sz="2000" b="1" dirty="0" smtClean="0">
                <a:latin typeface="Courier New" charset="0"/>
              </a:rPr>
              <a:t>   &amp;</a:t>
            </a:r>
            <a:r>
              <a:rPr lang="en-US" sz="2000" b="1" dirty="0">
                <a:latin typeface="Courier New" charset="0"/>
              </a:rPr>
              <a:t>&amp; </a:t>
            </a:r>
            <a:r>
              <a:rPr lang="en-US" sz="2000" b="1" dirty="0" err="1" smtClean="0">
                <a:latin typeface="Courier New" charset="0"/>
              </a:rPr>
              <a:t>areAlike</a:t>
            </a:r>
            <a:r>
              <a:rPr lang="en-US" sz="2000" b="1" dirty="0">
                <a:latin typeface="Courier New" charset="0"/>
              </a:rPr>
              <a:t>(first-&gt;right, second-&gt;right))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 smtClean="0">
                <a:latin typeface="Courier New" charset="0"/>
              </a:rPr>
              <a:t>        </a:t>
            </a:r>
            <a:r>
              <a:rPr lang="en-US" sz="2000" b="1" dirty="0">
                <a:latin typeface="Courier New" charset="0"/>
              </a:rPr>
              <a:t>return true;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</a:t>
            </a:r>
            <a:r>
              <a:rPr lang="en-US" sz="2000" b="1" dirty="0" smtClean="0">
                <a:latin typeface="Courier New" charset="0"/>
              </a:rPr>
              <a:t>  else</a:t>
            </a:r>
            <a:endParaRPr lang="en-US" sz="2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  </a:t>
            </a:r>
            <a:r>
              <a:rPr lang="en-US" sz="2000" b="1" dirty="0" smtClean="0">
                <a:latin typeface="Courier New" charset="0"/>
              </a:rPr>
              <a:t>    return </a:t>
            </a:r>
            <a:r>
              <a:rPr lang="en-US" sz="2000" b="1" dirty="0">
                <a:latin typeface="Courier New" charset="0"/>
              </a:rPr>
              <a:t>false;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 smtClean="0">
                <a:latin typeface="Courier New" charset="0"/>
              </a:rPr>
              <a:t>} // </a:t>
            </a:r>
            <a:r>
              <a:rPr lang="en-US" sz="2000" b="1" dirty="0" err="1" smtClean="0">
                <a:latin typeface="Courier New" charset="0"/>
              </a:rPr>
              <a:t>areAlike</a:t>
            </a:r>
            <a:r>
              <a:rPr lang="en-US" sz="2000" b="1" dirty="0" smtClean="0">
                <a:latin typeface="Courier New" charset="0"/>
              </a:rPr>
              <a:t>()</a:t>
            </a:r>
            <a:endParaRPr lang="en-US" sz="2000" b="1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Number of Only Children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 err="1">
                <a:latin typeface="Courier New" charset="0"/>
              </a:rPr>
              <a:t>int</a:t>
            </a: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</a:rPr>
              <a:t>numOnlyChildren</a:t>
            </a:r>
            <a:r>
              <a:rPr lang="en-US" sz="2400" b="1" dirty="0">
                <a:latin typeface="Courier New" charset="0"/>
              </a:rPr>
              <a:t>(</a:t>
            </a:r>
            <a:r>
              <a:rPr lang="en-US" sz="2400" b="1" dirty="0" err="1" smtClean="0">
                <a:latin typeface="Courier New" charset="0"/>
              </a:rPr>
              <a:t>nodePtr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t)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if </a:t>
            </a:r>
            <a:r>
              <a:rPr lang="en-US" sz="2400" b="1" dirty="0">
                <a:latin typeface="Courier New" charset="0"/>
              </a:rPr>
              <a:t>(!t || (!t-&gt;left &amp;&amp; !t-&gt;right))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return </a:t>
            </a:r>
            <a:r>
              <a:rPr lang="en-US" sz="2400" b="1" dirty="0">
                <a:latin typeface="Courier New" charset="0"/>
              </a:rPr>
              <a:t>0;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else </a:t>
            </a:r>
            <a:r>
              <a:rPr lang="en-US" sz="2400" b="1" dirty="0">
                <a:latin typeface="Courier New" charset="0"/>
              </a:rPr>
              <a:t>if (!t-&gt;left)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return </a:t>
            </a:r>
            <a:r>
              <a:rPr lang="en-US" sz="2400" b="1" dirty="0">
                <a:latin typeface="Courier New" charset="0"/>
              </a:rPr>
              <a:t>1+</a:t>
            </a:r>
            <a:r>
              <a:rPr lang="en-US" sz="2400" b="1" dirty="0" smtClean="0">
                <a:latin typeface="Courier New" charset="0"/>
              </a:rPr>
              <a:t>numOnlyChildren(</a:t>
            </a:r>
            <a:r>
              <a:rPr lang="en-US" sz="2400" b="1" dirty="0">
                <a:latin typeface="Courier New" charset="0"/>
              </a:rPr>
              <a:t>t-&gt;right);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else </a:t>
            </a:r>
            <a:r>
              <a:rPr lang="en-US" sz="2400" b="1" dirty="0">
                <a:latin typeface="Courier New" charset="0"/>
              </a:rPr>
              <a:t>if (!t-&gt;right)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return </a:t>
            </a:r>
            <a:r>
              <a:rPr lang="en-US" sz="2400" b="1" dirty="0">
                <a:latin typeface="Courier New" charset="0"/>
              </a:rPr>
              <a:t>1+</a:t>
            </a:r>
            <a:r>
              <a:rPr lang="en-US" sz="2400" b="1" dirty="0" smtClean="0">
                <a:latin typeface="Courier New" charset="0"/>
              </a:rPr>
              <a:t>numOnlyChildren(</a:t>
            </a:r>
            <a:r>
              <a:rPr lang="en-US" sz="2400" b="1" dirty="0">
                <a:latin typeface="Courier New" charset="0"/>
              </a:rPr>
              <a:t>t-&gt;left);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else</a:t>
            </a:r>
            <a:endParaRPr lang="en-US" sz="24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</a:t>
            </a:r>
            <a:r>
              <a:rPr lang="en-US" sz="2400" b="1" dirty="0">
                <a:latin typeface="Courier New" charset="0"/>
              </a:rPr>
              <a:t>return </a:t>
            </a:r>
            <a:r>
              <a:rPr lang="en-US" sz="2400" b="1" dirty="0" err="1" smtClean="0">
                <a:latin typeface="Courier New" charset="0"/>
              </a:rPr>
              <a:t>numOnlyChildren</a:t>
            </a:r>
            <a:r>
              <a:rPr lang="en-US" sz="2400" b="1" dirty="0" smtClean="0">
                <a:latin typeface="Courier New" charset="0"/>
              </a:rPr>
              <a:t>(</a:t>
            </a:r>
            <a:r>
              <a:rPr lang="en-US" sz="2400" b="1" dirty="0">
                <a:latin typeface="Courier New" charset="0"/>
              </a:rPr>
              <a:t>t-&gt;left) +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    </a:t>
            </a: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</a:rPr>
              <a:t>numOnlyChildren</a:t>
            </a:r>
            <a:r>
              <a:rPr lang="en-US" sz="2400" b="1" dirty="0" smtClean="0">
                <a:latin typeface="Courier New" charset="0"/>
              </a:rPr>
              <a:t>(</a:t>
            </a:r>
            <a:r>
              <a:rPr lang="en-US" sz="2400" b="1" dirty="0">
                <a:latin typeface="Courier New" charset="0"/>
              </a:rPr>
              <a:t>t-&gt;right)</a:t>
            </a:r>
            <a:r>
              <a:rPr lang="en-US" sz="2400" b="1" dirty="0" smtClean="0">
                <a:latin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 smtClean="0">
                <a:latin typeface="Courier New" charset="0"/>
              </a:rPr>
              <a:t>} // </a:t>
            </a:r>
            <a:r>
              <a:rPr lang="en-US" sz="2400" b="1" dirty="0" err="1" smtClean="0">
                <a:latin typeface="Courier New" charset="0"/>
              </a:rPr>
              <a:t>numOnlyChildren</a:t>
            </a:r>
            <a:r>
              <a:rPr lang="en-US" sz="2400" b="1" dirty="0" smtClean="0">
                <a:latin typeface="Courier New" charset="0"/>
              </a:rPr>
              <a:t>()</a:t>
            </a:r>
            <a:endParaRPr lang="en-US" sz="2400" b="1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Number of Leaves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sz="2400" b="1" dirty="0" err="1">
                <a:latin typeface="Courier New" charset="0"/>
              </a:rPr>
              <a:t>int</a:t>
            </a: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</a:rPr>
              <a:t>numLeaves</a:t>
            </a:r>
            <a:r>
              <a:rPr lang="en-US" sz="2400" b="1" dirty="0">
                <a:latin typeface="Courier New" charset="0"/>
              </a:rPr>
              <a:t>(</a:t>
            </a:r>
            <a:r>
              <a:rPr lang="en-US" sz="2400" b="1" dirty="0" err="1" smtClean="0">
                <a:latin typeface="Courier New" charset="0"/>
              </a:rPr>
              <a:t>nodePtr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t)</a:t>
            </a:r>
          </a:p>
          <a:p>
            <a:pPr eaLnBrk="1" hangingPunct="1"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{</a:t>
            </a:r>
          </a:p>
          <a:p>
            <a:pPr eaLnBrk="1" hangingPunct="1"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if </a:t>
            </a:r>
            <a:r>
              <a:rPr lang="en-US" sz="2400" b="1" dirty="0">
                <a:latin typeface="Courier New" charset="0"/>
              </a:rPr>
              <a:t>(!t)</a:t>
            </a:r>
          </a:p>
          <a:p>
            <a:pPr eaLnBrk="1" hangingPunct="1"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return </a:t>
            </a:r>
            <a:r>
              <a:rPr lang="en-US" sz="2400" b="1" dirty="0">
                <a:latin typeface="Courier New" charset="0"/>
              </a:rPr>
              <a:t>0;</a:t>
            </a:r>
          </a:p>
          <a:p>
            <a:pPr eaLnBrk="1" hangingPunct="1"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else </a:t>
            </a:r>
            <a:r>
              <a:rPr lang="en-US" sz="2400" b="1" dirty="0">
                <a:latin typeface="Courier New" charset="0"/>
              </a:rPr>
              <a:t>if (!t-&gt;left &amp;&amp; !t-&gt;right)</a:t>
            </a:r>
          </a:p>
          <a:p>
            <a:pPr eaLnBrk="1" hangingPunct="1"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return </a:t>
            </a:r>
            <a:r>
              <a:rPr lang="en-US" sz="2400" b="1" dirty="0">
                <a:latin typeface="Courier New" charset="0"/>
              </a:rPr>
              <a:t>1;</a:t>
            </a:r>
          </a:p>
          <a:p>
            <a:pPr eaLnBrk="1" hangingPunct="1"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else</a:t>
            </a:r>
            <a:endParaRPr lang="en-US" sz="2400" b="1" dirty="0">
              <a:latin typeface="Courier New" charset="0"/>
            </a:endParaRPr>
          </a:p>
          <a:p>
            <a:pPr eaLnBrk="1" hangingPunct="1"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</a:t>
            </a:r>
            <a:r>
              <a:rPr lang="en-US" sz="2400" b="1" dirty="0">
                <a:latin typeface="Courier New" charset="0"/>
              </a:rPr>
              <a:t>return </a:t>
            </a:r>
            <a:r>
              <a:rPr lang="en-US" sz="2400" b="1" dirty="0" err="1" smtClean="0">
                <a:latin typeface="Courier New" charset="0"/>
              </a:rPr>
              <a:t>numLeaves</a:t>
            </a:r>
            <a:r>
              <a:rPr lang="en-US" sz="2400" b="1" dirty="0" smtClean="0">
                <a:latin typeface="Courier New" charset="0"/>
              </a:rPr>
              <a:t>(</a:t>
            </a:r>
            <a:r>
              <a:rPr lang="en-US" sz="2400" b="1" dirty="0">
                <a:latin typeface="Courier New" charset="0"/>
              </a:rPr>
              <a:t>t-&gt;left)+</a:t>
            </a:r>
          </a:p>
          <a:p>
            <a:pPr eaLnBrk="1" hangingPunct="1"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      </a:t>
            </a: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</a:rPr>
              <a:t>numLeaves</a:t>
            </a:r>
            <a:r>
              <a:rPr lang="en-US" sz="2400" b="1" dirty="0" smtClean="0">
                <a:latin typeface="Courier New" charset="0"/>
              </a:rPr>
              <a:t>(</a:t>
            </a:r>
            <a:r>
              <a:rPr lang="en-US" sz="2400" b="1" dirty="0">
                <a:latin typeface="Courier New" charset="0"/>
              </a:rPr>
              <a:t>t-&gt;right);</a:t>
            </a:r>
          </a:p>
          <a:p>
            <a:pPr eaLnBrk="1" hangingPunct="1">
              <a:buNone/>
            </a:pPr>
            <a:r>
              <a:rPr lang="en-US" sz="2400" b="1" dirty="0">
                <a:latin typeface="Courier New" charset="0"/>
              </a:rPr>
              <a:t>} // </a:t>
            </a:r>
            <a:r>
              <a:rPr lang="en-US" sz="2400" b="1" dirty="0" err="1" smtClean="0">
                <a:latin typeface="Courier New" charset="0"/>
              </a:rPr>
              <a:t>numLeaves</a:t>
            </a:r>
            <a:r>
              <a:rPr lang="en-US" sz="2400" b="1" dirty="0" smtClean="0">
                <a:latin typeface="Courier New" charset="0"/>
              </a:rPr>
              <a:t>()</a:t>
            </a:r>
            <a:endParaRPr lang="en-US" sz="2400" b="1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0"/>
            <a:ext cx="8915400" cy="6705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 err="1" smtClean="0">
                <a:latin typeface="Courier New" charset="0"/>
              </a:rPr>
              <a:t>nodePtr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largest(</a:t>
            </a:r>
            <a:r>
              <a:rPr lang="en-US" sz="2400" b="1" dirty="0" err="1" smtClean="0">
                <a:latin typeface="Courier New" charset="0"/>
              </a:rPr>
              <a:t>nodePtr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t</a:t>
            </a:r>
            <a:r>
              <a:rPr lang="en-US" sz="2400" b="1" dirty="0" smtClean="0">
                <a:latin typeface="Courier New" charset="0"/>
              </a:rPr>
              <a:t>) { </a:t>
            </a:r>
            <a:r>
              <a:rPr lang="en-US" sz="2400" b="1" dirty="0">
                <a:latin typeface="Courier New" charset="0"/>
              </a:rPr>
              <a:t>// Exercise 8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 smtClean="0">
                <a:latin typeface="Courier New" charset="0"/>
              </a:rPr>
              <a:t>    if </a:t>
            </a:r>
            <a:r>
              <a:rPr lang="en-US" sz="2400" b="1" dirty="0">
                <a:latin typeface="Courier New" charset="0"/>
              </a:rPr>
              <a:t>(!t)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return </a:t>
            </a:r>
            <a:r>
              <a:rPr lang="en-US" sz="2400" b="1" dirty="0">
                <a:latin typeface="Courier New" charset="0"/>
              </a:rPr>
              <a:t>NULL;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else </a:t>
            </a:r>
            <a:r>
              <a:rPr lang="en-US" sz="2400" b="1" dirty="0">
                <a:latin typeface="Courier New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</a:t>
            </a:r>
            <a:r>
              <a:rPr lang="en-US" sz="2400" b="1" dirty="0" err="1" smtClean="0">
                <a:latin typeface="Courier New" charset="0"/>
              </a:rPr>
              <a:t>nodePtr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result = t;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</a:t>
            </a: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smtClean="0">
                <a:latin typeface="Courier New" charset="0"/>
              </a:rPr>
              <a:t>if </a:t>
            </a:r>
            <a:r>
              <a:rPr lang="en-US" sz="2400" b="1" dirty="0">
                <a:latin typeface="Courier New" charset="0"/>
              </a:rPr>
              <a:t>(t-&gt;left) {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    </a:t>
            </a:r>
            <a:r>
              <a:rPr lang="en-US" sz="2400" b="1" dirty="0" err="1" smtClean="0">
                <a:latin typeface="Courier New" charset="0"/>
              </a:rPr>
              <a:t>nodePtr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</a:rPr>
              <a:t>maxLeft</a:t>
            </a:r>
            <a:r>
              <a:rPr lang="en-US" sz="2400" b="1" dirty="0" smtClean="0">
                <a:latin typeface="Courier New" charset="0"/>
              </a:rPr>
              <a:t>=largest</a:t>
            </a:r>
            <a:r>
              <a:rPr lang="en-US" sz="2400" b="1" dirty="0">
                <a:latin typeface="Courier New" charset="0"/>
              </a:rPr>
              <a:t>(t-&gt;left);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    if </a:t>
            </a:r>
            <a:r>
              <a:rPr lang="en-US" sz="2400" b="1" dirty="0">
                <a:latin typeface="Courier New" charset="0"/>
              </a:rPr>
              <a:t>(</a:t>
            </a:r>
            <a:r>
              <a:rPr lang="en-US" sz="2400" b="1" dirty="0" err="1" smtClean="0">
                <a:latin typeface="Courier New" charset="0"/>
              </a:rPr>
              <a:t>maxLeft</a:t>
            </a:r>
            <a:r>
              <a:rPr lang="en-US" sz="2400" b="1" dirty="0">
                <a:latin typeface="Courier New" charset="0"/>
              </a:rPr>
              <a:t>-&gt;datum &gt; t-&gt;datum)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        result </a:t>
            </a:r>
            <a:r>
              <a:rPr lang="en-US" sz="2400" b="1" dirty="0">
                <a:latin typeface="Courier New" charset="0"/>
              </a:rPr>
              <a:t>= </a:t>
            </a:r>
            <a:r>
              <a:rPr lang="en-US" sz="2400" b="1" dirty="0" err="1" smtClean="0">
                <a:latin typeface="Courier New" charset="0"/>
              </a:rPr>
              <a:t>maxLeft</a:t>
            </a:r>
            <a:r>
              <a:rPr lang="en-US" sz="2400" b="1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} </a:t>
            </a:r>
            <a:endParaRPr lang="en-US" sz="2400" b="1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    </a:t>
            </a:r>
            <a:r>
              <a:rPr lang="en-US" sz="2400" b="1" dirty="0">
                <a:latin typeface="Courier New" charset="0"/>
              </a:rPr>
              <a:t>if (t-&gt;right) {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    </a:t>
            </a:r>
            <a:r>
              <a:rPr lang="en-US" sz="2400" b="1" dirty="0" err="1" smtClean="0">
                <a:latin typeface="Courier New" charset="0"/>
              </a:rPr>
              <a:t>nodePtr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</a:rPr>
              <a:t>maxRight</a:t>
            </a:r>
            <a:r>
              <a:rPr lang="en-US" sz="2400" b="1" dirty="0" smtClean="0">
                <a:latin typeface="Courier New" charset="0"/>
              </a:rPr>
              <a:t>=largest</a:t>
            </a:r>
            <a:r>
              <a:rPr lang="en-US" sz="2400" b="1" dirty="0">
                <a:latin typeface="Courier New" charset="0"/>
              </a:rPr>
              <a:t>(t-&gt;right);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  </a:t>
            </a:r>
            <a:r>
              <a:rPr lang="en-US" sz="2400" b="1" dirty="0" smtClean="0">
                <a:latin typeface="Courier New" charset="0"/>
              </a:rPr>
              <a:t>      if </a:t>
            </a:r>
            <a:r>
              <a:rPr lang="en-US" sz="2400" b="1" dirty="0">
                <a:latin typeface="Courier New" charset="0"/>
              </a:rPr>
              <a:t>(</a:t>
            </a:r>
            <a:r>
              <a:rPr lang="en-US" sz="2400" b="1" dirty="0" err="1" smtClean="0">
                <a:latin typeface="Courier New" charset="0"/>
              </a:rPr>
              <a:t>maxRight</a:t>
            </a:r>
            <a:r>
              <a:rPr lang="en-US" sz="2400" b="1" dirty="0">
                <a:latin typeface="Courier New" charset="0"/>
              </a:rPr>
              <a:t>-&gt;</a:t>
            </a:r>
            <a:r>
              <a:rPr lang="en-US" sz="2400" b="1" dirty="0" smtClean="0">
                <a:latin typeface="Courier New" charset="0"/>
              </a:rPr>
              <a:t>datum&gt;result</a:t>
            </a:r>
            <a:r>
              <a:rPr lang="en-US" sz="2400" b="1" dirty="0">
                <a:latin typeface="Courier New" charset="0"/>
              </a:rPr>
              <a:t>-&gt;datum)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    </a:t>
            </a:r>
            <a:r>
              <a:rPr lang="en-US" sz="2400" b="1" dirty="0" smtClean="0">
                <a:latin typeface="Courier New" charset="0"/>
              </a:rPr>
              <a:t>        result </a:t>
            </a:r>
            <a:r>
              <a:rPr lang="en-US" sz="2400" b="1" dirty="0">
                <a:latin typeface="Courier New" charset="0"/>
              </a:rPr>
              <a:t>= </a:t>
            </a:r>
            <a:r>
              <a:rPr lang="en-US" sz="2400" b="1" dirty="0" err="1" smtClean="0">
                <a:latin typeface="Courier New" charset="0"/>
              </a:rPr>
              <a:t>maxRight</a:t>
            </a:r>
            <a:r>
              <a:rPr lang="en-US" sz="2400" b="1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} </a:t>
            </a:r>
            <a:endParaRPr lang="en-US" sz="2400" b="1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return </a:t>
            </a:r>
            <a:r>
              <a:rPr lang="en-US" sz="2400" b="1" dirty="0">
                <a:latin typeface="Courier New" charset="0"/>
              </a:rPr>
              <a:t>result;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smtClean="0">
                <a:latin typeface="Courier New" charset="0"/>
              </a:rPr>
              <a:t> 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smtClean="0">
                <a:latin typeface="Courier New" charset="0"/>
              </a:rPr>
              <a:t>} // largest()</a:t>
            </a:r>
            <a:endParaRPr lang="en-US" sz="2400" b="1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Binary Tree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</a:rPr>
              <a:t>Def</a:t>
            </a:r>
            <a:r>
              <a:rPr lang="en-US" dirty="0"/>
              <a:t>. A </a:t>
            </a:r>
            <a:r>
              <a:rPr lang="en-US" i="1" dirty="0">
                <a:solidFill>
                  <a:schemeClr val="accent2"/>
                </a:solidFill>
              </a:rPr>
              <a:t>binary tree</a:t>
            </a:r>
            <a:r>
              <a:rPr lang="en-US" dirty="0"/>
              <a:t> is a finite set, call it T, that is either empty or else has its elements partitioned in 3 distinguished subsets:</a:t>
            </a:r>
          </a:p>
          <a:p>
            <a:pPr lvl="1" eaLnBrk="1" hangingPunct="1"/>
            <a:r>
              <a:rPr lang="en-US" dirty="0"/>
              <a:t>a singleton subset containing the root of T,</a:t>
            </a:r>
          </a:p>
          <a:p>
            <a:pPr lvl="1" eaLnBrk="1" hangingPunct="1"/>
            <a:r>
              <a:rPr lang="en-US" dirty="0"/>
              <a:t>a left </a:t>
            </a:r>
            <a:r>
              <a:rPr lang="en-US" dirty="0" err="1"/>
              <a:t>subtree</a:t>
            </a:r>
            <a:r>
              <a:rPr lang="en-US" dirty="0"/>
              <a:t>, which is itself a binary tree,</a:t>
            </a:r>
          </a:p>
          <a:p>
            <a:pPr lvl="1" eaLnBrk="1" hangingPunct="1"/>
            <a:r>
              <a:rPr lang="en-US" dirty="0"/>
              <a:t>a right </a:t>
            </a:r>
            <a:r>
              <a:rPr lang="en-US" dirty="0" err="1"/>
              <a:t>subtree</a:t>
            </a:r>
            <a:r>
              <a:rPr lang="en-US" dirty="0"/>
              <a:t>, which is again a binary tree.</a:t>
            </a:r>
          </a:p>
          <a:p>
            <a:pPr eaLnBrk="1" hangingPunct="1"/>
            <a:r>
              <a:rPr lang="en-US" dirty="0"/>
              <a:t>The objects of T are called </a:t>
            </a:r>
            <a:r>
              <a:rPr lang="en-US" i="1" dirty="0"/>
              <a:t>nodes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0"/>
            <a:ext cx="8686800" cy="6705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sz="2400" b="1" dirty="0" smtClean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 smtClean="0">
                <a:latin typeface="Courier New" charset="0"/>
              </a:rPr>
              <a:t>void largest1(</a:t>
            </a:r>
            <a:r>
              <a:rPr lang="en-US" sz="2400" b="1" dirty="0" err="1" smtClean="0">
                <a:latin typeface="Courier New" charset="0"/>
              </a:rPr>
              <a:t>nodePtr</a:t>
            </a:r>
            <a:r>
              <a:rPr lang="en-US" sz="2400" b="1" dirty="0" smtClean="0">
                <a:latin typeface="Courier New" charset="0"/>
              </a:rPr>
              <a:t> t, </a:t>
            </a:r>
            <a:r>
              <a:rPr lang="en-US" sz="2400" b="1" dirty="0" err="1" smtClean="0">
                <a:latin typeface="Courier New" charset="0"/>
              </a:rPr>
              <a:t>nodePtr</a:t>
            </a:r>
            <a:r>
              <a:rPr lang="en-US" sz="2400" b="1" dirty="0" smtClean="0">
                <a:latin typeface="Courier New" charset="0"/>
              </a:rPr>
              <a:t> &amp;max) {</a:t>
            </a:r>
            <a:endParaRPr lang="en-US" sz="2400" b="1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smtClean="0">
                <a:latin typeface="Courier New" charset="0"/>
              </a:rPr>
              <a:t>   </a:t>
            </a:r>
            <a:r>
              <a:rPr lang="en-US" sz="2400" b="1" dirty="0">
                <a:latin typeface="Courier New" charset="0"/>
              </a:rPr>
              <a:t>if (!t)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</a:t>
            </a:r>
            <a:r>
              <a:rPr lang="en-US" sz="2400" b="1" dirty="0" smtClean="0">
                <a:latin typeface="Courier New" charset="0"/>
              </a:rPr>
              <a:t>     </a:t>
            </a:r>
            <a:r>
              <a:rPr lang="en-US" sz="2400" b="1" dirty="0">
                <a:latin typeface="Courier New" charset="0"/>
              </a:rPr>
              <a:t>return NULL;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else </a:t>
            </a:r>
            <a:r>
              <a:rPr lang="en-US" sz="2400" b="1" dirty="0">
                <a:latin typeface="Courier New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</a:t>
            </a:r>
            <a:r>
              <a:rPr lang="en-US" sz="2400" b="1" dirty="0" smtClean="0">
                <a:latin typeface="Courier New" charset="0"/>
              </a:rPr>
              <a:t>     if (t-&gt;datum &gt; max-&gt;datum)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 smtClean="0">
                <a:latin typeface="Courier New" charset="0"/>
              </a:rPr>
              <a:t>            max = </a:t>
            </a:r>
            <a:r>
              <a:rPr lang="en-US" sz="2400" b="1" dirty="0">
                <a:latin typeface="Courier New" charset="0"/>
              </a:rPr>
              <a:t>t;</a:t>
            </a:r>
            <a:endParaRPr lang="en-US" sz="2400" b="1" dirty="0" smtClean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 smtClean="0">
                <a:latin typeface="Courier New" charset="0"/>
              </a:rPr>
              <a:t>        largest1(t-</a:t>
            </a:r>
            <a:r>
              <a:rPr lang="en-US" sz="2400" b="1" dirty="0">
                <a:latin typeface="Courier New" charset="0"/>
              </a:rPr>
              <a:t>&gt;</a:t>
            </a:r>
            <a:r>
              <a:rPr lang="en-US" sz="2400" b="1" dirty="0" smtClean="0">
                <a:latin typeface="Courier New" charset="0"/>
              </a:rPr>
              <a:t>left, max);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 smtClean="0">
                <a:latin typeface="Courier New" charset="0"/>
              </a:rPr>
              <a:t>        largest1(t-</a:t>
            </a:r>
            <a:r>
              <a:rPr lang="en-US" sz="2400" b="1" dirty="0">
                <a:latin typeface="Courier New" charset="0"/>
              </a:rPr>
              <a:t>&gt;</a:t>
            </a:r>
            <a:r>
              <a:rPr lang="en-US" sz="2400" b="1" dirty="0" smtClean="0">
                <a:latin typeface="Courier New" charset="0"/>
              </a:rPr>
              <a:t>right, max);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 smtClean="0">
                <a:latin typeface="Courier New" charset="0"/>
              </a:rPr>
              <a:t>        return max;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 smtClean="0">
                <a:latin typeface="Courier New" charset="0"/>
              </a:rPr>
              <a:t> 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smtClean="0">
                <a:latin typeface="Courier New" charset="0"/>
              </a:rPr>
              <a:t>} /</a:t>
            </a:r>
            <a:r>
              <a:rPr lang="en-US" sz="2400" b="1" dirty="0">
                <a:latin typeface="Courier New" charset="0"/>
              </a:rPr>
              <a:t>/ </a:t>
            </a:r>
            <a:r>
              <a:rPr lang="en-US" sz="2400" b="1" dirty="0" smtClean="0">
                <a:latin typeface="Courier New" charset="0"/>
              </a:rPr>
              <a:t>largest1()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err="1" smtClean="0">
                <a:latin typeface="Courier New" charset="0"/>
              </a:rPr>
              <a:t>nodePtr</a:t>
            </a:r>
            <a:r>
              <a:rPr lang="en-US" sz="2400" b="1" dirty="0" smtClean="0">
                <a:latin typeface="Courier New" charset="0"/>
              </a:rPr>
              <a:t> largest(</a:t>
            </a:r>
            <a:r>
              <a:rPr lang="en-US" sz="2400" b="1" dirty="0" err="1" smtClean="0">
                <a:latin typeface="Courier New" charset="0"/>
              </a:rPr>
              <a:t>nodePtr</a:t>
            </a:r>
            <a:r>
              <a:rPr lang="en-US" sz="2400" b="1" dirty="0" smtClean="0">
                <a:latin typeface="Courier New" charset="0"/>
              </a:rPr>
              <a:t> t)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smtClean="0">
                <a:latin typeface="Courier New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smtClean="0">
                <a:latin typeface="Courier New" charset="0"/>
              </a:rPr>
              <a:t>    </a:t>
            </a:r>
            <a:r>
              <a:rPr lang="en-US" sz="2400" b="1" dirty="0" err="1" smtClean="0">
                <a:latin typeface="Courier New" charset="0"/>
              </a:rPr>
              <a:t>nodePtr</a:t>
            </a:r>
            <a:r>
              <a:rPr lang="en-US" sz="2400" b="1" dirty="0" smtClean="0">
                <a:latin typeface="Courier New" charset="0"/>
              </a:rPr>
              <a:t> max = 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smtClean="0">
                <a:latin typeface="Courier New" charset="0"/>
              </a:rPr>
              <a:t>    largest1(t, max);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smtClean="0">
                <a:latin typeface="Courier New" charset="0"/>
              </a:rPr>
              <a:t>    return max;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charset="0"/>
              </a:rPr>
              <a:t>} // </a:t>
            </a:r>
            <a:r>
              <a:rPr lang="en-US" sz="2400" b="1" dirty="0" smtClean="0">
                <a:latin typeface="Courier New" charset="0"/>
              </a:rPr>
              <a:t>largest()</a:t>
            </a:r>
            <a:endParaRPr lang="en-US" sz="2400" b="1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Test if the Tree is Perfect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/>
            <a:r>
              <a:rPr lang="en-US" sz="2800"/>
              <a:t>A tree is called perfect if all of its empty trees are on the last level. Each level must have exactly 2</a:t>
            </a:r>
            <a:r>
              <a:rPr lang="en-US" sz="2800" baseline="30000"/>
              <a:t>#lvl</a:t>
            </a:r>
            <a:r>
              <a:rPr lang="en-US" sz="2800"/>
              <a:t> nodes.</a:t>
            </a:r>
          </a:p>
          <a:p>
            <a:pPr eaLnBrk="1" hangingPunct="1"/>
            <a:r>
              <a:rPr lang="en-US" sz="2800"/>
              <a:t>A tree is perfect if the left subtree and the right subtree are both perfect and they have the same height.</a:t>
            </a:r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2667000" y="5257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3429000" y="5257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5715000" y="4267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7" name="Oval 8"/>
          <p:cNvSpPr>
            <a:spLocks noChangeArrowheads="1"/>
          </p:cNvSpPr>
          <p:nvPr/>
        </p:nvSpPr>
        <p:spPr bwMode="auto">
          <a:xfrm>
            <a:off x="5181600" y="5029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8" name="Oval 9"/>
          <p:cNvSpPr>
            <a:spLocks noChangeArrowheads="1"/>
          </p:cNvSpPr>
          <p:nvPr/>
        </p:nvSpPr>
        <p:spPr bwMode="auto">
          <a:xfrm>
            <a:off x="6248400" y="5029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9" name="Oval 10"/>
          <p:cNvSpPr>
            <a:spLocks noChangeArrowheads="1"/>
          </p:cNvSpPr>
          <p:nvPr/>
        </p:nvSpPr>
        <p:spPr bwMode="auto">
          <a:xfrm>
            <a:off x="48768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0" name="Oval 11"/>
          <p:cNvSpPr>
            <a:spLocks noChangeArrowheads="1"/>
          </p:cNvSpPr>
          <p:nvPr/>
        </p:nvSpPr>
        <p:spPr bwMode="auto">
          <a:xfrm>
            <a:off x="54864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1" name="Oval 12"/>
          <p:cNvSpPr>
            <a:spLocks noChangeArrowheads="1"/>
          </p:cNvSpPr>
          <p:nvPr/>
        </p:nvSpPr>
        <p:spPr bwMode="auto">
          <a:xfrm>
            <a:off x="60198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2" name="Oval 13"/>
          <p:cNvSpPr>
            <a:spLocks noChangeArrowheads="1"/>
          </p:cNvSpPr>
          <p:nvPr/>
        </p:nvSpPr>
        <p:spPr bwMode="auto">
          <a:xfrm>
            <a:off x="65532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3" name="Line 14"/>
          <p:cNvSpPr>
            <a:spLocks noChangeShapeType="1"/>
          </p:cNvSpPr>
          <p:nvPr/>
        </p:nvSpPr>
        <p:spPr bwMode="auto">
          <a:xfrm flipH="1">
            <a:off x="2819400" y="4800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>
            <a:off x="3276600" y="4800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5" name="Line 16"/>
          <p:cNvSpPr>
            <a:spLocks noChangeShapeType="1"/>
          </p:cNvSpPr>
          <p:nvPr/>
        </p:nvSpPr>
        <p:spPr bwMode="auto">
          <a:xfrm flipH="1">
            <a:off x="5334000" y="4495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6" name="Line 17"/>
          <p:cNvSpPr>
            <a:spLocks noChangeShapeType="1"/>
          </p:cNvSpPr>
          <p:nvPr/>
        </p:nvSpPr>
        <p:spPr bwMode="auto">
          <a:xfrm>
            <a:off x="5867400" y="4495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7" name="Line 18"/>
          <p:cNvSpPr>
            <a:spLocks noChangeShapeType="1"/>
          </p:cNvSpPr>
          <p:nvPr/>
        </p:nvSpPr>
        <p:spPr bwMode="auto">
          <a:xfrm flipH="1">
            <a:off x="5029200" y="5257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8" name="Line 19"/>
          <p:cNvSpPr>
            <a:spLocks noChangeShapeType="1"/>
          </p:cNvSpPr>
          <p:nvPr/>
        </p:nvSpPr>
        <p:spPr bwMode="auto">
          <a:xfrm>
            <a:off x="5334000" y="5257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9" name="Line 20"/>
          <p:cNvSpPr>
            <a:spLocks noChangeShapeType="1"/>
          </p:cNvSpPr>
          <p:nvPr/>
        </p:nvSpPr>
        <p:spPr bwMode="auto">
          <a:xfrm flipH="1">
            <a:off x="6172200" y="52578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0" name="Line 21"/>
          <p:cNvSpPr>
            <a:spLocks noChangeShapeType="1"/>
          </p:cNvSpPr>
          <p:nvPr/>
        </p:nvSpPr>
        <p:spPr bwMode="auto">
          <a:xfrm>
            <a:off x="6400800" y="5257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Bad Example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 err="1">
                <a:latin typeface="Courier New" charset="0"/>
              </a:rPr>
              <a:t>bool</a:t>
            </a: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</a:rPr>
              <a:t>isPerfect</a:t>
            </a:r>
            <a:r>
              <a:rPr lang="en-US" sz="2400" b="1" dirty="0">
                <a:latin typeface="Courier New" charset="0"/>
              </a:rPr>
              <a:t>(</a:t>
            </a:r>
            <a:r>
              <a:rPr lang="en-US" sz="2400" b="1" dirty="0" err="1" smtClean="0">
                <a:latin typeface="Courier New" charset="0"/>
              </a:rPr>
              <a:t>nodePtr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t)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if </a:t>
            </a:r>
            <a:r>
              <a:rPr lang="en-US" sz="2400" b="1" dirty="0">
                <a:latin typeface="Courier New" charset="0"/>
              </a:rPr>
              <a:t>(!t)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return </a:t>
            </a:r>
            <a:r>
              <a:rPr lang="en-US" sz="2400" b="1" dirty="0">
                <a:latin typeface="Courier New" charset="0"/>
              </a:rPr>
              <a:t>true;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if </a:t>
            </a:r>
            <a:r>
              <a:rPr lang="en-US" sz="2400" b="1" dirty="0">
                <a:latin typeface="Courier New" charset="0"/>
              </a:rPr>
              <a:t>(</a:t>
            </a:r>
            <a:r>
              <a:rPr lang="en-US" sz="2400" b="1" dirty="0" err="1" smtClean="0">
                <a:latin typeface="Courier New" charset="0"/>
              </a:rPr>
              <a:t>isPerfect</a:t>
            </a:r>
            <a:r>
              <a:rPr lang="en-US" sz="2400" b="1" dirty="0">
                <a:latin typeface="Courier New" charset="0"/>
              </a:rPr>
              <a:t>(t-&gt;left) &amp;&amp;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</a:t>
            </a:r>
            <a:r>
              <a:rPr lang="en-US" sz="2400" b="1" dirty="0" err="1" smtClean="0">
                <a:latin typeface="Courier New" charset="0"/>
              </a:rPr>
              <a:t>isPerfect</a:t>
            </a:r>
            <a:r>
              <a:rPr lang="en-US" sz="2400" b="1" dirty="0">
                <a:latin typeface="Courier New" charset="0"/>
              </a:rPr>
              <a:t>(t-&gt;right)&amp;&amp;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</a:t>
            </a:r>
            <a:r>
              <a:rPr lang="en-US" sz="2400" b="1" dirty="0">
                <a:latin typeface="Courier New" charset="0"/>
              </a:rPr>
              <a:t>height(t-&gt;left) ==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</a:t>
            </a:r>
            <a:r>
              <a:rPr lang="en-US" sz="2400" b="1" dirty="0">
                <a:latin typeface="Courier New" charset="0"/>
              </a:rPr>
              <a:t>height(t-&gt;right))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return </a:t>
            </a:r>
            <a:r>
              <a:rPr lang="en-US" sz="2400" b="1" dirty="0">
                <a:latin typeface="Courier New" charset="0"/>
              </a:rPr>
              <a:t>true;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smtClean="0">
                <a:latin typeface="Courier New" charset="0"/>
              </a:rPr>
              <a:t>   </a:t>
            </a:r>
            <a:r>
              <a:rPr lang="en-US" sz="2400" b="1" dirty="0">
                <a:latin typeface="Courier New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</a:t>
            </a:r>
            <a:r>
              <a:rPr lang="en-US" sz="2400" b="1" dirty="0" smtClean="0">
                <a:latin typeface="Courier New" charset="0"/>
              </a:rPr>
              <a:t>     </a:t>
            </a:r>
            <a:r>
              <a:rPr lang="en-US" sz="2400" b="1" dirty="0">
                <a:latin typeface="Courier New" charset="0"/>
              </a:rPr>
              <a:t>return false;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charset="0"/>
              </a:rPr>
              <a:t>} // </a:t>
            </a:r>
            <a:r>
              <a:rPr lang="en-US" sz="2400" b="1" dirty="0" err="1" smtClean="0">
                <a:latin typeface="Courier New" charset="0"/>
              </a:rPr>
              <a:t>isPerfect</a:t>
            </a:r>
            <a:r>
              <a:rPr lang="en-US" sz="2400" b="1" dirty="0" smtClean="0">
                <a:latin typeface="Courier New" charset="0"/>
              </a:rPr>
              <a:t>()</a:t>
            </a:r>
            <a:endParaRPr lang="en-US" sz="2400" b="1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Better Example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 b="1" dirty="0" err="1">
                <a:latin typeface="Courier New" charset="0"/>
              </a:rPr>
              <a:t>bool</a:t>
            </a: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err="1" smtClean="0">
                <a:latin typeface="Courier New" charset="0"/>
              </a:rPr>
              <a:t>isPerfect</a:t>
            </a:r>
            <a:r>
              <a:rPr lang="en-US" sz="2800" b="1" dirty="0">
                <a:latin typeface="Courier New" charset="0"/>
              </a:rPr>
              <a:t>(</a:t>
            </a:r>
            <a:r>
              <a:rPr lang="en-US" sz="2800" b="1" dirty="0" err="1" smtClean="0">
                <a:latin typeface="Courier New" charset="0"/>
              </a:rPr>
              <a:t>nodePtr</a:t>
            </a:r>
            <a:r>
              <a:rPr lang="en-US" sz="2800" b="1" dirty="0" smtClean="0">
                <a:latin typeface="Courier New" charset="0"/>
              </a:rPr>
              <a:t> </a:t>
            </a:r>
            <a:r>
              <a:rPr lang="en-US" sz="2800" b="1" dirty="0">
                <a:latin typeface="Courier New" charset="0"/>
              </a:rPr>
              <a:t>t)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smtClean="0">
                <a:latin typeface="Courier New" charset="0"/>
              </a:rPr>
              <a:t>   </a:t>
            </a:r>
            <a:r>
              <a:rPr lang="en-US" sz="2800" b="1" dirty="0" err="1">
                <a:latin typeface="Courier New" charset="0"/>
              </a:rPr>
              <a:t>int</a:t>
            </a:r>
            <a:r>
              <a:rPr lang="en-US" sz="2800" b="1" dirty="0">
                <a:latin typeface="Courier New" charset="0"/>
              </a:rPr>
              <a:t> h = height(t);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</a:t>
            </a:r>
            <a:r>
              <a:rPr lang="en-US" sz="2800" b="1" dirty="0" err="1" smtClean="0">
                <a:latin typeface="Courier New" charset="0"/>
              </a:rPr>
              <a:t>int</a:t>
            </a:r>
            <a:r>
              <a:rPr lang="en-US" sz="2800" b="1" dirty="0" smtClean="0">
                <a:latin typeface="Courier New" charset="0"/>
              </a:rPr>
              <a:t> </a:t>
            </a:r>
            <a:r>
              <a:rPr lang="en-US" sz="2800" b="1" dirty="0">
                <a:latin typeface="Courier New" charset="0"/>
              </a:rPr>
              <a:t>w = weight(t);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if </a:t>
            </a:r>
            <a:r>
              <a:rPr lang="en-US" sz="2800" b="1" dirty="0">
                <a:latin typeface="Courier New" charset="0"/>
              </a:rPr>
              <a:t>(w == power(2, h+1)-1)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  </a:t>
            </a:r>
            <a:r>
              <a:rPr lang="en-US" sz="2800" b="1" dirty="0" smtClean="0">
                <a:latin typeface="Courier New" charset="0"/>
              </a:rPr>
              <a:t>    return </a:t>
            </a:r>
            <a:r>
              <a:rPr lang="en-US" sz="2800" b="1" dirty="0">
                <a:latin typeface="Courier New" charset="0"/>
              </a:rPr>
              <a:t>true;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else</a:t>
            </a:r>
            <a:endParaRPr lang="en-US" sz="28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  </a:t>
            </a:r>
            <a:r>
              <a:rPr lang="en-US" sz="2800" b="1" dirty="0" smtClean="0">
                <a:latin typeface="Courier New" charset="0"/>
              </a:rPr>
              <a:t>    return </a:t>
            </a:r>
            <a:r>
              <a:rPr lang="en-US" sz="2800" b="1" dirty="0">
                <a:latin typeface="Courier New" charset="0"/>
              </a:rPr>
              <a:t>false;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800" b="1" dirty="0">
                <a:latin typeface="Courier New" charset="0"/>
              </a:rPr>
              <a:t>} // </a:t>
            </a:r>
            <a:r>
              <a:rPr lang="en-US" sz="2800" b="1" dirty="0" err="1" smtClean="0">
                <a:latin typeface="Courier New" charset="0"/>
              </a:rPr>
              <a:t>isPerfect</a:t>
            </a:r>
            <a:r>
              <a:rPr lang="en-US" sz="2800" b="1" dirty="0" smtClean="0">
                <a:latin typeface="Courier New" charset="0"/>
              </a:rPr>
              <a:t>()</a:t>
            </a:r>
            <a:endParaRPr lang="en-US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Driver Function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sz="2400" b="1" dirty="0" err="1">
                <a:latin typeface="Courier New" charset="0"/>
              </a:rPr>
              <a:t>bool</a:t>
            </a: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</a:rPr>
              <a:t>isPerfect</a:t>
            </a:r>
            <a:r>
              <a:rPr lang="en-US" sz="2400" b="1" dirty="0">
                <a:latin typeface="Courier New" charset="0"/>
              </a:rPr>
              <a:t>(</a:t>
            </a:r>
            <a:r>
              <a:rPr lang="en-US" sz="2400" b="1" dirty="0" err="1" smtClean="0">
                <a:latin typeface="Courier New" charset="0"/>
              </a:rPr>
              <a:t>nodePtr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t)</a:t>
            </a:r>
          </a:p>
          <a:p>
            <a:pPr eaLnBrk="1" hangingPunct="1"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{</a:t>
            </a:r>
          </a:p>
          <a:p>
            <a:pPr eaLnBrk="1" hangingPunct="1"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</a:t>
            </a:r>
            <a:r>
              <a:rPr lang="en-US" sz="2400" b="1" dirty="0" err="1" smtClean="0">
                <a:latin typeface="Courier New" charset="0"/>
              </a:rPr>
              <a:t>int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</a:rPr>
              <a:t>heightOf</a:t>
            </a:r>
            <a:r>
              <a:rPr lang="en-US" sz="2400" b="1" dirty="0" err="1">
                <a:latin typeface="Courier New" charset="0"/>
              </a:rPr>
              <a:t>T</a:t>
            </a:r>
            <a:r>
              <a:rPr lang="en-US" sz="2400" b="1" dirty="0" smtClean="0">
                <a:latin typeface="Courier New" charset="0"/>
              </a:rPr>
              <a:t>;</a:t>
            </a:r>
            <a:endParaRPr lang="en-US" sz="2400" b="1" dirty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sz="2400" b="1" dirty="0" smtClean="0">
                <a:latin typeface="Courier New" charset="0"/>
              </a:rPr>
              <a:t>    </a:t>
            </a:r>
            <a:r>
              <a:rPr lang="en-US" sz="2400" b="1" dirty="0">
                <a:latin typeface="Courier New" charset="0"/>
              </a:rPr>
              <a:t>return </a:t>
            </a:r>
            <a:r>
              <a:rPr lang="en-US" sz="2400" b="1" dirty="0" err="1" smtClean="0">
                <a:latin typeface="Courier New" charset="0"/>
              </a:rPr>
              <a:t>testPerfectHeight</a:t>
            </a:r>
            <a:r>
              <a:rPr lang="en-US" sz="2400" b="1" dirty="0">
                <a:latin typeface="Courier New" charset="0"/>
              </a:rPr>
              <a:t>(t</a:t>
            </a:r>
            <a:r>
              <a:rPr lang="en-US" sz="2400" b="1" dirty="0" smtClean="0">
                <a:latin typeface="Courier New" charset="0"/>
              </a:rPr>
              <a:t>, </a:t>
            </a:r>
            <a:r>
              <a:rPr lang="en-US" sz="2400" b="1" dirty="0" err="1" smtClean="0">
                <a:latin typeface="Courier New" charset="0"/>
              </a:rPr>
              <a:t>heightOfT</a:t>
            </a:r>
            <a:r>
              <a:rPr lang="en-US" sz="2400" b="1" dirty="0" smtClean="0">
                <a:latin typeface="Courier New" charset="0"/>
              </a:rPr>
              <a:t>)</a:t>
            </a:r>
            <a:r>
              <a:rPr lang="en-US" sz="2400" b="1" dirty="0">
                <a:latin typeface="Courier New" charset="0"/>
              </a:rPr>
              <a:t>;</a:t>
            </a:r>
          </a:p>
          <a:p>
            <a:pPr eaLnBrk="1" hangingPunct="1">
              <a:buNone/>
            </a:pPr>
            <a:r>
              <a:rPr lang="en-US" sz="2400" b="1" dirty="0">
                <a:latin typeface="Courier New" charset="0"/>
              </a:rPr>
              <a:t>} // </a:t>
            </a:r>
            <a:r>
              <a:rPr lang="en-US" sz="2400" b="1" dirty="0" err="1" smtClean="0">
                <a:latin typeface="Courier New" charset="0"/>
              </a:rPr>
              <a:t>isPerfect</a:t>
            </a:r>
            <a:r>
              <a:rPr lang="en-US" sz="2400" b="1" dirty="0" smtClean="0">
                <a:latin typeface="Courier New" charset="0"/>
              </a:rPr>
              <a:t>()</a:t>
            </a:r>
            <a:endParaRPr lang="en-US" sz="2400" b="1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"/>
            <a:ext cx="8839200" cy="6705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 err="1">
                <a:latin typeface="Courier New" charset="0"/>
              </a:rPr>
              <a:t>bool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 smtClean="0">
                <a:latin typeface="Courier New" charset="0"/>
              </a:rPr>
              <a:t>testPerfectHeight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 err="1" smtClean="0">
                <a:latin typeface="Courier New" charset="0"/>
              </a:rPr>
              <a:t>nodePtr</a:t>
            </a:r>
            <a:r>
              <a:rPr lang="en-US" sz="2000" b="1" dirty="0" smtClean="0"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</a:rPr>
              <a:t>t, 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&amp;height)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smtClean="0">
                <a:latin typeface="Courier New" charset="0"/>
              </a:rPr>
              <a:t>   </a:t>
            </a:r>
            <a:r>
              <a:rPr lang="en-US" sz="2000" b="1" dirty="0">
                <a:latin typeface="Courier New" charset="0"/>
              </a:rPr>
              <a:t>if (!t)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 </a:t>
            </a:r>
            <a:r>
              <a:rPr lang="en-US" sz="2000" b="1" dirty="0" smtClean="0">
                <a:latin typeface="Courier New" charset="0"/>
              </a:rPr>
              <a:t>     </a:t>
            </a:r>
            <a:r>
              <a:rPr lang="en-US" sz="2000" b="1" dirty="0">
                <a:latin typeface="Courier New" charset="0"/>
              </a:rPr>
              <a:t>height = -1;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</a:t>
            </a:r>
            <a:r>
              <a:rPr lang="en-US" sz="2000" b="1" dirty="0" smtClean="0">
                <a:latin typeface="Courier New" charset="0"/>
              </a:rPr>
              <a:t>      </a:t>
            </a:r>
            <a:r>
              <a:rPr lang="en-US" sz="2000" b="1" dirty="0">
                <a:latin typeface="Courier New" charset="0"/>
              </a:rPr>
              <a:t>return true;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</a:t>
            </a:r>
            <a:r>
              <a:rPr lang="en-US" sz="2000" b="1" dirty="0" smtClean="0">
                <a:latin typeface="Courier New" charset="0"/>
              </a:rPr>
              <a:t>  }</a:t>
            </a:r>
            <a:endParaRPr lang="en-US" sz="2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</a:t>
            </a:r>
            <a:r>
              <a:rPr lang="en-US" sz="2000" b="1" dirty="0" smtClean="0">
                <a:latin typeface="Courier New" charset="0"/>
              </a:rPr>
              <a:t>  else </a:t>
            </a:r>
            <a:r>
              <a:rPr lang="en-US" sz="2000" b="1" dirty="0">
                <a:latin typeface="Courier New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  </a:t>
            </a:r>
            <a:r>
              <a:rPr lang="en-US" sz="2000" b="1" dirty="0" smtClean="0">
                <a:latin typeface="Courier New" charset="0"/>
              </a:rPr>
              <a:t>    </a:t>
            </a:r>
            <a:r>
              <a:rPr lang="en-US" sz="2000" b="1" dirty="0" err="1" smtClean="0">
                <a:latin typeface="Courier New" charset="0"/>
              </a:rPr>
              <a:t>int</a:t>
            </a:r>
            <a:r>
              <a:rPr lang="en-US" sz="2000" b="1" dirty="0" smtClean="0">
                <a:latin typeface="Courier New" charset="0"/>
              </a:rPr>
              <a:t> </a:t>
            </a:r>
            <a:r>
              <a:rPr lang="en-US" sz="2000" b="1" dirty="0" err="1" smtClean="0">
                <a:latin typeface="Courier New" charset="0"/>
              </a:rPr>
              <a:t>leftHeight</a:t>
            </a:r>
            <a:r>
              <a:rPr lang="en-US" sz="2000" b="1" dirty="0">
                <a:latin typeface="Courier New" charset="0"/>
              </a:rPr>
              <a:t>, </a:t>
            </a:r>
            <a:r>
              <a:rPr lang="en-US" sz="2000" b="1" dirty="0" err="1" smtClean="0">
                <a:latin typeface="Courier New" charset="0"/>
              </a:rPr>
              <a:t>rightHeight</a:t>
            </a:r>
            <a:r>
              <a:rPr lang="en-US" sz="2000" b="1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 </a:t>
            </a:r>
            <a:r>
              <a:rPr lang="en-US" sz="2000" b="1" dirty="0" smtClean="0">
                <a:latin typeface="Courier New" charset="0"/>
              </a:rPr>
              <a:t>     </a:t>
            </a:r>
            <a:r>
              <a:rPr lang="en-US" sz="2000" b="1" dirty="0">
                <a:latin typeface="Courier New" charset="0"/>
              </a:rPr>
              <a:t>if (!</a:t>
            </a:r>
            <a:r>
              <a:rPr lang="en-US" sz="2000" b="1" dirty="0" err="1" smtClean="0">
                <a:latin typeface="Courier New" charset="0"/>
              </a:rPr>
              <a:t>testPerfectHeight</a:t>
            </a:r>
            <a:r>
              <a:rPr lang="en-US" sz="2000" b="1" dirty="0">
                <a:latin typeface="Courier New" charset="0"/>
              </a:rPr>
              <a:t>(t-&gt;left, </a:t>
            </a:r>
            <a:r>
              <a:rPr lang="en-US" sz="2000" b="1" dirty="0" err="1" smtClean="0">
                <a:latin typeface="Courier New" charset="0"/>
              </a:rPr>
              <a:t>leftHeight</a:t>
            </a:r>
            <a:r>
              <a:rPr lang="en-US" sz="2000" b="1" dirty="0">
                <a:latin typeface="Courier New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   </a:t>
            </a:r>
            <a:r>
              <a:rPr lang="en-US" sz="2000" b="1" dirty="0" smtClean="0">
                <a:latin typeface="Courier New" charset="0"/>
              </a:rPr>
              <a:t>       |</a:t>
            </a:r>
            <a:r>
              <a:rPr lang="en-US" sz="2000" b="1" dirty="0">
                <a:latin typeface="Courier New" charset="0"/>
              </a:rPr>
              <a:t>|!</a:t>
            </a:r>
            <a:r>
              <a:rPr lang="en-US" sz="2000" b="1" dirty="0" err="1" smtClean="0">
                <a:latin typeface="Courier New" charset="0"/>
              </a:rPr>
              <a:t>testPerfectHeight</a:t>
            </a:r>
            <a:r>
              <a:rPr lang="en-US" sz="2000" b="1" dirty="0">
                <a:latin typeface="Courier New" charset="0"/>
              </a:rPr>
              <a:t>(t-&gt;right, </a:t>
            </a:r>
            <a:r>
              <a:rPr lang="en-US" sz="2000" b="1" dirty="0" err="1" smtClean="0">
                <a:latin typeface="Courier New" charset="0"/>
              </a:rPr>
              <a:t>rightHeight</a:t>
            </a:r>
            <a:r>
              <a:rPr lang="en-US" sz="2000" b="1" dirty="0">
                <a:latin typeface="Courier New" charset="0"/>
              </a:rPr>
              <a:t>))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    </a:t>
            </a:r>
            <a:r>
              <a:rPr lang="en-US" sz="2000" b="1" dirty="0" smtClean="0">
                <a:latin typeface="Courier New" charset="0"/>
              </a:rPr>
              <a:t>      return </a:t>
            </a:r>
            <a:r>
              <a:rPr lang="en-US" sz="2000" b="1" dirty="0">
                <a:latin typeface="Courier New" charset="0"/>
              </a:rPr>
              <a:t>false;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  </a:t>
            </a:r>
            <a:r>
              <a:rPr lang="en-US" sz="2000" b="1" dirty="0" smtClean="0">
                <a:latin typeface="Courier New" charset="0"/>
              </a:rPr>
              <a:t>    else </a:t>
            </a:r>
            <a:r>
              <a:rPr lang="en-US" sz="2000" b="1" dirty="0">
                <a:latin typeface="Courier New" charset="0"/>
              </a:rPr>
              <a:t>if (</a:t>
            </a:r>
            <a:r>
              <a:rPr lang="en-US" sz="2000" b="1" dirty="0" err="1" smtClean="0">
                <a:latin typeface="Courier New" charset="0"/>
              </a:rPr>
              <a:t>leftHeight</a:t>
            </a:r>
            <a:r>
              <a:rPr lang="en-US" sz="2000" b="1" dirty="0" smtClean="0"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</a:rPr>
              <a:t>!= </a:t>
            </a:r>
            <a:r>
              <a:rPr lang="en-US" sz="2000" b="1" dirty="0" err="1" smtClean="0">
                <a:latin typeface="Courier New" charset="0"/>
              </a:rPr>
              <a:t>rightHeight</a:t>
            </a:r>
            <a:r>
              <a:rPr lang="en-US" sz="2000" b="1" dirty="0">
                <a:latin typeface="Courier New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    </a:t>
            </a:r>
            <a:r>
              <a:rPr lang="en-US" sz="2000" b="1" dirty="0" smtClean="0">
                <a:latin typeface="Courier New" charset="0"/>
              </a:rPr>
              <a:t>      return </a:t>
            </a:r>
            <a:r>
              <a:rPr lang="en-US" sz="2000" b="1" dirty="0">
                <a:latin typeface="Courier New" charset="0"/>
              </a:rPr>
              <a:t>false;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  </a:t>
            </a:r>
            <a:r>
              <a:rPr lang="en-US" sz="2000" b="1" dirty="0" smtClean="0">
                <a:latin typeface="Courier New" charset="0"/>
              </a:rPr>
              <a:t>    else </a:t>
            </a:r>
            <a:r>
              <a:rPr lang="en-US" sz="2000" b="1" dirty="0">
                <a:latin typeface="Courier New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      </a:t>
            </a:r>
            <a:r>
              <a:rPr lang="en-US" sz="2000" b="1" dirty="0" smtClean="0">
                <a:latin typeface="Courier New" charset="0"/>
              </a:rPr>
              <a:t>    height </a:t>
            </a:r>
            <a:r>
              <a:rPr lang="en-US" sz="2000" b="1" dirty="0">
                <a:latin typeface="Courier New" charset="0"/>
              </a:rPr>
              <a:t>= 1 + </a:t>
            </a:r>
            <a:r>
              <a:rPr lang="en-US" sz="2000" b="1" dirty="0" err="1" smtClean="0">
                <a:latin typeface="Courier New" charset="0"/>
              </a:rPr>
              <a:t>leftHeight</a:t>
            </a:r>
            <a:r>
              <a:rPr lang="en-US" sz="2000" b="1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      </a:t>
            </a:r>
            <a:r>
              <a:rPr lang="en-US" sz="2000" b="1" dirty="0" smtClean="0">
                <a:latin typeface="Courier New" charset="0"/>
              </a:rPr>
              <a:t>    return </a:t>
            </a:r>
            <a:r>
              <a:rPr lang="en-US" sz="2000" b="1" dirty="0">
                <a:latin typeface="Courier New" charset="0"/>
              </a:rPr>
              <a:t>true;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  </a:t>
            </a:r>
            <a:r>
              <a:rPr lang="en-US" sz="2000" b="1" dirty="0" smtClean="0">
                <a:latin typeface="Courier New" charset="0"/>
              </a:rPr>
              <a:t>    }</a:t>
            </a:r>
            <a:endParaRPr lang="en-US" sz="2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</a:t>
            </a:r>
            <a:r>
              <a:rPr lang="en-US" sz="2000" b="1" dirty="0" smtClean="0">
                <a:latin typeface="Courier New" charset="0"/>
              </a:rPr>
              <a:t>  }</a:t>
            </a:r>
            <a:endParaRPr lang="en-US" sz="2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Search for a Target in a BT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Return a pointer to a node that has the datum equal to the target.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As soon as we find the target, we can return the pointer to the node that contains it.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Termination conditions: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if the tree is empty, return NULL.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otherwise if the root contains the target, then return a pointer to the root.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Recursive calls: if the search on the left subtree is succesful, there's no need to call the function on the right subtree.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Best case: O(1). Worst case: O(n).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0"/>
            <a:ext cx="8077200" cy="6858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 err="1" smtClean="0">
                <a:latin typeface="Courier New" charset="0"/>
              </a:rPr>
              <a:t>nodePtr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search(</a:t>
            </a:r>
            <a:r>
              <a:rPr lang="en-US" sz="2400" b="1" dirty="0" err="1" smtClean="0">
                <a:latin typeface="Courier New" charset="0"/>
              </a:rPr>
              <a:t>nodePtr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, </a:t>
            </a:r>
            <a:r>
              <a:rPr lang="en-US" sz="2400" b="1" dirty="0" err="1" smtClean="0">
                <a:latin typeface="Courier New" charset="0"/>
              </a:rPr>
              <a:t>int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target)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 smtClean="0">
                <a:latin typeface="Courier New" charset="0"/>
              </a:rPr>
              <a:t>    </a:t>
            </a:r>
            <a:r>
              <a:rPr lang="en-US" sz="2400" b="1" dirty="0">
                <a:latin typeface="Courier New" charset="0"/>
              </a:rPr>
              <a:t>if (!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    </a:t>
            </a:r>
            <a:r>
              <a:rPr lang="en-US" sz="2400" b="1" dirty="0">
                <a:latin typeface="Courier New" charset="0"/>
              </a:rPr>
              <a:t>return NULL;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else </a:t>
            </a:r>
            <a:r>
              <a:rPr lang="en-US" sz="2400" b="1" dirty="0">
                <a:latin typeface="Courier New" charset="0"/>
              </a:rPr>
              <a:t>if (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-&gt;datum == target)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    </a:t>
            </a:r>
            <a:r>
              <a:rPr lang="en-US" sz="2400" b="1" dirty="0">
                <a:latin typeface="Courier New" charset="0"/>
              </a:rPr>
              <a:t>return 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else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smtClean="0">
                <a:latin typeface="Courier New" charset="0"/>
              </a:rPr>
              <a:t>   {</a:t>
            </a:r>
            <a:endParaRPr lang="en-US" sz="24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    </a:t>
            </a:r>
            <a:r>
              <a:rPr lang="en-US" sz="2400" b="1" dirty="0" err="1" smtClean="0">
                <a:latin typeface="Courier New" charset="0"/>
              </a:rPr>
              <a:t>nodePtr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 err="1">
                <a:latin typeface="Courier New" charset="0"/>
              </a:rPr>
              <a:t>leftr</a:t>
            </a:r>
            <a:r>
              <a:rPr lang="en-US" sz="2400" b="1" dirty="0">
                <a:latin typeface="Courier New" charset="0"/>
              </a:rPr>
              <a:t> = </a:t>
            </a:r>
            <a:r>
              <a:rPr lang="en-US" sz="2400" b="1" dirty="0" smtClean="0">
                <a:latin typeface="Courier New" charset="0"/>
              </a:rPr>
              <a:t>search</a:t>
            </a:r>
            <a:r>
              <a:rPr lang="en-US" sz="2400" b="1" dirty="0">
                <a:latin typeface="Courier New" charset="0"/>
              </a:rPr>
              <a:t>(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-&gt;left, </a:t>
            </a:r>
            <a:endParaRPr lang="en-US" sz="2400" b="1" dirty="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smtClean="0">
                <a:latin typeface="Courier New" charset="0"/>
              </a:rPr>
              <a:t>                              target</a:t>
            </a:r>
            <a:r>
              <a:rPr lang="en-US" sz="2400" b="1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    </a:t>
            </a:r>
            <a:r>
              <a:rPr lang="en-US" sz="2400" b="1" dirty="0">
                <a:latin typeface="Courier New" charset="0"/>
              </a:rPr>
              <a:t>if (</a:t>
            </a:r>
            <a:r>
              <a:rPr lang="en-US" sz="2400" b="1" dirty="0" err="1">
                <a:latin typeface="Courier New" charset="0"/>
              </a:rPr>
              <a:t>leftr</a:t>
            </a:r>
            <a:r>
              <a:rPr lang="en-US" sz="2400" b="1" dirty="0">
                <a:latin typeface="Courier New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        </a:t>
            </a:r>
            <a:r>
              <a:rPr lang="en-US" sz="2400" b="1" dirty="0">
                <a:latin typeface="Courier New" charset="0"/>
              </a:rPr>
              <a:t>return </a:t>
            </a:r>
            <a:r>
              <a:rPr lang="en-US" sz="2400" b="1" dirty="0" err="1">
                <a:latin typeface="Courier New" charset="0"/>
              </a:rPr>
              <a:t>leftr</a:t>
            </a:r>
            <a:r>
              <a:rPr lang="en-US" sz="2400" b="1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    </a:t>
            </a:r>
            <a:r>
              <a:rPr lang="en-US" sz="2400" b="1" dirty="0">
                <a:latin typeface="Courier New" charset="0"/>
              </a:rPr>
              <a:t>else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        </a:t>
            </a:r>
            <a:r>
              <a:rPr lang="en-US" sz="2400" b="1" dirty="0">
                <a:latin typeface="Courier New" charset="0"/>
              </a:rPr>
              <a:t>return search(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-&gt;right, </a:t>
            </a:r>
            <a:endParaRPr lang="en-US" sz="2400" b="1" dirty="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smtClean="0">
                <a:latin typeface="Courier New" charset="0"/>
              </a:rPr>
              <a:t>                         target</a:t>
            </a:r>
            <a:r>
              <a:rPr lang="en-US" sz="2400" b="1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}</a:t>
            </a:r>
            <a:endParaRPr lang="en-US" sz="24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latin typeface="Courier New" charset="0"/>
              </a:rPr>
              <a:t>} // </a:t>
            </a:r>
            <a:r>
              <a:rPr lang="en-US" sz="2400" b="1" dirty="0" smtClean="0">
                <a:latin typeface="Courier New" charset="0"/>
              </a:rPr>
              <a:t>search()</a:t>
            </a:r>
            <a:endParaRPr lang="en-US" sz="2400" b="1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Binary Search Trees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i="1">
                <a:solidFill>
                  <a:schemeClr val="accent2"/>
                </a:solidFill>
              </a:rPr>
              <a:t>Def</a:t>
            </a:r>
            <a:r>
              <a:rPr lang="en-US" sz="2800" i="1"/>
              <a:t>.</a:t>
            </a:r>
            <a:r>
              <a:rPr lang="en-US" sz="2800"/>
              <a:t> A </a:t>
            </a:r>
            <a:r>
              <a:rPr lang="en-US" sz="2800" i="1">
                <a:solidFill>
                  <a:schemeClr val="accent2"/>
                </a:solidFill>
              </a:rPr>
              <a:t>binary search tree</a:t>
            </a:r>
            <a:r>
              <a:rPr lang="en-US" sz="2800"/>
              <a:t> is a binary tree with the following properties:</a:t>
            </a:r>
          </a:p>
          <a:p>
            <a:pPr eaLnBrk="1" hangingPunct="1"/>
            <a:r>
              <a:rPr lang="en-US" sz="2800"/>
              <a:t>a) Each node carries one object of some type containing a "key" value that distinguishes it from all objects stored in the tree.</a:t>
            </a:r>
          </a:p>
          <a:p>
            <a:pPr eaLnBrk="1" hangingPunct="1"/>
            <a:r>
              <a:rPr lang="en-US" sz="2800"/>
              <a:t>b) For each node x in the tree, all the keys in the left subtree of x are smaller than the key in x, and all the keys in the right subtree of x are larger than the key in x.</a:t>
            </a:r>
            <a:endParaRPr lang="en-US" sz="2800" i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3200"/>
              <a:t>Search for a Key in a BST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 err="1" smtClean="0">
                <a:latin typeface="Courier New" charset="0"/>
              </a:rPr>
              <a:t>nodePtr</a:t>
            </a:r>
            <a:r>
              <a:rPr lang="en-US" sz="2800" b="1" dirty="0" smtClean="0">
                <a:latin typeface="Courier New" charset="0"/>
              </a:rPr>
              <a:t> </a:t>
            </a:r>
            <a:r>
              <a:rPr lang="en-US" sz="2800" b="1" dirty="0">
                <a:latin typeface="Courier New" charset="0"/>
              </a:rPr>
              <a:t>location(</a:t>
            </a:r>
            <a:r>
              <a:rPr lang="en-US" sz="2800" b="1" dirty="0" err="1" smtClean="0">
                <a:latin typeface="Courier New" charset="0"/>
              </a:rPr>
              <a:t>nodePtr</a:t>
            </a:r>
            <a:r>
              <a:rPr lang="en-US" sz="2800" b="1" dirty="0" smtClean="0">
                <a:latin typeface="Courier New" charset="0"/>
              </a:rPr>
              <a:t> 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, </a:t>
            </a:r>
            <a:endParaRPr lang="en-US" sz="2800" b="1" dirty="0" smtClean="0">
              <a:latin typeface="Courier New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smtClean="0">
                <a:latin typeface="Courier New" charset="0"/>
              </a:rPr>
              <a:t>                </a:t>
            </a:r>
            <a:r>
              <a:rPr lang="en-US" sz="2800" b="1" dirty="0" err="1" smtClean="0">
                <a:latin typeface="Courier New" charset="0"/>
              </a:rPr>
              <a:t>int</a:t>
            </a:r>
            <a:r>
              <a:rPr lang="en-US" sz="2800" b="1" dirty="0" smtClean="0">
                <a:latin typeface="Courier New" charset="0"/>
              </a:rPr>
              <a:t> </a:t>
            </a:r>
            <a:r>
              <a:rPr lang="en-US" sz="2800" b="1" dirty="0">
                <a:latin typeface="Courier New" charset="0"/>
              </a:rPr>
              <a:t>key)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{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 smtClean="0">
                <a:latin typeface="Courier New" charset="0"/>
              </a:rPr>
              <a:t>    </a:t>
            </a:r>
            <a:r>
              <a:rPr lang="en-US" sz="2800" b="1" dirty="0">
                <a:latin typeface="Courier New" charset="0"/>
              </a:rPr>
              <a:t>while (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) </a:t>
            </a:r>
            <a:endParaRPr lang="en-US" sz="2800" b="1" dirty="0" smtClean="0">
              <a:latin typeface="Courier New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smtClean="0">
                <a:latin typeface="Courier New" charset="0"/>
              </a:rPr>
              <a:t>   {</a:t>
            </a:r>
            <a:endParaRPr lang="en-US" sz="2800" b="1" dirty="0">
              <a:latin typeface="Courier New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    </a:t>
            </a:r>
            <a:r>
              <a:rPr lang="en-US" sz="2800" b="1" dirty="0">
                <a:latin typeface="Courier New" charset="0"/>
              </a:rPr>
              <a:t>if (key == 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-&gt;datum)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        </a:t>
            </a:r>
            <a:r>
              <a:rPr lang="en-US" sz="2800" b="1" dirty="0">
                <a:latin typeface="Courier New" charset="0"/>
              </a:rPr>
              <a:t>return 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;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    </a:t>
            </a:r>
            <a:r>
              <a:rPr lang="en-US" sz="2800" b="1" dirty="0">
                <a:latin typeface="Courier New" charset="0"/>
              </a:rPr>
              <a:t>else if (key &lt; 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-&gt;datum)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        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 = 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-&gt;left;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    </a:t>
            </a:r>
            <a:r>
              <a:rPr lang="en-US" sz="2800" b="1" dirty="0">
                <a:latin typeface="Courier New" charset="0"/>
              </a:rPr>
              <a:t>else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        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 = 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-&gt;right;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}</a:t>
            </a:r>
            <a:endParaRPr lang="en-US" sz="2800" b="1" dirty="0">
              <a:latin typeface="Courier New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return </a:t>
            </a:r>
            <a:r>
              <a:rPr lang="en-US" sz="2800" b="1" dirty="0">
                <a:latin typeface="Courier New" charset="0"/>
              </a:rPr>
              <a:t>NULL;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 smtClean="0">
                <a:latin typeface="Courier New" charset="0"/>
              </a:rPr>
              <a:t>} // location()</a:t>
            </a:r>
            <a:endParaRPr lang="en-US" sz="2800" b="1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Parent - Child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If </a:t>
            </a:r>
            <a:r>
              <a:rPr lang="en-US" sz="2800" i="1"/>
              <a:t>x</a:t>
            </a:r>
            <a:r>
              <a:rPr lang="en-US" sz="2800"/>
              <a:t> and </a:t>
            </a:r>
            <a:r>
              <a:rPr lang="en-US" sz="2800" i="1"/>
              <a:t>y</a:t>
            </a:r>
            <a:r>
              <a:rPr lang="en-US" sz="2800"/>
              <a:t> are nodes such that </a:t>
            </a:r>
            <a:r>
              <a:rPr lang="en-US" sz="2800" i="1"/>
              <a:t>y</a:t>
            </a:r>
            <a:r>
              <a:rPr lang="en-US" sz="2800"/>
              <a:t> is the root of the left subtree of the tree rooted at </a:t>
            </a:r>
            <a:r>
              <a:rPr lang="en-US" sz="2800" i="1"/>
              <a:t>x</a:t>
            </a:r>
            <a:r>
              <a:rPr lang="en-US" sz="2800"/>
              <a:t>, the we say that </a:t>
            </a:r>
            <a:r>
              <a:rPr lang="en-US" sz="2800" i="1"/>
              <a:t>y</a:t>
            </a:r>
            <a:r>
              <a:rPr lang="en-US" sz="2800"/>
              <a:t> is the </a:t>
            </a:r>
            <a:r>
              <a:rPr lang="en-US" sz="2800" i="1">
                <a:solidFill>
                  <a:schemeClr val="accent2"/>
                </a:solidFill>
              </a:rPr>
              <a:t>left child</a:t>
            </a:r>
            <a:r>
              <a:rPr lang="en-US" sz="2800"/>
              <a:t> of </a:t>
            </a:r>
            <a:r>
              <a:rPr lang="en-US" sz="2800" i="1"/>
              <a:t>x</a:t>
            </a:r>
            <a:r>
              <a:rPr lang="en-US" sz="2800"/>
              <a:t> and </a:t>
            </a:r>
            <a:r>
              <a:rPr lang="en-US" sz="2800" i="1"/>
              <a:t>x</a:t>
            </a:r>
            <a:r>
              <a:rPr lang="en-US" sz="2800"/>
              <a:t> is the </a:t>
            </a:r>
            <a:r>
              <a:rPr lang="en-US" sz="2800" i="1">
                <a:solidFill>
                  <a:schemeClr val="accent2"/>
                </a:solidFill>
              </a:rPr>
              <a:t>parent</a:t>
            </a:r>
            <a:r>
              <a:rPr lang="en-US" sz="2800"/>
              <a:t> of </a:t>
            </a:r>
            <a:r>
              <a:rPr lang="en-US" sz="2800" i="1"/>
              <a:t>y</a:t>
            </a:r>
            <a:r>
              <a:rPr lang="en-US" sz="28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Similar definition for the </a:t>
            </a:r>
            <a:r>
              <a:rPr lang="en-US" sz="2800" i="1">
                <a:solidFill>
                  <a:schemeClr val="accent2"/>
                </a:solidFill>
              </a:rPr>
              <a:t>right child</a:t>
            </a:r>
            <a:r>
              <a:rPr lang="en-US" sz="28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</a:t>
            </a:r>
            <a:r>
              <a:rPr lang="en-US" sz="2800" i="1">
                <a:solidFill>
                  <a:schemeClr val="accent2"/>
                </a:solidFill>
              </a:rPr>
              <a:t>descendants</a:t>
            </a:r>
            <a:r>
              <a:rPr lang="en-US" sz="2800"/>
              <a:t> of a node </a:t>
            </a:r>
            <a:r>
              <a:rPr lang="en-US" sz="2800" i="1"/>
              <a:t>x</a:t>
            </a:r>
            <a:r>
              <a:rPr lang="en-US" sz="2800"/>
              <a:t> are all the nodes that make up the left and right subtrees.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</a:t>
            </a:r>
            <a:r>
              <a:rPr lang="en-US" sz="2800" i="1">
                <a:solidFill>
                  <a:schemeClr val="accent2"/>
                </a:solidFill>
              </a:rPr>
              <a:t>ancestors</a:t>
            </a:r>
            <a:r>
              <a:rPr lang="en-US" sz="2800"/>
              <a:t> of a node </a:t>
            </a:r>
            <a:r>
              <a:rPr lang="en-US" sz="2800" i="1"/>
              <a:t>x</a:t>
            </a:r>
            <a:r>
              <a:rPr lang="en-US" sz="2800"/>
              <a:t> are all the nodes in the tree for which </a:t>
            </a:r>
            <a:r>
              <a:rPr lang="en-US" sz="2800" i="1"/>
              <a:t>x</a:t>
            </a:r>
            <a:r>
              <a:rPr lang="en-US" sz="2800"/>
              <a:t> is a descendant.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root of the tree has no ancestors.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 node with no descendant is called a </a:t>
            </a:r>
            <a:r>
              <a:rPr lang="en-US" sz="2800" i="1">
                <a:solidFill>
                  <a:schemeClr val="accent2"/>
                </a:solidFill>
              </a:rPr>
              <a:t>leaf</a:t>
            </a:r>
            <a:r>
              <a:rPr lang="en-US" sz="2800"/>
              <a:t> node.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a New Node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// The node contains an integer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// datum and no label.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 err="1" smtClean="0">
                <a:latin typeface="Courier New" charset="0"/>
              </a:rPr>
              <a:t>nodePtr</a:t>
            </a:r>
            <a:r>
              <a:rPr lang="en-US" sz="2800" b="1" dirty="0" smtClean="0">
                <a:latin typeface="Courier New" charset="0"/>
              </a:rPr>
              <a:t> </a:t>
            </a:r>
            <a:r>
              <a:rPr lang="en-US" sz="2800" b="1" dirty="0" err="1" smtClean="0">
                <a:latin typeface="Courier New" charset="0"/>
              </a:rPr>
              <a:t>newNode</a:t>
            </a:r>
            <a:r>
              <a:rPr lang="en-US" sz="2800" b="1" dirty="0">
                <a:latin typeface="Courier New" charset="0"/>
              </a:rPr>
              <a:t>(</a:t>
            </a:r>
            <a:r>
              <a:rPr lang="en-US" sz="2800" b="1" dirty="0" err="1">
                <a:latin typeface="Courier New" charset="0"/>
              </a:rPr>
              <a:t>int</a:t>
            </a:r>
            <a:r>
              <a:rPr lang="en-US" sz="2800" b="1" dirty="0">
                <a:latin typeface="Courier New" charset="0"/>
              </a:rPr>
              <a:t> key)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smtClean="0">
                <a:latin typeface="Courier New" charset="0"/>
              </a:rPr>
              <a:t>   </a:t>
            </a:r>
            <a:r>
              <a:rPr lang="en-US" sz="2800" b="1" dirty="0" err="1" smtClean="0">
                <a:latin typeface="Courier New" charset="0"/>
              </a:rPr>
              <a:t>nodePtr</a:t>
            </a:r>
            <a:r>
              <a:rPr lang="en-US" sz="2800" b="1" dirty="0" smtClean="0">
                <a:latin typeface="Courier New" charset="0"/>
              </a:rPr>
              <a:t> </a:t>
            </a:r>
            <a:r>
              <a:rPr lang="en-US" sz="2800" b="1" dirty="0">
                <a:latin typeface="Courier New" charset="0"/>
              </a:rPr>
              <a:t>result = new node;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result</a:t>
            </a:r>
            <a:r>
              <a:rPr lang="en-US" sz="2800" b="1" dirty="0">
                <a:latin typeface="Courier New" charset="0"/>
              </a:rPr>
              <a:t>-&gt;left = NULL;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 smtClean="0">
                <a:latin typeface="Courier New" charset="0"/>
              </a:rPr>
              <a:t>    </a:t>
            </a:r>
            <a:r>
              <a:rPr lang="en-US" sz="2800" b="1" dirty="0">
                <a:latin typeface="Courier New" charset="0"/>
              </a:rPr>
              <a:t>result-&gt;right = NULL;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result</a:t>
            </a:r>
            <a:r>
              <a:rPr lang="en-US" sz="2800" b="1" dirty="0">
                <a:latin typeface="Courier New" charset="0"/>
              </a:rPr>
              <a:t>-&gt;datum = key;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return </a:t>
            </a:r>
            <a:r>
              <a:rPr lang="en-US" sz="2800" b="1" dirty="0">
                <a:latin typeface="Courier New" charset="0"/>
              </a:rPr>
              <a:t>result;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b="1" dirty="0">
                <a:latin typeface="Courier New" charset="0"/>
              </a:rPr>
              <a:t>} // </a:t>
            </a:r>
            <a:r>
              <a:rPr lang="en-US" sz="2800" b="1" dirty="0" err="1" smtClean="0">
                <a:latin typeface="Courier New" charset="0"/>
              </a:rPr>
              <a:t>newNode</a:t>
            </a:r>
            <a:r>
              <a:rPr lang="en-US" sz="2800" b="1" dirty="0" smtClean="0">
                <a:latin typeface="Courier New" charset="0"/>
              </a:rPr>
              <a:t>()</a:t>
            </a:r>
            <a:endParaRPr lang="en-US" sz="2800" b="1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30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3200"/>
              <a:t>Insert a New Key in a BST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 err="1">
                <a:latin typeface="Courier New" charset="0"/>
              </a:rPr>
              <a:t>bool</a:t>
            </a:r>
            <a:r>
              <a:rPr lang="en-US" sz="2400" b="1" dirty="0">
                <a:latin typeface="Courier New" charset="0"/>
              </a:rPr>
              <a:t> insert(</a:t>
            </a:r>
            <a:r>
              <a:rPr lang="en-US" sz="2400" b="1" dirty="0" err="1" smtClean="0">
                <a:latin typeface="Courier New" charset="0"/>
              </a:rPr>
              <a:t>nodePtr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&amp; 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, </a:t>
            </a:r>
            <a:r>
              <a:rPr lang="en-US" sz="2400" b="1" dirty="0" err="1">
                <a:latin typeface="Courier New" charset="0"/>
              </a:rPr>
              <a:t>int</a:t>
            </a:r>
            <a:r>
              <a:rPr lang="en-US" sz="2400" b="1" dirty="0">
                <a:latin typeface="Courier New" charset="0"/>
              </a:rPr>
              <a:t> key)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{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if </a:t>
            </a:r>
            <a:r>
              <a:rPr lang="en-US" sz="2400" b="1" dirty="0">
                <a:latin typeface="Courier New" charset="0"/>
              </a:rPr>
              <a:t>(!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) </a:t>
            </a:r>
            <a:endParaRPr lang="en-US" sz="2400" b="1" dirty="0" smtClean="0">
              <a:latin typeface="Courier New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smtClean="0">
                <a:latin typeface="Courier New" charset="0"/>
              </a:rPr>
              <a:t>   {</a:t>
            </a:r>
            <a:endParaRPr lang="en-US" sz="2400" b="1" dirty="0">
              <a:latin typeface="Courier New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</a:t>
            </a:r>
            <a:r>
              <a:rPr lang="en-US" sz="2400" b="1" dirty="0" smtClean="0">
                <a:latin typeface="Courier New" charset="0"/>
              </a:rPr>
              <a:t>     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 = </a:t>
            </a:r>
            <a:r>
              <a:rPr lang="en-US" sz="2400" b="1" dirty="0" err="1" smtClean="0">
                <a:latin typeface="Courier New" charset="0"/>
              </a:rPr>
              <a:t>newNode</a:t>
            </a:r>
            <a:r>
              <a:rPr lang="en-US" sz="2400" b="1" dirty="0">
                <a:latin typeface="Courier New" charset="0"/>
              </a:rPr>
              <a:t>(key);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return </a:t>
            </a:r>
            <a:r>
              <a:rPr lang="en-US" sz="2400" b="1" dirty="0">
                <a:latin typeface="Courier New" charset="0"/>
              </a:rPr>
              <a:t>true;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}</a:t>
            </a:r>
            <a:endParaRPr lang="en-US" sz="2400" b="1" dirty="0">
              <a:latin typeface="Courier New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else </a:t>
            </a:r>
            <a:r>
              <a:rPr lang="en-US" sz="2400" b="1" dirty="0">
                <a:latin typeface="Courier New" charset="0"/>
              </a:rPr>
              <a:t>if (key == 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-&gt;datum) 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return </a:t>
            </a:r>
            <a:r>
              <a:rPr lang="en-US" sz="2400" b="1" dirty="0">
                <a:latin typeface="Courier New" charset="0"/>
              </a:rPr>
              <a:t>false;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else </a:t>
            </a:r>
            <a:r>
              <a:rPr lang="en-US" sz="2400" b="1" dirty="0">
                <a:latin typeface="Courier New" charset="0"/>
              </a:rPr>
              <a:t>if (key &lt; 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-&gt;datum)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return </a:t>
            </a:r>
            <a:r>
              <a:rPr lang="en-US" sz="2400" b="1" dirty="0">
                <a:latin typeface="Courier New" charset="0"/>
              </a:rPr>
              <a:t>insert(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-&gt;left, key);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else</a:t>
            </a:r>
            <a:endParaRPr lang="en-US" sz="2400" b="1" dirty="0">
              <a:latin typeface="Courier New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return </a:t>
            </a:r>
            <a:r>
              <a:rPr lang="en-US" sz="2400" b="1" dirty="0">
                <a:latin typeface="Courier New" charset="0"/>
              </a:rPr>
              <a:t>insert(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-&gt;right, key);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2400" b="1" dirty="0">
                <a:latin typeface="Courier New" charset="0"/>
              </a:rPr>
              <a:t>} // </a:t>
            </a:r>
            <a:r>
              <a:rPr lang="en-US" sz="2400" b="1" dirty="0" smtClean="0">
                <a:latin typeface="Courier New" charset="0"/>
              </a:rPr>
              <a:t>insert()</a:t>
            </a:r>
            <a:endParaRPr lang="en-US" sz="2400" b="1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31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Remove a Key from a BST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First, we need to locate the key (similar to the search function).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If the node has an empty left or right subtree, then we can replace it in the tree structure with the other subtree (works for leaves too).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Otherwise we must replace it with either the </a:t>
            </a:r>
            <a:r>
              <a:rPr lang="en-US" sz="2800" i="1">
                <a:solidFill>
                  <a:schemeClr val="accent2"/>
                </a:solidFill>
              </a:rPr>
              <a:t>largest node smaller than it</a:t>
            </a:r>
            <a:r>
              <a:rPr lang="en-US" sz="2800"/>
              <a:t>, or with the smallest node larger than it.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We implement the first variation here. This node is its precedent in the in-order traversal of the tree.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 tree structure must remain coherent.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32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eaLnBrk="1" hangingPunct="1"/>
            <a:r>
              <a:rPr lang="en-US" sz="3200" dirty="0"/>
              <a:t>Remove a Key from a BST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6172200"/>
          </a:xfrm>
        </p:spPr>
        <p:txBody>
          <a:bodyPr/>
          <a:lstStyle/>
          <a:p>
            <a:pPr marL="609600" indent="-609600" eaLnBrk="1" hangingPunct="1">
              <a:buFont typeface="Wingdings" charset="2"/>
              <a:buNone/>
            </a:pPr>
            <a:r>
              <a:rPr lang="en-US" sz="2400" b="1" dirty="0" err="1">
                <a:latin typeface="Courier New" charset="0"/>
              </a:rPr>
              <a:t>bool</a:t>
            </a:r>
            <a:r>
              <a:rPr lang="en-US" sz="2400" b="1" dirty="0">
                <a:latin typeface="Courier New" charset="0"/>
              </a:rPr>
              <a:t> remove(</a:t>
            </a:r>
            <a:r>
              <a:rPr lang="en-US" sz="2400" b="1" dirty="0" err="1" smtClean="0">
                <a:latin typeface="Courier New" charset="0"/>
              </a:rPr>
              <a:t>nodePtr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&amp; 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, </a:t>
            </a:r>
            <a:r>
              <a:rPr lang="en-US" sz="2400" b="1" dirty="0" err="1">
                <a:latin typeface="Courier New" charset="0"/>
              </a:rPr>
              <a:t>int</a:t>
            </a:r>
            <a:r>
              <a:rPr lang="en-US" sz="2400" b="1" dirty="0">
                <a:latin typeface="Courier New" charset="0"/>
              </a:rPr>
              <a:t> key)</a:t>
            </a:r>
          </a:p>
          <a:p>
            <a:pPr marL="609600" indent="-609600" eaLnBrk="1" hangingPunct="1"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{</a:t>
            </a:r>
          </a:p>
          <a:p>
            <a:pPr marL="609600" indent="-609600" eaLnBrk="1" hangingPunct="1"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if </a:t>
            </a:r>
            <a:r>
              <a:rPr lang="en-US" sz="2400" b="1" dirty="0">
                <a:latin typeface="Courier New" charset="0"/>
              </a:rPr>
              <a:t>(!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)</a:t>
            </a:r>
          </a:p>
          <a:p>
            <a:pPr marL="609600" indent="-609600" eaLnBrk="1" hangingPunct="1"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return </a:t>
            </a:r>
            <a:r>
              <a:rPr lang="en-US" sz="2400" b="1" dirty="0">
                <a:latin typeface="Courier New" charset="0"/>
              </a:rPr>
              <a:t>false;</a:t>
            </a:r>
          </a:p>
          <a:p>
            <a:pPr marL="609600" indent="-609600" eaLnBrk="1" hangingPunct="1"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if </a:t>
            </a:r>
            <a:r>
              <a:rPr lang="en-US" sz="2400" b="1" dirty="0">
                <a:latin typeface="Courier New" charset="0"/>
              </a:rPr>
              <a:t>(key &lt; 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-&gt;datum)</a:t>
            </a:r>
          </a:p>
          <a:p>
            <a:pPr marL="609600" indent="-609600" eaLnBrk="1" hangingPunct="1"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return </a:t>
            </a:r>
            <a:r>
              <a:rPr lang="en-US" sz="2400" b="1" dirty="0">
                <a:latin typeface="Courier New" charset="0"/>
              </a:rPr>
              <a:t>remove(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-&gt;left, key);</a:t>
            </a:r>
          </a:p>
          <a:p>
            <a:pPr marL="609600" indent="-609600" eaLnBrk="1" hangingPunct="1"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else </a:t>
            </a:r>
            <a:r>
              <a:rPr lang="en-US" sz="2400" b="1" dirty="0">
                <a:latin typeface="Courier New" charset="0"/>
              </a:rPr>
              <a:t>if (key &gt; 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-&gt;datum)</a:t>
            </a:r>
          </a:p>
          <a:p>
            <a:pPr marL="609600" indent="-609600" eaLnBrk="1" hangingPunct="1"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return </a:t>
            </a:r>
            <a:r>
              <a:rPr lang="en-US" sz="2400" b="1" dirty="0">
                <a:latin typeface="Courier New" charset="0"/>
              </a:rPr>
              <a:t>remove(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-&gt;right, key);</a:t>
            </a:r>
          </a:p>
          <a:p>
            <a:pPr marL="609600" indent="-609600" eaLnBrk="1" hangingPunct="1"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else </a:t>
            </a:r>
          </a:p>
          <a:p>
            <a:pPr marL="609600" indent="-609600" eaLnBrk="1" hangingPunct="1"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smtClean="0">
                <a:latin typeface="Courier New" charset="0"/>
              </a:rPr>
              <a:t>   {</a:t>
            </a:r>
            <a:endParaRPr lang="en-US" sz="2400" b="1" dirty="0">
              <a:latin typeface="Courier New" charset="0"/>
            </a:endParaRPr>
          </a:p>
          <a:p>
            <a:pPr marL="609600" indent="-609600" eaLnBrk="1" hangingPunct="1"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</a:t>
            </a:r>
            <a:r>
              <a:rPr lang="en-US" sz="2400" b="1" dirty="0" err="1" smtClean="0">
                <a:latin typeface="Courier New" charset="0"/>
              </a:rPr>
              <a:t>removeRoot</a:t>
            </a:r>
            <a:r>
              <a:rPr lang="en-US" sz="2400" b="1" dirty="0">
                <a:latin typeface="Courier New" charset="0"/>
              </a:rPr>
              <a:t>(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);</a:t>
            </a:r>
          </a:p>
          <a:p>
            <a:pPr marL="609600" indent="-609600" eaLnBrk="1" hangingPunct="1"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return </a:t>
            </a:r>
            <a:r>
              <a:rPr lang="en-US" sz="2400" b="1" dirty="0">
                <a:latin typeface="Courier New" charset="0"/>
              </a:rPr>
              <a:t>true;</a:t>
            </a:r>
          </a:p>
          <a:p>
            <a:pPr marL="609600" indent="-609600" eaLnBrk="1" hangingPunct="1"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}</a:t>
            </a:r>
            <a:endParaRPr lang="en-US" sz="2400" b="1" dirty="0">
              <a:latin typeface="Courier New" charset="0"/>
            </a:endParaRPr>
          </a:p>
          <a:p>
            <a:pPr marL="609600" indent="-609600" eaLnBrk="1" hangingPunct="1">
              <a:buNone/>
            </a:pPr>
            <a:r>
              <a:rPr lang="en-US" sz="2400" b="1" dirty="0">
                <a:latin typeface="Courier New" charset="0"/>
              </a:rPr>
              <a:t>} // </a:t>
            </a:r>
            <a:r>
              <a:rPr lang="en-US" sz="2400" b="1" dirty="0" smtClean="0">
                <a:latin typeface="Courier New" charset="0"/>
              </a:rPr>
              <a:t>remove ()</a:t>
            </a:r>
            <a:endParaRPr lang="en-US" sz="2400" b="1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33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// Remove the root from a BST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void </a:t>
            </a:r>
            <a:r>
              <a:rPr lang="en-US" sz="2400" b="1" dirty="0" err="1" smtClean="0">
                <a:latin typeface="Courier New" charset="0"/>
              </a:rPr>
              <a:t>removeRoot</a:t>
            </a:r>
            <a:r>
              <a:rPr lang="en-US" sz="2400" b="1" dirty="0">
                <a:latin typeface="Courier New" charset="0"/>
              </a:rPr>
              <a:t>(</a:t>
            </a:r>
            <a:r>
              <a:rPr lang="en-US" sz="2400" b="1" dirty="0" err="1" smtClean="0">
                <a:latin typeface="Courier New" charset="0"/>
              </a:rPr>
              <a:t>nodePtr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&amp; 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{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if </a:t>
            </a:r>
            <a:r>
              <a:rPr lang="en-US" sz="2400" b="1" dirty="0">
                <a:latin typeface="Courier New" charset="0"/>
              </a:rPr>
              <a:t>(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) {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if </a:t>
            </a:r>
            <a:r>
              <a:rPr lang="en-US" sz="2400" b="1" dirty="0">
                <a:latin typeface="Courier New" charset="0"/>
              </a:rPr>
              <a:t>(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-&gt;left &amp;&amp; 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-&gt;right)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</a:t>
            </a:r>
            <a:r>
              <a:rPr lang="en-US" sz="2400" b="1" dirty="0" smtClean="0">
                <a:latin typeface="Courier New" charset="0"/>
              </a:rPr>
              <a:t>         </a:t>
            </a:r>
            <a:r>
              <a:rPr lang="en-US" sz="2400" b="1" dirty="0" err="1" smtClean="0">
                <a:latin typeface="Courier New" charset="0"/>
              </a:rPr>
              <a:t>removeRootHelper</a:t>
            </a:r>
            <a:r>
              <a:rPr lang="en-US" sz="2400" b="1" dirty="0">
                <a:latin typeface="Courier New" charset="0"/>
              </a:rPr>
              <a:t>(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);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 smtClean="0">
                <a:latin typeface="Courier New" charset="0"/>
              </a:rPr>
              <a:t>        </a:t>
            </a:r>
            <a:r>
              <a:rPr lang="en-US" sz="2400" b="1" dirty="0">
                <a:latin typeface="Courier New" charset="0"/>
              </a:rPr>
              <a:t>else {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        </a:t>
            </a:r>
            <a:r>
              <a:rPr lang="en-US" sz="2400" b="1" dirty="0" err="1" smtClean="0">
                <a:latin typeface="Courier New" charset="0"/>
              </a:rPr>
              <a:t>nodePtr</a:t>
            </a:r>
            <a:r>
              <a:rPr lang="en-US" sz="2400" b="1" dirty="0" smtClean="0">
                <a:latin typeface="Courier New" charset="0"/>
              </a:rPr>
              <a:t> temp = </a:t>
            </a:r>
            <a:r>
              <a:rPr lang="en-US" sz="2400" b="1" dirty="0" err="1" smtClean="0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;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        if </a:t>
            </a:r>
            <a:r>
              <a:rPr lang="en-US" sz="2400" b="1" dirty="0">
                <a:latin typeface="Courier New" charset="0"/>
              </a:rPr>
              <a:t>(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-&gt;left) 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            </a:t>
            </a:r>
            <a:r>
              <a:rPr lang="en-US" sz="2400" b="1" dirty="0" err="1" smtClean="0">
                <a:latin typeface="Courier New" charset="0"/>
              </a:rPr>
              <a:t>rootp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= 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-&gt;left; 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        else</a:t>
            </a:r>
            <a:endParaRPr lang="en-US" sz="2400" b="1" dirty="0">
              <a:latin typeface="Courier New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            </a:t>
            </a:r>
            <a:r>
              <a:rPr lang="en-US" sz="2400" b="1" dirty="0" err="1" smtClean="0">
                <a:latin typeface="Courier New" charset="0"/>
              </a:rPr>
              <a:t>rootp</a:t>
            </a:r>
            <a:r>
              <a:rPr lang="en-US" sz="2400" b="1" dirty="0" smtClean="0">
                <a:latin typeface="Courier New" charset="0"/>
              </a:rPr>
              <a:t> = </a:t>
            </a:r>
            <a:r>
              <a:rPr lang="en-US" sz="2400" b="1" dirty="0" err="1" smtClean="0">
                <a:latin typeface="Courier New" charset="0"/>
              </a:rPr>
              <a:t>rootp</a:t>
            </a:r>
            <a:r>
              <a:rPr lang="en-US" sz="2400" b="1" dirty="0" smtClean="0">
                <a:latin typeface="Courier New" charset="0"/>
              </a:rPr>
              <a:t>-</a:t>
            </a:r>
            <a:r>
              <a:rPr lang="en-US" sz="2400" b="1" dirty="0">
                <a:latin typeface="Courier New" charset="0"/>
              </a:rPr>
              <a:t>&gt;right; 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        delete </a:t>
            </a:r>
            <a:r>
              <a:rPr lang="en-US" sz="2400" b="1" dirty="0">
                <a:latin typeface="Courier New" charset="0"/>
              </a:rPr>
              <a:t>temp;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}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smtClean="0">
                <a:latin typeface="Courier New" charset="0"/>
              </a:rPr>
              <a:t>   }</a:t>
            </a:r>
            <a:endParaRPr lang="en-US" sz="2400" b="1" dirty="0">
              <a:latin typeface="Courier New" charset="0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2400" b="1" dirty="0">
                <a:latin typeface="Courier New" charset="0"/>
              </a:rPr>
              <a:t>} // </a:t>
            </a:r>
            <a:r>
              <a:rPr lang="en-US" sz="2400" b="1" dirty="0" err="1" smtClean="0">
                <a:latin typeface="Courier New" charset="0"/>
              </a:rPr>
              <a:t>removeRoot</a:t>
            </a:r>
            <a:r>
              <a:rPr lang="en-US" sz="2400" b="1" dirty="0" smtClean="0">
                <a:latin typeface="Courier New" charset="0"/>
              </a:rPr>
              <a:t>()</a:t>
            </a:r>
            <a:endParaRPr lang="en-US" sz="2400" b="1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34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0"/>
            <a:ext cx="8610600" cy="6858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 smtClean="0">
                <a:latin typeface="Courier New" charset="0"/>
              </a:rPr>
              <a:t>void </a:t>
            </a:r>
            <a:r>
              <a:rPr lang="en-US" sz="2400" b="1" dirty="0" err="1" smtClean="0">
                <a:latin typeface="Courier New" charset="0"/>
              </a:rPr>
              <a:t>removeRootHelper</a:t>
            </a:r>
            <a:r>
              <a:rPr lang="en-US" sz="2400" b="1" dirty="0">
                <a:latin typeface="Courier New" charset="0"/>
              </a:rPr>
              <a:t>(</a:t>
            </a:r>
            <a:r>
              <a:rPr lang="en-US" sz="2400" b="1" dirty="0" err="1" smtClean="0">
                <a:latin typeface="Courier New" charset="0"/>
              </a:rPr>
              <a:t>nodePtr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&amp; 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{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 smtClean="0">
                <a:latin typeface="Courier New" charset="0"/>
              </a:rPr>
              <a:t>    </a:t>
            </a:r>
            <a:r>
              <a:rPr lang="en-US" sz="2400" b="1" dirty="0">
                <a:latin typeface="Courier New" charset="0"/>
              </a:rPr>
              <a:t>if (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 &amp;&amp; 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-&gt;left) {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    </a:t>
            </a:r>
            <a:r>
              <a:rPr lang="en-US" sz="2400" b="1" dirty="0" err="1" smtClean="0">
                <a:latin typeface="Courier New" charset="0"/>
              </a:rPr>
              <a:t>nodePtr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temp = 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-&gt;left;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if </a:t>
            </a:r>
            <a:r>
              <a:rPr lang="en-US" sz="2400" b="1" dirty="0">
                <a:latin typeface="Courier New" charset="0"/>
              </a:rPr>
              <a:t>(temp-&gt;right) {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  </a:t>
            </a:r>
            <a:r>
              <a:rPr lang="en-US" sz="2400" b="1" dirty="0" smtClean="0">
                <a:latin typeface="Courier New" charset="0"/>
              </a:rPr>
              <a:t>      while </a:t>
            </a:r>
            <a:r>
              <a:rPr lang="en-US" sz="2400" b="1" dirty="0">
                <a:latin typeface="Courier New" charset="0"/>
              </a:rPr>
              <a:t>(temp-&gt;right-&gt;right)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 </a:t>
            </a:r>
            <a:r>
              <a:rPr lang="en-US" sz="2400" b="1" dirty="0" smtClean="0">
                <a:latin typeface="Courier New" charset="0"/>
              </a:rPr>
              <a:t>           temp </a:t>
            </a:r>
            <a:r>
              <a:rPr lang="en-US" sz="2400" b="1" dirty="0">
                <a:latin typeface="Courier New" charset="0"/>
              </a:rPr>
              <a:t>= temp-&gt;right; 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 </a:t>
            </a:r>
            <a:r>
              <a:rPr lang="en-US" sz="2400" b="1" dirty="0" smtClean="0">
                <a:latin typeface="Courier New" charset="0"/>
              </a:rPr>
              <a:t>       </a:t>
            </a:r>
            <a:r>
              <a:rPr lang="en-US" sz="2400" b="1" dirty="0" err="1" smtClean="0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-&gt;datum = temp-&gt;right-&gt;datum;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 </a:t>
            </a:r>
            <a:r>
              <a:rPr lang="en-US" sz="2400" b="1" dirty="0" smtClean="0">
                <a:latin typeface="Courier New" charset="0"/>
              </a:rPr>
              <a:t>       </a:t>
            </a:r>
            <a:r>
              <a:rPr lang="en-US" sz="2400" b="1" dirty="0" err="1" smtClean="0">
                <a:latin typeface="Courier New" charset="0"/>
              </a:rPr>
              <a:t>removeRoot</a:t>
            </a:r>
            <a:r>
              <a:rPr lang="en-US" sz="2400" b="1" dirty="0">
                <a:latin typeface="Courier New" charset="0"/>
              </a:rPr>
              <a:t>(temp-&gt;right);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</a:t>
            </a:r>
            <a:r>
              <a:rPr lang="en-US" sz="2400" b="1" dirty="0" smtClean="0">
                <a:latin typeface="Courier New" charset="0"/>
              </a:rPr>
              <a:t>     }</a:t>
            </a:r>
            <a:endParaRPr lang="en-US" sz="2400" b="1" dirty="0">
              <a:latin typeface="Courier New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else {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smtClean="0">
                <a:latin typeface="Courier New" charset="0"/>
              </a:rPr>
              <a:t>           </a:t>
            </a:r>
            <a:r>
              <a:rPr lang="en-US" sz="2400" b="1" dirty="0" err="1" smtClean="0">
                <a:latin typeface="Courier New" charset="0"/>
              </a:rPr>
              <a:t>nodePtr</a:t>
            </a:r>
            <a:r>
              <a:rPr lang="en-US" sz="2400" b="1" dirty="0" smtClean="0">
                <a:latin typeface="Courier New" charset="0"/>
              </a:rPr>
              <a:t> temp = </a:t>
            </a:r>
            <a:r>
              <a:rPr lang="en-US" sz="2400" b="1" dirty="0" err="1" smtClean="0">
                <a:latin typeface="Courier New" charset="0"/>
              </a:rPr>
              <a:t>rootp</a:t>
            </a:r>
            <a:r>
              <a:rPr lang="en-US" sz="2400" b="1" dirty="0" smtClean="0">
                <a:latin typeface="Courier New" charset="0"/>
              </a:rPr>
              <a:t>;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smtClean="0">
                <a:latin typeface="Courier New" charset="0"/>
              </a:rPr>
              <a:t>           </a:t>
            </a:r>
            <a:r>
              <a:rPr lang="en-US" sz="2400" b="1" dirty="0" err="1" smtClean="0">
                <a:latin typeface="Courier New" charset="0"/>
              </a:rPr>
              <a:t>rootp</a:t>
            </a:r>
            <a:r>
              <a:rPr lang="en-US" sz="2400" b="1" dirty="0" smtClean="0">
                <a:latin typeface="Courier New" charset="0"/>
              </a:rPr>
              <a:t>-&gt;left-&gt;right = </a:t>
            </a:r>
            <a:r>
              <a:rPr lang="en-US" sz="2400" b="1" dirty="0" err="1" smtClean="0">
                <a:latin typeface="Courier New" charset="0"/>
              </a:rPr>
              <a:t>rootp</a:t>
            </a:r>
            <a:r>
              <a:rPr lang="en-US" sz="2400" b="1" dirty="0" smtClean="0">
                <a:latin typeface="Courier New" charset="0"/>
              </a:rPr>
              <a:t>-&gt;right;</a:t>
            </a:r>
            <a:endParaRPr lang="en-US" sz="2400" b="1" dirty="0">
              <a:latin typeface="Courier New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    </a:t>
            </a:r>
            <a:r>
              <a:rPr lang="en-US" sz="2400" b="1" dirty="0" err="1" smtClean="0">
                <a:latin typeface="Courier New" charset="0"/>
              </a:rPr>
              <a:t>rootp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= </a:t>
            </a:r>
            <a:r>
              <a:rPr lang="en-US" sz="2400" b="1" dirty="0" err="1">
                <a:latin typeface="Courier New" charset="0"/>
              </a:rPr>
              <a:t>rootp</a:t>
            </a:r>
            <a:r>
              <a:rPr lang="en-US" sz="2400" b="1" dirty="0">
                <a:latin typeface="Courier New" charset="0"/>
              </a:rPr>
              <a:t>-</a:t>
            </a:r>
            <a:r>
              <a:rPr lang="en-US" sz="2400" b="1" dirty="0" smtClean="0">
                <a:latin typeface="Courier New" charset="0"/>
              </a:rPr>
              <a:t>&gt;right;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smtClean="0">
                <a:latin typeface="Courier New" charset="0"/>
              </a:rPr>
              <a:t>           delete temp;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smtClean="0">
                <a:latin typeface="Courier New" charset="0"/>
              </a:rPr>
              <a:t>       }  }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2400" b="1" dirty="0">
                <a:latin typeface="Courier New" charset="0"/>
              </a:rPr>
              <a:t>} // </a:t>
            </a:r>
            <a:r>
              <a:rPr lang="en-US" sz="2400" b="1" dirty="0" err="1" smtClean="0">
                <a:latin typeface="Courier New" charset="0"/>
              </a:rPr>
              <a:t>removeRootHelper</a:t>
            </a:r>
            <a:r>
              <a:rPr lang="en-US" sz="2400" b="1" dirty="0" smtClean="0">
                <a:latin typeface="Courier New" charset="0"/>
              </a:rPr>
              <a:t>()</a:t>
            </a:r>
            <a:endParaRPr lang="en-US" sz="2400" b="1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35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BST Application - Tables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A better implementation of a table using BSTs.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In the case where the BST is height balanced, the insert, access, and remove operations take O(log</a:t>
            </a:r>
            <a:r>
              <a:rPr lang="en-US" sz="2800" baseline="-25000"/>
              <a:t>2</a:t>
            </a:r>
            <a:r>
              <a:rPr lang="en-US" sz="2800"/>
              <a:t>n).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If the tree is very unbalanced, any of them could take O(n).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In general, if the data arrive in a random order, we can prove (not in this class) that these operations are about 1.3 log</a:t>
            </a:r>
            <a:r>
              <a:rPr lang="en-US" sz="2800" baseline="-25000"/>
              <a:t>2</a:t>
            </a:r>
            <a:r>
              <a:rPr lang="en-US" sz="2800"/>
              <a:t>n.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If the data arrive </a:t>
            </a:r>
            <a:r>
              <a:rPr lang="en-US" sz="2800" i="1"/>
              <a:t>in order</a:t>
            </a:r>
            <a:r>
              <a:rPr lang="en-US" sz="2800"/>
              <a:t>, then the resulting tree will not be very well balanced.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36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Height Balanced Trees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>
                <a:solidFill>
                  <a:schemeClr val="accent2"/>
                </a:solidFill>
              </a:rPr>
              <a:t>Def</a:t>
            </a:r>
            <a:r>
              <a:rPr lang="en-US"/>
              <a:t>. A binary tree is </a:t>
            </a:r>
            <a:r>
              <a:rPr lang="en-US" i="1">
                <a:solidFill>
                  <a:schemeClr val="accent2"/>
                </a:solidFill>
              </a:rPr>
              <a:t>height balanced</a:t>
            </a:r>
            <a:r>
              <a:rPr lang="en-US"/>
              <a:t> if for every node in the tree, the height of the left subtree and the right subtree is at most 1.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Otherwise, we can define it recursively: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| height(left subtree) - height(right subtree)| &lt;= 1.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left subtree and the right subtree are both height balanced.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37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AVL Trees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Named after a method of balancing a binary search tree invented by Adel'son-Velskii and Landis (Russia).</a:t>
            </a:r>
          </a:p>
          <a:p>
            <a:pPr eaLnBrk="1" hangingPunct="1"/>
            <a:r>
              <a:rPr lang="en-US" sz="2800" i="1">
                <a:solidFill>
                  <a:schemeClr val="accent2"/>
                </a:solidFill>
              </a:rPr>
              <a:t>Def</a:t>
            </a:r>
            <a:r>
              <a:rPr lang="en-US" sz="2800"/>
              <a:t>. An </a:t>
            </a:r>
            <a:r>
              <a:rPr lang="en-US" sz="2800" i="1">
                <a:solidFill>
                  <a:schemeClr val="accent2"/>
                </a:solidFill>
              </a:rPr>
              <a:t>AVL tree</a:t>
            </a:r>
            <a:r>
              <a:rPr lang="en-US" sz="2800"/>
              <a:t> is a tree that is both</a:t>
            </a:r>
          </a:p>
          <a:p>
            <a:pPr lvl="1" eaLnBrk="1" hangingPunct="1"/>
            <a:r>
              <a:rPr lang="en-US" sz="2400"/>
              <a:t>a binary search tree</a:t>
            </a:r>
          </a:p>
          <a:p>
            <a:pPr lvl="1" eaLnBrk="1" hangingPunct="1"/>
            <a:r>
              <a:rPr lang="en-US" sz="2400"/>
              <a:t>height balanced.</a:t>
            </a:r>
          </a:p>
          <a:p>
            <a:pPr eaLnBrk="1" hangingPunct="1"/>
            <a:r>
              <a:rPr lang="en-US" sz="2800"/>
              <a:t>In the insertion or removal operations, if the tree is not balanced after them, we have to restore the balance by a tree rotation.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38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AVL Trees Implementation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We add a data member that will represent the "balanced" condition for each node.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This data member could have the values "&lt;", "&gt;", and "=" to represent the comparison between the heights of the left and right subtree.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When a node is inserted in a subtree, the recursive call returns a value to the parent signifying if the height of the subtree has increased or not.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This allows the parent to decide if the balance of the tree has been disrupted. In this case we rebalance the tree by a rotation.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39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Tree</a:t>
            </a:r>
          </a:p>
        </p:txBody>
      </p:sp>
      <p:grpSp>
        <p:nvGrpSpPr>
          <p:cNvPr id="1026" name="Organization Chart 6"/>
          <p:cNvGrpSpPr>
            <a:grpSpLocks noGrp="1" noChangeAspect="1"/>
          </p:cNvGrpSpPr>
          <p:nvPr/>
        </p:nvGrpSpPr>
        <p:grpSpPr bwMode="auto">
          <a:xfrm>
            <a:off x="0" y="838200"/>
            <a:ext cx="9509125" cy="4800600"/>
            <a:chOff x="187" y="1229"/>
            <a:chExt cx="7445" cy="2531"/>
          </a:xfrm>
        </p:grpSpPr>
        <p:sp>
          <p:nvSpPr>
            <p:cNvPr id="1027" name="AutoShape 5"/>
            <p:cNvSpPr>
              <a:spLocks noChangeAspect="1" noChangeArrowheads="1" noTextEdit="1"/>
            </p:cNvSpPr>
            <p:nvPr/>
          </p:nvSpPr>
          <p:spPr bwMode="auto">
            <a:xfrm>
              <a:off x="187" y="1229"/>
              <a:ext cx="7445" cy="2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028" name="_s1028"/>
            <p:cNvCxnSpPr>
              <a:cxnSpLocks noChangeShapeType="1"/>
              <a:stCxn id="1054" idx="3"/>
              <a:endCxn id="1052" idx="2"/>
            </p:cNvCxnSpPr>
            <p:nvPr/>
          </p:nvCxnSpPr>
          <p:spPr bwMode="auto">
            <a:xfrm flipV="1">
              <a:off x="6364" y="3124"/>
              <a:ext cx="18" cy="24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029" name="_s1029"/>
            <p:cNvCxnSpPr>
              <a:cxnSpLocks noChangeShapeType="1"/>
              <a:stCxn id="1053" idx="3"/>
              <a:endCxn id="1049" idx="2"/>
            </p:cNvCxnSpPr>
            <p:nvPr/>
          </p:nvCxnSpPr>
          <p:spPr bwMode="auto">
            <a:xfrm flipV="1">
              <a:off x="4525" y="2753"/>
              <a:ext cx="128" cy="24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030" name="_s1030"/>
            <p:cNvCxnSpPr>
              <a:cxnSpLocks noChangeShapeType="1"/>
              <a:stCxn id="1052" idx="0"/>
              <a:endCxn id="1050" idx="2"/>
            </p:cNvCxnSpPr>
            <p:nvPr/>
          </p:nvCxnSpPr>
          <p:spPr bwMode="auto">
            <a:xfrm rot="5400000" flipH="1">
              <a:off x="6042" y="2537"/>
              <a:ext cx="124" cy="556"/>
            </a:xfrm>
            <a:prstGeom prst="bentConnector3">
              <a:avLst>
                <a:gd name="adj1" fmla="val 48648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031" name="_s1031"/>
            <p:cNvCxnSpPr>
              <a:cxnSpLocks noChangeShapeType="1"/>
              <a:stCxn id="1051" idx="0"/>
              <a:endCxn id="1050" idx="2"/>
            </p:cNvCxnSpPr>
            <p:nvPr/>
          </p:nvCxnSpPr>
          <p:spPr bwMode="auto">
            <a:xfrm rot="16200000">
              <a:off x="5487" y="2538"/>
              <a:ext cx="124" cy="554"/>
            </a:xfrm>
            <a:prstGeom prst="bentConnector3">
              <a:avLst>
                <a:gd name="adj1" fmla="val 48648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032" name="_s1032"/>
            <p:cNvCxnSpPr>
              <a:cxnSpLocks noChangeShapeType="1"/>
              <a:stCxn id="1050" idx="0"/>
              <a:endCxn id="1043" idx="2"/>
            </p:cNvCxnSpPr>
            <p:nvPr/>
          </p:nvCxnSpPr>
          <p:spPr bwMode="auto">
            <a:xfrm rot="5400000" flipH="1">
              <a:off x="5455" y="2134"/>
              <a:ext cx="124" cy="619"/>
            </a:xfrm>
            <a:prstGeom prst="bentConnector3">
              <a:avLst>
                <a:gd name="adj1" fmla="val 48648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033" name="_s1033"/>
            <p:cNvCxnSpPr>
              <a:cxnSpLocks noChangeShapeType="1"/>
              <a:stCxn id="1049" idx="0"/>
              <a:endCxn id="1043" idx="2"/>
            </p:cNvCxnSpPr>
            <p:nvPr/>
          </p:nvCxnSpPr>
          <p:spPr bwMode="auto">
            <a:xfrm rot="16200000">
              <a:off x="4868" y="2167"/>
              <a:ext cx="124" cy="554"/>
            </a:xfrm>
            <a:prstGeom prst="bentConnector3">
              <a:avLst>
                <a:gd name="adj1" fmla="val 48648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034" name="_s1034"/>
            <p:cNvCxnSpPr>
              <a:cxnSpLocks noChangeShapeType="1"/>
              <a:stCxn id="1048" idx="1"/>
              <a:endCxn id="1046" idx="2"/>
            </p:cNvCxnSpPr>
            <p:nvPr/>
          </p:nvCxnSpPr>
          <p:spPr bwMode="auto">
            <a:xfrm rot="10800000">
              <a:off x="2795" y="3124"/>
              <a:ext cx="126" cy="24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035" name="_s1035"/>
            <p:cNvCxnSpPr>
              <a:cxnSpLocks noChangeShapeType="1"/>
              <a:stCxn id="1047" idx="3"/>
              <a:endCxn id="1046" idx="2"/>
            </p:cNvCxnSpPr>
            <p:nvPr/>
          </p:nvCxnSpPr>
          <p:spPr bwMode="auto">
            <a:xfrm flipV="1">
              <a:off x="2668" y="3124"/>
              <a:ext cx="127" cy="24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036" name="_s1036"/>
            <p:cNvCxnSpPr>
              <a:cxnSpLocks noChangeShapeType="1"/>
              <a:stCxn id="1046" idx="1"/>
              <a:endCxn id="1044" idx="2"/>
            </p:cNvCxnSpPr>
            <p:nvPr/>
          </p:nvCxnSpPr>
          <p:spPr bwMode="auto">
            <a:xfrm rot="10800000">
              <a:off x="1449" y="2753"/>
              <a:ext cx="853" cy="24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037" name="_s1037"/>
            <p:cNvCxnSpPr>
              <a:cxnSpLocks noChangeShapeType="1"/>
              <a:stCxn id="1045" idx="0"/>
              <a:endCxn id="1042" idx="2"/>
            </p:cNvCxnSpPr>
            <p:nvPr/>
          </p:nvCxnSpPr>
          <p:spPr bwMode="auto">
            <a:xfrm rot="16200000">
              <a:off x="2597" y="2367"/>
              <a:ext cx="124" cy="153"/>
            </a:xfrm>
            <a:prstGeom prst="bentConnector3">
              <a:avLst>
                <a:gd name="adj1" fmla="val 48648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038" name="_s1038"/>
            <p:cNvCxnSpPr>
              <a:cxnSpLocks noChangeShapeType="1"/>
              <a:stCxn id="1044" idx="0"/>
              <a:endCxn id="1042" idx="2"/>
            </p:cNvCxnSpPr>
            <p:nvPr/>
          </p:nvCxnSpPr>
          <p:spPr bwMode="auto">
            <a:xfrm rot="16200000">
              <a:off x="2030" y="1801"/>
              <a:ext cx="124" cy="1286"/>
            </a:xfrm>
            <a:prstGeom prst="bentConnector3">
              <a:avLst>
                <a:gd name="adj1" fmla="val 48648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039" name="_s1039"/>
            <p:cNvCxnSpPr>
              <a:cxnSpLocks noChangeShapeType="1"/>
              <a:stCxn id="1043" idx="0"/>
              <a:endCxn id="1041" idx="2"/>
            </p:cNvCxnSpPr>
            <p:nvPr/>
          </p:nvCxnSpPr>
          <p:spPr bwMode="auto">
            <a:xfrm rot="16200000" flipV="1">
              <a:off x="4545" y="1432"/>
              <a:ext cx="182" cy="114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040" name="_s1040"/>
            <p:cNvCxnSpPr>
              <a:cxnSpLocks noChangeShapeType="1"/>
              <a:stCxn id="1042" idx="0"/>
              <a:endCxn id="1041" idx="2"/>
            </p:cNvCxnSpPr>
            <p:nvPr/>
          </p:nvCxnSpPr>
          <p:spPr bwMode="auto">
            <a:xfrm rot="5400000" flipH="1" flipV="1">
              <a:off x="3309" y="1338"/>
              <a:ext cx="182" cy="1330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1041" name="_s1041"/>
            <p:cNvSpPr>
              <a:spLocks noChangeArrowheads="1"/>
            </p:cNvSpPr>
            <p:nvPr/>
          </p:nvSpPr>
          <p:spPr bwMode="auto">
            <a:xfrm>
              <a:off x="3477" y="1650"/>
              <a:ext cx="1176" cy="26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1879" tIns="10940" rIns="21879" bIns="1094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 smtClean="0"/>
                <a:t>Living thing</a:t>
              </a:r>
              <a:endParaRPr lang="en-US" sz="2000" dirty="0"/>
            </a:p>
          </p:txBody>
        </p:sp>
        <p:sp>
          <p:nvSpPr>
            <p:cNvPr id="1042" name="_s1042"/>
            <p:cNvSpPr>
              <a:spLocks noChangeArrowheads="1"/>
            </p:cNvSpPr>
            <p:nvPr/>
          </p:nvSpPr>
          <p:spPr bwMode="auto">
            <a:xfrm>
              <a:off x="2303" y="2094"/>
              <a:ext cx="864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1879" tIns="10940" rIns="21879" bIns="1094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Plant</a:t>
              </a:r>
            </a:p>
          </p:txBody>
        </p:sp>
        <p:sp>
          <p:nvSpPr>
            <p:cNvPr id="1043" name="_s1043"/>
            <p:cNvSpPr>
              <a:spLocks noChangeArrowheads="1"/>
            </p:cNvSpPr>
            <p:nvPr/>
          </p:nvSpPr>
          <p:spPr bwMode="auto">
            <a:xfrm>
              <a:off x="4775" y="2094"/>
              <a:ext cx="864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1879" tIns="10940" rIns="21879" bIns="1094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Animal</a:t>
              </a:r>
            </a:p>
          </p:txBody>
        </p:sp>
        <p:sp>
          <p:nvSpPr>
            <p:cNvPr id="1044" name="_s1044"/>
            <p:cNvSpPr>
              <a:spLocks noChangeArrowheads="1"/>
            </p:cNvSpPr>
            <p:nvPr/>
          </p:nvSpPr>
          <p:spPr bwMode="auto">
            <a:xfrm>
              <a:off x="945" y="2506"/>
              <a:ext cx="1007" cy="24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1879" tIns="10940" rIns="21879" bIns="1094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Tree</a:t>
              </a:r>
            </a:p>
          </p:txBody>
        </p:sp>
        <p:sp>
          <p:nvSpPr>
            <p:cNvPr id="1045" name="_s1045"/>
            <p:cNvSpPr>
              <a:spLocks noChangeArrowheads="1"/>
            </p:cNvSpPr>
            <p:nvPr/>
          </p:nvSpPr>
          <p:spPr bwMode="auto">
            <a:xfrm>
              <a:off x="2079" y="2506"/>
              <a:ext cx="1007" cy="24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1879" tIns="10940" rIns="21879" bIns="1094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Grass</a:t>
              </a:r>
            </a:p>
          </p:txBody>
        </p:sp>
        <p:sp>
          <p:nvSpPr>
            <p:cNvPr id="1046" name="_s1046"/>
            <p:cNvSpPr>
              <a:spLocks noChangeArrowheads="1"/>
            </p:cNvSpPr>
            <p:nvPr/>
          </p:nvSpPr>
          <p:spPr bwMode="auto">
            <a:xfrm>
              <a:off x="2303" y="2877"/>
              <a:ext cx="984" cy="24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1879" tIns="10940" rIns="21879" bIns="1094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Evergreen</a:t>
              </a:r>
            </a:p>
          </p:txBody>
        </p:sp>
        <p:sp>
          <p:nvSpPr>
            <p:cNvPr id="1047" name="_s1047"/>
            <p:cNvSpPr>
              <a:spLocks noChangeArrowheads="1"/>
            </p:cNvSpPr>
            <p:nvPr/>
          </p:nvSpPr>
          <p:spPr bwMode="auto">
            <a:xfrm>
              <a:off x="1575" y="3248"/>
              <a:ext cx="1093" cy="24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1879" tIns="10940" rIns="21879" bIns="1094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Fur tree</a:t>
              </a:r>
            </a:p>
          </p:txBody>
        </p:sp>
        <p:sp>
          <p:nvSpPr>
            <p:cNvPr id="1048" name="_s1048"/>
            <p:cNvSpPr>
              <a:spLocks noChangeArrowheads="1"/>
            </p:cNvSpPr>
            <p:nvPr/>
          </p:nvSpPr>
          <p:spPr bwMode="auto">
            <a:xfrm>
              <a:off x="2922" y="3248"/>
              <a:ext cx="1093" cy="24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1879" tIns="10940" rIns="21879" bIns="1094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Pine</a:t>
              </a:r>
            </a:p>
          </p:txBody>
        </p:sp>
        <p:sp>
          <p:nvSpPr>
            <p:cNvPr id="1049" name="_s1049"/>
            <p:cNvSpPr>
              <a:spLocks noChangeArrowheads="1"/>
            </p:cNvSpPr>
            <p:nvPr/>
          </p:nvSpPr>
          <p:spPr bwMode="auto">
            <a:xfrm>
              <a:off x="4149" y="2506"/>
              <a:ext cx="1007" cy="24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3021" tIns="11510" rIns="23021" bIns="1151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Insect</a:t>
              </a:r>
            </a:p>
          </p:txBody>
        </p:sp>
        <p:sp>
          <p:nvSpPr>
            <p:cNvPr id="1050" name="_s1050"/>
            <p:cNvSpPr>
              <a:spLocks noChangeArrowheads="1"/>
            </p:cNvSpPr>
            <p:nvPr/>
          </p:nvSpPr>
          <p:spPr bwMode="auto">
            <a:xfrm>
              <a:off x="5323" y="2506"/>
              <a:ext cx="1007" cy="24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3021" tIns="11510" rIns="23021" bIns="1151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Vertebrate</a:t>
              </a:r>
            </a:p>
          </p:txBody>
        </p:sp>
        <p:sp>
          <p:nvSpPr>
            <p:cNvPr id="1051" name="_s1051"/>
            <p:cNvSpPr>
              <a:spLocks noChangeArrowheads="1"/>
            </p:cNvSpPr>
            <p:nvPr/>
          </p:nvSpPr>
          <p:spPr bwMode="auto">
            <a:xfrm>
              <a:off x="4779" y="2877"/>
              <a:ext cx="984" cy="24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3021" tIns="11510" rIns="23021" bIns="1151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Human</a:t>
              </a:r>
            </a:p>
          </p:txBody>
        </p:sp>
        <p:sp>
          <p:nvSpPr>
            <p:cNvPr id="1052" name="_s1052"/>
            <p:cNvSpPr>
              <a:spLocks noChangeArrowheads="1"/>
            </p:cNvSpPr>
            <p:nvPr/>
          </p:nvSpPr>
          <p:spPr bwMode="auto">
            <a:xfrm>
              <a:off x="5890" y="2877"/>
              <a:ext cx="984" cy="24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5579" tIns="12789" rIns="25579" bIns="1278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Fish</a:t>
              </a:r>
            </a:p>
          </p:txBody>
        </p:sp>
        <p:sp>
          <p:nvSpPr>
            <p:cNvPr id="1053" name="_s1053"/>
            <p:cNvSpPr>
              <a:spLocks noChangeArrowheads="1"/>
            </p:cNvSpPr>
            <p:nvPr/>
          </p:nvSpPr>
          <p:spPr bwMode="auto">
            <a:xfrm>
              <a:off x="3541" y="2877"/>
              <a:ext cx="984" cy="24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5579" tIns="12789" rIns="25579" bIns="1278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Bee</a:t>
              </a:r>
            </a:p>
          </p:txBody>
        </p:sp>
        <p:sp>
          <p:nvSpPr>
            <p:cNvPr id="1054" name="_s1054"/>
            <p:cNvSpPr>
              <a:spLocks noChangeArrowheads="1"/>
            </p:cNvSpPr>
            <p:nvPr/>
          </p:nvSpPr>
          <p:spPr bwMode="auto">
            <a:xfrm>
              <a:off x="5271" y="3248"/>
              <a:ext cx="1093" cy="24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1023" tIns="15512" rIns="31023" bIns="15512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Tuna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63613"/>
          </a:xfrm>
        </p:spPr>
        <p:txBody>
          <a:bodyPr/>
          <a:lstStyle/>
          <a:p>
            <a:pPr eaLnBrk="1" hangingPunct="1"/>
            <a:r>
              <a:rPr lang="en-US"/>
              <a:t>Balance Change Left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if (key&lt;root-&gt;datum) {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change</a:t>
            </a:r>
            <a:r>
              <a:rPr lang="en-US" sz="2400" b="1" dirty="0">
                <a:latin typeface="Courier New" charset="0"/>
              </a:rPr>
              <a:t>=insert(root-&gt;</a:t>
            </a:r>
            <a:r>
              <a:rPr lang="en-US" sz="2400" b="1" dirty="0" err="1">
                <a:latin typeface="Courier New" charset="0"/>
              </a:rPr>
              <a:t>left,key</a:t>
            </a:r>
            <a:r>
              <a:rPr lang="en-US" sz="2400" b="1" dirty="0">
                <a:latin typeface="Courier New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if </a:t>
            </a:r>
            <a:r>
              <a:rPr lang="en-US" sz="2400" b="1" dirty="0">
                <a:latin typeface="Courier New" charset="0"/>
              </a:rPr>
              <a:t>(change)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if </a:t>
            </a:r>
            <a:r>
              <a:rPr lang="en-US" sz="2400" b="1" dirty="0">
                <a:latin typeface="Courier New" charset="0"/>
              </a:rPr>
              <a:t>(root-&gt;balance == '&lt;') {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    </a:t>
            </a:r>
            <a:r>
              <a:rPr lang="en-US" sz="2400" b="1" dirty="0">
                <a:latin typeface="Courier New" charset="0"/>
              </a:rPr>
              <a:t>root-&gt;balance = '=';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    </a:t>
            </a:r>
            <a:r>
              <a:rPr lang="en-US" sz="2400" b="1" dirty="0">
                <a:latin typeface="Courier New" charset="0"/>
              </a:rPr>
              <a:t>return 0;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}</a:t>
            </a:r>
            <a:endParaRPr lang="en-US" sz="2400" b="1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</a:t>
            </a:r>
            <a:r>
              <a:rPr lang="en-US" sz="2400" b="1" dirty="0" smtClean="0">
                <a:latin typeface="Courier New" charset="0"/>
              </a:rPr>
              <a:t>     </a:t>
            </a:r>
            <a:r>
              <a:rPr lang="en-US" sz="2400" b="1" dirty="0">
                <a:latin typeface="Courier New" charset="0"/>
              </a:rPr>
              <a:t>else if (root-&gt;balance == '=') {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  </a:t>
            </a:r>
            <a:r>
              <a:rPr lang="en-US" sz="2400" b="1" dirty="0" smtClean="0">
                <a:latin typeface="Courier New" charset="0"/>
              </a:rPr>
              <a:t>      root</a:t>
            </a:r>
            <a:r>
              <a:rPr lang="en-US" sz="2400" b="1" dirty="0">
                <a:latin typeface="Courier New" charset="0"/>
              </a:rPr>
              <a:t>-&gt;balance = '&gt;';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 smtClean="0">
                <a:latin typeface="Courier New" charset="0"/>
              </a:rPr>
              <a:t>            </a:t>
            </a:r>
            <a:r>
              <a:rPr lang="en-US" sz="2400" b="1" dirty="0">
                <a:latin typeface="Courier New" charset="0"/>
              </a:rPr>
              <a:t>return 1;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}</a:t>
            </a:r>
            <a:endParaRPr lang="en-US" sz="2400" b="1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 smtClean="0">
                <a:latin typeface="Courier New" charset="0"/>
              </a:rPr>
              <a:t>        </a:t>
            </a:r>
            <a:r>
              <a:rPr lang="en-US" sz="2400" b="1" dirty="0">
                <a:latin typeface="Courier New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    </a:t>
            </a:r>
            <a:r>
              <a:rPr lang="en-US" sz="2400" b="1" dirty="0">
                <a:latin typeface="Courier New" charset="0"/>
              </a:rPr>
              <a:t>rotate(root); // return ?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40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63613"/>
          </a:xfrm>
        </p:spPr>
        <p:txBody>
          <a:bodyPr/>
          <a:lstStyle/>
          <a:p>
            <a:pPr eaLnBrk="1" hangingPunct="1"/>
            <a:r>
              <a:rPr lang="en-US"/>
              <a:t>Balance Change Right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if (key&gt;root-&gt;datum) {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change </a:t>
            </a:r>
            <a:r>
              <a:rPr lang="en-US" sz="2400" b="1" dirty="0">
                <a:latin typeface="Courier New" charset="0"/>
              </a:rPr>
              <a:t>= insert(root-&gt;</a:t>
            </a:r>
            <a:r>
              <a:rPr lang="en-US" sz="2400" b="1" dirty="0" err="1">
                <a:latin typeface="Courier New" charset="0"/>
              </a:rPr>
              <a:t>right,key</a:t>
            </a:r>
            <a:r>
              <a:rPr lang="en-US" sz="2400" b="1" dirty="0">
                <a:latin typeface="Courier New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if </a:t>
            </a:r>
            <a:r>
              <a:rPr lang="en-US" sz="2400" b="1" dirty="0">
                <a:latin typeface="Courier New" charset="0"/>
              </a:rPr>
              <a:t>(change)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if </a:t>
            </a:r>
            <a:r>
              <a:rPr lang="en-US" sz="2400" b="1" dirty="0">
                <a:latin typeface="Courier New" charset="0"/>
              </a:rPr>
              <a:t>(root-&gt;balance == '&gt;') {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</a:t>
            </a:r>
            <a:r>
              <a:rPr lang="en-US" sz="2400" b="1" dirty="0" smtClean="0">
                <a:latin typeface="Courier New" charset="0"/>
              </a:rPr>
              <a:t>         root</a:t>
            </a:r>
            <a:r>
              <a:rPr lang="en-US" sz="2400" b="1" dirty="0">
                <a:latin typeface="Courier New" charset="0"/>
              </a:rPr>
              <a:t>-&gt;balance = '=';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  </a:t>
            </a:r>
            <a:r>
              <a:rPr lang="en-US" sz="2400" b="1" dirty="0" smtClean="0">
                <a:latin typeface="Courier New" charset="0"/>
              </a:rPr>
              <a:t>      return </a:t>
            </a:r>
            <a:r>
              <a:rPr lang="en-US" sz="2400" b="1" dirty="0">
                <a:latin typeface="Courier New" charset="0"/>
              </a:rPr>
              <a:t>0;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}</a:t>
            </a:r>
            <a:endParaRPr lang="en-US" sz="2400" b="1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else </a:t>
            </a:r>
            <a:r>
              <a:rPr lang="en-US" sz="2400" b="1" dirty="0">
                <a:latin typeface="Courier New" charset="0"/>
              </a:rPr>
              <a:t>if (root-&gt;balance == '=') {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  </a:t>
            </a:r>
            <a:r>
              <a:rPr lang="en-US" sz="2400" b="1" dirty="0" smtClean="0">
                <a:latin typeface="Courier New" charset="0"/>
              </a:rPr>
              <a:t>      root</a:t>
            </a:r>
            <a:r>
              <a:rPr lang="en-US" sz="2400" b="1" dirty="0">
                <a:latin typeface="Courier New" charset="0"/>
              </a:rPr>
              <a:t>-&gt;balance = '&lt;';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  </a:t>
            </a:r>
            <a:r>
              <a:rPr lang="en-US" sz="2400" b="1" dirty="0" smtClean="0">
                <a:latin typeface="Courier New" charset="0"/>
              </a:rPr>
              <a:t>      return </a:t>
            </a:r>
            <a:r>
              <a:rPr lang="en-US" sz="2400" b="1" dirty="0">
                <a:latin typeface="Courier New" charset="0"/>
              </a:rPr>
              <a:t>1;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}</a:t>
            </a:r>
            <a:endParaRPr lang="en-US" sz="2400" b="1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else</a:t>
            </a:r>
            <a:endParaRPr lang="en-US" sz="2400" b="1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  </a:t>
            </a:r>
            <a:r>
              <a:rPr lang="en-US" sz="2400" b="1" dirty="0" smtClean="0">
                <a:latin typeface="Courier New" charset="0"/>
              </a:rPr>
              <a:t>      rotate</a:t>
            </a:r>
            <a:r>
              <a:rPr lang="en-US" sz="2400" b="1" dirty="0">
                <a:latin typeface="Courier New" charset="0"/>
              </a:rPr>
              <a:t>(root); // return ?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41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Rotation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It makes one of the descendants of the root become the root are rearranges the other subtrees accordingly to keep the BST structure.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rotation is performed at the first node where a violation of the balance occurs, starting from the position of the inserted node going up in the tree.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For the insertion only one rotation is necessary to restore the balance. For the deletion several rotations may be necessary.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42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Single Rotation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Occurs when new node has been added to the left subtree of the left subtree (</a:t>
            </a:r>
            <a:r>
              <a:rPr lang="en-US" i="1">
                <a:solidFill>
                  <a:schemeClr val="accent2"/>
                </a:solidFill>
              </a:rPr>
              <a:t>left-left</a:t>
            </a:r>
            <a:r>
              <a:rPr lang="en-US"/>
              <a:t>) or to the right subtree of the right subtree (</a:t>
            </a:r>
            <a:r>
              <a:rPr lang="en-US" i="1">
                <a:solidFill>
                  <a:schemeClr val="accent2"/>
                </a:solidFill>
              </a:rPr>
              <a:t>right-right</a:t>
            </a:r>
            <a:r>
              <a:rPr lang="en-US"/>
              <a:t>) causing a violation of the balance at the root level. 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child of the root that tops the highest subtree becomes the root. The former root descends into the other subtree. See the figure for a better explanation.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43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Single Rotation CCW</a:t>
            </a:r>
          </a:p>
        </p:txBody>
      </p:sp>
      <p:sp>
        <p:nvSpPr>
          <p:cNvPr id="46084" name="Oval 5"/>
          <p:cNvSpPr>
            <a:spLocks noChangeArrowheads="1"/>
          </p:cNvSpPr>
          <p:nvPr/>
        </p:nvSpPr>
        <p:spPr bwMode="auto">
          <a:xfrm>
            <a:off x="1219200" y="17526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46085" name="Oval 7"/>
          <p:cNvSpPr>
            <a:spLocks noChangeArrowheads="1"/>
          </p:cNvSpPr>
          <p:nvPr/>
        </p:nvSpPr>
        <p:spPr bwMode="auto">
          <a:xfrm>
            <a:off x="2590800" y="2590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w</a:t>
            </a:r>
          </a:p>
        </p:txBody>
      </p:sp>
      <p:sp>
        <p:nvSpPr>
          <p:cNvPr id="46086" name="Line 8"/>
          <p:cNvSpPr>
            <a:spLocks noChangeShapeType="1"/>
          </p:cNvSpPr>
          <p:nvPr/>
        </p:nvSpPr>
        <p:spPr bwMode="auto">
          <a:xfrm flipH="1">
            <a:off x="228600" y="2895600"/>
            <a:ext cx="5334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7" name="Line 9"/>
          <p:cNvSpPr>
            <a:spLocks noChangeShapeType="1"/>
          </p:cNvSpPr>
          <p:nvPr/>
        </p:nvSpPr>
        <p:spPr bwMode="auto">
          <a:xfrm>
            <a:off x="228600" y="4648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8" name="Line 10"/>
          <p:cNvSpPr>
            <a:spLocks noChangeShapeType="1"/>
          </p:cNvSpPr>
          <p:nvPr/>
        </p:nvSpPr>
        <p:spPr bwMode="auto">
          <a:xfrm flipH="1" flipV="1">
            <a:off x="762000" y="2895600"/>
            <a:ext cx="4572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533400" y="41910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6090" name="Text Box 12"/>
          <p:cNvSpPr txBox="1">
            <a:spLocks noChangeArrowheads="1"/>
          </p:cNvSpPr>
          <p:nvPr/>
        </p:nvSpPr>
        <p:spPr bwMode="auto">
          <a:xfrm>
            <a:off x="533400" y="3276600"/>
            <a:ext cx="3619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46091" name="Line 13"/>
          <p:cNvSpPr>
            <a:spLocks noChangeShapeType="1"/>
          </p:cNvSpPr>
          <p:nvPr/>
        </p:nvSpPr>
        <p:spPr bwMode="auto">
          <a:xfrm flipH="1">
            <a:off x="1905000" y="3657600"/>
            <a:ext cx="5334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92" name="Line 14"/>
          <p:cNvSpPr>
            <a:spLocks noChangeShapeType="1"/>
          </p:cNvSpPr>
          <p:nvPr/>
        </p:nvSpPr>
        <p:spPr bwMode="auto">
          <a:xfrm>
            <a:off x="1905000" y="5410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93" name="Line 15"/>
          <p:cNvSpPr>
            <a:spLocks noChangeShapeType="1"/>
          </p:cNvSpPr>
          <p:nvPr/>
        </p:nvSpPr>
        <p:spPr bwMode="auto">
          <a:xfrm flipH="1" flipV="1">
            <a:off x="2438400" y="3657600"/>
            <a:ext cx="4572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94" name="Text Box 16"/>
          <p:cNvSpPr txBox="1">
            <a:spLocks noChangeArrowheads="1"/>
          </p:cNvSpPr>
          <p:nvPr/>
        </p:nvSpPr>
        <p:spPr bwMode="auto">
          <a:xfrm>
            <a:off x="2209800" y="49530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6095" name="Text Box 17"/>
          <p:cNvSpPr txBox="1">
            <a:spLocks noChangeArrowheads="1"/>
          </p:cNvSpPr>
          <p:nvPr/>
        </p:nvSpPr>
        <p:spPr bwMode="auto">
          <a:xfrm>
            <a:off x="2209800" y="4038600"/>
            <a:ext cx="3492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6096" name="Line 18"/>
          <p:cNvSpPr>
            <a:spLocks noChangeShapeType="1"/>
          </p:cNvSpPr>
          <p:nvPr/>
        </p:nvSpPr>
        <p:spPr bwMode="auto">
          <a:xfrm flipH="1">
            <a:off x="3124200" y="3657600"/>
            <a:ext cx="5334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97" name="Line 19"/>
          <p:cNvSpPr>
            <a:spLocks noChangeShapeType="1"/>
          </p:cNvSpPr>
          <p:nvPr/>
        </p:nvSpPr>
        <p:spPr bwMode="auto">
          <a:xfrm>
            <a:off x="3124200" y="5410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98" name="Line 20"/>
          <p:cNvSpPr>
            <a:spLocks noChangeShapeType="1"/>
          </p:cNvSpPr>
          <p:nvPr/>
        </p:nvSpPr>
        <p:spPr bwMode="auto">
          <a:xfrm flipH="1" flipV="1">
            <a:off x="3657600" y="3657600"/>
            <a:ext cx="4572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99" name="Text Box 21"/>
          <p:cNvSpPr txBox="1">
            <a:spLocks noChangeArrowheads="1"/>
          </p:cNvSpPr>
          <p:nvPr/>
        </p:nvSpPr>
        <p:spPr bwMode="auto">
          <a:xfrm>
            <a:off x="3429000" y="49530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6100" name="Text Box 22"/>
          <p:cNvSpPr txBox="1">
            <a:spLocks noChangeArrowheads="1"/>
          </p:cNvSpPr>
          <p:nvPr/>
        </p:nvSpPr>
        <p:spPr bwMode="auto">
          <a:xfrm>
            <a:off x="3505200" y="4038600"/>
            <a:ext cx="3365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6101" name="Line 23"/>
          <p:cNvSpPr>
            <a:spLocks noChangeShapeType="1"/>
          </p:cNvSpPr>
          <p:nvPr/>
        </p:nvSpPr>
        <p:spPr bwMode="auto">
          <a:xfrm flipH="1">
            <a:off x="762000" y="2286000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02" name="Line 24"/>
          <p:cNvSpPr>
            <a:spLocks noChangeShapeType="1"/>
          </p:cNvSpPr>
          <p:nvPr/>
        </p:nvSpPr>
        <p:spPr bwMode="auto">
          <a:xfrm>
            <a:off x="1828800" y="2286000"/>
            <a:ext cx="762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03" name="Line 25"/>
          <p:cNvSpPr>
            <a:spLocks noChangeShapeType="1"/>
          </p:cNvSpPr>
          <p:nvPr/>
        </p:nvSpPr>
        <p:spPr bwMode="auto">
          <a:xfrm flipH="1">
            <a:off x="2438400" y="3200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04" name="Line 26"/>
          <p:cNvSpPr>
            <a:spLocks noChangeShapeType="1"/>
          </p:cNvSpPr>
          <p:nvPr/>
        </p:nvSpPr>
        <p:spPr bwMode="auto">
          <a:xfrm>
            <a:off x="3048000" y="320040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05" name="Oval 27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46106" name="Oval 28"/>
          <p:cNvSpPr>
            <a:spLocks noChangeArrowheads="1"/>
          </p:cNvSpPr>
          <p:nvPr/>
        </p:nvSpPr>
        <p:spPr bwMode="auto">
          <a:xfrm>
            <a:off x="6858000" y="1676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w</a:t>
            </a:r>
          </a:p>
        </p:txBody>
      </p:sp>
      <p:sp>
        <p:nvSpPr>
          <p:cNvPr id="46107" name="Line 29"/>
          <p:cNvSpPr>
            <a:spLocks noChangeShapeType="1"/>
          </p:cNvSpPr>
          <p:nvPr/>
        </p:nvSpPr>
        <p:spPr bwMode="auto">
          <a:xfrm flipH="1">
            <a:off x="5105400" y="3733800"/>
            <a:ext cx="5334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08" name="Line 30"/>
          <p:cNvSpPr>
            <a:spLocks noChangeShapeType="1"/>
          </p:cNvSpPr>
          <p:nvPr/>
        </p:nvSpPr>
        <p:spPr bwMode="auto">
          <a:xfrm>
            <a:off x="5105400" y="54864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09" name="Line 31"/>
          <p:cNvSpPr>
            <a:spLocks noChangeShapeType="1"/>
          </p:cNvSpPr>
          <p:nvPr/>
        </p:nvSpPr>
        <p:spPr bwMode="auto">
          <a:xfrm flipH="1" flipV="1">
            <a:off x="5638800" y="3733800"/>
            <a:ext cx="4572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10" name="Text Box 32"/>
          <p:cNvSpPr txBox="1">
            <a:spLocks noChangeArrowheads="1"/>
          </p:cNvSpPr>
          <p:nvPr/>
        </p:nvSpPr>
        <p:spPr bwMode="auto">
          <a:xfrm>
            <a:off x="5410200" y="50292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6111" name="Text Box 33"/>
          <p:cNvSpPr txBox="1">
            <a:spLocks noChangeArrowheads="1"/>
          </p:cNvSpPr>
          <p:nvPr/>
        </p:nvSpPr>
        <p:spPr bwMode="auto">
          <a:xfrm>
            <a:off x="5410200" y="4114800"/>
            <a:ext cx="3619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46112" name="Line 34"/>
          <p:cNvSpPr>
            <a:spLocks noChangeShapeType="1"/>
          </p:cNvSpPr>
          <p:nvPr/>
        </p:nvSpPr>
        <p:spPr bwMode="auto">
          <a:xfrm flipH="1">
            <a:off x="6553200" y="3733800"/>
            <a:ext cx="5334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13" name="Line 35"/>
          <p:cNvSpPr>
            <a:spLocks noChangeShapeType="1"/>
          </p:cNvSpPr>
          <p:nvPr/>
        </p:nvSpPr>
        <p:spPr bwMode="auto">
          <a:xfrm>
            <a:off x="6553200" y="54864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14" name="Line 36"/>
          <p:cNvSpPr>
            <a:spLocks noChangeShapeType="1"/>
          </p:cNvSpPr>
          <p:nvPr/>
        </p:nvSpPr>
        <p:spPr bwMode="auto">
          <a:xfrm flipH="1" flipV="1">
            <a:off x="7086600" y="3733800"/>
            <a:ext cx="4572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15" name="Text Box 37"/>
          <p:cNvSpPr txBox="1">
            <a:spLocks noChangeArrowheads="1"/>
          </p:cNvSpPr>
          <p:nvPr/>
        </p:nvSpPr>
        <p:spPr bwMode="auto">
          <a:xfrm>
            <a:off x="6858000" y="50292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6116" name="Text Box 38"/>
          <p:cNvSpPr txBox="1">
            <a:spLocks noChangeArrowheads="1"/>
          </p:cNvSpPr>
          <p:nvPr/>
        </p:nvSpPr>
        <p:spPr bwMode="auto">
          <a:xfrm>
            <a:off x="6858000" y="4114800"/>
            <a:ext cx="3492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6117" name="Line 39"/>
          <p:cNvSpPr>
            <a:spLocks noChangeShapeType="1"/>
          </p:cNvSpPr>
          <p:nvPr/>
        </p:nvSpPr>
        <p:spPr bwMode="auto">
          <a:xfrm flipH="1">
            <a:off x="7696200" y="2895600"/>
            <a:ext cx="5334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18" name="Line 40"/>
          <p:cNvSpPr>
            <a:spLocks noChangeShapeType="1"/>
          </p:cNvSpPr>
          <p:nvPr/>
        </p:nvSpPr>
        <p:spPr bwMode="auto">
          <a:xfrm>
            <a:off x="7696200" y="4648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19" name="Line 41"/>
          <p:cNvSpPr>
            <a:spLocks noChangeShapeType="1"/>
          </p:cNvSpPr>
          <p:nvPr/>
        </p:nvSpPr>
        <p:spPr bwMode="auto">
          <a:xfrm flipH="1" flipV="1">
            <a:off x="8229600" y="2895600"/>
            <a:ext cx="4572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20" name="Text Box 42"/>
          <p:cNvSpPr txBox="1">
            <a:spLocks noChangeArrowheads="1"/>
          </p:cNvSpPr>
          <p:nvPr/>
        </p:nvSpPr>
        <p:spPr bwMode="auto">
          <a:xfrm>
            <a:off x="8001000" y="41910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6121" name="Text Box 43"/>
          <p:cNvSpPr txBox="1">
            <a:spLocks noChangeArrowheads="1"/>
          </p:cNvSpPr>
          <p:nvPr/>
        </p:nvSpPr>
        <p:spPr bwMode="auto">
          <a:xfrm>
            <a:off x="8077200" y="3276600"/>
            <a:ext cx="3365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6122" name="Line 44"/>
          <p:cNvSpPr>
            <a:spLocks noChangeShapeType="1"/>
          </p:cNvSpPr>
          <p:nvPr/>
        </p:nvSpPr>
        <p:spPr bwMode="auto">
          <a:xfrm flipH="1">
            <a:off x="5638800" y="3124200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23" name="Line 45"/>
          <p:cNvSpPr>
            <a:spLocks noChangeShapeType="1"/>
          </p:cNvSpPr>
          <p:nvPr/>
        </p:nvSpPr>
        <p:spPr bwMode="auto">
          <a:xfrm>
            <a:off x="7391400" y="2209800"/>
            <a:ext cx="838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24" name="Line 46"/>
          <p:cNvSpPr>
            <a:spLocks noChangeShapeType="1"/>
          </p:cNvSpPr>
          <p:nvPr/>
        </p:nvSpPr>
        <p:spPr bwMode="auto">
          <a:xfrm flipH="1">
            <a:off x="6553200" y="22098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25" name="Line 47"/>
          <p:cNvSpPr>
            <a:spLocks noChangeShapeType="1"/>
          </p:cNvSpPr>
          <p:nvPr/>
        </p:nvSpPr>
        <p:spPr bwMode="auto">
          <a:xfrm>
            <a:off x="6553200" y="32004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26" name="Line 48"/>
          <p:cNvSpPr>
            <a:spLocks noChangeShapeType="1"/>
          </p:cNvSpPr>
          <p:nvPr/>
        </p:nvSpPr>
        <p:spPr bwMode="auto">
          <a:xfrm>
            <a:off x="3581400" y="54102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27" name="Oval 49"/>
          <p:cNvSpPr>
            <a:spLocks noChangeArrowheads="1"/>
          </p:cNvSpPr>
          <p:nvPr/>
        </p:nvSpPr>
        <p:spPr bwMode="auto">
          <a:xfrm>
            <a:off x="3276600" y="55626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n</a:t>
            </a:r>
          </a:p>
        </p:txBody>
      </p:sp>
      <p:sp>
        <p:nvSpPr>
          <p:cNvPr id="46128" name="Line 50"/>
          <p:cNvSpPr>
            <a:spLocks noChangeShapeType="1"/>
          </p:cNvSpPr>
          <p:nvPr/>
        </p:nvSpPr>
        <p:spPr bwMode="auto">
          <a:xfrm>
            <a:off x="8229600" y="46482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29" name="Oval 51"/>
          <p:cNvSpPr>
            <a:spLocks noChangeArrowheads="1"/>
          </p:cNvSpPr>
          <p:nvPr/>
        </p:nvSpPr>
        <p:spPr bwMode="auto">
          <a:xfrm>
            <a:off x="7924800" y="48006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n</a:t>
            </a:r>
          </a:p>
        </p:txBody>
      </p:sp>
      <p:sp>
        <p:nvSpPr>
          <p:cNvPr id="46130" name="Line 52"/>
          <p:cNvSpPr>
            <a:spLocks noChangeShapeType="1"/>
          </p:cNvSpPr>
          <p:nvPr/>
        </p:nvSpPr>
        <p:spPr bwMode="auto">
          <a:xfrm>
            <a:off x="4038600" y="2667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31" name="Arc 53"/>
          <p:cNvSpPr>
            <a:spLocks/>
          </p:cNvSpPr>
          <p:nvPr/>
        </p:nvSpPr>
        <p:spPr bwMode="auto">
          <a:xfrm flipH="1">
            <a:off x="1066800" y="1371600"/>
            <a:ext cx="2355850" cy="1157288"/>
          </a:xfrm>
          <a:custGeom>
            <a:avLst/>
            <a:gdLst>
              <a:gd name="T0" fmla="*/ 2147483647 w 39666"/>
              <a:gd name="T1" fmla="*/ 2147483647 h 21866"/>
              <a:gd name="T2" fmla="*/ 2147483647 w 39666"/>
              <a:gd name="T3" fmla="*/ 2147483647 h 21866"/>
              <a:gd name="T4" fmla="*/ 2147483647 w 39666"/>
              <a:gd name="T5" fmla="*/ 2147483647 h 21866"/>
              <a:gd name="T6" fmla="*/ 0 60000 65536"/>
              <a:gd name="T7" fmla="*/ 0 60000 65536"/>
              <a:gd name="T8" fmla="*/ 0 60000 65536"/>
              <a:gd name="T9" fmla="*/ 0 w 39666"/>
              <a:gd name="T10" fmla="*/ 0 h 21866"/>
              <a:gd name="T11" fmla="*/ 39666 w 39666"/>
              <a:gd name="T12" fmla="*/ 21866 h 218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66" h="21866" fill="none" extrusionOk="0">
                <a:moveTo>
                  <a:pt x="1" y="21866"/>
                </a:moveTo>
                <a:cubicBezTo>
                  <a:pt x="0" y="21777"/>
                  <a:pt x="0" y="2168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8882" y="-1"/>
                  <a:pt x="35674" y="3669"/>
                  <a:pt x="39665" y="9760"/>
                </a:cubicBezTo>
              </a:path>
              <a:path w="39666" h="21866" stroke="0" extrusionOk="0">
                <a:moveTo>
                  <a:pt x="1" y="21866"/>
                </a:moveTo>
                <a:cubicBezTo>
                  <a:pt x="0" y="21777"/>
                  <a:pt x="0" y="2168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8882" y="-1"/>
                  <a:pt x="35674" y="3669"/>
                  <a:pt x="39665" y="9760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44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Single Rotation CW</a:t>
            </a:r>
          </a:p>
        </p:txBody>
      </p:sp>
      <p:sp>
        <p:nvSpPr>
          <p:cNvPr id="47108" name="Oval 3"/>
          <p:cNvSpPr>
            <a:spLocks noChangeArrowheads="1"/>
          </p:cNvSpPr>
          <p:nvPr/>
        </p:nvSpPr>
        <p:spPr bwMode="auto">
          <a:xfrm>
            <a:off x="1981200" y="1752600"/>
            <a:ext cx="609600" cy="6096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47109" name="Oval 4"/>
          <p:cNvSpPr>
            <a:spLocks noChangeArrowheads="1"/>
          </p:cNvSpPr>
          <p:nvPr/>
        </p:nvSpPr>
        <p:spPr bwMode="auto">
          <a:xfrm>
            <a:off x="990600" y="2743200"/>
            <a:ext cx="609600" cy="6096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w</a:t>
            </a:r>
          </a:p>
        </p:txBody>
      </p:sp>
      <p:sp>
        <p:nvSpPr>
          <p:cNvPr id="47110" name="Line 5"/>
          <p:cNvSpPr>
            <a:spLocks noChangeShapeType="1"/>
          </p:cNvSpPr>
          <p:nvPr/>
        </p:nvSpPr>
        <p:spPr bwMode="auto">
          <a:xfrm flipH="1">
            <a:off x="228600" y="3733800"/>
            <a:ext cx="533400" cy="17526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>
            <a:off x="228600" y="5486400"/>
            <a:ext cx="9906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2" name="Line 7"/>
          <p:cNvSpPr>
            <a:spLocks noChangeShapeType="1"/>
          </p:cNvSpPr>
          <p:nvPr/>
        </p:nvSpPr>
        <p:spPr bwMode="auto">
          <a:xfrm flipH="1" flipV="1">
            <a:off x="762000" y="3733800"/>
            <a:ext cx="457200" cy="17526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3" name="Text Box 8"/>
          <p:cNvSpPr txBox="1">
            <a:spLocks noChangeArrowheads="1"/>
          </p:cNvSpPr>
          <p:nvPr/>
        </p:nvSpPr>
        <p:spPr bwMode="auto">
          <a:xfrm>
            <a:off x="533400" y="5029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7114" name="Text Box 9"/>
          <p:cNvSpPr txBox="1">
            <a:spLocks noChangeArrowheads="1"/>
          </p:cNvSpPr>
          <p:nvPr/>
        </p:nvSpPr>
        <p:spPr bwMode="auto">
          <a:xfrm>
            <a:off x="533400" y="4114800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 flipH="1">
            <a:off x="1600200" y="3733800"/>
            <a:ext cx="533400" cy="17526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6" name="Line 11"/>
          <p:cNvSpPr>
            <a:spLocks noChangeShapeType="1"/>
          </p:cNvSpPr>
          <p:nvPr/>
        </p:nvSpPr>
        <p:spPr bwMode="auto">
          <a:xfrm>
            <a:off x="1600200" y="5486400"/>
            <a:ext cx="9906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7" name="Line 12"/>
          <p:cNvSpPr>
            <a:spLocks noChangeShapeType="1"/>
          </p:cNvSpPr>
          <p:nvPr/>
        </p:nvSpPr>
        <p:spPr bwMode="auto">
          <a:xfrm flipH="1" flipV="1">
            <a:off x="2133600" y="3733800"/>
            <a:ext cx="457200" cy="17526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8" name="Text Box 13"/>
          <p:cNvSpPr txBox="1">
            <a:spLocks noChangeArrowheads="1"/>
          </p:cNvSpPr>
          <p:nvPr/>
        </p:nvSpPr>
        <p:spPr bwMode="auto">
          <a:xfrm>
            <a:off x="1905000" y="5029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7119" name="Text Box 14"/>
          <p:cNvSpPr txBox="1">
            <a:spLocks noChangeArrowheads="1"/>
          </p:cNvSpPr>
          <p:nvPr/>
        </p:nvSpPr>
        <p:spPr bwMode="auto">
          <a:xfrm>
            <a:off x="1905000" y="41148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7120" name="Line 15"/>
          <p:cNvSpPr>
            <a:spLocks noChangeShapeType="1"/>
          </p:cNvSpPr>
          <p:nvPr/>
        </p:nvSpPr>
        <p:spPr bwMode="auto">
          <a:xfrm flipH="1">
            <a:off x="2743200" y="2743200"/>
            <a:ext cx="533400" cy="17526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21" name="Line 16"/>
          <p:cNvSpPr>
            <a:spLocks noChangeShapeType="1"/>
          </p:cNvSpPr>
          <p:nvPr/>
        </p:nvSpPr>
        <p:spPr bwMode="auto">
          <a:xfrm>
            <a:off x="2743200" y="4495800"/>
            <a:ext cx="9906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22" name="Line 17"/>
          <p:cNvSpPr>
            <a:spLocks noChangeShapeType="1"/>
          </p:cNvSpPr>
          <p:nvPr/>
        </p:nvSpPr>
        <p:spPr bwMode="auto">
          <a:xfrm flipH="1" flipV="1">
            <a:off x="3276600" y="2743200"/>
            <a:ext cx="457200" cy="17526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23" name="Text Box 18"/>
          <p:cNvSpPr txBox="1">
            <a:spLocks noChangeArrowheads="1"/>
          </p:cNvSpPr>
          <p:nvPr/>
        </p:nvSpPr>
        <p:spPr bwMode="auto">
          <a:xfrm>
            <a:off x="3048000" y="4038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7124" name="Text Box 19"/>
          <p:cNvSpPr txBox="1">
            <a:spLocks noChangeArrowheads="1"/>
          </p:cNvSpPr>
          <p:nvPr/>
        </p:nvSpPr>
        <p:spPr bwMode="auto">
          <a:xfrm>
            <a:off x="3124200" y="3124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7125" name="Line 20"/>
          <p:cNvSpPr>
            <a:spLocks noChangeShapeType="1"/>
          </p:cNvSpPr>
          <p:nvPr/>
        </p:nvSpPr>
        <p:spPr bwMode="auto">
          <a:xfrm flipH="1">
            <a:off x="1447800" y="2209800"/>
            <a:ext cx="609600" cy="6096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26" name="Line 21"/>
          <p:cNvSpPr>
            <a:spLocks noChangeShapeType="1"/>
          </p:cNvSpPr>
          <p:nvPr/>
        </p:nvSpPr>
        <p:spPr bwMode="auto">
          <a:xfrm>
            <a:off x="2514600" y="2286000"/>
            <a:ext cx="762000" cy="4572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27" name="Line 22"/>
          <p:cNvSpPr>
            <a:spLocks noChangeShapeType="1"/>
          </p:cNvSpPr>
          <p:nvPr/>
        </p:nvSpPr>
        <p:spPr bwMode="auto">
          <a:xfrm flipH="1">
            <a:off x="762000" y="3276600"/>
            <a:ext cx="304800" cy="4572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28" name="Line 23"/>
          <p:cNvSpPr>
            <a:spLocks noChangeShapeType="1"/>
          </p:cNvSpPr>
          <p:nvPr/>
        </p:nvSpPr>
        <p:spPr bwMode="auto">
          <a:xfrm>
            <a:off x="1524000" y="3276600"/>
            <a:ext cx="609600" cy="4572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29" name="Oval 24"/>
          <p:cNvSpPr>
            <a:spLocks noChangeArrowheads="1"/>
          </p:cNvSpPr>
          <p:nvPr/>
        </p:nvSpPr>
        <p:spPr bwMode="auto">
          <a:xfrm>
            <a:off x="7391400" y="2438400"/>
            <a:ext cx="609600" cy="6096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47130" name="Oval 25"/>
          <p:cNvSpPr>
            <a:spLocks noChangeArrowheads="1"/>
          </p:cNvSpPr>
          <p:nvPr/>
        </p:nvSpPr>
        <p:spPr bwMode="auto">
          <a:xfrm>
            <a:off x="6019800" y="1752600"/>
            <a:ext cx="609600" cy="6096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w</a:t>
            </a:r>
          </a:p>
        </p:txBody>
      </p:sp>
      <p:sp>
        <p:nvSpPr>
          <p:cNvPr id="47131" name="Line 26"/>
          <p:cNvSpPr>
            <a:spLocks noChangeShapeType="1"/>
          </p:cNvSpPr>
          <p:nvPr/>
        </p:nvSpPr>
        <p:spPr bwMode="auto">
          <a:xfrm flipH="1">
            <a:off x="5029200" y="2819400"/>
            <a:ext cx="533400" cy="17526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32" name="Line 27"/>
          <p:cNvSpPr>
            <a:spLocks noChangeShapeType="1"/>
          </p:cNvSpPr>
          <p:nvPr/>
        </p:nvSpPr>
        <p:spPr bwMode="auto">
          <a:xfrm>
            <a:off x="5029200" y="4572000"/>
            <a:ext cx="9906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33" name="Line 28"/>
          <p:cNvSpPr>
            <a:spLocks noChangeShapeType="1"/>
          </p:cNvSpPr>
          <p:nvPr/>
        </p:nvSpPr>
        <p:spPr bwMode="auto">
          <a:xfrm flipH="1" flipV="1">
            <a:off x="5562600" y="2819400"/>
            <a:ext cx="457200" cy="17526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34" name="Text Box 29"/>
          <p:cNvSpPr txBox="1">
            <a:spLocks noChangeArrowheads="1"/>
          </p:cNvSpPr>
          <p:nvPr/>
        </p:nvSpPr>
        <p:spPr bwMode="auto">
          <a:xfrm>
            <a:off x="5334000" y="4114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7135" name="Text Box 30"/>
          <p:cNvSpPr txBox="1">
            <a:spLocks noChangeArrowheads="1"/>
          </p:cNvSpPr>
          <p:nvPr/>
        </p:nvSpPr>
        <p:spPr bwMode="auto">
          <a:xfrm>
            <a:off x="5334000" y="3200400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47136" name="Line 31"/>
          <p:cNvSpPr>
            <a:spLocks noChangeShapeType="1"/>
          </p:cNvSpPr>
          <p:nvPr/>
        </p:nvSpPr>
        <p:spPr bwMode="auto">
          <a:xfrm flipH="1">
            <a:off x="6477000" y="3505200"/>
            <a:ext cx="533400" cy="17526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37" name="Line 32"/>
          <p:cNvSpPr>
            <a:spLocks noChangeShapeType="1"/>
          </p:cNvSpPr>
          <p:nvPr/>
        </p:nvSpPr>
        <p:spPr bwMode="auto">
          <a:xfrm>
            <a:off x="6477000" y="5257800"/>
            <a:ext cx="9906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38" name="Line 33"/>
          <p:cNvSpPr>
            <a:spLocks noChangeShapeType="1"/>
          </p:cNvSpPr>
          <p:nvPr/>
        </p:nvSpPr>
        <p:spPr bwMode="auto">
          <a:xfrm flipH="1" flipV="1">
            <a:off x="7010400" y="3505200"/>
            <a:ext cx="457200" cy="17526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39" name="Text Box 34"/>
          <p:cNvSpPr txBox="1">
            <a:spLocks noChangeArrowheads="1"/>
          </p:cNvSpPr>
          <p:nvPr/>
        </p:nvSpPr>
        <p:spPr bwMode="auto">
          <a:xfrm>
            <a:off x="6781800" y="4800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7140" name="Text Box 35"/>
          <p:cNvSpPr txBox="1">
            <a:spLocks noChangeArrowheads="1"/>
          </p:cNvSpPr>
          <p:nvPr/>
        </p:nvSpPr>
        <p:spPr bwMode="auto">
          <a:xfrm>
            <a:off x="6781800" y="38862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7141" name="Line 36"/>
          <p:cNvSpPr>
            <a:spLocks noChangeShapeType="1"/>
          </p:cNvSpPr>
          <p:nvPr/>
        </p:nvSpPr>
        <p:spPr bwMode="auto">
          <a:xfrm flipH="1">
            <a:off x="7924800" y="3505200"/>
            <a:ext cx="533400" cy="17526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42" name="Line 37"/>
          <p:cNvSpPr>
            <a:spLocks noChangeShapeType="1"/>
          </p:cNvSpPr>
          <p:nvPr/>
        </p:nvSpPr>
        <p:spPr bwMode="auto">
          <a:xfrm>
            <a:off x="7924800" y="5257800"/>
            <a:ext cx="9906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43" name="Line 38"/>
          <p:cNvSpPr>
            <a:spLocks noChangeShapeType="1"/>
          </p:cNvSpPr>
          <p:nvPr/>
        </p:nvSpPr>
        <p:spPr bwMode="auto">
          <a:xfrm flipH="1" flipV="1">
            <a:off x="8458200" y="3505200"/>
            <a:ext cx="457200" cy="17526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44" name="Text Box 39"/>
          <p:cNvSpPr txBox="1">
            <a:spLocks noChangeArrowheads="1"/>
          </p:cNvSpPr>
          <p:nvPr/>
        </p:nvSpPr>
        <p:spPr bwMode="auto">
          <a:xfrm>
            <a:off x="8229600" y="4800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7145" name="Text Box 40"/>
          <p:cNvSpPr txBox="1">
            <a:spLocks noChangeArrowheads="1"/>
          </p:cNvSpPr>
          <p:nvPr/>
        </p:nvSpPr>
        <p:spPr bwMode="auto">
          <a:xfrm>
            <a:off x="8305800" y="3886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7146" name="Line 41"/>
          <p:cNvSpPr>
            <a:spLocks noChangeShapeType="1"/>
          </p:cNvSpPr>
          <p:nvPr/>
        </p:nvSpPr>
        <p:spPr bwMode="auto">
          <a:xfrm flipH="1">
            <a:off x="5562600" y="2209800"/>
            <a:ext cx="457200" cy="6096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47" name="Line 42"/>
          <p:cNvSpPr>
            <a:spLocks noChangeShapeType="1"/>
          </p:cNvSpPr>
          <p:nvPr/>
        </p:nvSpPr>
        <p:spPr bwMode="auto">
          <a:xfrm>
            <a:off x="6629400" y="2209800"/>
            <a:ext cx="762000" cy="4572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48" name="Line 43"/>
          <p:cNvSpPr>
            <a:spLocks noChangeShapeType="1"/>
          </p:cNvSpPr>
          <p:nvPr/>
        </p:nvSpPr>
        <p:spPr bwMode="auto">
          <a:xfrm flipH="1">
            <a:off x="7010400" y="2971800"/>
            <a:ext cx="457200" cy="5334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49" name="Line 44"/>
          <p:cNvSpPr>
            <a:spLocks noChangeShapeType="1"/>
          </p:cNvSpPr>
          <p:nvPr/>
        </p:nvSpPr>
        <p:spPr bwMode="auto">
          <a:xfrm>
            <a:off x="7924800" y="2971800"/>
            <a:ext cx="533400" cy="5334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50" name="Line 45"/>
          <p:cNvSpPr>
            <a:spLocks noChangeShapeType="1"/>
          </p:cNvSpPr>
          <p:nvPr/>
        </p:nvSpPr>
        <p:spPr bwMode="auto">
          <a:xfrm>
            <a:off x="685800" y="5486400"/>
            <a:ext cx="0" cy="1524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51" name="Oval 46"/>
          <p:cNvSpPr>
            <a:spLocks noChangeArrowheads="1"/>
          </p:cNvSpPr>
          <p:nvPr/>
        </p:nvSpPr>
        <p:spPr bwMode="auto">
          <a:xfrm>
            <a:off x="381000" y="5638800"/>
            <a:ext cx="609600" cy="6096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n</a:t>
            </a:r>
          </a:p>
        </p:txBody>
      </p:sp>
      <p:sp>
        <p:nvSpPr>
          <p:cNvPr id="47152" name="Line 47"/>
          <p:cNvSpPr>
            <a:spLocks noChangeShapeType="1"/>
          </p:cNvSpPr>
          <p:nvPr/>
        </p:nvSpPr>
        <p:spPr bwMode="auto">
          <a:xfrm>
            <a:off x="5486400" y="4572000"/>
            <a:ext cx="0" cy="1524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53" name="Oval 48"/>
          <p:cNvSpPr>
            <a:spLocks noChangeArrowheads="1"/>
          </p:cNvSpPr>
          <p:nvPr/>
        </p:nvSpPr>
        <p:spPr bwMode="auto">
          <a:xfrm>
            <a:off x="5181600" y="4724400"/>
            <a:ext cx="609600" cy="6096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n</a:t>
            </a:r>
          </a:p>
        </p:txBody>
      </p:sp>
      <p:sp>
        <p:nvSpPr>
          <p:cNvPr id="47154" name="Line 49"/>
          <p:cNvSpPr>
            <a:spLocks noChangeShapeType="1"/>
          </p:cNvSpPr>
          <p:nvPr/>
        </p:nvSpPr>
        <p:spPr bwMode="auto">
          <a:xfrm>
            <a:off x="3810000" y="2286000"/>
            <a:ext cx="14478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55" name="Arc 51"/>
          <p:cNvSpPr>
            <a:spLocks/>
          </p:cNvSpPr>
          <p:nvPr/>
        </p:nvSpPr>
        <p:spPr bwMode="auto">
          <a:xfrm flipH="1">
            <a:off x="533400" y="1447800"/>
            <a:ext cx="2438400" cy="1143000"/>
          </a:xfrm>
          <a:custGeom>
            <a:avLst/>
            <a:gdLst>
              <a:gd name="T0" fmla="*/ 0 w 41055"/>
              <a:gd name="T1" fmla="*/ 2147483647 h 21600"/>
              <a:gd name="T2" fmla="*/ 2147483647 w 41055"/>
              <a:gd name="T3" fmla="*/ 2147483647 h 21600"/>
              <a:gd name="T4" fmla="*/ 2147483647 w 41055"/>
              <a:gd name="T5" fmla="*/ 2147483647 h 21600"/>
              <a:gd name="T6" fmla="*/ 0 60000 65536"/>
              <a:gd name="T7" fmla="*/ 0 60000 65536"/>
              <a:gd name="T8" fmla="*/ 0 60000 65536"/>
              <a:gd name="T9" fmla="*/ 0 w 41055"/>
              <a:gd name="T10" fmla="*/ 0 h 21600"/>
              <a:gd name="T11" fmla="*/ 41055 w 410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055" h="21600" fill="none" extrusionOk="0">
                <a:moveTo>
                  <a:pt x="-1" y="12215"/>
                </a:moveTo>
                <a:cubicBezTo>
                  <a:pt x="3602" y="4747"/>
                  <a:pt x="11162" y="-1"/>
                  <a:pt x="19455" y="0"/>
                </a:cubicBezTo>
                <a:cubicBezTo>
                  <a:pt x="31384" y="0"/>
                  <a:pt x="41055" y="9670"/>
                  <a:pt x="41055" y="21600"/>
                </a:cubicBezTo>
              </a:path>
              <a:path w="41055" h="21600" stroke="0" extrusionOk="0">
                <a:moveTo>
                  <a:pt x="-1" y="12215"/>
                </a:moveTo>
                <a:cubicBezTo>
                  <a:pt x="3602" y="4747"/>
                  <a:pt x="11162" y="-1"/>
                  <a:pt x="19455" y="0"/>
                </a:cubicBezTo>
                <a:cubicBezTo>
                  <a:pt x="31384" y="0"/>
                  <a:pt x="41055" y="9670"/>
                  <a:pt x="41055" y="21600"/>
                </a:cubicBezTo>
                <a:lnTo>
                  <a:pt x="19455" y="21600"/>
                </a:lnTo>
                <a:close/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45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Double Rotation CCW</a:t>
            </a:r>
          </a:p>
        </p:txBody>
      </p:sp>
      <p:sp>
        <p:nvSpPr>
          <p:cNvPr id="48132" name="Oval 3"/>
          <p:cNvSpPr>
            <a:spLocks noChangeArrowheads="1"/>
          </p:cNvSpPr>
          <p:nvPr/>
        </p:nvSpPr>
        <p:spPr bwMode="auto">
          <a:xfrm>
            <a:off x="1219200" y="17526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48133" name="Oval 4"/>
          <p:cNvSpPr>
            <a:spLocks noChangeArrowheads="1"/>
          </p:cNvSpPr>
          <p:nvPr/>
        </p:nvSpPr>
        <p:spPr bwMode="auto">
          <a:xfrm>
            <a:off x="2590800" y="2590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w</a:t>
            </a:r>
          </a:p>
        </p:txBody>
      </p:sp>
      <p:sp>
        <p:nvSpPr>
          <p:cNvPr id="48134" name="Line 5"/>
          <p:cNvSpPr>
            <a:spLocks noChangeShapeType="1"/>
          </p:cNvSpPr>
          <p:nvPr/>
        </p:nvSpPr>
        <p:spPr bwMode="auto">
          <a:xfrm flipH="1">
            <a:off x="228600" y="2895600"/>
            <a:ext cx="5334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5" name="Line 6"/>
          <p:cNvSpPr>
            <a:spLocks noChangeShapeType="1"/>
          </p:cNvSpPr>
          <p:nvPr/>
        </p:nvSpPr>
        <p:spPr bwMode="auto">
          <a:xfrm>
            <a:off x="228600" y="4648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6" name="Line 7"/>
          <p:cNvSpPr>
            <a:spLocks noChangeShapeType="1"/>
          </p:cNvSpPr>
          <p:nvPr/>
        </p:nvSpPr>
        <p:spPr bwMode="auto">
          <a:xfrm flipH="1" flipV="1">
            <a:off x="762000" y="2895600"/>
            <a:ext cx="4572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7" name="Text Box 8"/>
          <p:cNvSpPr txBox="1">
            <a:spLocks noChangeArrowheads="1"/>
          </p:cNvSpPr>
          <p:nvPr/>
        </p:nvSpPr>
        <p:spPr bwMode="auto">
          <a:xfrm>
            <a:off x="533400" y="4191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533400" y="3276600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48139" name="Line 15"/>
          <p:cNvSpPr>
            <a:spLocks noChangeShapeType="1"/>
          </p:cNvSpPr>
          <p:nvPr/>
        </p:nvSpPr>
        <p:spPr bwMode="auto">
          <a:xfrm flipH="1">
            <a:off x="3124200" y="3657600"/>
            <a:ext cx="5334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0" name="Line 16"/>
          <p:cNvSpPr>
            <a:spLocks noChangeShapeType="1"/>
          </p:cNvSpPr>
          <p:nvPr/>
        </p:nvSpPr>
        <p:spPr bwMode="auto">
          <a:xfrm>
            <a:off x="3124200" y="5410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1" name="Line 17"/>
          <p:cNvSpPr>
            <a:spLocks noChangeShapeType="1"/>
          </p:cNvSpPr>
          <p:nvPr/>
        </p:nvSpPr>
        <p:spPr bwMode="auto">
          <a:xfrm flipH="1" flipV="1">
            <a:off x="3657600" y="3657600"/>
            <a:ext cx="4572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2" name="Text Box 18"/>
          <p:cNvSpPr txBox="1">
            <a:spLocks noChangeArrowheads="1"/>
          </p:cNvSpPr>
          <p:nvPr/>
        </p:nvSpPr>
        <p:spPr bwMode="auto">
          <a:xfrm>
            <a:off x="3429000" y="4953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8143" name="Text Box 19"/>
          <p:cNvSpPr txBox="1">
            <a:spLocks noChangeArrowheads="1"/>
          </p:cNvSpPr>
          <p:nvPr/>
        </p:nvSpPr>
        <p:spPr bwMode="auto">
          <a:xfrm>
            <a:off x="3505200" y="40386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8144" name="Line 20"/>
          <p:cNvSpPr>
            <a:spLocks noChangeShapeType="1"/>
          </p:cNvSpPr>
          <p:nvPr/>
        </p:nvSpPr>
        <p:spPr bwMode="auto">
          <a:xfrm flipH="1">
            <a:off x="762000" y="2286000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5" name="Line 21"/>
          <p:cNvSpPr>
            <a:spLocks noChangeShapeType="1"/>
          </p:cNvSpPr>
          <p:nvPr/>
        </p:nvSpPr>
        <p:spPr bwMode="auto">
          <a:xfrm>
            <a:off x="1828800" y="2286000"/>
            <a:ext cx="762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6" name="Line 22"/>
          <p:cNvSpPr>
            <a:spLocks noChangeShapeType="1"/>
          </p:cNvSpPr>
          <p:nvPr/>
        </p:nvSpPr>
        <p:spPr bwMode="auto">
          <a:xfrm flipH="1">
            <a:off x="2438400" y="3200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7" name="Line 23"/>
          <p:cNvSpPr>
            <a:spLocks noChangeShapeType="1"/>
          </p:cNvSpPr>
          <p:nvPr/>
        </p:nvSpPr>
        <p:spPr bwMode="auto">
          <a:xfrm>
            <a:off x="3048000" y="320040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8" name="Line 45"/>
          <p:cNvSpPr>
            <a:spLocks noChangeShapeType="1"/>
          </p:cNvSpPr>
          <p:nvPr/>
        </p:nvSpPr>
        <p:spPr bwMode="auto">
          <a:xfrm>
            <a:off x="2438400" y="54102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9" name="Oval 46"/>
          <p:cNvSpPr>
            <a:spLocks noChangeArrowheads="1"/>
          </p:cNvSpPr>
          <p:nvPr/>
        </p:nvSpPr>
        <p:spPr bwMode="auto">
          <a:xfrm>
            <a:off x="2209800" y="5562600"/>
            <a:ext cx="3810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n</a:t>
            </a:r>
          </a:p>
        </p:txBody>
      </p:sp>
      <p:sp>
        <p:nvSpPr>
          <p:cNvPr id="48150" name="Line 49"/>
          <p:cNvSpPr>
            <a:spLocks noChangeShapeType="1"/>
          </p:cNvSpPr>
          <p:nvPr/>
        </p:nvSpPr>
        <p:spPr bwMode="auto">
          <a:xfrm>
            <a:off x="3352800" y="2133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51" name="Line 53"/>
          <p:cNvSpPr>
            <a:spLocks noChangeShapeType="1"/>
          </p:cNvSpPr>
          <p:nvPr/>
        </p:nvSpPr>
        <p:spPr bwMode="auto">
          <a:xfrm flipH="1">
            <a:off x="1295400" y="4114800"/>
            <a:ext cx="3810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52" name="Line 54"/>
          <p:cNvSpPr>
            <a:spLocks noChangeShapeType="1"/>
          </p:cNvSpPr>
          <p:nvPr/>
        </p:nvSpPr>
        <p:spPr bwMode="auto">
          <a:xfrm>
            <a:off x="1295400" y="5410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53" name="Line 55"/>
          <p:cNvSpPr>
            <a:spLocks noChangeShapeType="1"/>
          </p:cNvSpPr>
          <p:nvPr/>
        </p:nvSpPr>
        <p:spPr bwMode="auto">
          <a:xfrm flipH="1" flipV="1">
            <a:off x="1676400" y="4114800"/>
            <a:ext cx="3048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54" name="Text Box 56"/>
          <p:cNvSpPr txBox="1">
            <a:spLocks noChangeArrowheads="1"/>
          </p:cNvSpPr>
          <p:nvPr/>
        </p:nvSpPr>
        <p:spPr bwMode="auto">
          <a:xfrm>
            <a:off x="1371600" y="49530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h-1</a:t>
            </a:r>
          </a:p>
        </p:txBody>
      </p:sp>
      <p:sp>
        <p:nvSpPr>
          <p:cNvPr id="48155" name="Text Box 57"/>
          <p:cNvSpPr txBox="1">
            <a:spLocks noChangeArrowheads="1"/>
          </p:cNvSpPr>
          <p:nvPr/>
        </p:nvSpPr>
        <p:spPr bwMode="auto">
          <a:xfrm>
            <a:off x="1447800" y="4495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48156" name="Oval 58"/>
          <p:cNvSpPr>
            <a:spLocks noChangeArrowheads="1"/>
          </p:cNvSpPr>
          <p:nvPr/>
        </p:nvSpPr>
        <p:spPr bwMode="auto">
          <a:xfrm>
            <a:off x="1905000" y="34290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u</a:t>
            </a:r>
          </a:p>
        </p:txBody>
      </p:sp>
      <p:sp>
        <p:nvSpPr>
          <p:cNvPr id="48157" name="Line 59"/>
          <p:cNvSpPr>
            <a:spLocks noChangeShapeType="1"/>
          </p:cNvSpPr>
          <p:nvPr/>
        </p:nvSpPr>
        <p:spPr bwMode="auto">
          <a:xfrm flipH="1">
            <a:off x="2133600" y="4114800"/>
            <a:ext cx="3810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58" name="Line 60"/>
          <p:cNvSpPr>
            <a:spLocks noChangeShapeType="1"/>
          </p:cNvSpPr>
          <p:nvPr/>
        </p:nvSpPr>
        <p:spPr bwMode="auto">
          <a:xfrm>
            <a:off x="2133600" y="5410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59" name="Line 61"/>
          <p:cNvSpPr>
            <a:spLocks noChangeShapeType="1"/>
          </p:cNvSpPr>
          <p:nvPr/>
        </p:nvSpPr>
        <p:spPr bwMode="auto">
          <a:xfrm flipH="1" flipV="1">
            <a:off x="2514600" y="4114800"/>
            <a:ext cx="3048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60" name="Text Box 62"/>
          <p:cNvSpPr txBox="1">
            <a:spLocks noChangeArrowheads="1"/>
          </p:cNvSpPr>
          <p:nvPr/>
        </p:nvSpPr>
        <p:spPr bwMode="auto">
          <a:xfrm>
            <a:off x="2209800" y="49530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h-1</a:t>
            </a:r>
          </a:p>
        </p:txBody>
      </p:sp>
      <p:sp>
        <p:nvSpPr>
          <p:cNvPr id="48161" name="Text Box 63"/>
          <p:cNvSpPr txBox="1">
            <a:spLocks noChangeArrowheads="1"/>
          </p:cNvSpPr>
          <p:nvPr/>
        </p:nvSpPr>
        <p:spPr bwMode="auto">
          <a:xfrm>
            <a:off x="2286000" y="44958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8162" name="Line 64"/>
          <p:cNvSpPr>
            <a:spLocks noChangeShapeType="1"/>
          </p:cNvSpPr>
          <p:nvPr/>
        </p:nvSpPr>
        <p:spPr bwMode="auto">
          <a:xfrm flipH="1">
            <a:off x="1676400" y="38862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63" name="Line 65"/>
          <p:cNvSpPr>
            <a:spLocks noChangeShapeType="1"/>
          </p:cNvSpPr>
          <p:nvPr/>
        </p:nvSpPr>
        <p:spPr bwMode="auto">
          <a:xfrm>
            <a:off x="2362200" y="38862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64" name="Line 71"/>
          <p:cNvSpPr>
            <a:spLocks noChangeShapeType="1"/>
          </p:cNvSpPr>
          <p:nvPr/>
        </p:nvSpPr>
        <p:spPr bwMode="auto">
          <a:xfrm>
            <a:off x="1600200" y="54102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65" name="Oval 72"/>
          <p:cNvSpPr>
            <a:spLocks noChangeArrowheads="1"/>
          </p:cNvSpPr>
          <p:nvPr/>
        </p:nvSpPr>
        <p:spPr bwMode="auto">
          <a:xfrm>
            <a:off x="1371600" y="5562600"/>
            <a:ext cx="3810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n</a:t>
            </a:r>
          </a:p>
        </p:txBody>
      </p:sp>
      <p:sp>
        <p:nvSpPr>
          <p:cNvPr id="48166" name="Text Box 73"/>
          <p:cNvSpPr txBox="1">
            <a:spLocks noChangeArrowheads="1"/>
          </p:cNvSpPr>
          <p:nvPr/>
        </p:nvSpPr>
        <p:spPr bwMode="auto">
          <a:xfrm>
            <a:off x="1752600" y="556260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or</a:t>
            </a:r>
          </a:p>
        </p:txBody>
      </p:sp>
      <p:sp>
        <p:nvSpPr>
          <p:cNvPr id="48167" name="Oval 74"/>
          <p:cNvSpPr>
            <a:spLocks noChangeArrowheads="1"/>
          </p:cNvSpPr>
          <p:nvPr/>
        </p:nvSpPr>
        <p:spPr bwMode="auto">
          <a:xfrm>
            <a:off x="5562600" y="25146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48168" name="Oval 75"/>
          <p:cNvSpPr>
            <a:spLocks noChangeArrowheads="1"/>
          </p:cNvSpPr>
          <p:nvPr/>
        </p:nvSpPr>
        <p:spPr bwMode="auto">
          <a:xfrm>
            <a:off x="6553200" y="1447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u</a:t>
            </a:r>
          </a:p>
        </p:txBody>
      </p:sp>
      <p:sp>
        <p:nvSpPr>
          <p:cNvPr id="48169" name="Line 76"/>
          <p:cNvSpPr>
            <a:spLocks noChangeShapeType="1"/>
          </p:cNvSpPr>
          <p:nvPr/>
        </p:nvSpPr>
        <p:spPr bwMode="auto">
          <a:xfrm flipH="1">
            <a:off x="4572000" y="3657600"/>
            <a:ext cx="5334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70" name="Line 77"/>
          <p:cNvSpPr>
            <a:spLocks noChangeShapeType="1"/>
          </p:cNvSpPr>
          <p:nvPr/>
        </p:nvSpPr>
        <p:spPr bwMode="auto">
          <a:xfrm>
            <a:off x="4572000" y="5410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71" name="Line 78"/>
          <p:cNvSpPr>
            <a:spLocks noChangeShapeType="1"/>
          </p:cNvSpPr>
          <p:nvPr/>
        </p:nvSpPr>
        <p:spPr bwMode="auto">
          <a:xfrm flipH="1" flipV="1">
            <a:off x="5105400" y="3657600"/>
            <a:ext cx="4572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72" name="Text Box 79"/>
          <p:cNvSpPr txBox="1">
            <a:spLocks noChangeArrowheads="1"/>
          </p:cNvSpPr>
          <p:nvPr/>
        </p:nvSpPr>
        <p:spPr bwMode="auto">
          <a:xfrm>
            <a:off x="4876800" y="4953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8173" name="Text Box 80"/>
          <p:cNvSpPr txBox="1">
            <a:spLocks noChangeArrowheads="1"/>
          </p:cNvSpPr>
          <p:nvPr/>
        </p:nvSpPr>
        <p:spPr bwMode="auto">
          <a:xfrm>
            <a:off x="4876800" y="4038600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48174" name="Line 81"/>
          <p:cNvSpPr>
            <a:spLocks noChangeShapeType="1"/>
          </p:cNvSpPr>
          <p:nvPr/>
        </p:nvSpPr>
        <p:spPr bwMode="auto">
          <a:xfrm flipH="1">
            <a:off x="8153400" y="3581400"/>
            <a:ext cx="5334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75" name="Line 82"/>
          <p:cNvSpPr>
            <a:spLocks noChangeShapeType="1"/>
          </p:cNvSpPr>
          <p:nvPr/>
        </p:nvSpPr>
        <p:spPr bwMode="auto">
          <a:xfrm>
            <a:off x="8153400" y="5334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76" name="Line 83"/>
          <p:cNvSpPr>
            <a:spLocks noChangeShapeType="1"/>
          </p:cNvSpPr>
          <p:nvPr/>
        </p:nvSpPr>
        <p:spPr bwMode="auto">
          <a:xfrm flipH="1" flipV="1">
            <a:off x="8686800" y="3581400"/>
            <a:ext cx="4572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77" name="Text Box 84"/>
          <p:cNvSpPr txBox="1">
            <a:spLocks noChangeArrowheads="1"/>
          </p:cNvSpPr>
          <p:nvPr/>
        </p:nvSpPr>
        <p:spPr bwMode="auto">
          <a:xfrm>
            <a:off x="8458200" y="4876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8178" name="Text Box 85"/>
          <p:cNvSpPr txBox="1">
            <a:spLocks noChangeArrowheads="1"/>
          </p:cNvSpPr>
          <p:nvPr/>
        </p:nvSpPr>
        <p:spPr bwMode="auto">
          <a:xfrm>
            <a:off x="8534400" y="39624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8179" name="Line 86"/>
          <p:cNvSpPr>
            <a:spLocks noChangeShapeType="1"/>
          </p:cNvSpPr>
          <p:nvPr/>
        </p:nvSpPr>
        <p:spPr bwMode="auto">
          <a:xfrm flipH="1">
            <a:off x="5105400" y="3048000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80" name="Line 89"/>
          <p:cNvSpPr>
            <a:spLocks noChangeShapeType="1"/>
          </p:cNvSpPr>
          <p:nvPr/>
        </p:nvSpPr>
        <p:spPr bwMode="auto">
          <a:xfrm>
            <a:off x="7924800" y="2971800"/>
            <a:ext cx="7620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81" name="Line 90"/>
          <p:cNvSpPr>
            <a:spLocks noChangeShapeType="1"/>
          </p:cNvSpPr>
          <p:nvPr/>
        </p:nvSpPr>
        <p:spPr bwMode="auto">
          <a:xfrm>
            <a:off x="7391400" y="4876800"/>
            <a:ext cx="1588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82" name="Oval 91"/>
          <p:cNvSpPr>
            <a:spLocks noChangeArrowheads="1"/>
          </p:cNvSpPr>
          <p:nvPr/>
        </p:nvSpPr>
        <p:spPr bwMode="auto">
          <a:xfrm>
            <a:off x="7162800" y="5029200"/>
            <a:ext cx="3810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n</a:t>
            </a:r>
          </a:p>
        </p:txBody>
      </p:sp>
      <p:sp>
        <p:nvSpPr>
          <p:cNvPr id="48183" name="Line 92"/>
          <p:cNvSpPr>
            <a:spLocks noChangeShapeType="1"/>
          </p:cNvSpPr>
          <p:nvPr/>
        </p:nvSpPr>
        <p:spPr bwMode="auto">
          <a:xfrm flipH="1">
            <a:off x="5867400" y="3581400"/>
            <a:ext cx="3810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84" name="Line 93"/>
          <p:cNvSpPr>
            <a:spLocks noChangeShapeType="1"/>
          </p:cNvSpPr>
          <p:nvPr/>
        </p:nvSpPr>
        <p:spPr bwMode="auto">
          <a:xfrm>
            <a:off x="5867400" y="4876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85" name="Line 94"/>
          <p:cNvSpPr>
            <a:spLocks noChangeShapeType="1"/>
          </p:cNvSpPr>
          <p:nvPr/>
        </p:nvSpPr>
        <p:spPr bwMode="auto">
          <a:xfrm flipH="1" flipV="1">
            <a:off x="6248400" y="3581400"/>
            <a:ext cx="3048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86" name="Text Box 95"/>
          <p:cNvSpPr txBox="1">
            <a:spLocks noChangeArrowheads="1"/>
          </p:cNvSpPr>
          <p:nvPr/>
        </p:nvSpPr>
        <p:spPr bwMode="auto">
          <a:xfrm>
            <a:off x="5943600" y="44196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h-1</a:t>
            </a:r>
          </a:p>
        </p:txBody>
      </p:sp>
      <p:sp>
        <p:nvSpPr>
          <p:cNvPr id="48187" name="Text Box 96"/>
          <p:cNvSpPr txBox="1">
            <a:spLocks noChangeArrowheads="1"/>
          </p:cNvSpPr>
          <p:nvPr/>
        </p:nvSpPr>
        <p:spPr bwMode="auto">
          <a:xfrm>
            <a:off x="6019800" y="39624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48188" name="Oval 97"/>
          <p:cNvSpPr>
            <a:spLocks noChangeArrowheads="1"/>
          </p:cNvSpPr>
          <p:nvPr/>
        </p:nvSpPr>
        <p:spPr bwMode="auto">
          <a:xfrm>
            <a:off x="7391400" y="25146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w</a:t>
            </a:r>
          </a:p>
        </p:txBody>
      </p:sp>
      <p:sp>
        <p:nvSpPr>
          <p:cNvPr id="48189" name="Line 98"/>
          <p:cNvSpPr>
            <a:spLocks noChangeShapeType="1"/>
          </p:cNvSpPr>
          <p:nvPr/>
        </p:nvSpPr>
        <p:spPr bwMode="auto">
          <a:xfrm flipH="1">
            <a:off x="7086600" y="3581400"/>
            <a:ext cx="3810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90" name="Line 99"/>
          <p:cNvSpPr>
            <a:spLocks noChangeShapeType="1"/>
          </p:cNvSpPr>
          <p:nvPr/>
        </p:nvSpPr>
        <p:spPr bwMode="auto">
          <a:xfrm>
            <a:off x="7086600" y="4876800"/>
            <a:ext cx="6858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91" name="Line 100"/>
          <p:cNvSpPr>
            <a:spLocks noChangeShapeType="1"/>
          </p:cNvSpPr>
          <p:nvPr/>
        </p:nvSpPr>
        <p:spPr bwMode="auto">
          <a:xfrm flipH="1" flipV="1">
            <a:off x="7467600" y="3581400"/>
            <a:ext cx="3048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92" name="Text Box 101"/>
          <p:cNvSpPr txBox="1">
            <a:spLocks noChangeArrowheads="1"/>
          </p:cNvSpPr>
          <p:nvPr/>
        </p:nvSpPr>
        <p:spPr bwMode="auto">
          <a:xfrm>
            <a:off x="7162800" y="44196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h-1</a:t>
            </a:r>
          </a:p>
        </p:txBody>
      </p:sp>
      <p:sp>
        <p:nvSpPr>
          <p:cNvPr id="48193" name="Text Box 102"/>
          <p:cNvSpPr txBox="1">
            <a:spLocks noChangeArrowheads="1"/>
          </p:cNvSpPr>
          <p:nvPr/>
        </p:nvSpPr>
        <p:spPr bwMode="auto">
          <a:xfrm>
            <a:off x="7239000" y="39624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8194" name="Line 105"/>
          <p:cNvSpPr>
            <a:spLocks noChangeShapeType="1"/>
          </p:cNvSpPr>
          <p:nvPr/>
        </p:nvSpPr>
        <p:spPr bwMode="auto">
          <a:xfrm>
            <a:off x="6172200" y="48768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95" name="Oval 106"/>
          <p:cNvSpPr>
            <a:spLocks noChangeArrowheads="1"/>
          </p:cNvSpPr>
          <p:nvPr/>
        </p:nvSpPr>
        <p:spPr bwMode="auto">
          <a:xfrm>
            <a:off x="5943600" y="5029200"/>
            <a:ext cx="3810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n</a:t>
            </a:r>
          </a:p>
        </p:txBody>
      </p:sp>
      <p:sp>
        <p:nvSpPr>
          <p:cNvPr id="48196" name="Line 108"/>
          <p:cNvSpPr>
            <a:spLocks noChangeShapeType="1"/>
          </p:cNvSpPr>
          <p:nvPr/>
        </p:nvSpPr>
        <p:spPr bwMode="auto">
          <a:xfrm>
            <a:off x="5943600" y="31242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97" name="Line 110"/>
          <p:cNvSpPr>
            <a:spLocks noChangeShapeType="1"/>
          </p:cNvSpPr>
          <p:nvPr/>
        </p:nvSpPr>
        <p:spPr bwMode="auto">
          <a:xfrm flipH="1">
            <a:off x="7467600" y="3124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98" name="Text Box 111"/>
          <p:cNvSpPr txBox="1">
            <a:spLocks noChangeArrowheads="1"/>
          </p:cNvSpPr>
          <p:nvPr/>
        </p:nvSpPr>
        <p:spPr bwMode="auto">
          <a:xfrm>
            <a:off x="6629400" y="495300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or</a:t>
            </a:r>
          </a:p>
        </p:txBody>
      </p:sp>
      <p:sp>
        <p:nvSpPr>
          <p:cNvPr id="48199" name="Line 112"/>
          <p:cNvSpPr>
            <a:spLocks noChangeShapeType="1"/>
          </p:cNvSpPr>
          <p:nvPr/>
        </p:nvSpPr>
        <p:spPr bwMode="auto">
          <a:xfrm flipH="1">
            <a:off x="6019800" y="1981200"/>
            <a:ext cx="609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200" name="Line 113"/>
          <p:cNvSpPr>
            <a:spLocks noChangeShapeType="1"/>
          </p:cNvSpPr>
          <p:nvPr/>
        </p:nvSpPr>
        <p:spPr bwMode="auto">
          <a:xfrm>
            <a:off x="7010400" y="19812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201" name="Arc 114"/>
          <p:cNvSpPr>
            <a:spLocks/>
          </p:cNvSpPr>
          <p:nvPr/>
        </p:nvSpPr>
        <p:spPr bwMode="auto">
          <a:xfrm flipH="1">
            <a:off x="1066800" y="1371600"/>
            <a:ext cx="2355850" cy="1157288"/>
          </a:xfrm>
          <a:custGeom>
            <a:avLst/>
            <a:gdLst>
              <a:gd name="T0" fmla="*/ 2147483647 w 39666"/>
              <a:gd name="T1" fmla="*/ 2147483647 h 21866"/>
              <a:gd name="T2" fmla="*/ 2147483647 w 39666"/>
              <a:gd name="T3" fmla="*/ 2147483647 h 21866"/>
              <a:gd name="T4" fmla="*/ 2147483647 w 39666"/>
              <a:gd name="T5" fmla="*/ 2147483647 h 21866"/>
              <a:gd name="T6" fmla="*/ 0 60000 65536"/>
              <a:gd name="T7" fmla="*/ 0 60000 65536"/>
              <a:gd name="T8" fmla="*/ 0 60000 65536"/>
              <a:gd name="T9" fmla="*/ 0 w 39666"/>
              <a:gd name="T10" fmla="*/ 0 h 21866"/>
              <a:gd name="T11" fmla="*/ 39666 w 39666"/>
              <a:gd name="T12" fmla="*/ 21866 h 218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66" h="21866" fill="none" extrusionOk="0">
                <a:moveTo>
                  <a:pt x="1" y="21866"/>
                </a:moveTo>
                <a:cubicBezTo>
                  <a:pt x="0" y="21777"/>
                  <a:pt x="0" y="2168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8882" y="-1"/>
                  <a:pt x="35674" y="3669"/>
                  <a:pt x="39665" y="9760"/>
                </a:cubicBezTo>
              </a:path>
              <a:path w="39666" h="21866" stroke="0" extrusionOk="0">
                <a:moveTo>
                  <a:pt x="1" y="21866"/>
                </a:moveTo>
                <a:cubicBezTo>
                  <a:pt x="0" y="21777"/>
                  <a:pt x="0" y="2168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8882" y="-1"/>
                  <a:pt x="35674" y="3669"/>
                  <a:pt x="39665" y="9760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202" name="Arc 115"/>
          <p:cNvSpPr>
            <a:spLocks/>
          </p:cNvSpPr>
          <p:nvPr/>
        </p:nvSpPr>
        <p:spPr bwMode="auto">
          <a:xfrm flipH="1">
            <a:off x="1524000" y="2438400"/>
            <a:ext cx="1533525" cy="1330325"/>
          </a:xfrm>
          <a:custGeom>
            <a:avLst/>
            <a:gdLst>
              <a:gd name="T0" fmla="*/ 0 w 29353"/>
              <a:gd name="T1" fmla="*/ 2147483647 h 25137"/>
              <a:gd name="T2" fmla="*/ 2147483647 w 29353"/>
              <a:gd name="T3" fmla="*/ 2147483647 h 25137"/>
              <a:gd name="T4" fmla="*/ 2147483647 w 29353"/>
              <a:gd name="T5" fmla="*/ 2147483647 h 25137"/>
              <a:gd name="T6" fmla="*/ 0 60000 65536"/>
              <a:gd name="T7" fmla="*/ 0 60000 65536"/>
              <a:gd name="T8" fmla="*/ 0 60000 65536"/>
              <a:gd name="T9" fmla="*/ 0 w 29353"/>
              <a:gd name="T10" fmla="*/ 0 h 25137"/>
              <a:gd name="T11" fmla="*/ 29353 w 29353"/>
              <a:gd name="T12" fmla="*/ 25137 h 251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353" h="25137" fill="none" extrusionOk="0">
                <a:moveTo>
                  <a:pt x="0" y="1439"/>
                </a:moveTo>
                <a:cubicBezTo>
                  <a:pt x="2474" y="487"/>
                  <a:pt x="5102" y="-1"/>
                  <a:pt x="7753" y="0"/>
                </a:cubicBezTo>
                <a:cubicBezTo>
                  <a:pt x="19682" y="0"/>
                  <a:pt x="29353" y="9670"/>
                  <a:pt x="29353" y="21600"/>
                </a:cubicBezTo>
                <a:cubicBezTo>
                  <a:pt x="29353" y="22784"/>
                  <a:pt x="29255" y="23967"/>
                  <a:pt x="29061" y="25136"/>
                </a:cubicBezTo>
              </a:path>
              <a:path w="29353" h="25137" stroke="0" extrusionOk="0">
                <a:moveTo>
                  <a:pt x="0" y="1439"/>
                </a:moveTo>
                <a:cubicBezTo>
                  <a:pt x="2474" y="487"/>
                  <a:pt x="5102" y="-1"/>
                  <a:pt x="7753" y="0"/>
                </a:cubicBezTo>
                <a:cubicBezTo>
                  <a:pt x="19682" y="0"/>
                  <a:pt x="29353" y="9670"/>
                  <a:pt x="29353" y="21600"/>
                </a:cubicBezTo>
                <a:cubicBezTo>
                  <a:pt x="29353" y="22784"/>
                  <a:pt x="29255" y="23967"/>
                  <a:pt x="29061" y="25136"/>
                </a:cubicBezTo>
                <a:lnTo>
                  <a:pt x="7753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46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Double Rotation CW</a:t>
            </a:r>
          </a:p>
        </p:txBody>
      </p:sp>
      <p:sp>
        <p:nvSpPr>
          <p:cNvPr id="49156" name="Oval 3"/>
          <p:cNvSpPr>
            <a:spLocks noChangeArrowheads="1"/>
          </p:cNvSpPr>
          <p:nvPr/>
        </p:nvSpPr>
        <p:spPr bwMode="auto">
          <a:xfrm>
            <a:off x="1066800" y="2590800"/>
            <a:ext cx="609600" cy="6096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49157" name="Oval 4"/>
          <p:cNvSpPr>
            <a:spLocks noChangeArrowheads="1"/>
          </p:cNvSpPr>
          <p:nvPr/>
        </p:nvSpPr>
        <p:spPr bwMode="auto">
          <a:xfrm>
            <a:off x="2057400" y="1676400"/>
            <a:ext cx="609600" cy="6096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w</a:t>
            </a:r>
          </a:p>
        </p:txBody>
      </p:sp>
      <p:sp>
        <p:nvSpPr>
          <p:cNvPr id="49158" name="Line 5"/>
          <p:cNvSpPr>
            <a:spLocks noChangeShapeType="1"/>
          </p:cNvSpPr>
          <p:nvPr/>
        </p:nvSpPr>
        <p:spPr bwMode="auto">
          <a:xfrm flipH="1">
            <a:off x="152400" y="3657600"/>
            <a:ext cx="533400" cy="17526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9" name="Line 6"/>
          <p:cNvSpPr>
            <a:spLocks noChangeShapeType="1"/>
          </p:cNvSpPr>
          <p:nvPr/>
        </p:nvSpPr>
        <p:spPr bwMode="auto">
          <a:xfrm>
            <a:off x="152400" y="5410200"/>
            <a:ext cx="9906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0" name="Line 7"/>
          <p:cNvSpPr>
            <a:spLocks noChangeShapeType="1"/>
          </p:cNvSpPr>
          <p:nvPr/>
        </p:nvSpPr>
        <p:spPr bwMode="auto">
          <a:xfrm flipH="1" flipV="1">
            <a:off x="685800" y="3657600"/>
            <a:ext cx="457200" cy="17526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533400" y="4953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9162" name="Text Box 9"/>
          <p:cNvSpPr txBox="1">
            <a:spLocks noChangeArrowheads="1"/>
          </p:cNvSpPr>
          <p:nvPr/>
        </p:nvSpPr>
        <p:spPr bwMode="auto">
          <a:xfrm>
            <a:off x="457200" y="4038600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49163" name="Line 10"/>
          <p:cNvSpPr>
            <a:spLocks noChangeShapeType="1"/>
          </p:cNvSpPr>
          <p:nvPr/>
        </p:nvSpPr>
        <p:spPr bwMode="auto">
          <a:xfrm flipH="1">
            <a:off x="2895600" y="2819400"/>
            <a:ext cx="533400" cy="17526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4" name="Line 11"/>
          <p:cNvSpPr>
            <a:spLocks noChangeShapeType="1"/>
          </p:cNvSpPr>
          <p:nvPr/>
        </p:nvSpPr>
        <p:spPr bwMode="auto">
          <a:xfrm>
            <a:off x="2895600" y="4572000"/>
            <a:ext cx="9906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5" name="Line 12"/>
          <p:cNvSpPr>
            <a:spLocks noChangeShapeType="1"/>
          </p:cNvSpPr>
          <p:nvPr/>
        </p:nvSpPr>
        <p:spPr bwMode="auto">
          <a:xfrm flipH="1" flipV="1">
            <a:off x="3429000" y="2819400"/>
            <a:ext cx="457200" cy="17526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6" name="Text Box 13"/>
          <p:cNvSpPr txBox="1">
            <a:spLocks noChangeArrowheads="1"/>
          </p:cNvSpPr>
          <p:nvPr/>
        </p:nvSpPr>
        <p:spPr bwMode="auto">
          <a:xfrm>
            <a:off x="3200400" y="4114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9167" name="Text Box 14"/>
          <p:cNvSpPr txBox="1">
            <a:spLocks noChangeArrowheads="1"/>
          </p:cNvSpPr>
          <p:nvPr/>
        </p:nvSpPr>
        <p:spPr bwMode="auto">
          <a:xfrm>
            <a:off x="3276600" y="32004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9168" name="Line 15"/>
          <p:cNvSpPr>
            <a:spLocks noChangeShapeType="1"/>
          </p:cNvSpPr>
          <p:nvPr/>
        </p:nvSpPr>
        <p:spPr bwMode="auto">
          <a:xfrm flipH="1">
            <a:off x="685800" y="3124200"/>
            <a:ext cx="457200" cy="5334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9" name="Line 16"/>
          <p:cNvSpPr>
            <a:spLocks noChangeShapeType="1"/>
          </p:cNvSpPr>
          <p:nvPr/>
        </p:nvSpPr>
        <p:spPr bwMode="auto">
          <a:xfrm>
            <a:off x="1600200" y="3124200"/>
            <a:ext cx="457200" cy="3048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70" name="Line 17"/>
          <p:cNvSpPr>
            <a:spLocks noChangeShapeType="1"/>
          </p:cNvSpPr>
          <p:nvPr/>
        </p:nvSpPr>
        <p:spPr bwMode="auto">
          <a:xfrm flipH="1">
            <a:off x="1524000" y="2133600"/>
            <a:ext cx="533400" cy="4572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71" name="Line 18"/>
          <p:cNvSpPr>
            <a:spLocks noChangeShapeType="1"/>
          </p:cNvSpPr>
          <p:nvPr/>
        </p:nvSpPr>
        <p:spPr bwMode="auto">
          <a:xfrm>
            <a:off x="2590800" y="2209800"/>
            <a:ext cx="838200" cy="6096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72" name="Line 19"/>
          <p:cNvSpPr>
            <a:spLocks noChangeShapeType="1"/>
          </p:cNvSpPr>
          <p:nvPr/>
        </p:nvSpPr>
        <p:spPr bwMode="auto">
          <a:xfrm>
            <a:off x="2438400" y="5410200"/>
            <a:ext cx="0" cy="1524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73" name="Oval 20"/>
          <p:cNvSpPr>
            <a:spLocks noChangeArrowheads="1"/>
          </p:cNvSpPr>
          <p:nvPr/>
        </p:nvSpPr>
        <p:spPr bwMode="auto">
          <a:xfrm>
            <a:off x="2209800" y="5562600"/>
            <a:ext cx="381000" cy="3048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n</a:t>
            </a:r>
          </a:p>
        </p:txBody>
      </p:sp>
      <p:sp>
        <p:nvSpPr>
          <p:cNvPr id="49174" name="Line 21"/>
          <p:cNvSpPr>
            <a:spLocks noChangeShapeType="1"/>
          </p:cNvSpPr>
          <p:nvPr/>
        </p:nvSpPr>
        <p:spPr bwMode="auto">
          <a:xfrm>
            <a:off x="3352800" y="2133600"/>
            <a:ext cx="14478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75" name="Line 22"/>
          <p:cNvSpPr>
            <a:spLocks noChangeShapeType="1"/>
          </p:cNvSpPr>
          <p:nvPr/>
        </p:nvSpPr>
        <p:spPr bwMode="auto">
          <a:xfrm flipH="1">
            <a:off x="1295400" y="4114800"/>
            <a:ext cx="381000" cy="12954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76" name="Line 23"/>
          <p:cNvSpPr>
            <a:spLocks noChangeShapeType="1"/>
          </p:cNvSpPr>
          <p:nvPr/>
        </p:nvSpPr>
        <p:spPr bwMode="auto">
          <a:xfrm>
            <a:off x="1295400" y="5410200"/>
            <a:ext cx="6858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77" name="Line 24"/>
          <p:cNvSpPr>
            <a:spLocks noChangeShapeType="1"/>
          </p:cNvSpPr>
          <p:nvPr/>
        </p:nvSpPr>
        <p:spPr bwMode="auto">
          <a:xfrm flipH="1" flipV="1">
            <a:off x="1676400" y="4114800"/>
            <a:ext cx="304800" cy="12954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78" name="Text Box 25"/>
          <p:cNvSpPr txBox="1">
            <a:spLocks noChangeArrowheads="1"/>
          </p:cNvSpPr>
          <p:nvPr/>
        </p:nvSpPr>
        <p:spPr bwMode="auto">
          <a:xfrm>
            <a:off x="1371600" y="49530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h-1</a:t>
            </a:r>
          </a:p>
        </p:txBody>
      </p:sp>
      <p:sp>
        <p:nvSpPr>
          <p:cNvPr id="49179" name="Text Box 26"/>
          <p:cNvSpPr txBox="1">
            <a:spLocks noChangeArrowheads="1"/>
          </p:cNvSpPr>
          <p:nvPr/>
        </p:nvSpPr>
        <p:spPr bwMode="auto">
          <a:xfrm>
            <a:off x="1447800" y="4495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49180" name="Oval 27"/>
          <p:cNvSpPr>
            <a:spLocks noChangeArrowheads="1"/>
          </p:cNvSpPr>
          <p:nvPr/>
        </p:nvSpPr>
        <p:spPr bwMode="auto">
          <a:xfrm>
            <a:off x="1905000" y="3429000"/>
            <a:ext cx="533400" cy="5334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u</a:t>
            </a:r>
          </a:p>
        </p:txBody>
      </p:sp>
      <p:sp>
        <p:nvSpPr>
          <p:cNvPr id="49181" name="Line 28"/>
          <p:cNvSpPr>
            <a:spLocks noChangeShapeType="1"/>
          </p:cNvSpPr>
          <p:nvPr/>
        </p:nvSpPr>
        <p:spPr bwMode="auto">
          <a:xfrm flipH="1">
            <a:off x="2133600" y="4114800"/>
            <a:ext cx="381000" cy="12954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82" name="Line 29"/>
          <p:cNvSpPr>
            <a:spLocks noChangeShapeType="1"/>
          </p:cNvSpPr>
          <p:nvPr/>
        </p:nvSpPr>
        <p:spPr bwMode="auto">
          <a:xfrm>
            <a:off x="2133600" y="5410200"/>
            <a:ext cx="6858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83" name="Line 30"/>
          <p:cNvSpPr>
            <a:spLocks noChangeShapeType="1"/>
          </p:cNvSpPr>
          <p:nvPr/>
        </p:nvSpPr>
        <p:spPr bwMode="auto">
          <a:xfrm flipH="1" flipV="1">
            <a:off x="2514600" y="4114800"/>
            <a:ext cx="304800" cy="12954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84" name="Text Box 31"/>
          <p:cNvSpPr txBox="1">
            <a:spLocks noChangeArrowheads="1"/>
          </p:cNvSpPr>
          <p:nvPr/>
        </p:nvSpPr>
        <p:spPr bwMode="auto">
          <a:xfrm>
            <a:off x="2209800" y="49530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h-1</a:t>
            </a:r>
          </a:p>
        </p:txBody>
      </p:sp>
      <p:sp>
        <p:nvSpPr>
          <p:cNvPr id="49185" name="Text Box 32"/>
          <p:cNvSpPr txBox="1">
            <a:spLocks noChangeArrowheads="1"/>
          </p:cNvSpPr>
          <p:nvPr/>
        </p:nvSpPr>
        <p:spPr bwMode="auto">
          <a:xfrm>
            <a:off x="2286000" y="44958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9186" name="Line 33"/>
          <p:cNvSpPr>
            <a:spLocks noChangeShapeType="1"/>
          </p:cNvSpPr>
          <p:nvPr/>
        </p:nvSpPr>
        <p:spPr bwMode="auto">
          <a:xfrm flipH="1">
            <a:off x="1676400" y="3886200"/>
            <a:ext cx="304800" cy="2286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87" name="Line 34"/>
          <p:cNvSpPr>
            <a:spLocks noChangeShapeType="1"/>
          </p:cNvSpPr>
          <p:nvPr/>
        </p:nvSpPr>
        <p:spPr bwMode="auto">
          <a:xfrm>
            <a:off x="2362200" y="3886200"/>
            <a:ext cx="152400" cy="3048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88" name="Line 35"/>
          <p:cNvSpPr>
            <a:spLocks noChangeShapeType="1"/>
          </p:cNvSpPr>
          <p:nvPr/>
        </p:nvSpPr>
        <p:spPr bwMode="auto">
          <a:xfrm>
            <a:off x="1600200" y="5410200"/>
            <a:ext cx="0" cy="1524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89" name="Oval 36"/>
          <p:cNvSpPr>
            <a:spLocks noChangeArrowheads="1"/>
          </p:cNvSpPr>
          <p:nvPr/>
        </p:nvSpPr>
        <p:spPr bwMode="auto">
          <a:xfrm>
            <a:off x="1371600" y="5562600"/>
            <a:ext cx="381000" cy="3048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n</a:t>
            </a:r>
          </a:p>
        </p:txBody>
      </p:sp>
      <p:sp>
        <p:nvSpPr>
          <p:cNvPr id="49190" name="Text Box 37"/>
          <p:cNvSpPr txBox="1">
            <a:spLocks noChangeArrowheads="1"/>
          </p:cNvSpPr>
          <p:nvPr/>
        </p:nvSpPr>
        <p:spPr bwMode="auto">
          <a:xfrm>
            <a:off x="1752600" y="556260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or</a:t>
            </a:r>
          </a:p>
        </p:txBody>
      </p:sp>
      <p:sp>
        <p:nvSpPr>
          <p:cNvPr id="49191" name="Oval 38"/>
          <p:cNvSpPr>
            <a:spLocks noChangeArrowheads="1"/>
          </p:cNvSpPr>
          <p:nvPr/>
        </p:nvSpPr>
        <p:spPr bwMode="auto">
          <a:xfrm>
            <a:off x="5562600" y="2514600"/>
            <a:ext cx="609600" cy="6096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49192" name="Oval 39"/>
          <p:cNvSpPr>
            <a:spLocks noChangeArrowheads="1"/>
          </p:cNvSpPr>
          <p:nvPr/>
        </p:nvSpPr>
        <p:spPr bwMode="auto">
          <a:xfrm>
            <a:off x="6553200" y="1447800"/>
            <a:ext cx="609600" cy="6096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u</a:t>
            </a:r>
          </a:p>
        </p:txBody>
      </p:sp>
      <p:sp>
        <p:nvSpPr>
          <p:cNvPr id="49193" name="Line 40"/>
          <p:cNvSpPr>
            <a:spLocks noChangeShapeType="1"/>
          </p:cNvSpPr>
          <p:nvPr/>
        </p:nvSpPr>
        <p:spPr bwMode="auto">
          <a:xfrm flipH="1">
            <a:off x="4572000" y="3657600"/>
            <a:ext cx="533400" cy="17526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94" name="Line 41"/>
          <p:cNvSpPr>
            <a:spLocks noChangeShapeType="1"/>
          </p:cNvSpPr>
          <p:nvPr/>
        </p:nvSpPr>
        <p:spPr bwMode="auto">
          <a:xfrm>
            <a:off x="4572000" y="5410200"/>
            <a:ext cx="9906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95" name="Line 42"/>
          <p:cNvSpPr>
            <a:spLocks noChangeShapeType="1"/>
          </p:cNvSpPr>
          <p:nvPr/>
        </p:nvSpPr>
        <p:spPr bwMode="auto">
          <a:xfrm flipH="1" flipV="1">
            <a:off x="5105400" y="3657600"/>
            <a:ext cx="457200" cy="17526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96" name="Text Box 43"/>
          <p:cNvSpPr txBox="1">
            <a:spLocks noChangeArrowheads="1"/>
          </p:cNvSpPr>
          <p:nvPr/>
        </p:nvSpPr>
        <p:spPr bwMode="auto">
          <a:xfrm>
            <a:off x="4876800" y="4953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9197" name="Text Box 44"/>
          <p:cNvSpPr txBox="1">
            <a:spLocks noChangeArrowheads="1"/>
          </p:cNvSpPr>
          <p:nvPr/>
        </p:nvSpPr>
        <p:spPr bwMode="auto">
          <a:xfrm>
            <a:off x="4876800" y="4038600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49198" name="Line 45"/>
          <p:cNvSpPr>
            <a:spLocks noChangeShapeType="1"/>
          </p:cNvSpPr>
          <p:nvPr/>
        </p:nvSpPr>
        <p:spPr bwMode="auto">
          <a:xfrm flipH="1">
            <a:off x="8153400" y="3581400"/>
            <a:ext cx="533400" cy="17526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99" name="Line 46"/>
          <p:cNvSpPr>
            <a:spLocks noChangeShapeType="1"/>
          </p:cNvSpPr>
          <p:nvPr/>
        </p:nvSpPr>
        <p:spPr bwMode="auto">
          <a:xfrm>
            <a:off x="8153400" y="5334000"/>
            <a:ext cx="9906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00" name="Line 47"/>
          <p:cNvSpPr>
            <a:spLocks noChangeShapeType="1"/>
          </p:cNvSpPr>
          <p:nvPr/>
        </p:nvSpPr>
        <p:spPr bwMode="auto">
          <a:xfrm flipH="1" flipV="1">
            <a:off x="8686800" y="3581400"/>
            <a:ext cx="457200" cy="17526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01" name="Text Box 48"/>
          <p:cNvSpPr txBox="1">
            <a:spLocks noChangeArrowheads="1"/>
          </p:cNvSpPr>
          <p:nvPr/>
        </p:nvSpPr>
        <p:spPr bwMode="auto">
          <a:xfrm>
            <a:off x="8458200" y="4876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9202" name="Text Box 49"/>
          <p:cNvSpPr txBox="1">
            <a:spLocks noChangeArrowheads="1"/>
          </p:cNvSpPr>
          <p:nvPr/>
        </p:nvSpPr>
        <p:spPr bwMode="auto">
          <a:xfrm>
            <a:off x="8534400" y="39624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9203" name="Line 50"/>
          <p:cNvSpPr>
            <a:spLocks noChangeShapeType="1"/>
          </p:cNvSpPr>
          <p:nvPr/>
        </p:nvSpPr>
        <p:spPr bwMode="auto">
          <a:xfrm flipH="1">
            <a:off x="5105400" y="3048000"/>
            <a:ext cx="609600" cy="6096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04" name="Line 51"/>
          <p:cNvSpPr>
            <a:spLocks noChangeShapeType="1"/>
          </p:cNvSpPr>
          <p:nvPr/>
        </p:nvSpPr>
        <p:spPr bwMode="auto">
          <a:xfrm>
            <a:off x="7924800" y="2971800"/>
            <a:ext cx="762000" cy="6096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05" name="Line 52"/>
          <p:cNvSpPr>
            <a:spLocks noChangeShapeType="1"/>
          </p:cNvSpPr>
          <p:nvPr/>
        </p:nvSpPr>
        <p:spPr bwMode="auto">
          <a:xfrm>
            <a:off x="7391400" y="4876800"/>
            <a:ext cx="1588" cy="1524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06" name="Oval 53"/>
          <p:cNvSpPr>
            <a:spLocks noChangeArrowheads="1"/>
          </p:cNvSpPr>
          <p:nvPr/>
        </p:nvSpPr>
        <p:spPr bwMode="auto">
          <a:xfrm>
            <a:off x="7162800" y="5029200"/>
            <a:ext cx="381000" cy="3048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n</a:t>
            </a:r>
          </a:p>
        </p:txBody>
      </p:sp>
      <p:sp>
        <p:nvSpPr>
          <p:cNvPr id="49207" name="Line 54"/>
          <p:cNvSpPr>
            <a:spLocks noChangeShapeType="1"/>
          </p:cNvSpPr>
          <p:nvPr/>
        </p:nvSpPr>
        <p:spPr bwMode="auto">
          <a:xfrm flipH="1">
            <a:off x="5867400" y="3581400"/>
            <a:ext cx="381000" cy="12954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08" name="Line 55"/>
          <p:cNvSpPr>
            <a:spLocks noChangeShapeType="1"/>
          </p:cNvSpPr>
          <p:nvPr/>
        </p:nvSpPr>
        <p:spPr bwMode="auto">
          <a:xfrm>
            <a:off x="5867400" y="4876800"/>
            <a:ext cx="6858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09" name="Line 56"/>
          <p:cNvSpPr>
            <a:spLocks noChangeShapeType="1"/>
          </p:cNvSpPr>
          <p:nvPr/>
        </p:nvSpPr>
        <p:spPr bwMode="auto">
          <a:xfrm flipH="1" flipV="1">
            <a:off x="6248400" y="3581400"/>
            <a:ext cx="304800" cy="12954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10" name="Text Box 57"/>
          <p:cNvSpPr txBox="1">
            <a:spLocks noChangeArrowheads="1"/>
          </p:cNvSpPr>
          <p:nvPr/>
        </p:nvSpPr>
        <p:spPr bwMode="auto">
          <a:xfrm>
            <a:off x="5943600" y="44196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h-1</a:t>
            </a:r>
          </a:p>
        </p:txBody>
      </p:sp>
      <p:sp>
        <p:nvSpPr>
          <p:cNvPr id="49211" name="Text Box 58"/>
          <p:cNvSpPr txBox="1">
            <a:spLocks noChangeArrowheads="1"/>
          </p:cNvSpPr>
          <p:nvPr/>
        </p:nvSpPr>
        <p:spPr bwMode="auto">
          <a:xfrm>
            <a:off x="6019800" y="39624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49212" name="Oval 59"/>
          <p:cNvSpPr>
            <a:spLocks noChangeArrowheads="1"/>
          </p:cNvSpPr>
          <p:nvPr/>
        </p:nvSpPr>
        <p:spPr bwMode="auto">
          <a:xfrm>
            <a:off x="7391400" y="2514600"/>
            <a:ext cx="609600" cy="6096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w</a:t>
            </a:r>
          </a:p>
        </p:txBody>
      </p:sp>
      <p:sp>
        <p:nvSpPr>
          <p:cNvPr id="49213" name="Line 60"/>
          <p:cNvSpPr>
            <a:spLocks noChangeShapeType="1"/>
          </p:cNvSpPr>
          <p:nvPr/>
        </p:nvSpPr>
        <p:spPr bwMode="auto">
          <a:xfrm flipH="1">
            <a:off x="7086600" y="3581400"/>
            <a:ext cx="381000" cy="12954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14" name="Line 61"/>
          <p:cNvSpPr>
            <a:spLocks noChangeShapeType="1"/>
          </p:cNvSpPr>
          <p:nvPr/>
        </p:nvSpPr>
        <p:spPr bwMode="auto">
          <a:xfrm>
            <a:off x="7086600" y="4876800"/>
            <a:ext cx="685800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15" name="Line 62"/>
          <p:cNvSpPr>
            <a:spLocks noChangeShapeType="1"/>
          </p:cNvSpPr>
          <p:nvPr/>
        </p:nvSpPr>
        <p:spPr bwMode="auto">
          <a:xfrm flipH="1" flipV="1">
            <a:off x="7467600" y="3581400"/>
            <a:ext cx="304800" cy="12954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16" name="Text Box 63"/>
          <p:cNvSpPr txBox="1">
            <a:spLocks noChangeArrowheads="1"/>
          </p:cNvSpPr>
          <p:nvPr/>
        </p:nvSpPr>
        <p:spPr bwMode="auto">
          <a:xfrm>
            <a:off x="7162800" y="44196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h-1</a:t>
            </a:r>
          </a:p>
        </p:txBody>
      </p:sp>
      <p:sp>
        <p:nvSpPr>
          <p:cNvPr id="49217" name="Text Box 64"/>
          <p:cNvSpPr txBox="1">
            <a:spLocks noChangeArrowheads="1"/>
          </p:cNvSpPr>
          <p:nvPr/>
        </p:nvSpPr>
        <p:spPr bwMode="auto">
          <a:xfrm>
            <a:off x="7239000" y="39624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9218" name="Line 65"/>
          <p:cNvSpPr>
            <a:spLocks noChangeShapeType="1"/>
          </p:cNvSpPr>
          <p:nvPr/>
        </p:nvSpPr>
        <p:spPr bwMode="auto">
          <a:xfrm>
            <a:off x="6172200" y="4876800"/>
            <a:ext cx="0" cy="1524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19" name="Oval 66"/>
          <p:cNvSpPr>
            <a:spLocks noChangeArrowheads="1"/>
          </p:cNvSpPr>
          <p:nvPr/>
        </p:nvSpPr>
        <p:spPr bwMode="auto">
          <a:xfrm>
            <a:off x="5943600" y="5029200"/>
            <a:ext cx="381000" cy="3048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n</a:t>
            </a:r>
          </a:p>
        </p:txBody>
      </p:sp>
      <p:sp>
        <p:nvSpPr>
          <p:cNvPr id="49220" name="Line 67"/>
          <p:cNvSpPr>
            <a:spLocks noChangeShapeType="1"/>
          </p:cNvSpPr>
          <p:nvPr/>
        </p:nvSpPr>
        <p:spPr bwMode="auto">
          <a:xfrm>
            <a:off x="5943600" y="3124200"/>
            <a:ext cx="304800" cy="4572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21" name="Line 68"/>
          <p:cNvSpPr>
            <a:spLocks noChangeShapeType="1"/>
          </p:cNvSpPr>
          <p:nvPr/>
        </p:nvSpPr>
        <p:spPr bwMode="auto">
          <a:xfrm flipH="1">
            <a:off x="7467600" y="3124200"/>
            <a:ext cx="152400" cy="4572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22" name="Text Box 69"/>
          <p:cNvSpPr txBox="1">
            <a:spLocks noChangeArrowheads="1"/>
          </p:cNvSpPr>
          <p:nvPr/>
        </p:nvSpPr>
        <p:spPr bwMode="auto">
          <a:xfrm>
            <a:off x="6629400" y="495300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or</a:t>
            </a:r>
          </a:p>
        </p:txBody>
      </p:sp>
      <p:sp>
        <p:nvSpPr>
          <p:cNvPr id="49223" name="Line 70"/>
          <p:cNvSpPr>
            <a:spLocks noChangeShapeType="1"/>
          </p:cNvSpPr>
          <p:nvPr/>
        </p:nvSpPr>
        <p:spPr bwMode="auto">
          <a:xfrm flipH="1">
            <a:off x="6019800" y="1981200"/>
            <a:ext cx="609600" cy="5334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24" name="Line 71"/>
          <p:cNvSpPr>
            <a:spLocks noChangeShapeType="1"/>
          </p:cNvSpPr>
          <p:nvPr/>
        </p:nvSpPr>
        <p:spPr bwMode="auto">
          <a:xfrm>
            <a:off x="7010400" y="1981200"/>
            <a:ext cx="533400" cy="5334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25" name="Arc 72"/>
          <p:cNvSpPr>
            <a:spLocks/>
          </p:cNvSpPr>
          <p:nvPr/>
        </p:nvSpPr>
        <p:spPr bwMode="auto">
          <a:xfrm flipH="1">
            <a:off x="857250" y="1373188"/>
            <a:ext cx="2190750" cy="1189037"/>
          </a:xfrm>
          <a:custGeom>
            <a:avLst/>
            <a:gdLst>
              <a:gd name="T0" fmla="*/ 0 w 36904"/>
              <a:gd name="T1" fmla="*/ 2147483647 h 22480"/>
              <a:gd name="T2" fmla="*/ 2147483647 w 36904"/>
              <a:gd name="T3" fmla="*/ 2147483647 h 22480"/>
              <a:gd name="T4" fmla="*/ 2147483647 w 36904"/>
              <a:gd name="T5" fmla="*/ 2147483647 h 22480"/>
              <a:gd name="T6" fmla="*/ 0 60000 65536"/>
              <a:gd name="T7" fmla="*/ 0 60000 65536"/>
              <a:gd name="T8" fmla="*/ 0 60000 65536"/>
              <a:gd name="T9" fmla="*/ 0 w 36904"/>
              <a:gd name="T10" fmla="*/ 0 h 22480"/>
              <a:gd name="T11" fmla="*/ 36904 w 36904"/>
              <a:gd name="T12" fmla="*/ 22480 h 22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904" h="22480" fill="none" extrusionOk="0">
                <a:moveTo>
                  <a:pt x="0" y="6357"/>
                </a:moveTo>
                <a:cubicBezTo>
                  <a:pt x="4053" y="2287"/>
                  <a:pt x="9560" y="-1"/>
                  <a:pt x="15304" y="0"/>
                </a:cubicBezTo>
                <a:cubicBezTo>
                  <a:pt x="27233" y="0"/>
                  <a:pt x="36904" y="9670"/>
                  <a:pt x="36904" y="21600"/>
                </a:cubicBezTo>
                <a:cubicBezTo>
                  <a:pt x="36904" y="21893"/>
                  <a:pt x="36898" y="22186"/>
                  <a:pt x="36886" y="22480"/>
                </a:cubicBezTo>
              </a:path>
              <a:path w="36904" h="22480" stroke="0" extrusionOk="0">
                <a:moveTo>
                  <a:pt x="0" y="6357"/>
                </a:moveTo>
                <a:cubicBezTo>
                  <a:pt x="4053" y="2287"/>
                  <a:pt x="9560" y="-1"/>
                  <a:pt x="15304" y="0"/>
                </a:cubicBezTo>
                <a:cubicBezTo>
                  <a:pt x="27233" y="0"/>
                  <a:pt x="36904" y="9670"/>
                  <a:pt x="36904" y="21600"/>
                </a:cubicBezTo>
                <a:cubicBezTo>
                  <a:pt x="36904" y="21893"/>
                  <a:pt x="36898" y="22186"/>
                  <a:pt x="36886" y="22480"/>
                </a:cubicBezTo>
                <a:lnTo>
                  <a:pt x="15304" y="21600"/>
                </a:lnTo>
                <a:close/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26" name="Arc 73"/>
          <p:cNvSpPr>
            <a:spLocks/>
          </p:cNvSpPr>
          <p:nvPr/>
        </p:nvSpPr>
        <p:spPr bwMode="auto">
          <a:xfrm>
            <a:off x="1219200" y="2362200"/>
            <a:ext cx="1371600" cy="881063"/>
          </a:xfrm>
          <a:custGeom>
            <a:avLst/>
            <a:gdLst>
              <a:gd name="T0" fmla="*/ 0 w 29350"/>
              <a:gd name="T1" fmla="*/ 2147483647 h 21600"/>
              <a:gd name="T2" fmla="*/ 2147483647 w 29350"/>
              <a:gd name="T3" fmla="*/ 2147483647 h 21600"/>
              <a:gd name="T4" fmla="*/ 2147483647 w 29350"/>
              <a:gd name="T5" fmla="*/ 2147483647 h 21600"/>
              <a:gd name="T6" fmla="*/ 0 60000 65536"/>
              <a:gd name="T7" fmla="*/ 0 60000 65536"/>
              <a:gd name="T8" fmla="*/ 0 60000 65536"/>
              <a:gd name="T9" fmla="*/ 0 w 29350"/>
              <a:gd name="T10" fmla="*/ 0 h 21600"/>
              <a:gd name="T11" fmla="*/ 29350 w 293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350" h="21600" fill="none" extrusionOk="0">
                <a:moveTo>
                  <a:pt x="0" y="1439"/>
                </a:moveTo>
                <a:cubicBezTo>
                  <a:pt x="2474" y="487"/>
                  <a:pt x="5102" y="-1"/>
                  <a:pt x="7753" y="0"/>
                </a:cubicBezTo>
                <a:cubicBezTo>
                  <a:pt x="19543" y="0"/>
                  <a:pt x="29155" y="9455"/>
                  <a:pt x="29350" y="21243"/>
                </a:cubicBezTo>
              </a:path>
              <a:path w="29350" h="21600" stroke="0" extrusionOk="0">
                <a:moveTo>
                  <a:pt x="0" y="1439"/>
                </a:moveTo>
                <a:cubicBezTo>
                  <a:pt x="2474" y="487"/>
                  <a:pt x="5102" y="-1"/>
                  <a:pt x="7753" y="0"/>
                </a:cubicBezTo>
                <a:cubicBezTo>
                  <a:pt x="19543" y="0"/>
                  <a:pt x="29155" y="9455"/>
                  <a:pt x="29350" y="21243"/>
                </a:cubicBezTo>
                <a:lnTo>
                  <a:pt x="7753" y="21600"/>
                </a:lnTo>
                <a:close/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47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Double Rotation Right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Occurs when the right subtree has a balance flag of "=" and we add a new node in the </a:t>
            </a:r>
            <a:r>
              <a:rPr lang="en-US" i="1">
                <a:solidFill>
                  <a:schemeClr val="accent2"/>
                </a:solidFill>
              </a:rPr>
              <a:t>left</a:t>
            </a:r>
            <a:r>
              <a:rPr lang="en-US"/>
              <a:t> subtree of the right subtree. </a:t>
            </a:r>
          </a:p>
          <a:p>
            <a:pPr eaLnBrk="1" hangingPunct="1"/>
            <a:r>
              <a:rPr lang="en-US"/>
              <a:t>The whole rotation is better explained by the figure (next slide).</a:t>
            </a:r>
          </a:p>
          <a:p>
            <a:pPr eaLnBrk="1" hangingPunct="1"/>
            <a:r>
              <a:rPr lang="en-US"/>
              <a:t>A double rotation is equivalent to 2 single rotations in opposite directions (but applied to different nodes).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48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http://webdiis.unizar.es/asignaturas/EDA/AVLTree/avltree.html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49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Tree Properties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/>
              <a:t>The </a:t>
            </a:r>
            <a:r>
              <a:rPr lang="en-US" sz="2800" i="1">
                <a:solidFill>
                  <a:schemeClr val="accent2"/>
                </a:solidFill>
              </a:rPr>
              <a:t>height</a:t>
            </a:r>
            <a:r>
              <a:rPr lang="en-US" sz="2800"/>
              <a:t> of a tree is equal to</a:t>
            </a:r>
          </a:p>
          <a:p>
            <a:pPr lvl="1" eaLnBrk="1" hangingPunct="1"/>
            <a:r>
              <a:rPr lang="en-US" sz="2400"/>
              <a:t>-1 if the tree is empty</a:t>
            </a:r>
          </a:p>
          <a:p>
            <a:pPr lvl="1" eaLnBrk="1" hangingPunct="1"/>
            <a:r>
              <a:rPr lang="en-US" sz="2400"/>
              <a:t>1+max (height(left subtree), height(right subtree)).</a:t>
            </a:r>
          </a:p>
          <a:p>
            <a:pPr eaLnBrk="1" hangingPunct="1"/>
            <a:r>
              <a:rPr lang="en-US" sz="2800"/>
              <a:t>The </a:t>
            </a:r>
            <a:r>
              <a:rPr lang="en-US" sz="2800" i="1">
                <a:solidFill>
                  <a:schemeClr val="accent2"/>
                </a:solidFill>
              </a:rPr>
              <a:t>level</a:t>
            </a:r>
            <a:r>
              <a:rPr lang="en-US" sz="2800"/>
              <a:t> of a node is equal to</a:t>
            </a:r>
          </a:p>
          <a:p>
            <a:pPr lvl="1" eaLnBrk="1" hangingPunct="1"/>
            <a:r>
              <a:rPr lang="en-US" sz="2400"/>
              <a:t>0 if the node is the root of the tree</a:t>
            </a:r>
          </a:p>
          <a:p>
            <a:pPr lvl="1" eaLnBrk="1" hangingPunct="1"/>
            <a:r>
              <a:rPr lang="en-US" sz="2400"/>
              <a:t>1+level(parent) for any other node.</a:t>
            </a:r>
          </a:p>
          <a:p>
            <a:pPr eaLnBrk="1" hangingPunct="1"/>
            <a:r>
              <a:rPr lang="en-US" sz="2800"/>
              <a:t>The height of the tree is the maximal level of any node in that tree.</a:t>
            </a:r>
          </a:p>
          <a:p>
            <a:pPr eaLnBrk="1" hangingPunct="1"/>
            <a:r>
              <a:rPr lang="en-US" sz="2800"/>
              <a:t>The height of the previous tree is 4.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A BST where every node is colored red or black.</a:t>
            </a:r>
          </a:p>
          <a:p>
            <a:r>
              <a:rPr lang="en-US" sz="2800" dirty="0" smtClean="0"/>
              <a:t>The root needs to be black.</a:t>
            </a:r>
          </a:p>
          <a:p>
            <a:r>
              <a:rPr lang="en-US" sz="2800" dirty="0" smtClean="0"/>
              <a:t>The children of a red node need to be black.</a:t>
            </a:r>
          </a:p>
          <a:p>
            <a:r>
              <a:rPr lang="en-US" sz="2800" dirty="0" smtClean="0"/>
              <a:t>Every path from the root to an empty </a:t>
            </a:r>
            <a:r>
              <a:rPr lang="en-US" sz="2800" dirty="0" err="1" smtClean="0"/>
              <a:t>subtree</a:t>
            </a:r>
            <a:r>
              <a:rPr lang="en-US" sz="2800" dirty="0" smtClean="0"/>
              <a:t> must contain the same number of black nodes.</a:t>
            </a:r>
          </a:p>
          <a:p>
            <a:r>
              <a:rPr lang="en-US" sz="2800" dirty="0" smtClean="0"/>
              <a:t>The height of a red-black tree is 2 </a:t>
            </a:r>
            <a:r>
              <a:rPr lang="en-US" sz="2800" dirty="0" err="1" smtClean="0"/>
              <a:t>log(n</a:t>
            </a:r>
            <a:r>
              <a:rPr lang="en-US" sz="2800" dirty="0" smtClean="0"/>
              <a:t>) at most.</a:t>
            </a:r>
          </a:p>
          <a:p>
            <a:r>
              <a:rPr lang="en-US" sz="2800" dirty="0" smtClean="0"/>
              <a:t>They usually require less rotations than AVL trees but the code is more complicated.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50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057400"/>
            <a:ext cx="7467600" cy="36893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51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Generalized Trees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Trees for which a node can have any number of children.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usual representation is keeping a pointer to the first child and to the next sibling in the structure of a tree node.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tree traversal can be in pre-order or post-order.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We can also have depth-first and breadth-first traversals, which will be discussed for graphs of which the trees are a special case.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52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Generalized Tree Structure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b="1" dirty="0" err="1">
                <a:latin typeface="Courier New" charset="0"/>
              </a:rPr>
              <a:t>struct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 smtClean="0">
                <a:latin typeface="Courier New" charset="0"/>
              </a:rPr>
              <a:t>treeNode</a:t>
            </a:r>
            <a:r>
              <a:rPr lang="en-US" b="1" dirty="0" smtClean="0">
                <a:latin typeface="Courier New" charset="0"/>
              </a:rPr>
              <a:t> </a:t>
            </a:r>
          </a:p>
          <a:p>
            <a:pPr eaLnBrk="1" hangingPunct="1">
              <a:buFont typeface="Wingdings" charset="2"/>
              <a:buNone/>
            </a:pPr>
            <a:r>
              <a:rPr lang="en-US" b="1" dirty="0" smtClean="0">
                <a:latin typeface="Courier New" charset="0"/>
              </a:rPr>
              <a:t>{</a:t>
            </a:r>
            <a:endParaRPr lang="en-US" b="1" dirty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b="1" dirty="0">
                <a:latin typeface="Courier New" charset="0"/>
              </a:rPr>
              <a:t>  </a:t>
            </a:r>
            <a:r>
              <a:rPr lang="en-US" b="1" dirty="0" smtClean="0">
                <a:latin typeface="Courier New" charset="0"/>
              </a:rPr>
              <a:t>  object </a:t>
            </a:r>
            <a:r>
              <a:rPr lang="en-US" b="1" dirty="0">
                <a:latin typeface="Courier New" charset="0"/>
              </a:rPr>
              <a:t>datum;</a:t>
            </a:r>
          </a:p>
          <a:p>
            <a:pPr eaLnBrk="1" hangingPunct="1">
              <a:buFont typeface="Wingdings" charset="2"/>
              <a:buNone/>
            </a:pPr>
            <a:r>
              <a:rPr lang="en-US" b="1" dirty="0" smtClean="0">
                <a:latin typeface="Courier New" charset="0"/>
              </a:rPr>
              <a:t>    </a:t>
            </a:r>
            <a:r>
              <a:rPr lang="en-US" b="1" dirty="0" err="1" smtClean="0">
                <a:latin typeface="Courier New" charset="0"/>
              </a:rPr>
              <a:t>treeNode</a:t>
            </a:r>
            <a:r>
              <a:rPr lang="en-US" b="1" dirty="0" smtClean="0">
                <a:latin typeface="Courier New" charset="0"/>
              </a:rPr>
              <a:t> </a:t>
            </a:r>
            <a:r>
              <a:rPr lang="en-US" b="1" dirty="0">
                <a:latin typeface="Courier New" charset="0"/>
              </a:rPr>
              <a:t>*</a:t>
            </a:r>
            <a:r>
              <a:rPr lang="en-US" b="1" dirty="0" err="1" smtClean="0">
                <a:latin typeface="Courier New" charset="0"/>
              </a:rPr>
              <a:t>firstChild</a:t>
            </a:r>
            <a:r>
              <a:rPr lang="en-US" b="1" dirty="0">
                <a:latin typeface="Courier New" charset="0"/>
              </a:rPr>
              <a:t>;</a:t>
            </a:r>
          </a:p>
          <a:p>
            <a:pPr eaLnBrk="1" hangingPunct="1">
              <a:buFont typeface="Wingdings" charset="2"/>
              <a:buNone/>
            </a:pPr>
            <a:r>
              <a:rPr lang="en-US" b="1" dirty="0" smtClean="0">
                <a:latin typeface="Courier New" charset="0"/>
              </a:rPr>
              <a:t>    </a:t>
            </a:r>
            <a:r>
              <a:rPr lang="en-US" b="1" dirty="0" err="1" smtClean="0">
                <a:latin typeface="Courier New" charset="0"/>
              </a:rPr>
              <a:t>treeNode</a:t>
            </a:r>
            <a:r>
              <a:rPr lang="en-US" b="1" dirty="0" smtClean="0">
                <a:latin typeface="Courier New" charset="0"/>
              </a:rPr>
              <a:t> </a:t>
            </a:r>
            <a:r>
              <a:rPr lang="en-US" b="1" dirty="0">
                <a:latin typeface="Courier New" charset="0"/>
              </a:rPr>
              <a:t>*</a:t>
            </a:r>
            <a:r>
              <a:rPr lang="en-US" b="1" dirty="0" err="1" smtClean="0">
                <a:latin typeface="Courier New" charset="0"/>
              </a:rPr>
              <a:t>nextSibling</a:t>
            </a:r>
            <a:r>
              <a:rPr lang="en-US" b="1" dirty="0">
                <a:latin typeface="Courier New" charset="0"/>
              </a:rPr>
              <a:t>;</a:t>
            </a:r>
          </a:p>
          <a:p>
            <a:pPr eaLnBrk="1" hangingPunct="1">
              <a:buFont typeface="Wingdings" charset="2"/>
              <a:buNone/>
            </a:pPr>
            <a:r>
              <a:rPr lang="en-US" b="1" dirty="0">
                <a:latin typeface="Courier New" charset="0"/>
              </a:rPr>
              <a:t>}</a:t>
            </a:r>
          </a:p>
          <a:p>
            <a:pPr eaLnBrk="1" hangingPunct="1">
              <a:buFont typeface="Wingdings" charset="2"/>
              <a:buNone/>
            </a:pPr>
            <a:r>
              <a:rPr lang="en-US" b="1" dirty="0" err="1">
                <a:latin typeface="Courier New" charset="0"/>
              </a:rPr>
              <a:t>typedef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 smtClean="0">
                <a:latin typeface="Courier New" charset="0"/>
              </a:rPr>
              <a:t>treeNode</a:t>
            </a:r>
            <a:r>
              <a:rPr lang="en-US" b="1" dirty="0" smtClean="0">
                <a:latin typeface="Courier New" charset="0"/>
              </a:rPr>
              <a:t> </a:t>
            </a:r>
            <a:r>
              <a:rPr lang="en-US" b="1" dirty="0">
                <a:latin typeface="Courier New" charset="0"/>
              </a:rPr>
              <a:t>*</a:t>
            </a:r>
            <a:r>
              <a:rPr lang="en-US" b="1" dirty="0" err="1" smtClean="0">
                <a:latin typeface="Courier New" charset="0"/>
              </a:rPr>
              <a:t>nodePtr</a:t>
            </a:r>
            <a:r>
              <a:rPr lang="en-US" b="1" dirty="0">
                <a:latin typeface="Courier New" charset="0"/>
              </a:rPr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53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68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Generalized Tree</a:t>
            </a:r>
          </a:p>
        </p:txBody>
      </p:sp>
      <p:sp>
        <p:nvSpPr>
          <p:cNvPr id="53252" name="AutoShape 41"/>
          <p:cNvSpPr>
            <a:spLocks noChangeArrowheads="1"/>
          </p:cNvSpPr>
          <p:nvPr/>
        </p:nvSpPr>
        <p:spPr bwMode="auto">
          <a:xfrm>
            <a:off x="4038600" y="18288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53253" name="AutoShape 43"/>
          <p:cNvSpPr>
            <a:spLocks noChangeArrowheads="1"/>
          </p:cNvSpPr>
          <p:nvPr/>
        </p:nvSpPr>
        <p:spPr bwMode="auto">
          <a:xfrm>
            <a:off x="1219200" y="30480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53254" name="AutoShape 44"/>
          <p:cNvSpPr>
            <a:spLocks noChangeArrowheads="1"/>
          </p:cNvSpPr>
          <p:nvPr/>
        </p:nvSpPr>
        <p:spPr bwMode="auto">
          <a:xfrm>
            <a:off x="2209800" y="30480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53255" name="AutoShape 45"/>
          <p:cNvSpPr>
            <a:spLocks noChangeArrowheads="1"/>
          </p:cNvSpPr>
          <p:nvPr/>
        </p:nvSpPr>
        <p:spPr bwMode="auto">
          <a:xfrm>
            <a:off x="3276600" y="30480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53256" name="AutoShape 46"/>
          <p:cNvSpPr>
            <a:spLocks noChangeArrowheads="1"/>
          </p:cNvSpPr>
          <p:nvPr/>
        </p:nvSpPr>
        <p:spPr bwMode="auto">
          <a:xfrm>
            <a:off x="4267200" y="30480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53257" name="AutoShape 47"/>
          <p:cNvSpPr>
            <a:spLocks noChangeArrowheads="1"/>
          </p:cNvSpPr>
          <p:nvPr/>
        </p:nvSpPr>
        <p:spPr bwMode="auto">
          <a:xfrm>
            <a:off x="5486400" y="30480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53258" name="AutoShape 48"/>
          <p:cNvSpPr>
            <a:spLocks noChangeArrowheads="1"/>
          </p:cNvSpPr>
          <p:nvPr/>
        </p:nvSpPr>
        <p:spPr bwMode="auto">
          <a:xfrm>
            <a:off x="6705600" y="30480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G</a:t>
            </a:r>
          </a:p>
        </p:txBody>
      </p:sp>
      <p:sp>
        <p:nvSpPr>
          <p:cNvPr id="53259" name="AutoShape 49"/>
          <p:cNvSpPr>
            <a:spLocks noChangeArrowheads="1"/>
          </p:cNvSpPr>
          <p:nvPr/>
        </p:nvSpPr>
        <p:spPr bwMode="auto">
          <a:xfrm>
            <a:off x="2133600" y="43434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H</a:t>
            </a:r>
          </a:p>
        </p:txBody>
      </p:sp>
      <p:sp>
        <p:nvSpPr>
          <p:cNvPr id="53260" name="AutoShape 50"/>
          <p:cNvSpPr>
            <a:spLocks noChangeArrowheads="1"/>
          </p:cNvSpPr>
          <p:nvPr/>
        </p:nvSpPr>
        <p:spPr bwMode="auto">
          <a:xfrm>
            <a:off x="3352800" y="43434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I</a:t>
            </a:r>
          </a:p>
        </p:txBody>
      </p:sp>
      <p:sp>
        <p:nvSpPr>
          <p:cNvPr id="53261" name="AutoShape 51"/>
          <p:cNvSpPr>
            <a:spLocks noChangeArrowheads="1"/>
          </p:cNvSpPr>
          <p:nvPr/>
        </p:nvSpPr>
        <p:spPr bwMode="auto">
          <a:xfrm>
            <a:off x="4419600" y="43434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J</a:t>
            </a:r>
          </a:p>
        </p:txBody>
      </p:sp>
      <p:sp>
        <p:nvSpPr>
          <p:cNvPr id="53262" name="AutoShape 52"/>
          <p:cNvSpPr>
            <a:spLocks noChangeArrowheads="1"/>
          </p:cNvSpPr>
          <p:nvPr/>
        </p:nvSpPr>
        <p:spPr bwMode="auto">
          <a:xfrm>
            <a:off x="5486400" y="43434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K</a:t>
            </a:r>
          </a:p>
        </p:txBody>
      </p:sp>
      <p:sp>
        <p:nvSpPr>
          <p:cNvPr id="53263" name="AutoShape 53"/>
          <p:cNvSpPr>
            <a:spLocks noChangeArrowheads="1"/>
          </p:cNvSpPr>
          <p:nvPr/>
        </p:nvSpPr>
        <p:spPr bwMode="auto">
          <a:xfrm>
            <a:off x="6705600" y="43434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L</a:t>
            </a:r>
          </a:p>
        </p:txBody>
      </p:sp>
      <p:sp>
        <p:nvSpPr>
          <p:cNvPr id="53264" name="AutoShape 54"/>
          <p:cNvSpPr>
            <a:spLocks noChangeArrowheads="1"/>
          </p:cNvSpPr>
          <p:nvPr/>
        </p:nvSpPr>
        <p:spPr bwMode="auto">
          <a:xfrm>
            <a:off x="7696200" y="43434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M</a:t>
            </a:r>
          </a:p>
        </p:txBody>
      </p:sp>
      <p:sp>
        <p:nvSpPr>
          <p:cNvPr id="53265" name="AutoShape 55"/>
          <p:cNvSpPr>
            <a:spLocks noChangeArrowheads="1"/>
          </p:cNvSpPr>
          <p:nvPr/>
        </p:nvSpPr>
        <p:spPr bwMode="auto">
          <a:xfrm>
            <a:off x="2743200" y="54864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N</a:t>
            </a:r>
          </a:p>
        </p:txBody>
      </p:sp>
      <p:sp>
        <p:nvSpPr>
          <p:cNvPr id="53266" name="AutoShape 56"/>
          <p:cNvSpPr>
            <a:spLocks noChangeArrowheads="1"/>
          </p:cNvSpPr>
          <p:nvPr/>
        </p:nvSpPr>
        <p:spPr bwMode="auto">
          <a:xfrm>
            <a:off x="3733800" y="54864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O</a:t>
            </a:r>
          </a:p>
        </p:txBody>
      </p:sp>
      <p:sp>
        <p:nvSpPr>
          <p:cNvPr id="53267" name="AutoShape 57"/>
          <p:cNvSpPr>
            <a:spLocks noChangeArrowheads="1"/>
          </p:cNvSpPr>
          <p:nvPr/>
        </p:nvSpPr>
        <p:spPr bwMode="auto">
          <a:xfrm>
            <a:off x="5562600" y="54864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P</a:t>
            </a:r>
          </a:p>
        </p:txBody>
      </p:sp>
      <p:sp>
        <p:nvSpPr>
          <p:cNvPr id="53268" name="Line 58"/>
          <p:cNvSpPr>
            <a:spLocks noChangeShapeType="1"/>
          </p:cNvSpPr>
          <p:nvPr/>
        </p:nvSpPr>
        <p:spPr bwMode="auto">
          <a:xfrm flipH="1">
            <a:off x="1524000" y="2362200"/>
            <a:ext cx="2819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9" name="Line 59"/>
          <p:cNvSpPr>
            <a:spLocks noChangeShapeType="1"/>
          </p:cNvSpPr>
          <p:nvPr/>
        </p:nvSpPr>
        <p:spPr bwMode="auto">
          <a:xfrm flipH="1">
            <a:off x="2438400" y="2362200"/>
            <a:ext cx="19050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0" name="Line 61"/>
          <p:cNvSpPr>
            <a:spLocks noChangeShapeType="1"/>
          </p:cNvSpPr>
          <p:nvPr/>
        </p:nvSpPr>
        <p:spPr bwMode="auto">
          <a:xfrm flipH="1">
            <a:off x="3581400" y="2362200"/>
            <a:ext cx="7620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1" name="Line 62"/>
          <p:cNvSpPr>
            <a:spLocks noChangeShapeType="1"/>
          </p:cNvSpPr>
          <p:nvPr/>
        </p:nvSpPr>
        <p:spPr bwMode="auto">
          <a:xfrm>
            <a:off x="4343400" y="2362200"/>
            <a:ext cx="228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2" name="Line 63"/>
          <p:cNvSpPr>
            <a:spLocks noChangeShapeType="1"/>
          </p:cNvSpPr>
          <p:nvPr/>
        </p:nvSpPr>
        <p:spPr bwMode="auto">
          <a:xfrm>
            <a:off x="4343400" y="2362200"/>
            <a:ext cx="1447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3" name="Line 64"/>
          <p:cNvSpPr>
            <a:spLocks noChangeShapeType="1"/>
          </p:cNvSpPr>
          <p:nvPr/>
        </p:nvSpPr>
        <p:spPr bwMode="auto">
          <a:xfrm>
            <a:off x="4343400" y="2362200"/>
            <a:ext cx="26670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4" name="Line 65"/>
          <p:cNvSpPr>
            <a:spLocks noChangeShapeType="1"/>
          </p:cNvSpPr>
          <p:nvPr/>
        </p:nvSpPr>
        <p:spPr bwMode="auto">
          <a:xfrm>
            <a:off x="2438400" y="35814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5" name="Line 66"/>
          <p:cNvSpPr>
            <a:spLocks noChangeShapeType="1"/>
          </p:cNvSpPr>
          <p:nvPr/>
        </p:nvSpPr>
        <p:spPr bwMode="auto">
          <a:xfrm flipH="1">
            <a:off x="3657600" y="3581400"/>
            <a:ext cx="9144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6" name="Line 67"/>
          <p:cNvSpPr>
            <a:spLocks noChangeShapeType="1"/>
          </p:cNvSpPr>
          <p:nvPr/>
        </p:nvSpPr>
        <p:spPr bwMode="auto">
          <a:xfrm>
            <a:off x="4572000" y="35814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7" name="Line 68"/>
          <p:cNvSpPr>
            <a:spLocks noChangeShapeType="1"/>
          </p:cNvSpPr>
          <p:nvPr/>
        </p:nvSpPr>
        <p:spPr bwMode="auto">
          <a:xfrm>
            <a:off x="4572000" y="3581400"/>
            <a:ext cx="1143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8" name="Line 69"/>
          <p:cNvSpPr>
            <a:spLocks noChangeShapeType="1"/>
          </p:cNvSpPr>
          <p:nvPr/>
        </p:nvSpPr>
        <p:spPr bwMode="auto">
          <a:xfrm flipH="1">
            <a:off x="6934200" y="3581400"/>
            <a:ext cx="1524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9" name="Line 70"/>
          <p:cNvSpPr>
            <a:spLocks noChangeShapeType="1"/>
          </p:cNvSpPr>
          <p:nvPr/>
        </p:nvSpPr>
        <p:spPr bwMode="auto">
          <a:xfrm>
            <a:off x="7086600" y="3581400"/>
            <a:ext cx="990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80" name="Line 71"/>
          <p:cNvSpPr>
            <a:spLocks noChangeShapeType="1"/>
          </p:cNvSpPr>
          <p:nvPr/>
        </p:nvSpPr>
        <p:spPr bwMode="auto">
          <a:xfrm flipH="1">
            <a:off x="2971800" y="48768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81" name="Line 72"/>
          <p:cNvSpPr>
            <a:spLocks noChangeShapeType="1"/>
          </p:cNvSpPr>
          <p:nvPr/>
        </p:nvSpPr>
        <p:spPr bwMode="auto">
          <a:xfrm>
            <a:off x="3657600" y="4876800"/>
            <a:ext cx="457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82" name="Line 73"/>
          <p:cNvSpPr>
            <a:spLocks noChangeShapeType="1"/>
          </p:cNvSpPr>
          <p:nvPr/>
        </p:nvSpPr>
        <p:spPr bwMode="auto">
          <a:xfrm>
            <a:off x="5791200" y="4876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54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Generalized Tree</a:t>
            </a:r>
          </a:p>
        </p:txBody>
      </p:sp>
      <p:sp>
        <p:nvSpPr>
          <p:cNvPr id="54276" name="AutoShape 3"/>
          <p:cNvSpPr>
            <a:spLocks noChangeArrowheads="1"/>
          </p:cNvSpPr>
          <p:nvPr/>
        </p:nvSpPr>
        <p:spPr bwMode="auto">
          <a:xfrm>
            <a:off x="4038600" y="18288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54277" name="AutoShape 4"/>
          <p:cNvSpPr>
            <a:spLocks noChangeArrowheads="1"/>
          </p:cNvSpPr>
          <p:nvPr/>
        </p:nvSpPr>
        <p:spPr bwMode="auto">
          <a:xfrm>
            <a:off x="1219200" y="30480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54278" name="AutoShape 5"/>
          <p:cNvSpPr>
            <a:spLocks noChangeArrowheads="1"/>
          </p:cNvSpPr>
          <p:nvPr/>
        </p:nvSpPr>
        <p:spPr bwMode="auto">
          <a:xfrm>
            <a:off x="2209800" y="30480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54279" name="AutoShape 6"/>
          <p:cNvSpPr>
            <a:spLocks noChangeArrowheads="1"/>
          </p:cNvSpPr>
          <p:nvPr/>
        </p:nvSpPr>
        <p:spPr bwMode="auto">
          <a:xfrm>
            <a:off x="3276600" y="30480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54280" name="AutoShape 7"/>
          <p:cNvSpPr>
            <a:spLocks noChangeArrowheads="1"/>
          </p:cNvSpPr>
          <p:nvPr/>
        </p:nvSpPr>
        <p:spPr bwMode="auto">
          <a:xfrm>
            <a:off x="4267200" y="30480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54281" name="AutoShape 8"/>
          <p:cNvSpPr>
            <a:spLocks noChangeArrowheads="1"/>
          </p:cNvSpPr>
          <p:nvPr/>
        </p:nvSpPr>
        <p:spPr bwMode="auto">
          <a:xfrm>
            <a:off x="5486400" y="30480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54282" name="AutoShape 9"/>
          <p:cNvSpPr>
            <a:spLocks noChangeArrowheads="1"/>
          </p:cNvSpPr>
          <p:nvPr/>
        </p:nvSpPr>
        <p:spPr bwMode="auto">
          <a:xfrm>
            <a:off x="6705600" y="30480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G</a:t>
            </a:r>
          </a:p>
        </p:txBody>
      </p:sp>
      <p:sp>
        <p:nvSpPr>
          <p:cNvPr id="54283" name="AutoShape 10"/>
          <p:cNvSpPr>
            <a:spLocks noChangeArrowheads="1"/>
          </p:cNvSpPr>
          <p:nvPr/>
        </p:nvSpPr>
        <p:spPr bwMode="auto">
          <a:xfrm>
            <a:off x="2133600" y="43434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H</a:t>
            </a:r>
          </a:p>
        </p:txBody>
      </p:sp>
      <p:sp>
        <p:nvSpPr>
          <p:cNvPr id="54284" name="AutoShape 11"/>
          <p:cNvSpPr>
            <a:spLocks noChangeArrowheads="1"/>
          </p:cNvSpPr>
          <p:nvPr/>
        </p:nvSpPr>
        <p:spPr bwMode="auto">
          <a:xfrm>
            <a:off x="3352800" y="43434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I</a:t>
            </a:r>
          </a:p>
        </p:txBody>
      </p:sp>
      <p:sp>
        <p:nvSpPr>
          <p:cNvPr id="54285" name="AutoShape 12"/>
          <p:cNvSpPr>
            <a:spLocks noChangeArrowheads="1"/>
          </p:cNvSpPr>
          <p:nvPr/>
        </p:nvSpPr>
        <p:spPr bwMode="auto">
          <a:xfrm>
            <a:off x="4419600" y="43434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J</a:t>
            </a:r>
          </a:p>
        </p:txBody>
      </p:sp>
      <p:sp>
        <p:nvSpPr>
          <p:cNvPr id="54286" name="AutoShape 13"/>
          <p:cNvSpPr>
            <a:spLocks noChangeArrowheads="1"/>
          </p:cNvSpPr>
          <p:nvPr/>
        </p:nvSpPr>
        <p:spPr bwMode="auto">
          <a:xfrm>
            <a:off x="5486400" y="43434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K</a:t>
            </a:r>
          </a:p>
        </p:txBody>
      </p:sp>
      <p:sp>
        <p:nvSpPr>
          <p:cNvPr id="54287" name="AutoShape 14"/>
          <p:cNvSpPr>
            <a:spLocks noChangeArrowheads="1"/>
          </p:cNvSpPr>
          <p:nvPr/>
        </p:nvSpPr>
        <p:spPr bwMode="auto">
          <a:xfrm>
            <a:off x="6705600" y="43434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L</a:t>
            </a:r>
          </a:p>
        </p:txBody>
      </p:sp>
      <p:sp>
        <p:nvSpPr>
          <p:cNvPr id="54288" name="AutoShape 15"/>
          <p:cNvSpPr>
            <a:spLocks noChangeArrowheads="1"/>
          </p:cNvSpPr>
          <p:nvPr/>
        </p:nvSpPr>
        <p:spPr bwMode="auto">
          <a:xfrm>
            <a:off x="7696200" y="43434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M</a:t>
            </a:r>
          </a:p>
        </p:txBody>
      </p:sp>
      <p:sp>
        <p:nvSpPr>
          <p:cNvPr id="54289" name="AutoShape 16"/>
          <p:cNvSpPr>
            <a:spLocks noChangeArrowheads="1"/>
          </p:cNvSpPr>
          <p:nvPr/>
        </p:nvSpPr>
        <p:spPr bwMode="auto">
          <a:xfrm>
            <a:off x="2743200" y="54864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N</a:t>
            </a:r>
          </a:p>
        </p:txBody>
      </p:sp>
      <p:sp>
        <p:nvSpPr>
          <p:cNvPr id="54290" name="AutoShape 17"/>
          <p:cNvSpPr>
            <a:spLocks noChangeArrowheads="1"/>
          </p:cNvSpPr>
          <p:nvPr/>
        </p:nvSpPr>
        <p:spPr bwMode="auto">
          <a:xfrm>
            <a:off x="3733800" y="54864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O</a:t>
            </a:r>
          </a:p>
        </p:txBody>
      </p:sp>
      <p:sp>
        <p:nvSpPr>
          <p:cNvPr id="54291" name="AutoShape 18"/>
          <p:cNvSpPr>
            <a:spLocks noChangeArrowheads="1"/>
          </p:cNvSpPr>
          <p:nvPr/>
        </p:nvSpPr>
        <p:spPr bwMode="auto">
          <a:xfrm>
            <a:off x="5562600" y="54864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P</a:t>
            </a:r>
          </a:p>
        </p:txBody>
      </p:sp>
      <p:sp>
        <p:nvSpPr>
          <p:cNvPr id="54292" name="Line 19"/>
          <p:cNvSpPr>
            <a:spLocks noChangeShapeType="1"/>
          </p:cNvSpPr>
          <p:nvPr/>
        </p:nvSpPr>
        <p:spPr bwMode="auto">
          <a:xfrm flipH="1">
            <a:off x="1524000" y="2362200"/>
            <a:ext cx="2819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3" name="Line 25"/>
          <p:cNvSpPr>
            <a:spLocks noChangeShapeType="1"/>
          </p:cNvSpPr>
          <p:nvPr/>
        </p:nvSpPr>
        <p:spPr bwMode="auto">
          <a:xfrm>
            <a:off x="2438400" y="35814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4" name="Line 26"/>
          <p:cNvSpPr>
            <a:spLocks noChangeShapeType="1"/>
          </p:cNvSpPr>
          <p:nvPr/>
        </p:nvSpPr>
        <p:spPr bwMode="auto">
          <a:xfrm flipH="1">
            <a:off x="3657600" y="3581400"/>
            <a:ext cx="9144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5" name="Line 29"/>
          <p:cNvSpPr>
            <a:spLocks noChangeShapeType="1"/>
          </p:cNvSpPr>
          <p:nvPr/>
        </p:nvSpPr>
        <p:spPr bwMode="auto">
          <a:xfrm flipH="1">
            <a:off x="6934200" y="3581400"/>
            <a:ext cx="1524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6" name="Line 31"/>
          <p:cNvSpPr>
            <a:spLocks noChangeShapeType="1"/>
          </p:cNvSpPr>
          <p:nvPr/>
        </p:nvSpPr>
        <p:spPr bwMode="auto">
          <a:xfrm flipH="1">
            <a:off x="2971800" y="48768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7" name="Line 33"/>
          <p:cNvSpPr>
            <a:spLocks noChangeShapeType="1"/>
          </p:cNvSpPr>
          <p:nvPr/>
        </p:nvSpPr>
        <p:spPr bwMode="auto">
          <a:xfrm>
            <a:off x="5791200" y="4876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8" name="Line 34"/>
          <p:cNvSpPr>
            <a:spLocks noChangeShapeType="1"/>
          </p:cNvSpPr>
          <p:nvPr/>
        </p:nvSpPr>
        <p:spPr bwMode="auto">
          <a:xfrm>
            <a:off x="18288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9" name="Line 35"/>
          <p:cNvSpPr>
            <a:spLocks noChangeShapeType="1"/>
          </p:cNvSpPr>
          <p:nvPr/>
        </p:nvSpPr>
        <p:spPr bwMode="auto">
          <a:xfrm>
            <a:off x="2819400" y="3352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00" name="Line 36"/>
          <p:cNvSpPr>
            <a:spLocks noChangeShapeType="1"/>
          </p:cNvSpPr>
          <p:nvPr/>
        </p:nvSpPr>
        <p:spPr bwMode="auto">
          <a:xfrm>
            <a:off x="3886200" y="33528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01" name="Line 37"/>
          <p:cNvSpPr>
            <a:spLocks noChangeShapeType="1"/>
          </p:cNvSpPr>
          <p:nvPr/>
        </p:nvSpPr>
        <p:spPr bwMode="auto">
          <a:xfrm>
            <a:off x="4876800" y="3352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02" name="Line 38"/>
          <p:cNvSpPr>
            <a:spLocks noChangeShapeType="1"/>
          </p:cNvSpPr>
          <p:nvPr/>
        </p:nvSpPr>
        <p:spPr bwMode="auto">
          <a:xfrm>
            <a:off x="6096000" y="3352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03" name="Line 39"/>
          <p:cNvSpPr>
            <a:spLocks noChangeShapeType="1"/>
          </p:cNvSpPr>
          <p:nvPr/>
        </p:nvSpPr>
        <p:spPr bwMode="auto">
          <a:xfrm>
            <a:off x="3962400" y="4648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04" name="Line 40"/>
          <p:cNvSpPr>
            <a:spLocks noChangeShapeType="1"/>
          </p:cNvSpPr>
          <p:nvPr/>
        </p:nvSpPr>
        <p:spPr bwMode="auto">
          <a:xfrm>
            <a:off x="5029200" y="4648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05" name="Line 41"/>
          <p:cNvSpPr>
            <a:spLocks noChangeShapeType="1"/>
          </p:cNvSpPr>
          <p:nvPr/>
        </p:nvSpPr>
        <p:spPr bwMode="auto">
          <a:xfrm>
            <a:off x="7315200" y="46482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06" name="Line 42"/>
          <p:cNvSpPr>
            <a:spLocks noChangeShapeType="1"/>
          </p:cNvSpPr>
          <p:nvPr/>
        </p:nvSpPr>
        <p:spPr bwMode="auto">
          <a:xfrm>
            <a:off x="3352800" y="5715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55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Preorder Traversal (print)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void print(</a:t>
            </a:r>
            <a:r>
              <a:rPr lang="en-US" sz="2400" b="1" dirty="0" err="1" smtClean="0">
                <a:latin typeface="Courier New" charset="0"/>
              </a:rPr>
              <a:t>nodePtr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root)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if </a:t>
            </a:r>
            <a:r>
              <a:rPr lang="en-US" sz="2400" b="1" dirty="0">
                <a:latin typeface="Courier New" charset="0"/>
              </a:rPr>
              <a:t>(root) </a:t>
            </a:r>
            <a:endParaRPr lang="en-US" sz="2400" b="1" dirty="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smtClean="0">
                <a:latin typeface="Courier New" charset="0"/>
              </a:rPr>
              <a:t>   {</a:t>
            </a:r>
            <a:endParaRPr lang="en-US" sz="24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</a:t>
            </a:r>
            <a:r>
              <a:rPr lang="en-US" sz="2400" b="1" dirty="0" err="1" smtClean="0">
                <a:latin typeface="Courier New" charset="0"/>
              </a:rPr>
              <a:t>cout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&lt;&lt; root-&gt;datum &lt;&lt; </a:t>
            </a:r>
            <a:r>
              <a:rPr lang="en-US" sz="2400" b="1" dirty="0" err="1">
                <a:latin typeface="Courier New" charset="0"/>
              </a:rPr>
              <a:t>endl</a:t>
            </a:r>
            <a:r>
              <a:rPr lang="en-US" sz="2400" b="1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</a:t>
            </a:r>
            <a:r>
              <a:rPr lang="en-US" sz="2400" b="1" dirty="0" err="1" smtClean="0">
                <a:latin typeface="Courier New" charset="0"/>
              </a:rPr>
              <a:t>nodePtr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child = root-&gt;</a:t>
            </a:r>
            <a:r>
              <a:rPr lang="en-US" sz="2400" b="1" dirty="0" err="1" smtClean="0">
                <a:latin typeface="Courier New" charset="0"/>
              </a:rPr>
              <a:t>firstChild</a:t>
            </a:r>
            <a:r>
              <a:rPr lang="en-US" sz="2400" b="1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while </a:t>
            </a:r>
            <a:r>
              <a:rPr lang="en-US" sz="2400" b="1" dirty="0">
                <a:latin typeface="Courier New" charset="0"/>
              </a:rPr>
              <a:t>(child) </a:t>
            </a:r>
            <a:endParaRPr lang="en-US" sz="2400" b="1" dirty="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smtClean="0">
                <a:latin typeface="Courier New" charset="0"/>
              </a:rPr>
              <a:t>       {</a:t>
            </a:r>
            <a:endParaRPr lang="en-US" sz="24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    </a:t>
            </a:r>
            <a:r>
              <a:rPr lang="en-US" sz="2400" b="1" dirty="0">
                <a:latin typeface="Courier New" charset="0"/>
              </a:rPr>
              <a:t>print(child);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    </a:t>
            </a:r>
            <a:r>
              <a:rPr lang="en-US" sz="2400" b="1" dirty="0">
                <a:latin typeface="Courier New" charset="0"/>
              </a:rPr>
              <a:t>child = child-&gt;</a:t>
            </a:r>
            <a:r>
              <a:rPr lang="en-US" sz="2400" b="1" dirty="0" err="1" smtClean="0">
                <a:latin typeface="Courier New" charset="0"/>
              </a:rPr>
              <a:t>nextSibling</a:t>
            </a:r>
            <a:r>
              <a:rPr lang="en-US" sz="2400" b="1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    }</a:t>
            </a:r>
            <a:endParaRPr lang="en-US" sz="24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}</a:t>
            </a:r>
            <a:endParaRPr lang="en-US" sz="24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latin typeface="Courier New" charset="0"/>
              </a:rPr>
              <a:t>} // </a:t>
            </a:r>
            <a:r>
              <a:rPr lang="en-US" sz="2400" b="1" dirty="0" smtClean="0">
                <a:latin typeface="Courier New" charset="0"/>
              </a:rPr>
              <a:t>print()</a:t>
            </a:r>
            <a:endParaRPr lang="en-US" sz="2400" b="1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56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Types of Trees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i="1">
                <a:solidFill>
                  <a:schemeClr val="accent2"/>
                </a:solidFill>
              </a:rPr>
              <a:t>Splay Trees</a:t>
            </a:r>
            <a:r>
              <a:rPr lang="en-US" sz="2400"/>
              <a:t> – self-organizing trees. The accessed nodes are pushed to the root by AVL rotations under the assumption that they are more likely to be accessed again.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For every M consecutive operations the complexity is O(M log n).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i="1">
                <a:solidFill>
                  <a:schemeClr val="accent2"/>
                </a:solidFill>
              </a:rPr>
              <a:t>B-trees</a:t>
            </a:r>
            <a:r>
              <a:rPr lang="en-US" sz="2400"/>
              <a:t> – trees for which the data is stored externally (on the HD). Disk I/O operations take a lot longer than memory ones.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They have multiple branches to reduce the number of disk operations. The data are contained in the leaves. The other nodes are also organized in key order.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57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752600"/>
            <a:ext cx="6731000" cy="42037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58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type of recursion that can easily be transformed into an iterative process.</a:t>
            </a:r>
          </a:p>
          <a:p>
            <a:r>
              <a:rPr lang="en-US" dirty="0" smtClean="0"/>
              <a:t>A function is tail recursive if the following two conditions are met:</a:t>
            </a:r>
          </a:p>
          <a:p>
            <a:r>
              <a:rPr lang="en-US" dirty="0" smtClean="0"/>
              <a:t>1. on every branch of the function, there is a single recursive call;</a:t>
            </a:r>
          </a:p>
          <a:p>
            <a:r>
              <a:rPr lang="en-US" dirty="0" smtClean="0"/>
              <a:t>2. each recursive call is not followed by any other computation other than a return.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59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135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Number of Nodes and Height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 binary tree is called </a:t>
            </a:r>
            <a:r>
              <a:rPr lang="en-US" i="1">
                <a:solidFill>
                  <a:schemeClr val="accent2"/>
                </a:solidFill>
              </a:rPr>
              <a:t>complete</a:t>
            </a:r>
            <a:r>
              <a:rPr lang="en-US"/>
              <a:t> if all of the levels but the last one contain the max number of nodes.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 complete binary tree with </a:t>
            </a:r>
            <a:r>
              <a:rPr lang="en-US" i="1"/>
              <a:t>n</a:t>
            </a:r>
            <a:r>
              <a:rPr lang="en-US"/>
              <a:t> nodes has a height of </a:t>
            </a:r>
            <a:r>
              <a:rPr lang="en-US">
                <a:ea typeface="Arial" charset="0"/>
                <a:cs typeface="Arial" charset="0"/>
                <a:sym typeface="Symbol" charset="2"/>
              </a:rPr>
              <a:t></a:t>
            </a:r>
            <a:r>
              <a:rPr lang="en-US"/>
              <a:t>log</a:t>
            </a:r>
            <a:r>
              <a:rPr lang="en-US" baseline="-25000"/>
              <a:t>2</a:t>
            </a:r>
            <a:r>
              <a:rPr lang="en-US"/>
              <a:t>n</a:t>
            </a:r>
            <a:r>
              <a:rPr lang="en-US">
                <a:ea typeface="Arial" charset="0"/>
                <a:cs typeface="Arial" charset="0"/>
                <a:sym typeface="Symbol" charset="2"/>
              </a:rPr>
              <a:t></a:t>
            </a:r>
            <a:r>
              <a:rPr lang="en-US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This is also the longest it would take to go from the root to a leaf node.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In general, algorithms that descend in the tree without coming back are logarithmical.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Tail-Recursive Search </a:t>
            </a:r>
            <a:r>
              <a:rPr lang="en-US" sz="3200" dirty="0"/>
              <a:t>for a Key in a BST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4514"/>
            <a:ext cx="8458200" cy="57912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 err="1" smtClean="0">
                <a:latin typeface="Courier New" charset="0"/>
              </a:rPr>
              <a:t>nodePtr</a:t>
            </a:r>
            <a:r>
              <a:rPr lang="en-US" sz="2800" b="1" dirty="0" smtClean="0">
                <a:latin typeface="Courier New" charset="0"/>
              </a:rPr>
              <a:t> </a:t>
            </a:r>
            <a:r>
              <a:rPr lang="en-US" sz="2800" b="1" dirty="0">
                <a:latin typeface="Courier New" charset="0"/>
              </a:rPr>
              <a:t>location(</a:t>
            </a:r>
            <a:r>
              <a:rPr lang="en-US" sz="2800" b="1" dirty="0" err="1" smtClean="0">
                <a:latin typeface="Courier New" charset="0"/>
              </a:rPr>
              <a:t>nodePtr</a:t>
            </a:r>
            <a:r>
              <a:rPr lang="en-US" sz="2800" b="1" dirty="0" smtClean="0">
                <a:latin typeface="Courier New" charset="0"/>
              </a:rPr>
              <a:t> 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, </a:t>
            </a:r>
            <a:endParaRPr lang="en-US" sz="2800" b="1" dirty="0" smtClean="0">
              <a:latin typeface="Courier New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smtClean="0">
                <a:latin typeface="Courier New" charset="0"/>
              </a:rPr>
              <a:t>                </a:t>
            </a:r>
            <a:r>
              <a:rPr lang="en-US" sz="2800" b="1" dirty="0" err="1" smtClean="0">
                <a:latin typeface="Courier New" charset="0"/>
              </a:rPr>
              <a:t>int</a:t>
            </a:r>
            <a:r>
              <a:rPr lang="en-US" sz="2800" b="1" dirty="0" smtClean="0">
                <a:latin typeface="Courier New" charset="0"/>
              </a:rPr>
              <a:t> </a:t>
            </a:r>
            <a:r>
              <a:rPr lang="en-US" sz="2800" b="1" dirty="0">
                <a:latin typeface="Courier New" charset="0"/>
              </a:rPr>
              <a:t>key)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{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 smtClean="0">
                <a:latin typeface="Courier New" charset="0"/>
              </a:rPr>
              <a:t>    if (!</a:t>
            </a:r>
            <a:r>
              <a:rPr lang="en-US" sz="2800" b="1" dirty="0" err="1" smtClean="0">
                <a:latin typeface="Courier New" charset="0"/>
              </a:rPr>
              <a:t>rootp</a:t>
            </a:r>
            <a:r>
              <a:rPr lang="en-US" sz="2800" b="1" dirty="0" smtClean="0">
                <a:latin typeface="Courier New" charset="0"/>
              </a:rPr>
              <a:t> || key </a:t>
            </a:r>
            <a:r>
              <a:rPr lang="en-US" sz="2800" b="1" dirty="0">
                <a:latin typeface="Courier New" charset="0"/>
              </a:rPr>
              <a:t>== 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-&gt;datum)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    return 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;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else </a:t>
            </a:r>
            <a:r>
              <a:rPr lang="en-US" sz="2800" b="1" dirty="0">
                <a:latin typeface="Courier New" charset="0"/>
              </a:rPr>
              <a:t>if (key &lt; 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-&gt;datum)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    return location(</a:t>
            </a:r>
            <a:r>
              <a:rPr lang="en-US" sz="2800" b="1" dirty="0" err="1" smtClean="0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-&gt;</a:t>
            </a:r>
            <a:r>
              <a:rPr lang="en-US" sz="2800" b="1" dirty="0" smtClean="0">
                <a:latin typeface="Courier New" charset="0"/>
              </a:rPr>
              <a:t>left, 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smtClean="0">
                <a:latin typeface="Courier New" charset="0"/>
              </a:rPr>
              <a:t>                       key);</a:t>
            </a:r>
            <a:endParaRPr lang="en-US" sz="2800" b="1" dirty="0">
              <a:latin typeface="Courier New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else</a:t>
            </a:r>
            <a:endParaRPr lang="en-US" sz="2800" b="1" dirty="0">
              <a:latin typeface="Courier New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    return location(</a:t>
            </a:r>
            <a:r>
              <a:rPr lang="en-US" sz="2800" b="1" dirty="0" err="1" smtClean="0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-&gt;</a:t>
            </a:r>
            <a:r>
              <a:rPr lang="en-US" sz="2800" b="1" dirty="0" smtClean="0">
                <a:latin typeface="Courier New" charset="0"/>
              </a:rPr>
              <a:t>right, 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smtClean="0">
                <a:latin typeface="Courier New" charset="0"/>
              </a:rPr>
              <a:t>                       key);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 smtClean="0">
                <a:latin typeface="Courier New" charset="0"/>
              </a:rPr>
              <a:t>} // location()</a:t>
            </a:r>
            <a:endParaRPr lang="en-US" sz="2800" b="1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60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732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Counter-Example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following function is not tail recursive:</a:t>
            </a:r>
          </a:p>
          <a:p>
            <a:pPr marL="0" indent="0">
              <a:buNone/>
            </a:pPr>
            <a:r>
              <a:rPr lang="en-US" sz="2800" b="1" dirty="0" err="1" smtClean="0">
                <a:latin typeface="Courier New"/>
                <a:cs typeface="Courier New"/>
              </a:rPr>
              <a:t>int</a:t>
            </a:r>
            <a:r>
              <a:rPr lang="en-US" sz="2800" b="1" dirty="0" smtClean="0">
                <a:latin typeface="Courier New"/>
                <a:cs typeface="Courier New"/>
              </a:rPr>
              <a:t> factorial(</a:t>
            </a:r>
            <a:r>
              <a:rPr lang="en-US" sz="2800" b="1" dirty="0" err="1" smtClean="0">
                <a:latin typeface="Courier New"/>
                <a:cs typeface="Courier New"/>
              </a:rPr>
              <a:t>int</a:t>
            </a:r>
            <a:r>
              <a:rPr lang="en-US" sz="2800" b="1" dirty="0" smtClean="0">
                <a:latin typeface="Courier New"/>
                <a:cs typeface="Courier New"/>
              </a:rPr>
              <a:t> n)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/>
                <a:cs typeface="Courier New"/>
              </a:rPr>
              <a:t>{</a:t>
            </a:r>
            <a:br>
              <a:rPr lang="en-US" sz="2800" b="1" dirty="0" smtClean="0">
                <a:latin typeface="Courier New"/>
                <a:cs typeface="Courier New"/>
              </a:rPr>
            </a:br>
            <a:r>
              <a:rPr lang="en-US" sz="2800" b="1" dirty="0" smtClean="0">
                <a:latin typeface="Courier New"/>
                <a:cs typeface="Courier New"/>
              </a:rPr>
              <a:t>    if (n&lt;2)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b="1" dirty="0" smtClean="0">
                <a:latin typeface="Courier New"/>
                <a:cs typeface="Courier New"/>
              </a:rPr>
              <a:t>       return 1;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b="1" dirty="0" smtClean="0">
                <a:latin typeface="Courier New"/>
                <a:cs typeface="Courier New"/>
              </a:rPr>
              <a:t>   else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b="1" dirty="0" smtClean="0">
                <a:latin typeface="Courier New"/>
                <a:cs typeface="Courier New"/>
              </a:rPr>
              <a:t>       return n*factorial(n-1);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/>
                <a:cs typeface="Courier New"/>
              </a:rPr>
              <a:t>}</a:t>
            </a: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61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5743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What is the height of a binary tree with one node?</a:t>
            </a:r>
          </a:p>
          <a:p>
            <a:pPr eaLnBrk="1" hangingPunct="1"/>
            <a:r>
              <a:rPr lang="en-US"/>
              <a:t>What is the height of a binary tree with 2 nodes?</a:t>
            </a:r>
          </a:p>
          <a:p>
            <a:pPr eaLnBrk="1" hangingPunct="1"/>
            <a:r>
              <a:rPr lang="en-US"/>
              <a:t>What are all the possible configurations of a binary tree with 3 nodes and what is the height of each of them?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Implementation of BT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/>
              <a:t>A binary tree can be implemented in an array and from this implementation is derived an efficient sorting algorithm (</a:t>
            </a:r>
            <a:r>
              <a:rPr lang="en-US" sz="2800" i="1">
                <a:solidFill>
                  <a:schemeClr val="accent2"/>
                </a:solidFill>
              </a:rPr>
              <a:t>heap sort</a:t>
            </a:r>
            <a:r>
              <a:rPr lang="en-US" sz="2800"/>
              <a:t>).</a:t>
            </a:r>
          </a:p>
          <a:p>
            <a:pPr eaLnBrk="1" hangingPunct="1"/>
            <a:r>
              <a:rPr lang="en-US" sz="2800"/>
              <a:t>The classic implementation uses pointers.</a:t>
            </a:r>
          </a:p>
          <a:p>
            <a:pPr eaLnBrk="1" hangingPunct="1"/>
            <a:r>
              <a:rPr lang="en-US" sz="2800"/>
              <a:t>The data structure is similar to the linked list, only we must store at least 2 pointers in every node, for the left and right children.</a:t>
            </a:r>
          </a:p>
          <a:p>
            <a:pPr eaLnBrk="1" hangingPunct="1"/>
            <a:r>
              <a:rPr lang="en-US" sz="2800"/>
              <a:t>Sometimes the node will also contain a link to the parent.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Structure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 b="1" dirty="0" err="1">
                <a:latin typeface="Courier New" charset="0"/>
              </a:rPr>
              <a:t>const</a:t>
            </a: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err="1">
                <a:latin typeface="Courier New" charset="0"/>
              </a:rPr>
              <a:t>int</a:t>
            </a:r>
            <a:r>
              <a:rPr lang="en-US" sz="2800" b="1" dirty="0">
                <a:latin typeface="Courier New" charset="0"/>
              </a:rPr>
              <a:t> MAX_LENGTH = 50;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 b="1" dirty="0" err="1">
                <a:latin typeface="Courier New" charset="0"/>
              </a:rPr>
              <a:t>struct</a:t>
            </a:r>
            <a:r>
              <a:rPr lang="en-US" sz="2800" b="1" dirty="0">
                <a:latin typeface="Courier New" charset="0"/>
              </a:rPr>
              <a:t> node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smtClean="0">
                <a:latin typeface="Courier New" charset="0"/>
              </a:rPr>
              <a:t>   </a:t>
            </a:r>
            <a:r>
              <a:rPr lang="en-US" sz="2800" b="1" dirty="0">
                <a:latin typeface="Courier New" charset="0"/>
              </a:rPr>
              <a:t>char label[MAX_LENGTH+1];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node </a:t>
            </a:r>
            <a:r>
              <a:rPr lang="en-US" sz="2800" b="1" dirty="0">
                <a:latin typeface="Courier New" charset="0"/>
              </a:rPr>
              <a:t>*left;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node </a:t>
            </a:r>
            <a:r>
              <a:rPr lang="en-US" sz="2800" b="1" dirty="0">
                <a:latin typeface="Courier New" charset="0"/>
              </a:rPr>
              <a:t>*right;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 b="1" dirty="0" err="1">
                <a:latin typeface="Courier New" charset="0"/>
              </a:rPr>
              <a:t>typedef</a:t>
            </a:r>
            <a:r>
              <a:rPr lang="en-US" sz="2800" b="1" dirty="0">
                <a:latin typeface="Courier New" charset="0"/>
              </a:rPr>
              <a:t> node *</a:t>
            </a:r>
            <a:r>
              <a:rPr lang="en-US" sz="2800" b="1" dirty="0" err="1" smtClean="0">
                <a:latin typeface="Courier New" charset="0"/>
              </a:rPr>
              <a:t>nodePtr</a:t>
            </a:r>
            <a:r>
              <a:rPr lang="en-US" sz="2800" b="1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 b="1" dirty="0" err="1" smtClean="0">
                <a:latin typeface="Courier New" charset="0"/>
              </a:rPr>
              <a:t>nodePtr</a:t>
            </a:r>
            <a:r>
              <a:rPr lang="en-US" sz="2800" b="1" dirty="0" smtClean="0">
                <a:latin typeface="Courier New" charset="0"/>
              </a:rPr>
              <a:t> </a:t>
            </a:r>
            <a:r>
              <a:rPr lang="en-US" sz="2800" b="1" dirty="0" err="1">
                <a:latin typeface="Courier New" charset="0"/>
              </a:rPr>
              <a:t>rootp</a:t>
            </a:r>
            <a:r>
              <a:rPr lang="en-US" sz="2800" b="1" dirty="0">
                <a:latin typeface="Courier New" charset="0"/>
              </a:rPr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243 Data Structures Binary Trees&amp;quot;&quot;/&gt;&lt;property id=&quot;20307&quot; value=&quot;272&quot;/&gt;&lt;/object&gt;&lt;object type=&quot;3&quot; unique_id=&quot;10005&quot;&gt;&lt;property id=&quot;20148&quot; value=&quot;5&quot;/&gt;&lt;property id=&quot;20300&quot; value=&quot;Slide 2 - &amp;quot;The Binary Tree&amp;quot;&quot;/&gt;&lt;property id=&quot;20307&quot; value=&quot;273&quot;/&gt;&lt;/object&gt;&lt;object type=&quot;3&quot; unique_id=&quot;10006&quot;&gt;&lt;property id=&quot;20148&quot; value=&quot;5&quot;/&gt;&lt;property id=&quot;20300&quot; value=&quot;Slide 3 - &amp;quot;Parent - Child&amp;quot;&quot;/&gt;&lt;property id=&quot;20307&quot; value=&quot;274&quot;/&gt;&lt;/object&gt;&lt;object type=&quot;3&quot; unique_id=&quot;10007&quot;&gt;&lt;property id=&quot;20148&quot; value=&quot;5&quot;/&gt;&lt;property id=&quot;20300&quot; value=&quot;Slide 4 - &amp;quot;A Tree&amp;quot;&quot;/&gt;&lt;property id=&quot;20307&quot; value=&quot;275&quot;/&gt;&lt;/object&gt;&lt;object type=&quot;3&quot; unique_id=&quot;10008&quot;&gt;&lt;property id=&quot;20148&quot; value=&quot;5&quot;/&gt;&lt;property id=&quot;20300&quot; value=&quot;Slide 5 - &amp;quot;Tree Properties&amp;quot;&quot;/&gt;&lt;property id=&quot;20307&quot; value=&quot;276&quot;/&gt;&lt;/object&gt;&lt;object type=&quot;3&quot; unique_id=&quot;10009&quot;&gt;&lt;property id=&quot;20148&quot; value=&quot;5&quot;/&gt;&lt;property id=&quot;20300&quot; value=&quot;Slide 6 - &amp;quot;Number of Nodes and Height&amp;quot;&quot;/&gt;&lt;property id=&quot;20307&quot; value=&quot;287&quot;/&gt;&lt;/object&gt;&lt;object type=&quot;3&quot; unique_id=&quot;10010&quot;&gt;&lt;property id=&quot;20148&quot; value=&quot;5&quot;/&gt;&lt;property id=&quot;20300&quot; value=&quot;Slide 7 - &amp;quot;Questions&amp;quot;&quot;/&gt;&lt;property id=&quot;20307&quot; value=&quot;277&quot;/&gt;&lt;/object&gt;&lt;object type=&quot;3&quot; unique_id=&quot;10011&quot;&gt;&lt;property id=&quot;20148&quot; value=&quot;5&quot;/&gt;&lt;property id=&quot;20300&quot; value=&quot;Slide 8 - &amp;quot;Implementation of BT&amp;quot;&quot;/&gt;&lt;property id=&quot;20307&quot; value=&quot;278&quot;/&gt;&lt;/object&gt;&lt;object type=&quot;3&quot; unique_id=&quot;10012&quot;&gt;&lt;property id=&quot;20148&quot; value=&quot;5&quot;/&gt;&lt;property id=&quot;20300&quot; value=&quot;Slide 9 - &amp;quot;Data Structure&amp;quot;&quot;/&gt;&lt;property id=&quot;20307&quot; value=&quot;279&quot;/&gt;&lt;/object&gt;&lt;object type=&quot;3&quot; unique_id=&quot;10013&quot;&gt;&lt;property id=&quot;20148&quot; value=&quot;5&quot;/&gt;&lt;property id=&quot;20300&quot; value=&quot;Slide 10 - &amp;quot;Building a Small Tree&amp;quot;&quot;/&gt;&lt;property id=&quot;20307&quot; value=&quot;280&quot;/&gt;&lt;/object&gt;&lt;object type=&quot;3&quot; unique_id=&quot;10014&quot;&gt;&lt;property id=&quot;20148&quot; value=&quot;5&quot;/&gt;&lt;property id=&quot;20300&quot; value=&quot;Slide 11&quot;/&gt;&lt;property id=&quot;20307&quot; value=&quot;281&quot;/&gt;&lt;/object&gt;&lt;object type=&quot;3&quot; unique_id=&quot;10015&quot;&gt;&lt;property id=&quot;20148&quot; value=&quot;5&quot;/&gt;&lt;property id=&quot;20300&quot; value=&quot;Slide 12 - &amp;quot;Recursive Version&amp;quot;&quot;/&gt;&lt;property id=&quot;20307&quot; value=&quot;282&quot;/&gt;&lt;/object&gt;&lt;object type=&quot;3&quot; unique_id=&quot;10016&quot;&gt;&lt;property id=&quot;20148&quot; value=&quot;5&quot;/&gt;&lt;property id=&quot;20300&quot; value=&quot;Slide 13 - &amp;quot;Print the Tree in In-Order&amp;quot;&quot;/&gt;&lt;property id=&quot;20307&quot; value=&quot;283&quot;/&gt;&lt;/object&gt;&lt;object type=&quot;3&quot; unique_id=&quot;10017&quot;&gt;&lt;property id=&quot;20148&quot; value=&quot;5&quot;/&gt;&lt;property id=&quot;20300&quot; value=&quot;Slide 14 - &amp;quot;Print in Pre-Order&amp;quot;&quot;/&gt;&lt;property id=&quot;20307&quot; value=&quot;285&quot;/&gt;&lt;/object&gt;&lt;object type=&quot;3&quot; unique_id=&quot;10018&quot;&gt;&lt;property id=&quot;20148&quot; value=&quot;5&quot;/&gt;&lt;property id=&quot;20300&quot; value=&quot;Slide 15 - &amp;quot;Print in Post-Order&amp;quot;&quot;/&gt;&lt;property id=&quot;20307&quot; value=&quot;286&quot;/&gt;&lt;/object&gt;&lt;object type=&quot;3&quot; unique_id=&quot;10019&quot;&gt;&lt;property id=&quot;20148&quot; value=&quot;5&quot;/&gt;&lt;property id=&quot;20300&quot; value=&quot;Slide 16 - &amp;quot;Compare 2 Trees&amp;quot;&quot;/&gt;&lt;property id=&quot;20307&quot; value=&quot;284&quot;/&gt;&lt;/object&gt;&lt;object type=&quot;3&quot; unique_id=&quot;10020&quot;&gt;&lt;property id=&quot;20148&quot; value=&quot;5&quot;/&gt;&lt;property id=&quot;20300&quot; value=&quot;Slide 17 - &amp;quot;Number of Only Children&amp;quot;&quot;/&gt;&lt;property id=&quot;20307&quot; value=&quot;289&quot;/&gt;&lt;/object&gt;&lt;object type=&quot;3&quot; unique_id=&quot;10021&quot;&gt;&lt;property id=&quot;20148&quot; value=&quot;5&quot;/&gt;&lt;property id=&quot;20300&quot; value=&quot;Slide 18 - &amp;quot;Number of Leaves&amp;quot;&quot;/&gt;&lt;property id=&quot;20307&quot; value=&quot;291&quot;/&gt;&lt;/object&gt;&lt;object type=&quot;3&quot; unique_id=&quot;10022&quot;&gt;&lt;property id=&quot;20148&quot; value=&quot;5&quot;/&gt;&lt;property id=&quot;20300&quot; value=&quot;Slide 19&quot;/&gt;&lt;property id=&quot;20307&quot; value=&quot;292&quot;/&gt;&lt;/object&gt;&lt;object type=&quot;3&quot; unique_id=&quot;10023&quot;&gt;&lt;property id=&quot;20148&quot; value=&quot;5&quot;/&gt;&lt;property id=&quot;20300&quot; value=&quot;Slide 20&quot;/&gt;&lt;property id=&quot;20307&quot; value=&quot;328&quot;/&gt;&lt;/object&gt;&lt;object type=&quot;3&quot; unique_id=&quot;10024&quot;&gt;&lt;property id=&quot;20148&quot; value=&quot;5&quot;/&gt;&lt;property id=&quot;20300&quot; value=&quot;Slide 21 - &amp;quot;Test if the Tree is Perfect&amp;quot;&quot;/&gt;&lt;property id=&quot;20307&quot; value=&quot;290&quot;/&gt;&lt;/object&gt;&lt;object type=&quot;3&quot; unique_id=&quot;10025&quot;&gt;&lt;property id=&quot;20148&quot; value=&quot;5&quot;/&gt;&lt;property id=&quot;20300&quot; value=&quot;Slide 22 - &amp;quot;A Bad Example&amp;quot;&quot;/&gt;&lt;property id=&quot;20307&quot; value=&quot;323&quot;/&gt;&lt;/object&gt;&lt;object type=&quot;3&quot; unique_id=&quot;10026&quot;&gt;&lt;property id=&quot;20148&quot; value=&quot;5&quot;/&gt;&lt;property id=&quot;20300&quot; value=&quot;Slide 23 - &amp;quot;A Better Example&amp;quot;&quot;/&gt;&lt;property id=&quot;20307&quot; value=&quot;324&quot;/&gt;&lt;/object&gt;&lt;object type=&quot;3&quot; unique_id=&quot;10027&quot;&gt;&lt;property id=&quot;20148&quot; value=&quot;5&quot;/&gt;&lt;property id=&quot;20300&quot; value=&quot;Slide 24 - &amp;quot;Driver Function&amp;quot;&quot;/&gt;&lt;property id=&quot;20307&quot; value=&quot;293&quot;/&gt;&lt;/object&gt;&lt;object type=&quot;3&quot; unique_id=&quot;10028&quot;&gt;&lt;property id=&quot;20148&quot; value=&quot;5&quot;/&gt;&lt;property id=&quot;20300&quot; value=&quot;Slide 25&quot;/&gt;&lt;property id=&quot;20307&quot; value=&quot;294&quot;/&gt;&lt;/object&gt;&lt;object type=&quot;3&quot; unique_id=&quot;10029&quot;&gt;&lt;property id=&quot;20148&quot; value=&quot;5&quot;/&gt;&lt;property id=&quot;20300&quot; value=&quot;Slide 26 - &amp;quot;Search for a Target in a BT&amp;quot;&quot;/&gt;&lt;property id=&quot;20307&quot; value=&quot;296&quot;/&gt;&lt;/object&gt;&lt;object type=&quot;3&quot; unique_id=&quot;10030&quot;&gt;&lt;property id=&quot;20148&quot; value=&quot;5&quot;/&gt;&lt;property id=&quot;20300&quot; value=&quot;Slide 27&quot;/&gt;&lt;property id=&quot;20307&quot; value=&quot;297&quot;/&gt;&lt;/object&gt;&lt;object type=&quot;3&quot; unique_id=&quot;10031&quot;&gt;&lt;property id=&quot;20148&quot; value=&quot;5&quot;/&gt;&lt;property id=&quot;20300&quot; value=&quot;Slide 28 - &amp;quot;Binary Search Trees&amp;quot;&quot;/&gt;&lt;property id=&quot;20307&quot; value=&quot;288&quot;/&gt;&lt;/object&gt;&lt;object type=&quot;3&quot; unique_id=&quot;10032&quot;&gt;&lt;property id=&quot;20148&quot; value=&quot;5&quot;/&gt;&lt;property id=&quot;20300&quot; value=&quot;Slide 29 - &amp;quot;Search for a Key in a BST&amp;quot;&quot;/&gt;&lt;property id=&quot;20307&quot; value=&quot;295&quot;/&gt;&lt;/object&gt;&lt;object type=&quot;3&quot; unique_id=&quot;10033&quot;&gt;&lt;property id=&quot;20148&quot; value=&quot;5&quot;/&gt;&lt;property id=&quot;20300&quot; value=&quot;Slide 30 - &amp;quot;Creating a New Node&amp;quot;&quot;/&gt;&lt;property id=&quot;20307&quot; value=&quot;298&quot;/&gt;&lt;/object&gt;&lt;object type=&quot;3&quot; unique_id=&quot;10034&quot;&gt;&lt;property id=&quot;20148&quot; value=&quot;5&quot;/&gt;&lt;property id=&quot;20300&quot; value=&quot;Slide 31 - &amp;quot;Insert a New Key in a BST&amp;quot;&quot;/&gt;&lt;property id=&quot;20307&quot; value=&quot;299&quot;/&gt;&lt;/object&gt;&lt;object type=&quot;3&quot; unique_id=&quot;10035&quot;&gt;&lt;property id=&quot;20148&quot; value=&quot;5&quot;/&gt;&lt;property id=&quot;20300&quot; value=&quot;Slide 32 - &amp;quot;Remove a Key from a BST&amp;quot;&quot;/&gt;&lt;property id=&quot;20307&quot; value=&quot;304&quot;/&gt;&lt;/object&gt;&lt;object type=&quot;3&quot; unique_id=&quot;10036&quot;&gt;&lt;property id=&quot;20148&quot; value=&quot;5&quot;/&gt;&lt;property id=&quot;20300&quot; value=&quot;Slide 33 - &amp;quot;Remove a Key from a BST&amp;quot;&quot;/&gt;&lt;property id=&quot;20307&quot; value=&quot;301&quot;/&gt;&lt;/object&gt;&lt;object type=&quot;3&quot; unique_id=&quot;10037&quot;&gt;&lt;property id=&quot;20148&quot; value=&quot;5&quot;/&gt;&lt;property id=&quot;20300&quot; value=&quot;Slide 34&quot;/&gt;&lt;property id=&quot;20307&quot; value=&quot;302&quot;/&gt;&lt;/object&gt;&lt;object type=&quot;3&quot; unique_id=&quot;10038&quot;&gt;&lt;property id=&quot;20148&quot; value=&quot;5&quot;/&gt;&lt;property id=&quot;20300&quot; value=&quot;Slide 35&quot;/&gt;&lt;property id=&quot;20307&quot; value=&quot;303&quot;/&gt;&lt;/object&gt;&lt;object type=&quot;3&quot; unique_id=&quot;10039&quot;&gt;&lt;property id=&quot;20148&quot; value=&quot;5&quot;/&gt;&lt;property id=&quot;20300&quot; value=&quot;Slide 36 - &amp;quot;BST Application - Tables&amp;quot;&quot;/&gt;&lt;property id=&quot;20307&quot; value=&quot;300&quot;/&gt;&lt;/object&gt;&lt;object type=&quot;3&quot; unique_id=&quot;10040&quot;&gt;&lt;property id=&quot;20148&quot; value=&quot;5&quot;/&gt;&lt;property id=&quot;20300&quot; value=&quot;Slide 37 - &amp;quot;Height Balanced Trees&amp;quot;&quot;/&gt;&lt;property id=&quot;20307&quot; value=&quot;308&quot;/&gt;&lt;/object&gt;&lt;object type=&quot;3&quot; unique_id=&quot;10041&quot;&gt;&lt;property id=&quot;20148&quot; value=&quot;5&quot;/&gt;&lt;property id=&quot;20300&quot; value=&quot;Slide 38 - &amp;quot;AVL Trees&amp;quot;&quot;/&gt;&lt;property id=&quot;20307&quot; value=&quot;306&quot;/&gt;&lt;/object&gt;&lt;object type=&quot;3&quot; unique_id=&quot;10042&quot;&gt;&lt;property id=&quot;20148&quot; value=&quot;5&quot;/&gt;&lt;property id=&quot;20300&quot; value=&quot;Slide 39 - &amp;quot;AVL Trees Implementation&amp;quot;&quot;/&gt;&lt;property id=&quot;20307&quot; value=&quot;309&quot;/&gt;&lt;/object&gt;&lt;object type=&quot;3&quot; unique_id=&quot;10043&quot;&gt;&lt;property id=&quot;20148&quot; value=&quot;5&quot;/&gt;&lt;property id=&quot;20300&quot; value=&quot;Slide 40 - &amp;quot;Balance Change Left&amp;quot;&quot;/&gt;&lt;property id=&quot;20307&quot; value=&quot;310&quot;/&gt;&lt;/object&gt;&lt;object type=&quot;3&quot; unique_id=&quot;10044&quot;&gt;&lt;property id=&quot;20148&quot; value=&quot;5&quot;/&gt;&lt;property id=&quot;20300&quot; value=&quot;Slide 41 - &amp;quot;Balance Change Right&amp;quot;&quot;/&gt;&lt;property id=&quot;20307&quot; value=&quot;311&quot;/&gt;&lt;/object&gt;&lt;object type=&quot;3&quot; unique_id=&quot;10045&quot;&gt;&lt;property id=&quot;20148&quot; value=&quot;5&quot;/&gt;&lt;property id=&quot;20300&quot; value=&quot;Slide 42 - &amp;quot;Rotation&amp;quot;&quot;/&gt;&lt;property id=&quot;20307&quot; value=&quot;327&quot;/&gt;&lt;/object&gt;&lt;object type=&quot;3&quot; unique_id=&quot;10046&quot;&gt;&lt;property id=&quot;20148&quot; value=&quot;5&quot;/&gt;&lt;property id=&quot;20300&quot; value=&quot;Slide 43 - &amp;quot;Single Rotation&amp;quot;&quot;/&gt;&lt;property id=&quot;20307&quot; value=&quot;312&quot;/&gt;&lt;/object&gt;&lt;object type=&quot;3&quot; unique_id=&quot;10047&quot;&gt;&lt;property id=&quot;20148&quot; value=&quot;5&quot;/&gt;&lt;property id=&quot;20300&quot; value=&quot;Slide 44 - &amp;quot;Single Rotation CCW&amp;quot;&quot;/&gt;&lt;property id=&quot;20307&quot; value=&quot;317&quot;/&gt;&lt;/object&gt;&lt;object type=&quot;3&quot; unique_id=&quot;10048&quot;&gt;&lt;property id=&quot;20148&quot; value=&quot;5&quot;/&gt;&lt;property id=&quot;20300&quot; value=&quot;Slide 45 - &amp;quot;Single Rotation CW&amp;quot;&quot;/&gt;&lt;property id=&quot;20307&quot; value=&quot;325&quot;/&gt;&lt;/object&gt;&lt;object type=&quot;3&quot; unique_id=&quot;10049&quot;&gt;&lt;property id=&quot;20148&quot; value=&quot;5&quot;/&gt;&lt;property id=&quot;20300&quot; value=&quot;Slide 46 - &amp;quot;Double Rotation CCW&amp;quot;&quot;/&gt;&lt;property id=&quot;20307&quot; value=&quot;319&quot;/&gt;&lt;/object&gt;&lt;object type=&quot;3&quot; unique_id=&quot;10050&quot;&gt;&lt;property id=&quot;20148&quot; value=&quot;5&quot;/&gt;&lt;property id=&quot;20300&quot; value=&quot;Slide 47 - &amp;quot;Double Rotation CW&amp;quot;&quot;/&gt;&lt;property id=&quot;20307&quot; value=&quot;326&quot;/&gt;&lt;/object&gt;&lt;object type=&quot;3&quot; unique_id=&quot;10051&quot;&gt;&lt;property id=&quot;20148&quot; value=&quot;5&quot;/&gt;&lt;property id=&quot;20300&quot; value=&quot;Slide 48 - &amp;quot;Double Rotation Right&amp;quot;&quot;/&gt;&lt;property id=&quot;20307&quot; value=&quot;318&quot;/&gt;&lt;/object&gt;&lt;object type=&quot;3&quot; unique_id=&quot;10052&quot;&gt;&lt;property id=&quot;20148&quot; value=&quot;5&quot;/&gt;&lt;property id=&quot;20300&quot; value=&quot;Slide 52 - &amp;quot;Generalized Trees&amp;quot;&quot;/&gt;&lt;property id=&quot;20307&quot; value=&quot;307&quot;/&gt;&lt;/object&gt;&lt;object type=&quot;3&quot; unique_id=&quot;10053&quot;&gt;&lt;property id=&quot;20148&quot; value=&quot;5&quot;/&gt;&lt;property id=&quot;20300&quot; value=&quot;Slide 53 - &amp;quot;Generalized Tree Structure&amp;quot;&quot;/&gt;&lt;property id=&quot;20307&quot; value=&quot;313&quot;/&gt;&lt;/object&gt;&lt;object type=&quot;3&quot; unique_id=&quot;10054&quot;&gt;&lt;property id=&quot;20148&quot; value=&quot;5&quot;/&gt;&lt;property id=&quot;20300&quot; value=&quot;Slide 54 - &amp;quot;Generalized Tree&amp;quot;&quot;/&gt;&lt;property id=&quot;20307&quot; value=&quot;315&quot;/&gt;&lt;/object&gt;&lt;object type=&quot;3&quot; unique_id=&quot;10055&quot;&gt;&lt;property id=&quot;20148&quot; value=&quot;5&quot;/&gt;&lt;property id=&quot;20300&quot; value=&quot;Slide 55 - &amp;quot;Generalized Tree&amp;quot;&quot;/&gt;&lt;property id=&quot;20307&quot; value=&quot;316&quot;/&gt;&lt;/object&gt;&lt;object type=&quot;3&quot; unique_id=&quot;10056&quot;&gt;&lt;property id=&quot;20148&quot; value=&quot;5&quot;/&gt;&lt;property id=&quot;20300&quot; value=&quot;Slide 56 - &amp;quot;Preorder Traversal (print)&amp;quot;&quot;/&gt;&lt;property id=&quot;20307&quot; value=&quot;314&quot;/&gt;&lt;/object&gt;&lt;object type=&quot;3&quot; unique_id=&quot;10058&quot;&gt;&lt;property id=&quot;20148&quot; value=&quot;5&quot;/&gt;&lt;property id=&quot;20300&quot; value=&quot;Slide 57 - &amp;quot;Other Types of Trees&amp;quot;&quot;/&gt;&lt;property id=&quot;20307&quot; value=&quot;320&quot;/&gt;&lt;/object&gt;&lt;object type=&quot;3&quot; unique_id=&quot;10059&quot;&gt;&lt;property id=&quot;20148&quot; value=&quot;5&quot;/&gt;&lt;property id=&quot;20300&quot; value=&quot;Slide 49 - &amp;quot;Demo&amp;quot;&quot;/&gt;&lt;property id=&quot;20307&quot; value=&quot;329&quot;/&gt;&lt;/object&gt;&lt;object type=&quot;3&quot; unique_id=&quot;10060&quot;&gt;&lt;property id=&quot;20148&quot; value=&quot;5&quot;/&gt;&lt;property id=&quot;20300&quot; value=&quot;Slide 50 - &amp;quot;Red-Black&amp;quot;&quot;/&gt;&lt;property id=&quot;20307&quot; value=&quot;330&quot;/&gt;&lt;/object&gt;&lt;object type=&quot;3&quot; unique_id=&quot;10061&quot;&gt;&lt;property id=&quot;20148&quot; value=&quot;5&quot;/&gt;&lt;property id=&quot;20300&quot; value=&quot;Slide 51 - &amp;quot;Example&amp;quot;&quot;/&gt;&lt;property id=&quot;20307&quot; value=&quot;331&quot;/&gt;&lt;/object&gt;&lt;object type=&quot;3&quot; unique_id=&quot;10062&quot;&gt;&lt;property id=&quot;20148&quot; value=&quot;5&quot;/&gt;&lt;property id=&quot;20300&quot; value=&quot;Slide 58 - &amp;quot;B-Tree Example&amp;quot;&quot;/&gt;&lt;property id=&quot;20307&quot; value=&quot;332&quot;/&gt;&lt;/object&gt;&lt;object type=&quot;3&quot; unique_id=&quot;10063&quot;&gt;&lt;property id=&quot;20148&quot; value=&quot;5&quot;/&gt;&lt;property id=&quot;20300&quot; value=&quot;Slide 59 - &amp;quot;Tail Recursion&amp;quot;&quot;/&gt;&lt;property id=&quot;20307&quot; value=&quot;333&quot;/&gt;&lt;/object&gt;&lt;object type=&quot;3&quot; unique_id=&quot;10064&quot;&gt;&lt;property id=&quot;20148&quot; value=&quot;5&quot;/&gt;&lt;property id=&quot;20300&quot; value=&quot;Slide 60 - &amp;quot;Tail-Recursive Search for a Key in a BST&amp;quot;&quot;/&gt;&lt;property id=&quot;20307&quot; value=&quot;335&quot;/&gt;&lt;/object&gt;&lt;object type=&quot;3&quot; unique_id=&quot;10065&quot;&gt;&lt;property id=&quot;20148&quot; value=&quot;5&quot;/&gt;&lt;property id=&quot;20300&quot; value=&quot;Slide 61 - &amp;quot;Counter-Example&amp;quot;&quot;/&gt;&lt;property id=&quot;20307&quot; value=&quot;33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6662</TotalTime>
  <Words>3708</Words>
  <Application>Microsoft Office PowerPoint</Application>
  <PresentationFormat>On-screen Show (4:3)</PresentationFormat>
  <Paragraphs>703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ＭＳ Ｐゴシック</vt:lpstr>
      <vt:lpstr>Arial</vt:lpstr>
      <vt:lpstr>Courier New</vt:lpstr>
      <vt:lpstr>Franklin Gothic Book</vt:lpstr>
      <vt:lpstr>Symbol</vt:lpstr>
      <vt:lpstr>Times New Roman</vt:lpstr>
      <vt:lpstr>Wingdings</vt:lpstr>
      <vt:lpstr>Wingdings 2</vt:lpstr>
      <vt:lpstr>Technic</vt:lpstr>
      <vt:lpstr>C243 Data Structures Binary Trees</vt:lpstr>
      <vt:lpstr>The Binary Tree</vt:lpstr>
      <vt:lpstr>Parent - Child</vt:lpstr>
      <vt:lpstr>A Tree</vt:lpstr>
      <vt:lpstr>Tree Properties</vt:lpstr>
      <vt:lpstr>Number of Nodes and Height</vt:lpstr>
      <vt:lpstr>Questions</vt:lpstr>
      <vt:lpstr>Implementation of BT</vt:lpstr>
      <vt:lpstr>Data Structure</vt:lpstr>
      <vt:lpstr>Building a Small Tree</vt:lpstr>
      <vt:lpstr>PowerPoint Presentation</vt:lpstr>
      <vt:lpstr>Recursive Version</vt:lpstr>
      <vt:lpstr>Print the Tree in In-Order</vt:lpstr>
      <vt:lpstr>Print in Pre-Order</vt:lpstr>
      <vt:lpstr>Print in Post-Order</vt:lpstr>
      <vt:lpstr>Compare 2 Trees</vt:lpstr>
      <vt:lpstr>Number of Only Children</vt:lpstr>
      <vt:lpstr>Number of Leaves</vt:lpstr>
      <vt:lpstr>PowerPoint Presentation</vt:lpstr>
      <vt:lpstr>PowerPoint Presentation</vt:lpstr>
      <vt:lpstr>Test if the Tree is Perfect</vt:lpstr>
      <vt:lpstr>A Bad Example</vt:lpstr>
      <vt:lpstr>A Better Example</vt:lpstr>
      <vt:lpstr>Driver Function</vt:lpstr>
      <vt:lpstr>PowerPoint Presentation</vt:lpstr>
      <vt:lpstr>Search for a Target in a BT</vt:lpstr>
      <vt:lpstr>PowerPoint Presentation</vt:lpstr>
      <vt:lpstr>Binary Search Trees</vt:lpstr>
      <vt:lpstr>Search for a Key in a BST</vt:lpstr>
      <vt:lpstr>Creating a New Node</vt:lpstr>
      <vt:lpstr>Insert a New Key in a BST</vt:lpstr>
      <vt:lpstr>Remove a Key from a BST</vt:lpstr>
      <vt:lpstr>Remove a Key from a BST</vt:lpstr>
      <vt:lpstr>PowerPoint Presentation</vt:lpstr>
      <vt:lpstr>PowerPoint Presentation</vt:lpstr>
      <vt:lpstr>BST Application - Tables</vt:lpstr>
      <vt:lpstr>Height Balanced Trees</vt:lpstr>
      <vt:lpstr>AVL Trees</vt:lpstr>
      <vt:lpstr>AVL Trees Implementation</vt:lpstr>
      <vt:lpstr>Balance Change Left</vt:lpstr>
      <vt:lpstr>Balance Change Right</vt:lpstr>
      <vt:lpstr>Rotation</vt:lpstr>
      <vt:lpstr>Single Rotation</vt:lpstr>
      <vt:lpstr>Single Rotation CCW</vt:lpstr>
      <vt:lpstr>Single Rotation CW</vt:lpstr>
      <vt:lpstr>Double Rotation CCW</vt:lpstr>
      <vt:lpstr>Double Rotation CW</vt:lpstr>
      <vt:lpstr>Double Rotation Right</vt:lpstr>
      <vt:lpstr>Demo</vt:lpstr>
      <vt:lpstr>Red-Black</vt:lpstr>
      <vt:lpstr>Example</vt:lpstr>
      <vt:lpstr>Generalized Trees</vt:lpstr>
      <vt:lpstr>Generalized Tree Structure</vt:lpstr>
      <vt:lpstr>Generalized Tree</vt:lpstr>
      <vt:lpstr>Generalized Tree</vt:lpstr>
      <vt:lpstr>Preorder Traversal (print)</vt:lpstr>
      <vt:lpstr>Other Types of Trees</vt:lpstr>
      <vt:lpstr>B-Tree Example</vt:lpstr>
      <vt:lpstr>Tail Recursion</vt:lpstr>
      <vt:lpstr>Tail-Recursive Search for a Key in a BST</vt:lpstr>
      <vt:lpstr>Counter-Example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Vrajitoru, Dana</dc:creator>
  <cp:lastModifiedBy>Vrajitoru, Dana</cp:lastModifiedBy>
  <cp:revision>630</cp:revision>
  <dcterms:created xsi:type="dcterms:W3CDTF">2012-03-19T13:50:55Z</dcterms:created>
  <dcterms:modified xsi:type="dcterms:W3CDTF">2014-10-09T22:45:26Z</dcterms:modified>
</cp:coreProperties>
</file>