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36"/>
  </p:notesMasterIdLst>
  <p:handoutMasterIdLst>
    <p:handoutMasterId r:id="rId37"/>
  </p:handoutMasterIdLst>
  <p:sldIdLst>
    <p:sldId id="272" r:id="rId2"/>
    <p:sldId id="273" r:id="rId3"/>
    <p:sldId id="279" r:id="rId4"/>
    <p:sldId id="274" r:id="rId5"/>
    <p:sldId id="275" r:id="rId6"/>
    <p:sldId id="277" r:id="rId7"/>
    <p:sldId id="276" r:id="rId8"/>
    <p:sldId id="278" r:id="rId9"/>
    <p:sldId id="280" r:id="rId10"/>
    <p:sldId id="281" r:id="rId11"/>
    <p:sldId id="282" r:id="rId12"/>
    <p:sldId id="283" r:id="rId13"/>
    <p:sldId id="288" r:id="rId14"/>
    <p:sldId id="308" r:id="rId15"/>
    <p:sldId id="284" r:id="rId16"/>
    <p:sldId id="285" r:id="rId17"/>
    <p:sldId id="286" r:id="rId18"/>
    <p:sldId id="309" r:id="rId19"/>
    <p:sldId id="300" r:id="rId20"/>
    <p:sldId id="301" r:id="rId21"/>
    <p:sldId id="302" r:id="rId22"/>
    <p:sldId id="303" r:id="rId23"/>
    <p:sldId id="304" r:id="rId24"/>
    <p:sldId id="305" r:id="rId25"/>
    <p:sldId id="306" r:id="rId26"/>
    <p:sldId id="307" r:id="rId27"/>
    <p:sldId id="287" r:id="rId28"/>
    <p:sldId id="310" r:id="rId29"/>
    <p:sldId id="291" r:id="rId30"/>
    <p:sldId id="289" r:id="rId31"/>
    <p:sldId id="311" r:id="rId32"/>
    <p:sldId id="312" r:id="rId33"/>
    <p:sldId id="313" r:id="rId34"/>
    <p:sldId id="290" r:id="rId35"/>
  </p:sldIdLst>
  <p:sldSz cx="9144000" cy="6858000" type="screen4x3"/>
  <p:notesSz cx="9296400" cy="6858000"/>
  <p:custDataLst>
    <p:tags r:id="rId39"/>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77741" autoAdjust="0"/>
  </p:normalViewPr>
  <p:slideViewPr>
    <p:cSldViewPr>
      <p:cViewPr varScale="1">
        <p:scale>
          <a:sx n="97" d="100"/>
          <a:sy n="97" d="100"/>
        </p:scale>
        <p:origin x="-8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charset="0"/>
              </a:defRPr>
            </a:lvl1pPr>
          </a:lstStyle>
          <a:p>
            <a:endParaRPr lang="en-US"/>
          </a:p>
        </p:txBody>
      </p:sp>
      <p:sp>
        <p:nvSpPr>
          <p:cNvPr id="57347" name="Rectangle 3"/>
          <p:cNvSpPr>
            <a:spLocks noGrp="1" noChangeArrowheads="1"/>
          </p:cNvSpPr>
          <p:nvPr>
            <p:ph type="dt" sz="quarter" idx="1"/>
          </p:nvPr>
        </p:nvSpPr>
        <p:spPr bwMode="auto">
          <a:xfrm>
            <a:off x="5265738"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charset="0"/>
              </a:defRPr>
            </a:lvl1pPr>
          </a:lstStyle>
          <a:p>
            <a:endParaRPr lang="en-US"/>
          </a:p>
        </p:txBody>
      </p:sp>
      <p:sp>
        <p:nvSpPr>
          <p:cNvPr id="57348" name="Rectangle 4"/>
          <p:cNvSpPr>
            <a:spLocks noGrp="1" noChangeArrowheads="1"/>
          </p:cNvSpPr>
          <p:nvPr>
            <p:ph type="ftr" sz="quarter" idx="2"/>
          </p:nvPr>
        </p:nvSpPr>
        <p:spPr bwMode="auto">
          <a:xfrm>
            <a:off x="0"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charset="0"/>
              </a:defRPr>
            </a:lvl1pPr>
          </a:lstStyle>
          <a:p>
            <a:endParaRPr lang="en-US"/>
          </a:p>
        </p:txBody>
      </p:sp>
      <p:sp>
        <p:nvSpPr>
          <p:cNvPr id="57349" name="Rectangle 5"/>
          <p:cNvSpPr>
            <a:spLocks noGrp="1" noChangeArrowheads="1"/>
          </p:cNvSpPr>
          <p:nvPr>
            <p:ph type="sldNum" sz="quarter" idx="3"/>
          </p:nvPr>
        </p:nvSpPr>
        <p:spPr bwMode="auto">
          <a:xfrm>
            <a:off x="5265738"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charset="0"/>
              </a:defRPr>
            </a:lvl1pPr>
          </a:lstStyle>
          <a:p>
            <a:fld id="{8465811D-7537-954D-A4B8-A079768A4719}" type="slidenum">
              <a:rPr lang="en-US"/>
              <a:pPr/>
              <a:t>‹#›</a:t>
            </a:fld>
            <a:endParaRPr lang="en-US"/>
          </a:p>
        </p:txBody>
      </p:sp>
    </p:spTree>
    <p:extLst>
      <p:ext uri="{BB962C8B-B14F-4D97-AF65-F5344CB8AC3E}">
        <p14:creationId xmlns:p14="http://schemas.microsoft.com/office/powerpoint/2010/main" val="2983957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vl1pPr>
          </a:lstStyle>
          <a:p>
            <a:endParaRPr lang="en-US"/>
          </a:p>
        </p:txBody>
      </p:sp>
      <p:sp>
        <p:nvSpPr>
          <p:cNvPr id="99331" name="Rectangle 3"/>
          <p:cNvSpPr>
            <a:spLocks noGrp="1" noChangeArrowheads="1"/>
          </p:cNvSpPr>
          <p:nvPr>
            <p:ph type="dt" idx="1"/>
          </p:nvPr>
        </p:nvSpPr>
        <p:spPr bwMode="auto">
          <a:xfrm>
            <a:off x="5267325"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vl1pPr>
          </a:lstStyle>
          <a:p>
            <a:endParaRPr lang="en-US"/>
          </a:p>
        </p:txBody>
      </p:sp>
      <p:sp>
        <p:nvSpPr>
          <p:cNvPr id="36868" name="Rectangle 4"/>
          <p:cNvSpPr>
            <a:spLocks noGrp="1" noRot="1" noChangeAspect="1" noChangeArrowheads="1" noTextEdit="1"/>
          </p:cNvSpPr>
          <p:nvPr>
            <p:ph type="sldImg" idx="2"/>
          </p:nvPr>
        </p:nvSpPr>
        <p:spPr bwMode="auto">
          <a:xfrm>
            <a:off x="2921000" y="533400"/>
            <a:ext cx="3454400" cy="2590800"/>
          </a:xfrm>
          <a:prstGeom prst="rect">
            <a:avLst/>
          </a:prstGeom>
          <a:noFill/>
          <a:ln w="9525">
            <a:solidFill>
              <a:srgbClr val="000000"/>
            </a:solidFill>
            <a:miter lim="800000"/>
            <a:headEnd/>
            <a:tailEnd/>
          </a:ln>
        </p:spPr>
      </p:sp>
      <p:sp>
        <p:nvSpPr>
          <p:cNvPr id="99333" name="Rectangle 5"/>
          <p:cNvSpPr>
            <a:spLocks noGrp="1" noChangeArrowheads="1"/>
          </p:cNvSpPr>
          <p:nvPr>
            <p:ph type="body" sz="quarter" idx="3"/>
          </p:nvPr>
        </p:nvSpPr>
        <p:spPr bwMode="auto">
          <a:xfrm>
            <a:off x="1239838" y="3276600"/>
            <a:ext cx="6816725" cy="3048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9334" name="Rectangle 6"/>
          <p:cNvSpPr>
            <a:spLocks noGrp="1" noChangeArrowheads="1"/>
          </p:cNvSpPr>
          <p:nvPr>
            <p:ph type="ftr" sz="quarter" idx="4"/>
          </p:nvPr>
        </p:nvSpPr>
        <p:spPr bwMode="auto">
          <a:xfrm>
            <a:off x="0"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vl1pPr>
          </a:lstStyle>
          <a:p>
            <a:endParaRPr lang="en-US"/>
          </a:p>
        </p:txBody>
      </p:sp>
      <p:sp>
        <p:nvSpPr>
          <p:cNvPr id="99335" name="Rectangle 7"/>
          <p:cNvSpPr>
            <a:spLocks noGrp="1" noChangeArrowheads="1"/>
          </p:cNvSpPr>
          <p:nvPr>
            <p:ph type="sldNum" sz="quarter" idx="5"/>
          </p:nvPr>
        </p:nvSpPr>
        <p:spPr bwMode="auto">
          <a:xfrm>
            <a:off x="5267325"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vl1pPr>
          </a:lstStyle>
          <a:p>
            <a:fld id="{FFC176BB-12A3-1147-BDAE-263BCF11B9C9}" type="slidenum">
              <a:rPr lang="en-US"/>
              <a:pPr/>
              <a:t>‹#›</a:t>
            </a:fld>
            <a:endParaRPr lang="en-US"/>
          </a:p>
        </p:txBody>
      </p:sp>
    </p:spTree>
    <p:extLst>
      <p:ext uri="{BB962C8B-B14F-4D97-AF65-F5344CB8AC3E}">
        <p14:creationId xmlns:p14="http://schemas.microsoft.com/office/powerpoint/2010/main" val="29270345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Times New Roman" pitchFamily="18" charset="0"/>
                <a:ea typeface="+mn-ea"/>
                <a:cs typeface="+mn-cs"/>
              </a:rPr>
              <a:t>Today we are going to discuss the </a:t>
            </a:r>
            <a:r>
              <a:rPr lang="en-US" sz="1200" kern="1200" dirty="0" err="1" smtClean="0">
                <a:solidFill>
                  <a:schemeClr val="tx1"/>
                </a:solidFill>
                <a:latin typeface="Times New Roman" pitchFamily="18" charset="0"/>
                <a:ea typeface="+mn-ea"/>
                <a:cs typeface="+mn-cs"/>
              </a:rPr>
              <a:t>heapsort</a:t>
            </a:r>
            <a:r>
              <a:rPr lang="en-US" sz="1200" kern="1200" dirty="0" smtClean="0">
                <a:solidFill>
                  <a:schemeClr val="tx1"/>
                </a:solidFill>
                <a:latin typeface="Times New Roman" pitchFamily="18" charset="0"/>
                <a:ea typeface="+mn-ea"/>
                <a:cs typeface="+mn-cs"/>
              </a:rPr>
              <a:t>. </a:t>
            </a:r>
            <a:r>
              <a:rPr lang="en-US" dirty="0" smtClean="0"/>
              <a:t>A heap is</a:t>
            </a:r>
            <a:r>
              <a:rPr lang="en-US" baseline="0" dirty="0" smtClean="0"/>
              <a:t> a complete binary tree with the property that each node in the tree must have a value that is larger than all of its descendants. This is quite different from a binary search tree. Unlike general purpose BSTs, a heap must be complete, which means that all the levels but the last one must be complete. This means that the height of a heap is always floor(log</a:t>
            </a:r>
            <a:r>
              <a:rPr lang="en-US" baseline="-25000" dirty="0" smtClean="0"/>
              <a:t>2</a:t>
            </a:r>
            <a:r>
              <a:rPr lang="en-US" baseline="0" dirty="0" smtClean="0"/>
              <a:t>(n)). Then the ordering of the values of the nodes is less restrictive: we only know that the root of the tree must be larger than both of its children, but we don’t know how these two children compare to each other. The property must be true for every node in the tree, and this makes the root the largest node in the array.</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27</a:t>
            </a:fld>
            <a:endParaRPr lang="en-US"/>
          </a:p>
        </p:txBody>
      </p:sp>
    </p:spTree>
    <p:extLst>
      <p:ext uri="{BB962C8B-B14F-4D97-AF65-F5344CB8AC3E}">
        <p14:creationId xmlns:p14="http://schemas.microsoft.com/office/powerpoint/2010/main" val="101091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 heap. You see how the top element is the largest, but there is no</a:t>
            </a:r>
            <a:r>
              <a:rPr lang="en-US" baseline="0" dirty="0" smtClean="0"/>
              <a:t> ordering of values between siblings or between levels. We can very well end up with a value like 11 on the bottom level that is larger than a value like 1 on a level above it, as long as they are not on the same path towards the root of the tree. How do we represent a heap? We could use the normal node structure, but because the heap is complete, in this case it’s efficient enough to use an array. We’re going to store the heap in an array by levels: the root at position 0, its children at positions 1 and 2, followed by the 4 nodes on level 2, and so on. We simply list the nodes in the tree by levels. Below the tree you can see how it would fit in an array.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28</a:t>
            </a:fld>
            <a:endParaRPr lang="en-US"/>
          </a:p>
        </p:txBody>
      </p:sp>
    </p:spTree>
    <p:extLst>
      <p:ext uri="{BB962C8B-B14F-4D97-AF65-F5344CB8AC3E}">
        <p14:creationId xmlns:p14="http://schemas.microsoft.com/office/powerpoint/2010/main" val="411496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being said, we need some functions that can take us easily in an array from a node to its children or to its parent. By examining the indexes, we figure out that the left child is found by doubling the index and then adding one. Then the second one is right next to it, so we add one more. To go back to the parent we need to reverse the formula. First we subtract one from the index, and we end up with either the double of the parent’s index, or 1 plus the double. If we divide it by 2 after that, and considering that we perform an integer division, we should obtain the parent’s index in both cases. In the code that follows we will just use these functions to navigate the tree.</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29</a:t>
            </a:fld>
            <a:endParaRPr lang="en-US"/>
          </a:p>
        </p:txBody>
      </p:sp>
    </p:spTree>
    <p:extLst>
      <p:ext uri="{BB962C8B-B14F-4D97-AF65-F5344CB8AC3E}">
        <p14:creationId xmlns:p14="http://schemas.microsoft.com/office/powerpoint/2010/main" val="361292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dirty="0" err="1" smtClean="0"/>
              <a:t>heapsort</a:t>
            </a:r>
            <a:r>
              <a:rPr lang="en-US" dirty="0" smtClean="0"/>
              <a:t> function.</a:t>
            </a:r>
            <a:r>
              <a:rPr lang="en-US" baseline="0" dirty="0" smtClean="0"/>
              <a:t> It starts by organizing the array into a heap. This is what the first for loop is doing. It accomplishes this by starting from the largest index of a node that still has a child in the tree, which is (size-2)/2. This is in fact the parent of the node at index size-1, the last one in the array. Then it moves down from there with the index </a:t>
            </a:r>
            <a:r>
              <a:rPr lang="en-US" baseline="0" dirty="0" err="1" smtClean="0"/>
              <a:t>i</a:t>
            </a:r>
            <a:r>
              <a:rPr lang="en-US" baseline="0" dirty="0" smtClean="0"/>
              <a:t>. For each of these nodes, it makes the </a:t>
            </a:r>
            <a:r>
              <a:rPr lang="en-US" baseline="0" dirty="0" err="1" smtClean="0"/>
              <a:t>sutree</a:t>
            </a:r>
            <a:r>
              <a:rPr lang="en-US" baseline="0" dirty="0" smtClean="0"/>
              <a:t> attached to that node into a heap. At the bottom level, the trees only have two levels, so we only need to find the largest value between the node and its children and make that the root of the </a:t>
            </a:r>
            <a:r>
              <a:rPr lang="en-US" baseline="0" dirty="0" err="1" smtClean="0"/>
              <a:t>subtree</a:t>
            </a:r>
            <a:r>
              <a:rPr lang="en-US" baseline="0" dirty="0" smtClean="0"/>
              <a:t>. When we move towards upper levels, the two </a:t>
            </a:r>
            <a:r>
              <a:rPr lang="en-US" baseline="0" dirty="0" err="1" smtClean="0"/>
              <a:t>subtrees</a:t>
            </a:r>
            <a:r>
              <a:rPr lang="en-US" baseline="0" dirty="0" smtClean="0"/>
              <a:t> are already heaps, and we only need to find the correct place for the root of the tree. This is done by an operation called percolate down, which we will discuss next.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30</a:t>
            </a:fld>
            <a:endParaRPr lang="en-US"/>
          </a:p>
        </p:txBody>
      </p:sp>
    </p:spTree>
    <p:extLst>
      <p:ext uri="{BB962C8B-B14F-4D97-AF65-F5344CB8AC3E}">
        <p14:creationId xmlns:p14="http://schemas.microsoft.com/office/powerpoint/2010/main" val="209992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operation</a:t>
            </a:r>
            <a:r>
              <a:rPr lang="en-US" baseline="0" dirty="0" smtClean="0"/>
              <a:t> of turning the array into a heap is called </a:t>
            </a:r>
            <a:r>
              <a:rPr lang="en-US" baseline="0" dirty="0" err="1" smtClean="0"/>
              <a:t>heapify</a:t>
            </a:r>
            <a:r>
              <a:rPr lang="en-US" baseline="0" dirty="0" smtClean="0"/>
              <a:t>. Let’s see how it would work for this case here. We start from node 16 with one child 7. This </a:t>
            </a:r>
            <a:r>
              <a:rPr lang="en-US" baseline="0" dirty="0" err="1" smtClean="0"/>
              <a:t>subtree</a:t>
            </a:r>
            <a:r>
              <a:rPr lang="en-US" baseline="0" dirty="0" smtClean="0"/>
              <a:t> is already a heap. Then we move to the node 2 with children 14 and 8. This </a:t>
            </a:r>
            <a:r>
              <a:rPr lang="en-US" baseline="0" dirty="0" err="1" smtClean="0"/>
              <a:t>subtree</a:t>
            </a:r>
            <a:r>
              <a:rPr lang="en-US" baseline="0" dirty="0" smtClean="0"/>
              <a:t> is not a heap. To turn it into one, we promote the largest of the children as root, and so 2 is swapped with 14. Then we move to the </a:t>
            </a:r>
            <a:r>
              <a:rPr lang="en-US" baseline="0" dirty="0" err="1" smtClean="0"/>
              <a:t>subtree</a:t>
            </a:r>
            <a:r>
              <a:rPr lang="en-US" baseline="0" dirty="0" smtClean="0"/>
              <a:t> with root 3 and children 9 and 10. Again, to turn this into a heap, we make the largest of the children root of the </a:t>
            </a:r>
            <a:r>
              <a:rPr lang="en-US" baseline="0" dirty="0" err="1" smtClean="0"/>
              <a:t>subtree</a:t>
            </a:r>
            <a:r>
              <a:rPr lang="en-US" baseline="0" dirty="0" smtClean="0"/>
              <a:t>, and that is 10. Now we move on to the node 1 with two larger </a:t>
            </a:r>
            <a:r>
              <a:rPr lang="en-US" baseline="0" dirty="0" err="1" smtClean="0"/>
              <a:t>subtrees</a:t>
            </a:r>
            <a:r>
              <a:rPr lang="en-US" baseline="0" dirty="0" smtClean="0"/>
              <a:t>. This is not a heap but only because of the node 1. We start by comparing it to its children, and then we swap it with the largest child, 16. After we swap 1 with 16, the </a:t>
            </a:r>
            <a:r>
              <a:rPr lang="en-US" baseline="0" dirty="0" err="1" smtClean="0"/>
              <a:t>subtree</a:t>
            </a:r>
            <a:r>
              <a:rPr lang="en-US" baseline="0" dirty="0" smtClean="0"/>
              <a:t> that we moved it into is not a heap anymore, because 1 is smaller than 7. We need to swap 1 with 7 to restore the structure. Then last, we reach the root of the whole tree, which is 4. 4 is not larger than its children, so we swap it with the largest of them, 16. Then again with the largest of the two children of 16, which is 14, and then with the largest child of 14, which is 8. The new structure of the tree is shown in the bottom right corner. This operation where we swap the root of the tree with the largest child, and then repeat this in the </a:t>
            </a:r>
            <a:r>
              <a:rPr lang="en-US" baseline="0" dirty="0" err="1" smtClean="0"/>
              <a:t>subtrees</a:t>
            </a:r>
            <a:r>
              <a:rPr lang="en-US" baseline="0" dirty="0" smtClean="0"/>
              <a:t> until either it reaches a position where it is larger than its children, or where it has become a leaf, is called percolate down. For each of them, we only need to swap the root with one of its children at a time, so we follow a single path in the tree, so this operation is O(log(n)). The total number of times we call percolate down to </a:t>
            </a:r>
            <a:r>
              <a:rPr lang="en-US" baseline="0" dirty="0" err="1" smtClean="0"/>
              <a:t>heapify</a:t>
            </a:r>
            <a:r>
              <a:rPr lang="en-US" baseline="0" dirty="0" smtClean="0"/>
              <a:t> the array is roughly n/2. Thus, the </a:t>
            </a:r>
            <a:r>
              <a:rPr lang="en-US" baseline="0" dirty="0" err="1" smtClean="0"/>
              <a:t>heapify</a:t>
            </a:r>
            <a:r>
              <a:rPr lang="en-US" baseline="0" dirty="0" smtClean="0"/>
              <a:t> part of the algorithm is O(n log(n)).</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31</a:t>
            </a:fld>
            <a:endParaRPr lang="en-US"/>
          </a:p>
        </p:txBody>
      </p:sp>
    </p:spTree>
    <p:extLst>
      <p:ext uri="{BB962C8B-B14F-4D97-AF65-F5344CB8AC3E}">
        <p14:creationId xmlns:p14="http://schemas.microsoft.com/office/powerpoint/2010/main" val="380809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 back to the </a:t>
            </a:r>
            <a:r>
              <a:rPr lang="en-US" dirty="0" err="1" smtClean="0"/>
              <a:t>heapsort</a:t>
            </a:r>
            <a:r>
              <a:rPr lang="en-US" dirty="0" smtClean="0"/>
              <a:t>, so we’ve discussed the part where we turn the array into a heap. This</a:t>
            </a:r>
            <a:r>
              <a:rPr lang="en-US" baseline="0" dirty="0" smtClean="0"/>
              <a:t> is followed by a second for loop where we actually sort the array. So now after the </a:t>
            </a:r>
            <a:r>
              <a:rPr lang="en-US" baseline="0" dirty="0" err="1" smtClean="0"/>
              <a:t>heapify</a:t>
            </a:r>
            <a:r>
              <a:rPr lang="en-US" baseline="0" dirty="0" smtClean="0"/>
              <a:t> operation, we have the largest value in the array at the top. What we can do is swap it with the position size-1 and then ignore that position from then on. After this, we have a new root in the remaining of the tree that is probably not the largest value. We need to restore the heap structure in the tree. We notice that the root is the only value not in its place, which is similar to the situations we had while </a:t>
            </a:r>
            <a:r>
              <a:rPr lang="en-US" baseline="0" dirty="0" err="1" smtClean="0"/>
              <a:t>heapifying</a:t>
            </a:r>
            <a:r>
              <a:rPr lang="en-US" baseline="0" dirty="0" smtClean="0"/>
              <a:t> the array. So we can call the function percolate down again to restore the heap structure in the tree. We repeat these two operations with heaps of smaller and smaller sizes, until the whole array is sorted. For this part of the algorithm, the percolate down function is again O(log(n)) for the same reason as before, and we’re calling it n-1 times. This makes the second part of the algorithm also O(n log(n)), which makes the heap sort O(n log(n)) on the whole. This is the complexity of the function both in the best case and in the worst case</a:t>
            </a:r>
            <a:r>
              <a:rPr lang="en-US" sz="1200" kern="1200" dirty="0" smtClean="0">
                <a:solidFill>
                  <a:schemeClr val="tx1"/>
                </a:solidFill>
                <a:latin typeface="Times New Roman" pitchFamily="18" charset="0"/>
                <a:ea typeface="+mn-ea"/>
                <a:cs typeface="+mn-cs"/>
              </a:rPr>
              <a:t>, so it's Theta(n log(n))</a:t>
            </a:r>
            <a:r>
              <a:rPr lang="en-US" baseline="0" dirty="0" smtClean="0"/>
              <a:t>. The </a:t>
            </a:r>
            <a:r>
              <a:rPr lang="en-US" baseline="0" dirty="0" err="1" smtClean="0"/>
              <a:t>heapsort</a:t>
            </a:r>
            <a:r>
              <a:rPr lang="en-US" baseline="0" dirty="0" smtClean="0"/>
              <a:t> is an in place algorithm and it benefits from the fact that it does not need recursion. However, it is not stable.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32</a:t>
            </a:fld>
            <a:endParaRPr lang="en-US"/>
          </a:p>
        </p:txBody>
      </p:sp>
    </p:spTree>
    <p:extLst>
      <p:ext uri="{BB962C8B-B14F-4D97-AF65-F5344CB8AC3E}">
        <p14:creationId xmlns:p14="http://schemas.microsoft.com/office/powerpoint/2010/main" val="1221947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one of the steps in the sorting part. We start by swapping the</a:t>
            </a:r>
            <a:r>
              <a:rPr lang="en-US" baseline="0" dirty="0" smtClean="0"/>
              <a:t> root of the tree with the last node, so that 1 becomes the new root and 10 is moved to the back of the array and ignored after that. Now we need to percolate down 1. We compare it to its children and swap it with the largest of them, which is 9. Then we compare it again with its children, and swap it again with the largest, which is 6. At this point 1 is a leaf, so the operation is completed. When we perform one of the percolate down operations, we notice that one of the values being swapped is always the value we started with from the root, which was 1 in our case here. This means that we can optimize the swaps in this function to perform more of a shift up than a swap and only write the value 1 in the array when we find the place where it ends up.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33</a:t>
            </a:fld>
            <a:endParaRPr lang="en-US"/>
          </a:p>
        </p:txBody>
      </p:sp>
    </p:spTree>
    <p:extLst>
      <p:ext uri="{BB962C8B-B14F-4D97-AF65-F5344CB8AC3E}">
        <p14:creationId xmlns:p14="http://schemas.microsoft.com/office/powerpoint/2010/main" val="392453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t>
            </a:r>
            <a:r>
              <a:rPr lang="en-US" dirty="0" err="1" smtClean="0"/>
              <a:t>heapsort</a:t>
            </a:r>
            <a:r>
              <a:rPr lang="en-US" dirty="0" smtClean="0"/>
              <a:t> to be complete, we need</a:t>
            </a:r>
            <a:r>
              <a:rPr lang="en-US" baseline="0" dirty="0" smtClean="0"/>
              <a:t> to look at the function percolate down. Here is the implementation.  We are given in this function the index </a:t>
            </a:r>
            <a:r>
              <a:rPr lang="en-US" baseline="0" dirty="0" err="1" smtClean="0"/>
              <a:t>i</a:t>
            </a:r>
            <a:r>
              <a:rPr lang="en-US" baseline="0" dirty="0" smtClean="0"/>
              <a:t> of the node we need to percolate down and the total number of elements in the heap. How do we know that the node is a leaf? A leaf by definition has no children. Since the nodes are stored in a compact way, the node does not have children if the indexes of these children are out of the boundaries of the array, meaning that they are larger than or equal to n. Since the children are stored next to each other, we only need to check for the left one. So the continuation condition at the top translates to “node </a:t>
            </a:r>
            <a:r>
              <a:rPr lang="en-US" baseline="0" dirty="0" err="1" smtClean="0"/>
              <a:t>i</a:t>
            </a:r>
            <a:r>
              <a:rPr lang="en-US" baseline="0" dirty="0" smtClean="0"/>
              <a:t> is not yet a leaf”. So we start by looking at the left child of </a:t>
            </a:r>
            <a:r>
              <a:rPr lang="en-US" baseline="0" dirty="0" err="1" smtClean="0"/>
              <a:t>i</a:t>
            </a:r>
            <a:r>
              <a:rPr lang="en-US" baseline="0" dirty="0" smtClean="0"/>
              <a:t>. If the variable child contains the index of the left child, then child+1 is in fact the right child. So we check that it’s an index in the array, and if it is, compare its value with the left child. If the right child is larger, we make the index child reference the right child. Thus, after the first conditional, “child” is the index of the largest of the two children. Temp contains the value of the node that we are percolating down. If the value of the largest child is larger than the node we percolate down, then we’re shifting it up, meaning that we assign the child’s value to its parent node a[</a:t>
            </a:r>
            <a:r>
              <a:rPr lang="en-US" baseline="0" dirty="0" err="1" smtClean="0"/>
              <a:t>i</a:t>
            </a:r>
            <a:r>
              <a:rPr lang="en-US" baseline="0" dirty="0" smtClean="0"/>
              <a:t>]. If the largest child is not larger than the value being percolated, then we have found the right position for this value and we can break out of the loop. Otherwise we descend in the tree by moving from </a:t>
            </a:r>
            <a:r>
              <a:rPr lang="en-US" baseline="0" smtClean="0"/>
              <a:t>i </a:t>
            </a:r>
            <a:r>
              <a:rPr lang="en-US" baseline="0" dirty="0" smtClean="0"/>
              <a:t>to its child in the for loop at the top. After the loop is done, the index </a:t>
            </a:r>
            <a:r>
              <a:rPr lang="en-US" baseline="0" dirty="0" err="1" smtClean="0"/>
              <a:t>i</a:t>
            </a:r>
            <a:r>
              <a:rPr lang="en-US" baseline="0" dirty="0" smtClean="0"/>
              <a:t> will contain the new position for the value being percolated, so we can write the value from temp into the element a[</a:t>
            </a:r>
            <a:r>
              <a:rPr lang="en-US" baseline="0" dirty="0" err="1" smtClean="0"/>
              <a:t>i</a:t>
            </a:r>
            <a:r>
              <a:rPr lang="en-US" baseline="0" dirty="0" smtClean="0"/>
              <a:t>]. This way we have only one assignment per iteration of the for loop plus one assignment at the end. </a:t>
            </a:r>
            <a:endParaRPr lang="en-US" dirty="0"/>
          </a:p>
        </p:txBody>
      </p:sp>
      <p:sp>
        <p:nvSpPr>
          <p:cNvPr id="4" name="Slide Number Placeholder 3"/>
          <p:cNvSpPr>
            <a:spLocks noGrp="1"/>
          </p:cNvSpPr>
          <p:nvPr>
            <p:ph type="sldNum" sz="quarter" idx="10"/>
          </p:nvPr>
        </p:nvSpPr>
        <p:spPr/>
        <p:txBody>
          <a:bodyPr/>
          <a:lstStyle/>
          <a:p>
            <a:fld id="{FFC176BB-12A3-1147-BDAE-263BCF11B9C9}" type="slidenum">
              <a:rPr lang="en-US" smtClean="0"/>
              <a:pPr/>
              <a:t>34</a:t>
            </a:fld>
            <a:endParaRPr lang="en-US"/>
          </a:p>
        </p:txBody>
      </p:sp>
    </p:spTree>
    <p:extLst>
      <p:ext uri="{BB962C8B-B14F-4D97-AF65-F5344CB8AC3E}">
        <p14:creationId xmlns:p14="http://schemas.microsoft.com/office/powerpoint/2010/main" val="240618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US" smtClean="0"/>
              <a:t>C243 Data Structures - D. Vrajitoru</a:t>
            </a:r>
            <a:endParaRPr lang="en-US"/>
          </a:p>
        </p:txBody>
      </p:sp>
      <p:sp>
        <p:nvSpPr>
          <p:cNvPr id="27" name="Slide Number Placeholder 26"/>
          <p:cNvSpPr>
            <a:spLocks noGrp="1"/>
          </p:cNvSpPr>
          <p:nvPr>
            <p:ph type="sldNum" sz="quarter" idx="12"/>
          </p:nvPr>
        </p:nvSpPr>
        <p:spPr/>
        <p:txBody>
          <a:bodyPr/>
          <a:lstStyle/>
          <a:p>
            <a:fld id="{6CF8AC5B-B13E-0143-BBE9-629CAA2D41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5"/>
          <p:cNvSpPr>
            <a:spLocks noGrp="1" noChangeArrowheads="1"/>
          </p:cNvSpPr>
          <p:nvPr>
            <p:ph type="ftr" sz="quarter" idx="10"/>
          </p:nvPr>
        </p:nvSpPr>
        <p:spPr>
          <a:ln/>
        </p:spPr>
        <p:txBody>
          <a:bodyPr/>
          <a:lstStyle>
            <a:lvl1pPr>
              <a:defRPr/>
            </a:lvl1pPr>
          </a:lstStyle>
          <a:p>
            <a:r>
              <a:rPr lang="en-US"/>
              <a:t>C243 Data Structures - D. Vrajitoru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lang="en-US" smtClean="0"/>
              <a:t>C243 Data Structures - D. Vrajitoru</a:t>
            </a:r>
            <a:endParaRPr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r>
              <a:rPr lang="en-US" smtClean="0"/>
              <a:t>C243 Data Structures - D. Vrajitoru</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lang="en-US" smtClean="0"/>
              <a:t>C243 Data Structures - D. Vrajitoru</a:t>
            </a:r>
            <a:endParaRPr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C243 Data Structures - D. Vrajitoru</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custDataLst>
              <p:tags r:id="rId1"/>
            </p:custDataLst>
          </p:nvPr>
        </p:nvSpPr>
        <p:spPr/>
        <p:txBody>
          <a:bodyPr/>
          <a:lstStyle/>
          <a:p>
            <a:pPr eaLnBrk="1" hangingPunct="1"/>
            <a:r>
              <a:rPr lang="en-US" sz="4000"/>
              <a:t>C243 Data Structures</a:t>
            </a:r>
            <a:br>
              <a:rPr lang="en-US" sz="4000"/>
            </a:br>
            <a:r>
              <a:rPr lang="en-US" sz="4000"/>
              <a:t>Sorting</a:t>
            </a:r>
          </a:p>
        </p:txBody>
      </p:sp>
      <p:sp>
        <p:nvSpPr>
          <p:cNvPr id="98307" name="Rectangle 3"/>
          <p:cNvSpPr>
            <a:spLocks noGrp="1" noChangeArrowheads="1"/>
          </p:cNvSpPr>
          <p:nvPr>
            <p:ph type="subTitle" idx="1"/>
            <p:custDataLst>
              <p:tags r:id="rId2"/>
            </p:custDataLst>
          </p:nvPr>
        </p:nvSpPr>
        <p:spPr/>
        <p:txBody>
          <a:bodyPr/>
          <a:lstStyle/>
          <a:p>
            <a:pPr eaLnBrk="1" hangingPunct="1">
              <a:buFont typeface="Wingdings" charset="2"/>
              <a:buNone/>
            </a:pPr>
            <a:r>
              <a:rPr lang="en-US"/>
              <a:t>Dana Vrajitoru</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57200" y="152400"/>
            <a:ext cx="7467600" cy="1143000"/>
          </a:xfrm>
        </p:spPr>
        <p:txBody>
          <a:bodyPr/>
          <a:lstStyle/>
          <a:p>
            <a:pPr eaLnBrk="1" hangingPunct="1"/>
            <a:r>
              <a:rPr lang="en-US" dirty="0"/>
              <a:t>Insertion Sort</a:t>
            </a:r>
          </a:p>
        </p:txBody>
      </p:sp>
      <p:sp>
        <p:nvSpPr>
          <p:cNvPr id="258051" name="Rectangle 3"/>
          <p:cNvSpPr>
            <a:spLocks noGrp="1" noChangeArrowheads="1"/>
          </p:cNvSpPr>
          <p:nvPr>
            <p:ph idx="1"/>
          </p:nvPr>
        </p:nvSpPr>
        <p:spPr>
          <a:xfrm>
            <a:off x="304800" y="1295400"/>
            <a:ext cx="8763000" cy="5181600"/>
          </a:xfrm>
        </p:spPr>
        <p:txBody>
          <a:bodyPr/>
          <a:lstStyle/>
          <a:p>
            <a:pPr eaLnBrk="1" hangingPunct="1">
              <a:lnSpc>
                <a:spcPct val="80000"/>
              </a:lnSpc>
              <a:buFont typeface="Wingdings" charset="2"/>
              <a:buNone/>
            </a:pPr>
            <a:r>
              <a:rPr lang="en-US" sz="2400" b="1" dirty="0">
                <a:latin typeface="Courier New" charset="0"/>
              </a:rPr>
              <a:t>void </a:t>
            </a:r>
            <a:r>
              <a:rPr lang="en-US" sz="2400" b="1" dirty="0" err="1" smtClean="0">
                <a:latin typeface="Courier New" charset="0"/>
              </a:rPr>
              <a:t>binaryInsertionSort</a:t>
            </a:r>
            <a:r>
              <a:rPr lang="en-US" sz="2400" b="1" dirty="0">
                <a:latin typeface="Courier New" charset="0"/>
              </a:rPr>
              <a:t>(</a:t>
            </a:r>
            <a:r>
              <a:rPr lang="en-US" sz="2400" b="1" dirty="0" err="1">
                <a:latin typeface="Courier New" charset="0"/>
              </a:rPr>
              <a:t>int</a:t>
            </a:r>
            <a:r>
              <a:rPr lang="en-US" sz="2400" b="1" dirty="0">
                <a:latin typeface="Courier New" charset="0"/>
              </a:rPr>
              <a:t> a[], </a:t>
            </a:r>
            <a:r>
              <a:rPr lang="en-US" sz="2400" b="1" dirty="0" err="1" smtClean="0">
                <a:latin typeface="Courier New" charset="0"/>
              </a:rPr>
              <a:t>int</a:t>
            </a:r>
            <a:r>
              <a:rPr lang="en-US" sz="2400" b="1" dirty="0" smtClean="0">
                <a:latin typeface="Courier New" charset="0"/>
              </a:rPr>
              <a:t> </a:t>
            </a:r>
            <a:r>
              <a:rPr lang="en-US" sz="2400" b="1" dirty="0">
                <a:latin typeface="Courier New" charset="0"/>
              </a:rPr>
              <a:t>size)</a:t>
            </a:r>
          </a:p>
          <a:p>
            <a:pPr eaLnBrk="1" hangingPunct="1">
              <a:lnSpc>
                <a:spcPct val="80000"/>
              </a:lnSpc>
              <a:buFont typeface="Wingdings" charset="2"/>
              <a:buNone/>
            </a:pPr>
            <a:r>
              <a:rPr lang="en-US" sz="2400" b="1" dirty="0">
                <a:latin typeface="Courier New" charset="0"/>
              </a:rPr>
              <a:t>{</a:t>
            </a:r>
          </a:p>
          <a:p>
            <a:pPr eaLnBrk="1" hangingPunct="1">
              <a:lnSpc>
                <a:spcPct val="80000"/>
              </a:lnSpc>
              <a:buFont typeface="Wingdings" charset="2"/>
              <a:buNone/>
            </a:pPr>
            <a:r>
              <a:rPr lang="en-US" sz="2400" b="1" dirty="0" smtClean="0">
                <a:latin typeface="Courier New" charset="0"/>
              </a:rPr>
              <a:t>    </a:t>
            </a:r>
            <a:r>
              <a:rPr lang="en-US" sz="2400" b="1" dirty="0">
                <a:latin typeface="Courier New" charset="0"/>
              </a:rPr>
              <a:t>for (</a:t>
            </a:r>
            <a:r>
              <a:rPr lang="en-US" sz="2400" b="1" dirty="0" err="1">
                <a:latin typeface="Courier New" charset="0"/>
              </a:rPr>
              <a:t>int</a:t>
            </a:r>
            <a:r>
              <a:rPr lang="en-US" sz="2400" b="1" dirty="0">
                <a:latin typeface="Courier New" charset="0"/>
              </a:rPr>
              <a:t> </a:t>
            </a:r>
            <a:r>
              <a:rPr lang="en-US" sz="2400" b="1" dirty="0" smtClean="0">
                <a:latin typeface="Courier New" charset="0"/>
              </a:rPr>
              <a:t>p=1; p&lt;size</a:t>
            </a:r>
            <a:r>
              <a:rPr lang="en-US" sz="2400" b="1" dirty="0">
                <a:latin typeface="Courier New" charset="0"/>
              </a:rPr>
              <a:t>; ++p) </a:t>
            </a:r>
            <a:endParaRPr lang="en-US" sz="2400" b="1" dirty="0" smtClean="0">
              <a:latin typeface="Courier New" charset="0"/>
            </a:endParaRPr>
          </a:p>
          <a:p>
            <a:pPr eaLnBrk="1" hangingPunct="1">
              <a:lnSpc>
                <a:spcPct val="80000"/>
              </a:lnSpc>
              <a:buFont typeface="Wingdings" charset="2"/>
              <a:buNone/>
            </a:pPr>
            <a:r>
              <a:rPr lang="en-US" sz="2400" b="1" dirty="0" smtClean="0">
                <a:latin typeface="Courier New" charset="0"/>
              </a:rPr>
              <a:t>    {</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bool</a:t>
            </a:r>
            <a:r>
              <a:rPr lang="en-US" sz="2400" b="1" dirty="0" smtClean="0">
                <a:latin typeface="Courier New" charset="0"/>
              </a:rPr>
              <a:t> </a:t>
            </a:r>
            <a:r>
              <a:rPr lang="en-US" sz="2400" b="1" dirty="0">
                <a:latin typeface="Courier New" charset="0"/>
              </a:rPr>
              <a:t>found;</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k, temp;</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binarySearch</a:t>
            </a:r>
            <a:r>
              <a:rPr lang="en-US" sz="2400" b="1" dirty="0">
                <a:latin typeface="Courier New" charset="0"/>
              </a:rPr>
              <a:t>(a, a[p], </a:t>
            </a:r>
            <a:r>
              <a:rPr lang="en-US" sz="2400" b="1" dirty="0" smtClean="0">
                <a:latin typeface="Courier New" charset="0"/>
              </a:rPr>
              <a:t>0, </a:t>
            </a:r>
            <a:r>
              <a:rPr lang="en-US" sz="2400" b="1" dirty="0">
                <a:latin typeface="Courier New" charset="0"/>
              </a:rPr>
              <a:t>p-1, </a:t>
            </a:r>
            <a:endParaRPr lang="en-US" sz="2400" b="1" dirty="0" smtClean="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found</a:t>
            </a:r>
            <a:r>
              <a:rPr lang="en-US" sz="2400" b="1" dirty="0">
                <a:latin typeface="Courier New" charset="0"/>
              </a:rPr>
              <a:t>, k);</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temp </a:t>
            </a:r>
            <a:r>
              <a:rPr lang="en-US" sz="2400" b="1" dirty="0">
                <a:latin typeface="Courier New" charset="0"/>
              </a:rPr>
              <a:t>= a[p];</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for </a:t>
            </a:r>
            <a:r>
              <a:rPr lang="en-US" sz="2400" b="1" dirty="0">
                <a:latin typeface="Courier New" charset="0"/>
              </a:rPr>
              <a:t>(</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=p-1; </a:t>
            </a:r>
            <a:r>
              <a:rPr lang="en-US" sz="2400" b="1" dirty="0" err="1">
                <a:latin typeface="Courier New" charset="0"/>
              </a:rPr>
              <a:t>i</a:t>
            </a:r>
            <a:r>
              <a:rPr lang="en-US" sz="2400" b="1" dirty="0">
                <a:latin typeface="Courier New" charset="0"/>
              </a:rPr>
              <a:t>&gt;=k; --</a:t>
            </a:r>
            <a:r>
              <a:rPr lang="en-US" sz="2400" b="1" dirty="0" err="1">
                <a:latin typeface="Courier New" charset="0"/>
              </a:rPr>
              <a:t>i</a:t>
            </a: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a:t>
            </a:r>
            <a:r>
              <a:rPr lang="en-US" sz="2400" b="1" dirty="0">
                <a:latin typeface="Courier New" charset="0"/>
              </a:rPr>
              <a:t>[i+1] = a[</a:t>
            </a:r>
            <a:r>
              <a:rPr lang="en-US" sz="2400" b="1" dirty="0" err="1">
                <a:latin typeface="Courier New" charset="0"/>
              </a:rPr>
              <a:t>i</a:t>
            </a:r>
            <a:r>
              <a:rPr lang="en-US" sz="2400" b="1" dirty="0">
                <a:latin typeface="Courier New" charset="0"/>
              </a:rPr>
              <a:t>];</a:t>
            </a:r>
          </a:p>
          <a:p>
            <a:pPr eaLnBrk="1" hangingPunct="1">
              <a:lnSpc>
                <a:spcPct val="80000"/>
              </a:lnSpc>
              <a:buFont typeface="Wingdings" charset="2"/>
              <a:buNone/>
            </a:pPr>
            <a:r>
              <a:rPr lang="en-US" sz="2400" b="1" dirty="0" smtClean="0">
                <a:latin typeface="Courier New" charset="0"/>
              </a:rPr>
              <a:t>        </a:t>
            </a:r>
            <a:r>
              <a:rPr lang="en-US" sz="2400" b="1" dirty="0">
                <a:latin typeface="Courier New" charset="0"/>
              </a:rPr>
              <a:t>a[k] </a:t>
            </a:r>
            <a:r>
              <a:rPr lang="en-US" sz="2400" b="1">
                <a:latin typeface="Courier New" charset="0"/>
              </a:rPr>
              <a:t>= </a:t>
            </a:r>
            <a:r>
              <a:rPr lang="en-US" sz="2400" b="1" smtClean="0">
                <a:latin typeface="Courier New" charset="0"/>
              </a:rPr>
              <a:t>temp;</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lnSpc>
                <a:spcPct val="80000"/>
              </a:lnSpc>
              <a:buNone/>
            </a:pPr>
            <a:r>
              <a:rPr lang="en-US" sz="2400" b="1" dirty="0">
                <a:latin typeface="Courier New" charset="0"/>
              </a:rPr>
              <a:t>} // </a:t>
            </a:r>
            <a:r>
              <a:rPr lang="en-US" sz="2400" b="1" dirty="0" err="1" smtClean="0">
                <a:latin typeface="Courier New" charset="0"/>
              </a:rPr>
              <a:t>binaryInsertionSort</a:t>
            </a:r>
            <a:r>
              <a:rPr lang="en-US" sz="2400" b="1" dirty="0" smtClean="0">
                <a:latin typeface="Courier New" charset="0"/>
              </a:rPr>
              <a: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10</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r>
              <a:rPr lang="en-US"/>
              <a:t>Quicksort</a:t>
            </a:r>
          </a:p>
        </p:txBody>
      </p:sp>
      <p:sp>
        <p:nvSpPr>
          <p:cNvPr id="259075"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t>One of the best sorting algorithms. The average complexity is O(n log</a:t>
            </a:r>
            <a:r>
              <a:rPr lang="en-US" sz="2800" baseline="-25000" dirty="0"/>
              <a:t>2</a:t>
            </a:r>
            <a:r>
              <a:rPr lang="en-US" sz="2800" dirty="0"/>
              <a:t> n). The worst case is still O(n</a:t>
            </a:r>
            <a:r>
              <a:rPr lang="en-US" sz="2800" baseline="30000" dirty="0"/>
              <a:t>2</a:t>
            </a:r>
            <a:r>
              <a:rPr lang="en-US" sz="2800" dirty="0"/>
              <a:t>).</a:t>
            </a:r>
          </a:p>
          <a:p>
            <a:pPr eaLnBrk="1" hangingPunct="1">
              <a:lnSpc>
                <a:spcPct val="90000"/>
              </a:lnSpc>
            </a:pPr>
            <a:r>
              <a:rPr lang="en-US" sz="2800" dirty="0"/>
              <a:t>Idea: pick an object (pivot - </a:t>
            </a:r>
            <a:r>
              <a:rPr lang="en-US" sz="2800" i="1" dirty="0"/>
              <a:t>x</a:t>
            </a:r>
            <a:r>
              <a:rPr lang="en-US" sz="2800" dirty="0"/>
              <a:t>) and divide the array in two parts: one containing only objects </a:t>
            </a:r>
            <a:r>
              <a:rPr lang="en-US" sz="2800" u="sng" dirty="0"/>
              <a:t>&lt;</a:t>
            </a:r>
            <a:r>
              <a:rPr lang="en-US" sz="2800" i="1" dirty="0"/>
              <a:t>x</a:t>
            </a:r>
            <a:r>
              <a:rPr lang="en-US" sz="2800" dirty="0"/>
              <a:t>, and the another containing only objects </a:t>
            </a:r>
            <a:r>
              <a:rPr lang="en-US" sz="2800" u="sng" dirty="0"/>
              <a:t>&gt;</a:t>
            </a:r>
            <a:r>
              <a:rPr lang="en-US" sz="2800" i="1" dirty="0"/>
              <a:t>x</a:t>
            </a:r>
            <a:r>
              <a:rPr lang="en-US" sz="2800" dirty="0"/>
              <a:t>.</a:t>
            </a:r>
          </a:p>
          <a:p>
            <a:pPr eaLnBrk="1" hangingPunct="1">
              <a:lnSpc>
                <a:spcPct val="90000"/>
              </a:lnSpc>
            </a:pPr>
            <a:r>
              <a:rPr lang="en-US" sz="2800" dirty="0"/>
              <a:t>Place the pivot between them, then call the sort recursively on each of these parts of the array.</a:t>
            </a:r>
          </a:p>
          <a:p>
            <a:pPr eaLnBrk="1" hangingPunct="1">
              <a:lnSpc>
                <a:spcPct val="90000"/>
              </a:lnSpc>
            </a:pPr>
            <a:r>
              <a:rPr lang="en-US" sz="2800" dirty="0"/>
              <a:t>The worst case for the pivot being the first object is an already sorted or almost sorted array.</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11</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idx="1"/>
          </p:nvPr>
        </p:nvSpPr>
        <p:spPr>
          <a:xfrm>
            <a:off x="457200" y="228600"/>
            <a:ext cx="8382000" cy="6477000"/>
          </a:xfrm>
        </p:spPr>
        <p:txBody>
          <a:bodyPr>
            <a:normAutofit/>
          </a:bodyPr>
          <a:lstStyle/>
          <a:p>
            <a:pPr eaLnBrk="1" hangingPunct="1">
              <a:lnSpc>
                <a:spcPct val="80000"/>
              </a:lnSpc>
              <a:buFont typeface="Wingdings" charset="2"/>
              <a:buNone/>
            </a:pPr>
            <a:r>
              <a:rPr lang="en-US" sz="2400" b="1" dirty="0">
                <a:latin typeface="Courier New" charset="0"/>
              </a:rPr>
              <a:t>void quicksort(</a:t>
            </a:r>
            <a:r>
              <a:rPr lang="en-US" sz="2400" b="1" dirty="0" err="1">
                <a:latin typeface="Courier New" charset="0"/>
              </a:rPr>
              <a:t>int</a:t>
            </a:r>
            <a:r>
              <a:rPr lang="en-US" sz="2400" b="1" dirty="0">
                <a:latin typeface="Courier New" charset="0"/>
              </a:rPr>
              <a:t> a[], </a:t>
            </a:r>
            <a:r>
              <a:rPr lang="en-US" sz="2400" b="1" dirty="0" err="1">
                <a:latin typeface="Courier New" charset="0"/>
              </a:rPr>
              <a:t>int</a:t>
            </a:r>
            <a:r>
              <a:rPr lang="en-US" sz="2400" b="1" dirty="0">
                <a:latin typeface="Courier New" charset="0"/>
              </a:rPr>
              <a:t> first, </a:t>
            </a:r>
            <a:r>
              <a:rPr lang="en-US" sz="2400" b="1" dirty="0" err="1">
                <a:latin typeface="Courier New" charset="0"/>
              </a:rPr>
              <a:t>int</a:t>
            </a:r>
            <a:r>
              <a:rPr lang="en-US" sz="2400" b="1" dirty="0">
                <a:latin typeface="Courier New" charset="0"/>
              </a:rPr>
              <a:t> last)</a:t>
            </a:r>
          </a:p>
          <a:p>
            <a:pPr eaLnBrk="1" hangingPunct="1">
              <a:lnSpc>
                <a:spcPct val="80000"/>
              </a:lnSpc>
              <a:buFont typeface="Wingdings" charset="2"/>
              <a:buNone/>
            </a:pP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(last &lt;= first) return;</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a:t>
            </a:r>
            <a:r>
              <a:rPr lang="en-US" sz="2400" b="1" dirty="0">
                <a:latin typeface="Courier New" charset="0"/>
              </a:rPr>
              <a:t>pivot = a[first];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a:t>
            </a:r>
            <a:r>
              <a:rPr lang="en-US" sz="2400" b="1" dirty="0" err="1">
                <a:latin typeface="Courier New" charset="0"/>
              </a:rPr>
              <a:t>i</a:t>
            </a:r>
            <a:r>
              <a:rPr lang="en-US" sz="2400" b="1" dirty="0">
                <a:latin typeface="Courier New" charset="0"/>
              </a:rPr>
              <a:t>=first+1, j=last;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while </a:t>
            </a:r>
            <a:r>
              <a:rPr lang="en-US" sz="2400" b="1" dirty="0">
                <a:latin typeface="Courier New" charset="0"/>
              </a:rPr>
              <a:t>(</a:t>
            </a:r>
            <a:r>
              <a:rPr lang="en-US" sz="2400" b="1" dirty="0" err="1">
                <a:latin typeface="Courier New" charset="0"/>
              </a:rPr>
              <a:t>i</a:t>
            </a:r>
            <a:r>
              <a:rPr lang="en-US" sz="2400" b="1" dirty="0">
                <a:latin typeface="Courier New" charset="0"/>
              </a:rPr>
              <a:t>&lt;j)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while </a:t>
            </a:r>
            <a:r>
              <a:rPr lang="en-US" sz="2400" b="1" dirty="0">
                <a:latin typeface="Courier New" charset="0"/>
              </a:rPr>
              <a:t>(a[</a:t>
            </a:r>
            <a:r>
              <a:rPr lang="en-US" sz="2400" b="1" dirty="0" err="1">
                <a:latin typeface="Courier New" charset="0"/>
              </a:rPr>
              <a:t>i</a:t>
            </a:r>
            <a:r>
              <a:rPr lang="en-US" sz="2400" b="1" dirty="0">
                <a:latin typeface="Courier New" charset="0"/>
              </a:rPr>
              <a:t>] &lt; pivot &amp;&amp; </a:t>
            </a:r>
            <a:r>
              <a:rPr lang="en-US" sz="2400" b="1" dirty="0" err="1">
                <a:latin typeface="Courier New" charset="0"/>
              </a:rPr>
              <a:t>i</a:t>
            </a:r>
            <a:r>
              <a:rPr lang="en-US" sz="2400" b="1" dirty="0">
                <a:latin typeface="Courier New" charset="0"/>
              </a:rPr>
              <a:t>&lt;j) </a:t>
            </a:r>
            <a:r>
              <a:rPr lang="en-US" sz="2400" b="1" dirty="0" err="1">
                <a:latin typeface="Courier New" charset="0"/>
              </a:rPr>
              <a:t>i</a:t>
            </a: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while </a:t>
            </a:r>
            <a:r>
              <a:rPr lang="en-US" sz="2400" b="1" dirty="0">
                <a:latin typeface="Courier New" charset="0"/>
              </a:rPr>
              <a:t>(a[j] &gt; pivot) j--;</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if (</a:t>
            </a:r>
            <a:r>
              <a:rPr lang="en-US" sz="2400" b="1" dirty="0" err="1">
                <a:latin typeface="Courier New" charset="0"/>
              </a:rPr>
              <a:t>i</a:t>
            </a:r>
            <a:r>
              <a:rPr lang="en-US" sz="2400" b="1" dirty="0">
                <a:latin typeface="Courier New" charset="0"/>
              </a:rPr>
              <a:t>&lt;j)</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swap</a:t>
            </a:r>
            <a:r>
              <a:rPr lang="en-US" sz="2400" b="1" dirty="0">
                <a:latin typeface="Courier New" charset="0"/>
              </a:rPr>
              <a:t>(a[</a:t>
            </a:r>
            <a:r>
              <a:rPr lang="en-US" sz="2400" b="1" dirty="0" err="1">
                <a:latin typeface="Courier New" charset="0"/>
              </a:rPr>
              <a:t>i</a:t>
            </a:r>
            <a:r>
              <a:rPr lang="en-US" sz="2400" b="1" dirty="0">
                <a:latin typeface="Courier New" charset="0"/>
              </a:rPr>
              <a:t>++], a[j--]);</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smtClean="0">
                <a:latin typeface="Courier New" charset="0"/>
              </a:rPr>
              <a:t> </a:t>
            </a:r>
            <a:r>
              <a:rPr lang="en-US" sz="2400" b="1" smtClean="0">
                <a:latin typeface="Courier New" charset="0"/>
              </a:rPr>
              <a:t>}</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smtClean="0">
                <a:latin typeface="Courier New" charset="0"/>
              </a:rPr>
              <a:t>if (a[j] &gt; pivot)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smtClean="0">
                <a:latin typeface="Courier New" charset="0"/>
              </a:rPr>
              <a:t> j--;</a:t>
            </a:r>
          </a:p>
          <a:p>
            <a:pPr eaLnBrk="1" hangingPunct="1">
              <a:lnSpc>
                <a:spcPct val="80000"/>
              </a:lnSpc>
              <a:buFont typeface="Wingdings" charset="2"/>
              <a:buNone/>
            </a:pPr>
            <a:r>
              <a:rPr lang="en-US" sz="2400" b="1" dirty="0" smtClean="0">
                <a:latin typeface="Courier New" charset="0"/>
              </a:rPr>
              <a:t>    swap(a[j], a[first]);</a:t>
            </a:r>
          </a:p>
          <a:p>
            <a:pPr eaLnBrk="1" hangingPunct="1">
              <a:lnSpc>
                <a:spcPct val="80000"/>
              </a:lnSpc>
              <a:buFont typeface="Wingdings" charset="2"/>
              <a:buNone/>
            </a:pPr>
            <a:r>
              <a:rPr lang="en-US" sz="2400" b="1" dirty="0" smtClean="0">
                <a:latin typeface="Courier New" charset="0"/>
              </a:rPr>
              <a:t>    </a:t>
            </a:r>
            <a:r>
              <a:rPr lang="en-US" sz="2400" b="1" dirty="0" smtClean="0">
                <a:latin typeface="Courier New" charset="0"/>
              </a:rPr>
              <a:t>quicksort</a:t>
            </a:r>
            <a:r>
              <a:rPr lang="en-US" sz="2400" b="1" dirty="0">
                <a:latin typeface="Courier New" charset="0"/>
              </a:rPr>
              <a:t>(a, first, j-1);</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quicksort</a:t>
            </a:r>
            <a:r>
              <a:rPr lang="en-US" sz="2400" b="1" dirty="0">
                <a:latin typeface="Courier New" charset="0"/>
              </a:rPr>
              <a:t>(a, j+1, last);</a:t>
            </a:r>
          </a:p>
          <a:p>
            <a:pPr eaLnBrk="1" hangingPunct="1">
              <a:lnSpc>
                <a:spcPct val="80000"/>
              </a:lnSpc>
              <a:buNone/>
            </a:pPr>
            <a:r>
              <a:rPr lang="en-US" sz="2400" b="1" dirty="0">
                <a:latin typeface="Courier New" charset="0"/>
              </a:rPr>
              <a:t>} // </a:t>
            </a:r>
            <a:r>
              <a:rPr lang="en-US" sz="2400" b="1" dirty="0" smtClean="0">
                <a:latin typeface="Courier New" charset="0"/>
              </a:rPr>
              <a:t>quicksort()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12</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r>
              <a:rPr lang="en-US"/>
              <a:t>Best-Case Analysis</a:t>
            </a:r>
          </a:p>
        </p:txBody>
      </p:sp>
      <p:sp>
        <p:nvSpPr>
          <p:cNvPr id="266243" name="Rectangle 3"/>
          <p:cNvSpPr>
            <a:spLocks noGrp="1" noChangeArrowheads="1"/>
          </p:cNvSpPr>
          <p:nvPr>
            <p:ph type="body" sz="half" idx="1"/>
          </p:nvPr>
        </p:nvSpPr>
        <p:spPr/>
        <p:txBody>
          <a:bodyPr/>
          <a:lstStyle/>
          <a:p>
            <a:pPr eaLnBrk="1" hangingPunct="1"/>
            <a:r>
              <a:rPr lang="en-US" sz="2800"/>
              <a:t>Suppose that the pivot is right in the middle. Then we have approximately</a:t>
            </a:r>
          </a:p>
          <a:p>
            <a:pPr eaLnBrk="1" hangingPunct="1"/>
            <a:r>
              <a:rPr lang="en-US" sz="2800" i="1"/>
              <a:t>T</a:t>
            </a:r>
            <a:r>
              <a:rPr lang="en-US" sz="2800"/>
              <a:t>(</a:t>
            </a:r>
            <a:r>
              <a:rPr lang="en-US" sz="2800" i="1"/>
              <a:t>n</a:t>
            </a:r>
            <a:r>
              <a:rPr lang="en-US" sz="2800"/>
              <a:t>) = 2</a:t>
            </a:r>
            <a:r>
              <a:rPr lang="en-US" sz="2800" i="1"/>
              <a:t>T</a:t>
            </a:r>
            <a:r>
              <a:rPr lang="en-US" sz="2800"/>
              <a:t>(</a:t>
            </a:r>
            <a:r>
              <a:rPr lang="en-US" sz="2800" i="1"/>
              <a:t>n</a:t>
            </a:r>
            <a:r>
              <a:rPr lang="en-US" sz="2800"/>
              <a:t>/2)+</a:t>
            </a:r>
            <a:r>
              <a:rPr lang="en-US" sz="2800" i="1"/>
              <a:t>cn</a:t>
            </a:r>
          </a:p>
          <a:p>
            <a:pPr eaLnBrk="1" hangingPunct="1"/>
            <a:r>
              <a:rPr lang="en-US" sz="2800"/>
              <a:t>If we divide both sides of the equation by </a:t>
            </a:r>
            <a:r>
              <a:rPr lang="en-US" sz="2800" i="1"/>
              <a:t>n</a:t>
            </a:r>
            <a:r>
              <a:rPr lang="en-US" sz="2800"/>
              <a:t>, we have:</a:t>
            </a:r>
          </a:p>
        </p:txBody>
      </p:sp>
      <p:graphicFrame>
        <p:nvGraphicFramePr>
          <p:cNvPr id="1026" name="Object 4"/>
          <p:cNvGraphicFramePr>
            <a:graphicFrameLocks noGrp="1" noChangeAspect="1"/>
          </p:cNvGraphicFramePr>
          <p:nvPr>
            <p:ph sz="half" idx="2"/>
          </p:nvPr>
        </p:nvGraphicFramePr>
        <p:xfrm>
          <a:off x="5105400" y="1676400"/>
          <a:ext cx="3470275" cy="4267200"/>
        </p:xfrm>
        <a:graphic>
          <a:graphicData uri="http://schemas.openxmlformats.org/presentationml/2006/ole">
            <mc:AlternateContent xmlns:mc="http://schemas.openxmlformats.org/markup-compatibility/2006">
              <mc:Choice xmlns:v="urn:schemas-microsoft-com:vml" Requires="v">
                <p:oleObj spid="_x0000_s1108" name="Equation" r:id="rId3" imgW="2044440" imgH="2514600" progId="Equation.3">
                  <p:embed/>
                </p:oleObj>
              </mc:Choice>
              <mc:Fallback>
                <p:oleObj name="Equation" r:id="rId3" imgW="2044440" imgH="2514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676400"/>
                        <a:ext cx="3470275" cy="4267200"/>
                      </a:xfrm>
                      <a:prstGeom prst="rect">
                        <a:avLst/>
                      </a:prstGeom>
                      <a:solidFill>
                        <a:schemeClr val="tx1"/>
                      </a:solidFill>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Possible Improvements</a:t>
            </a:r>
            <a:endParaRPr lang="en-US" dirty="0"/>
          </a:p>
        </p:txBody>
      </p:sp>
      <p:sp>
        <p:nvSpPr>
          <p:cNvPr id="6" name="Content Placeholder 5"/>
          <p:cNvSpPr>
            <a:spLocks noGrp="1"/>
          </p:cNvSpPr>
          <p:nvPr>
            <p:ph idx="1"/>
          </p:nvPr>
        </p:nvSpPr>
        <p:spPr/>
        <p:txBody>
          <a:bodyPr>
            <a:normAutofit lnSpcReduction="10000"/>
          </a:bodyPr>
          <a:lstStyle/>
          <a:p>
            <a:r>
              <a:rPr lang="en-US" sz="2800" dirty="0" smtClean="0">
                <a:solidFill>
                  <a:schemeClr val="accent2"/>
                </a:solidFill>
              </a:rPr>
              <a:t>Median out of 3</a:t>
            </a:r>
            <a:r>
              <a:rPr lang="en-US" sz="2800" dirty="0" smtClean="0"/>
              <a:t>: select the median between a[first], a[last], and a[(</a:t>
            </a:r>
            <a:r>
              <a:rPr lang="en-US" sz="2800" dirty="0" err="1" smtClean="0"/>
              <a:t>first+last</a:t>
            </a:r>
            <a:r>
              <a:rPr lang="en-US" sz="2800" dirty="0" smtClean="0"/>
              <a:t>)/2]. Swap it with a[0] and use it as pivot. </a:t>
            </a:r>
            <a:endParaRPr lang="en-US" sz="2800" dirty="0"/>
          </a:p>
          <a:p>
            <a:r>
              <a:rPr lang="en-US" sz="2800" dirty="0" smtClean="0"/>
              <a:t>It turns a sorted array into a best-case for the complexity.</a:t>
            </a:r>
          </a:p>
          <a:p>
            <a:r>
              <a:rPr lang="en-US" sz="2800" dirty="0" smtClean="0">
                <a:solidFill>
                  <a:srgbClr val="CCAF0A"/>
                </a:solidFill>
              </a:rPr>
              <a:t>Randomized pivot</a:t>
            </a:r>
            <a:r>
              <a:rPr lang="en-US" sz="2800" dirty="0" smtClean="0"/>
              <a:t>: choose a random position between first and last. </a:t>
            </a:r>
            <a:r>
              <a:rPr lang="en-US" sz="2800" dirty="0"/>
              <a:t>Swap </a:t>
            </a:r>
            <a:r>
              <a:rPr lang="en-US" sz="2800" dirty="0" smtClean="0"/>
              <a:t>that element </a:t>
            </a:r>
            <a:r>
              <a:rPr lang="en-US" sz="2800" dirty="0"/>
              <a:t>with a[0] and use it as pivot. </a:t>
            </a:r>
            <a:endParaRPr lang="en-US" sz="2800" dirty="0" smtClean="0"/>
          </a:p>
          <a:p>
            <a:r>
              <a:rPr lang="en-US" sz="2800" dirty="0" smtClean="0"/>
              <a:t>For small size of the array, selection sort or insertion sort might be faster.</a:t>
            </a:r>
            <a:endParaRPr lang="en-US" sz="2800" dirty="0"/>
          </a:p>
        </p:txBody>
      </p:sp>
    </p:spTree>
    <p:extLst>
      <p:ext uri="{BB962C8B-B14F-4D97-AF65-F5344CB8AC3E}">
        <p14:creationId xmlns:p14="http://schemas.microsoft.com/office/powerpoint/2010/main" val="233670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r>
              <a:rPr lang="en-US"/>
              <a:t>Merge Sort</a:t>
            </a:r>
          </a:p>
        </p:txBody>
      </p:sp>
      <p:sp>
        <p:nvSpPr>
          <p:cNvPr id="262147" name="Rectangle 3"/>
          <p:cNvSpPr>
            <a:spLocks noGrp="1" noChangeArrowheads="1"/>
          </p:cNvSpPr>
          <p:nvPr>
            <p:ph idx="1"/>
          </p:nvPr>
        </p:nvSpPr>
        <p:spPr/>
        <p:txBody>
          <a:bodyPr/>
          <a:lstStyle/>
          <a:p>
            <a:pPr eaLnBrk="1" hangingPunct="1">
              <a:lnSpc>
                <a:spcPct val="80000"/>
              </a:lnSpc>
            </a:pPr>
            <a:r>
              <a:rPr lang="en-US" sz="2800"/>
              <a:t>Idea: divide the array in 2, sort the 2 parts recursively, then merge the arrays.</a:t>
            </a:r>
          </a:p>
          <a:p>
            <a:pPr eaLnBrk="1" hangingPunct="1">
              <a:lnSpc>
                <a:spcPct val="80000"/>
              </a:lnSpc>
            </a:pPr>
            <a:r>
              <a:rPr lang="en-US" sz="2800"/>
              <a:t>It can be proven that the complexity of the algorithm in the best, average and worst case is O(n log</a:t>
            </a:r>
            <a:r>
              <a:rPr lang="en-US" sz="2800" baseline="-25000"/>
              <a:t>2</a:t>
            </a:r>
            <a:r>
              <a:rPr lang="en-US" sz="2800"/>
              <a:t> n). Thus, it is </a:t>
            </a:r>
            <a:r>
              <a:rPr lang="en-US" sz="2800">
                <a:latin typeface="Symbol" charset="2"/>
              </a:rPr>
              <a:t>Q</a:t>
            </a:r>
            <a:r>
              <a:rPr lang="en-US" sz="2800"/>
              <a:t>(n log</a:t>
            </a:r>
            <a:r>
              <a:rPr lang="en-US" sz="2800" baseline="-25000"/>
              <a:t>2</a:t>
            </a:r>
            <a:r>
              <a:rPr lang="en-US" sz="2800"/>
              <a:t> n). </a:t>
            </a:r>
          </a:p>
          <a:p>
            <a:pPr eaLnBrk="1" hangingPunct="1">
              <a:lnSpc>
                <a:spcPct val="80000"/>
              </a:lnSpc>
            </a:pPr>
            <a:r>
              <a:rPr lang="en-US" sz="2800"/>
              <a:t>Experiences show that on average, the Quicksort and Heap Sort are faster than the merge sort.</a:t>
            </a:r>
          </a:p>
          <a:p>
            <a:pPr eaLnBrk="1" hangingPunct="1">
              <a:lnSpc>
                <a:spcPct val="80000"/>
              </a:lnSpc>
            </a:pPr>
            <a:r>
              <a:rPr lang="en-US" sz="2800"/>
              <a:t>The merge sort is a stable algorithm, but it's not an in-place one: the merging operation requires an extra array to store the merged array.</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15</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idx="1"/>
          </p:nvPr>
        </p:nvSpPr>
        <p:spPr>
          <a:xfrm>
            <a:off x="457200" y="304800"/>
            <a:ext cx="8229600" cy="6019800"/>
          </a:xfrm>
        </p:spPr>
        <p:txBody>
          <a:bodyPr/>
          <a:lstStyle/>
          <a:p>
            <a:pPr eaLnBrk="1" hangingPunct="1">
              <a:lnSpc>
                <a:spcPct val="90000"/>
              </a:lnSpc>
              <a:buFont typeface="Wingdings" charset="2"/>
              <a:buNone/>
            </a:pPr>
            <a:r>
              <a:rPr lang="en-US" sz="2800" b="1" dirty="0">
                <a:latin typeface="Courier New" charset="0"/>
              </a:rPr>
              <a:t>void </a:t>
            </a:r>
            <a:r>
              <a:rPr lang="en-US" sz="2800" b="1" dirty="0" err="1" smtClean="0">
                <a:latin typeface="Courier New" charset="0"/>
              </a:rPr>
              <a:t>mergeSort</a:t>
            </a:r>
            <a:r>
              <a:rPr lang="en-US" sz="2800" b="1" dirty="0">
                <a:latin typeface="Courier New" charset="0"/>
              </a:rPr>
              <a:t>(</a:t>
            </a:r>
            <a:r>
              <a:rPr lang="en-US" sz="2800" b="1" dirty="0" err="1">
                <a:latin typeface="Courier New" charset="0"/>
              </a:rPr>
              <a:t>int</a:t>
            </a:r>
            <a:r>
              <a:rPr lang="en-US" sz="2800" b="1" dirty="0">
                <a:latin typeface="Courier New" charset="0"/>
              </a:rPr>
              <a:t> a[], </a:t>
            </a:r>
            <a:r>
              <a:rPr lang="en-US" sz="2800" b="1" dirty="0" err="1">
                <a:latin typeface="Courier New" charset="0"/>
              </a:rPr>
              <a:t>int</a:t>
            </a:r>
            <a:r>
              <a:rPr lang="en-US" sz="2800" b="1" dirty="0">
                <a:latin typeface="Courier New" charset="0"/>
              </a:rPr>
              <a:t> first,</a:t>
            </a:r>
          </a:p>
          <a:p>
            <a:pPr eaLnBrk="1" hangingPunct="1">
              <a:lnSpc>
                <a:spcPct val="90000"/>
              </a:lnSpc>
              <a:buFont typeface="Wingdings" charset="2"/>
              <a:buNone/>
            </a:pPr>
            <a:r>
              <a:rPr lang="en-US" sz="2800" b="1" dirty="0">
                <a:latin typeface="Courier New" charset="0"/>
              </a:rPr>
              <a:t>                </a:t>
            </a:r>
            <a:r>
              <a:rPr lang="en-US" sz="2800" b="1" dirty="0" err="1">
                <a:latin typeface="Courier New" charset="0"/>
              </a:rPr>
              <a:t>int</a:t>
            </a:r>
            <a:r>
              <a:rPr lang="en-US" sz="2800" b="1" dirty="0">
                <a:latin typeface="Courier New" charset="0"/>
              </a:rPr>
              <a:t> last, </a:t>
            </a:r>
            <a:r>
              <a:rPr lang="en-US" sz="2800" b="1" dirty="0" err="1">
                <a:latin typeface="Courier New" charset="0"/>
              </a:rPr>
              <a:t>int</a:t>
            </a:r>
            <a:r>
              <a:rPr lang="en-US" sz="2800" b="1" dirty="0">
                <a:latin typeface="Courier New" charset="0"/>
              </a:rPr>
              <a:t> aux[])</a:t>
            </a: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if </a:t>
            </a:r>
            <a:r>
              <a:rPr lang="en-US" sz="2800" b="1" dirty="0">
                <a:latin typeface="Courier New" charset="0"/>
              </a:rPr>
              <a:t>(last &lt;= first) return;</a:t>
            </a:r>
          </a:p>
          <a:p>
            <a:pPr eaLnBrk="1" hangingPunct="1">
              <a:lnSpc>
                <a:spcPct val="90000"/>
              </a:lnSpc>
              <a:buFont typeface="Wingdings" charset="2"/>
              <a:buNone/>
            </a:pPr>
            <a:r>
              <a:rPr lang="en-US" sz="2800" b="1" dirty="0" smtClean="0">
                <a:latin typeface="Courier New" charset="0"/>
              </a:rPr>
              <a:t>    </a:t>
            </a:r>
            <a:r>
              <a:rPr lang="en-US" sz="2800" b="1" dirty="0" err="1">
                <a:latin typeface="Courier New" charset="0"/>
              </a:rPr>
              <a:t>int</a:t>
            </a:r>
            <a:r>
              <a:rPr lang="en-US" sz="2800" b="1" dirty="0">
                <a:latin typeface="Courier New" charset="0"/>
              </a:rPr>
              <a:t> mid = (</a:t>
            </a:r>
            <a:r>
              <a:rPr lang="en-US" sz="2800" b="1" dirty="0" err="1">
                <a:latin typeface="Courier New" charset="0"/>
              </a:rPr>
              <a:t>first+last</a:t>
            </a:r>
            <a:r>
              <a:rPr lang="en-US" sz="2800" b="1" dirty="0">
                <a:latin typeface="Courier New" charset="0"/>
              </a:rPr>
              <a:t>)/2;</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mergeSort</a:t>
            </a:r>
            <a:r>
              <a:rPr lang="en-US" sz="2800" b="1" dirty="0">
                <a:latin typeface="Courier New" charset="0"/>
              </a:rPr>
              <a:t>(a, first, mid, aux);</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mergeSort</a:t>
            </a:r>
            <a:r>
              <a:rPr lang="en-US" sz="2800" b="1" dirty="0">
                <a:latin typeface="Courier New" charset="0"/>
              </a:rPr>
              <a:t>(a, mid+1, last, aux);</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mergeArrays</a:t>
            </a:r>
            <a:r>
              <a:rPr lang="en-US" sz="2800" b="1" dirty="0">
                <a:latin typeface="Courier New" charset="0"/>
              </a:rPr>
              <a:t>(a, first, mid, a,</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mid+1, last, aux, first, last);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for </a:t>
            </a:r>
            <a:r>
              <a:rPr lang="en-US" sz="2800" b="1" dirty="0">
                <a:latin typeface="Courier New" charset="0"/>
              </a:rPr>
              <a:t>(</a:t>
            </a:r>
            <a:r>
              <a:rPr lang="en-US" sz="2800" b="1" dirty="0" err="1">
                <a:latin typeface="Courier New" charset="0"/>
              </a:rPr>
              <a:t>int</a:t>
            </a:r>
            <a:r>
              <a:rPr lang="en-US" sz="2800" b="1" dirty="0">
                <a:latin typeface="Courier New" charset="0"/>
              </a:rPr>
              <a:t> </a:t>
            </a:r>
            <a:r>
              <a:rPr lang="en-US" sz="2800" b="1" dirty="0" err="1">
                <a:latin typeface="Courier New" charset="0"/>
              </a:rPr>
              <a:t>i</a:t>
            </a:r>
            <a:r>
              <a:rPr lang="en-US" sz="2800" b="1" dirty="0">
                <a:latin typeface="Courier New" charset="0"/>
              </a:rPr>
              <a:t>=first; </a:t>
            </a:r>
            <a:r>
              <a:rPr lang="en-US" sz="2800" b="1" dirty="0" err="1">
                <a:latin typeface="Courier New" charset="0"/>
              </a:rPr>
              <a:t>i</a:t>
            </a:r>
            <a:r>
              <a:rPr lang="en-US" sz="2800" b="1" dirty="0">
                <a:latin typeface="Courier New" charset="0"/>
              </a:rPr>
              <a:t>&lt;=last; </a:t>
            </a:r>
            <a:r>
              <a:rPr lang="en-US" sz="2800" b="1" dirty="0" err="1">
                <a:latin typeface="Courier New" charset="0"/>
              </a:rPr>
              <a:t>i</a:t>
            </a: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a:t>
            </a:r>
            <a:r>
              <a:rPr lang="en-US" sz="2800" b="1" dirty="0">
                <a:latin typeface="Courier New" charset="0"/>
              </a:rPr>
              <a:t>[</a:t>
            </a:r>
            <a:r>
              <a:rPr lang="en-US" sz="2800" b="1" dirty="0" err="1">
                <a:latin typeface="Courier New" charset="0"/>
              </a:rPr>
              <a:t>i</a:t>
            </a:r>
            <a:r>
              <a:rPr lang="en-US" sz="2800" b="1" dirty="0">
                <a:latin typeface="Courier New" charset="0"/>
              </a:rPr>
              <a:t>] = aux[</a:t>
            </a:r>
            <a:r>
              <a:rPr lang="en-US" sz="2800" b="1" dirty="0" err="1">
                <a:latin typeface="Courier New" charset="0"/>
              </a:rPr>
              <a:t>i</a:t>
            </a:r>
            <a:r>
              <a:rPr lang="en-US" sz="2800" b="1" dirty="0">
                <a:latin typeface="Courier New" charset="0"/>
              </a:rPr>
              <a:t>];</a:t>
            </a:r>
          </a:p>
          <a:p>
            <a:pPr eaLnBrk="1" hangingPunct="1">
              <a:lnSpc>
                <a:spcPct val="90000"/>
              </a:lnSpc>
              <a:buNone/>
            </a:pPr>
            <a:r>
              <a:rPr lang="en-US" sz="2800" b="1" dirty="0">
                <a:latin typeface="Courier New" charset="0"/>
              </a:rPr>
              <a:t>} // </a:t>
            </a:r>
            <a:r>
              <a:rPr lang="en-US" sz="2800" b="1" dirty="0" err="1" smtClean="0">
                <a:latin typeface="Courier New" charset="0"/>
              </a:rPr>
              <a:t>mergeSort</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16</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idx="1"/>
          </p:nvPr>
        </p:nvSpPr>
        <p:spPr>
          <a:xfrm>
            <a:off x="457200" y="304800"/>
            <a:ext cx="8229600" cy="6553200"/>
          </a:xfrm>
        </p:spPr>
        <p:txBody>
          <a:bodyPr/>
          <a:lstStyle/>
          <a:p>
            <a:pPr eaLnBrk="1" hangingPunct="1">
              <a:lnSpc>
                <a:spcPct val="90000"/>
              </a:lnSpc>
              <a:buFont typeface="Wingdings" charset="2"/>
              <a:buNone/>
            </a:pPr>
            <a:r>
              <a:rPr lang="en-US" sz="2400" b="1" dirty="0">
                <a:latin typeface="Courier New" charset="0"/>
              </a:rPr>
              <a:t>void </a:t>
            </a:r>
            <a:r>
              <a:rPr lang="en-US" sz="2400" b="1" dirty="0" err="1" smtClean="0">
                <a:latin typeface="Courier New" charset="0"/>
              </a:rPr>
              <a:t>mergeArrays</a:t>
            </a:r>
            <a:r>
              <a:rPr lang="en-US" sz="2400" b="1" dirty="0">
                <a:latin typeface="Courier New" charset="0"/>
              </a:rPr>
              <a:t>(</a:t>
            </a:r>
            <a:r>
              <a:rPr lang="en-US" sz="2400" b="1" dirty="0" err="1">
                <a:latin typeface="Courier New" charset="0"/>
              </a:rPr>
              <a:t>int</a:t>
            </a:r>
            <a:r>
              <a:rPr lang="en-US" sz="2400" b="1" dirty="0">
                <a:latin typeface="Courier New" charset="0"/>
              </a:rPr>
              <a:t> a[], </a:t>
            </a:r>
            <a:r>
              <a:rPr lang="en-US" sz="2400" b="1" dirty="0" err="1">
                <a:latin typeface="Courier New" charset="0"/>
              </a:rPr>
              <a:t>int</a:t>
            </a:r>
            <a:r>
              <a:rPr lang="en-US" sz="2400" b="1" dirty="0">
                <a:latin typeface="Courier New" charset="0"/>
              </a:rPr>
              <a:t> </a:t>
            </a:r>
            <a:r>
              <a:rPr lang="en-US" sz="2400" b="1" dirty="0" err="1">
                <a:latin typeface="Courier New" charset="0"/>
              </a:rPr>
              <a:t>afirst</a:t>
            </a:r>
            <a:r>
              <a:rPr lang="en-US" sz="2400" b="1" dirty="0">
                <a:latin typeface="Courier New" charset="0"/>
              </a:rPr>
              <a:t>, </a:t>
            </a:r>
            <a:r>
              <a:rPr lang="en-US" sz="2400" b="1" dirty="0" err="1">
                <a:latin typeface="Courier New" charset="0"/>
              </a:rPr>
              <a:t>int</a:t>
            </a:r>
            <a:r>
              <a:rPr lang="en-US" sz="2400" b="1" dirty="0">
                <a:latin typeface="Courier New" charset="0"/>
              </a:rPr>
              <a:t> </a:t>
            </a:r>
            <a:r>
              <a:rPr lang="en-US" sz="2400" b="1" dirty="0" err="1">
                <a:latin typeface="Courier New" charset="0"/>
              </a:rPr>
              <a:t>alast</a:t>
            </a:r>
            <a:r>
              <a:rPr lang="en-US" sz="2400" b="1" dirty="0">
                <a:latin typeface="Courier New" charset="0"/>
              </a:rPr>
              <a:t>, </a:t>
            </a:r>
            <a:r>
              <a:rPr lang="en-US" sz="2400" b="1" dirty="0" err="1">
                <a:latin typeface="Courier New" charset="0"/>
              </a:rPr>
              <a:t>int</a:t>
            </a:r>
            <a:r>
              <a:rPr lang="en-US" sz="2400" b="1" dirty="0">
                <a:latin typeface="Courier New" charset="0"/>
              </a:rPr>
              <a:t> b[], </a:t>
            </a:r>
            <a:r>
              <a:rPr lang="en-US" sz="2400" b="1" dirty="0" err="1">
                <a:latin typeface="Courier New" charset="0"/>
              </a:rPr>
              <a:t>int</a:t>
            </a:r>
            <a:r>
              <a:rPr lang="en-US" sz="2400" b="1" dirty="0">
                <a:latin typeface="Courier New" charset="0"/>
              </a:rPr>
              <a:t> </a:t>
            </a:r>
            <a:r>
              <a:rPr lang="en-US" sz="2400" b="1" dirty="0" err="1">
                <a:latin typeface="Courier New" charset="0"/>
              </a:rPr>
              <a:t>bfirst</a:t>
            </a:r>
            <a:r>
              <a:rPr lang="en-US" sz="2400" b="1" dirty="0">
                <a:latin typeface="Courier New" charset="0"/>
              </a:rPr>
              <a:t>, </a:t>
            </a:r>
            <a:r>
              <a:rPr lang="en-US" sz="2400" b="1" dirty="0" err="1">
                <a:latin typeface="Courier New" charset="0"/>
              </a:rPr>
              <a:t>int</a:t>
            </a:r>
            <a:r>
              <a:rPr lang="en-US" sz="2400" b="1" dirty="0">
                <a:latin typeface="Courier New" charset="0"/>
              </a:rPr>
              <a:t> blast, </a:t>
            </a:r>
            <a:r>
              <a:rPr lang="en-US" sz="2400" b="1" dirty="0" err="1">
                <a:latin typeface="Courier New" charset="0"/>
              </a:rPr>
              <a:t>int</a:t>
            </a:r>
            <a:r>
              <a:rPr lang="en-US" sz="2400" b="1" dirty="0">
                <a:latin typeface="Courier New" charset="0"/>
              </a:rPr>
              <a:t> c[], </a:t>
            </a:r>
            <a:r>
              <a:rPr lang="en-US" sz="2400" b="1" dirty="0" err="1">
                <a:latin typeface="Courier New" charset="0"/>
              </a:rPr>
              <a:t>int</a:t>
            </a:r>
            <a:r>
              <a:rPr lang="en-US" sz="2400" b="1" dirty="0">
                <a:latin typeface="Courier New" charset="0"/>
              </a:rPr>
              <a:t> </a:t>
            </a:r>
            <a:r>
              <a:rPr lang="en-US" sz="2400" b="1" dirty="0" err="1">
                <a:latin typeface="Courier New" charset="0"/>
              </a:rPr>
              <a:t>cfirst</a:t>
            </a:r>
            <a:r>
              <a:rPr lang="en-US" sz="2400" b="1" dirty="0">
                <a:latin typeface="Courier New" charset="0"/>
              </a:rPr>
              <a:t>, </a:t>
            </a:r>
            <a:r>
              <a:rPr lang="en-US" sz="2400" b="1" dirty="0" err="1">
                <a:latin typeface="Courier New" charset="0"/>
              </a:rPr>
              <a:t>int</a:t>
            </a:r>
            <a:r>
              <a:rPr lang="en-US" sz="2400" b="1" dirty="0">
                <a:latin typeface="Courier New" charset="0"/>
              </a:rPr>
              <a:t> </a:t>
            </a:r>
            <a:r>
              <a:rPr lang="en-US" sz="2400" b="1" dirty="0" err="1">
                <a:latin typeface="Courier New" charset="0"/>
              </a:rPr>
              <a:t>clast</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 skip verification of size of c.</a:t>
            </a:r>
          </a:p>
          <a:p>
            <a:pPr eaLnBrk="1" hangingPunct="1">
              <a:lnSpc>
                <a:spcPct val="90000"/>
              </a:lnSpc>
              <a:buFont typeface="Wingdings" charset="2"/>
              <a:buNone/>
            </a:pPr>
            <a:r>
              <a:rPr lang="en-US" sz="2400" b="1" dirty="0" smtClean="0">
                <a:latin typeface="Courier New" charset="0"/>
              </a:rPr>
              <a:t>    </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a:t>
            </a:r>
            <a:r>
              <a:rPr lang="en-US" sz="2400" b="1" dirty="0" err="1">
                <a:latin typeface="Courier New" charset="0"/>
              </a:rPr>
              <a:t>afirst</a:t>
            </a:r>
            <a:r>
              <a:rPr lang="en-US" sz="2400" b="1" dirty="0">
                <a:latin typeface="Courier New" charset="0"/>
              </a:rPr>
              <a:t>, j=</a:t>
            </a:r>
            <a:r>
              <a:rPr lang="en-US" sz="2400" b="1" dirty="0" err="1">
                <a:latin typeface="Courier New" charset="0"/>
              </a:rPr>
              <a:t>bfirst</a:t>
            </a:r>
            <a:r>
              <a:rPr lang="en-US" sz="2400" b="1" dirty="0">
                <a:latin typeface="Courier New" charset="0"/>
              </a:rPr>
              <a:t>, k=</a:t>
            </a:r>
            <a:r>
              <a:rPr lang="en-US" sz="2400" b="1" dirty="0" err="1">
                <a:latin typeface="Courier New" charset="0"/>
              </a:rPr>
              <a:t>cfirst</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while </a:t>
            </a:r>
            <a:r>
              <a:rPr lang="en-US" sz="2400" b="1" dirty="0">
                <a:latin typeface="Courier New" charset="0"/>
              </a:rPr>
              <a:t>(</a:t>
            </a:r>
            <a:r>
              <a:rPr lang="en-US" sz="2400" b="1" dirty="0" err="1">
                <a:latin typeface="Courier New" charset="0"/>
              </a:rPr>
              <a:t>i</a:t>
            </a:r>
            <a:r>
              <a:rPr lang="en-US" sz="2400" b="1" dirty="0">
                <a:latin typeface="Courier New" charset="0"/>
              </a:rPr>
              <a:t>&lt;=</a:t>
            </a:r>
            <a:r>
              <a:rPr lang="en-US" sz="2400" b="1" dirty="0" err="1">
                <a:latin typeface="Courier New" charset="0"/>
              </a:rPr>
              <a:t>alast</a:t>
            </a:r>
            <a:r>
              <a:rPr lang="en-US" sz="2400" b="1" dirty="0">
                <a:latin typeface="Courier New" charset="0"/>
              </a:rPr>
              <a:t> &amp;&amp; j&lt;=blast) {</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if (a[</a:t>
            </a:r>
            <a:r>
              <a:rPr lang="en-US" sz="2400" b="1" dirty="0" err="1">
                <a:latin typeface="Courier New" charset="0"/>
              </a:rPr>
              <a:t>i</a:t>
            </a:r>
            <a:r>
              <a:rPr lang="en-US" sz="2400" b="1" dirty="0">
                <a:latin typeface="Courier New" charset="0"/>
              </a:rPr>
              <a:t>] &lt;= b[j])</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c[k++] = a[</a:t>
            </a:r>
            <a:r>
              <a:rPr lang="en-US" sz="2400" b="1" dirty="0" err="1">
                <a:latin typeface="Courier New" charset="0"/>
              </a:rPr>
              <a:t>i</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else</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c[k++] = b[j++];</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while </a:t>
            </a:r>
            <a:r>
              <a:rPr lang="en-US" sz="2400" b="1" dirty="0">
                <a:latin typeface="Courier New" charset="0"/>
              </a:rPr>
              <a:t>(</a:t>
            </a:r>
            <a:r>
              <a:rPr lang="en-US" sz="2400" b="1" dirty="0" err="1">
                <a:latin typeface="Courier New" charset="0"/>
              </a:rPr>
              <a:t>i</a:t>
            </a:r>
            <a:r>
              <a:rPr lang="en-US" sz="2400" b="1" dirty="0">
                <a:latin typeface="Courier New" charset="0"/>
              </a:rPr>
              <a:t>&lt;=</a:t>
            </a:r>
            <a:r>
              <a:rPr lang="en-US" sz="2400" b="1" dirty="0" err="1">
                <a:latin typeface="Courier New" charset="0"/>
              </a:rPr>
              <a:t>alast</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c[k++] = a[</a:t>
            </a:r>
            <a:r>
              <a:rPr lang="en-US" sz="2400" b="1" dirty="0" err="1">
                <a:latin typeface="Courier New" charset="0"/>
              </a:rPr>
              <a:t>i</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while </a:t>
            </a:r>
            <a:r>
              <a:rPr lang="en-US" sz="2400" b="1" dirty="0">
                <a:latin typeface="Courier New" charset="0"/>
              </a:rPr>
              <a:t>(j&lt;=blast) </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c[k++] = b[j++];</a:t>
            </a:r>
          </a:p>
          <a:p>
            <a:pPr eaLnBrk="1" hangingPunct="1">
              <a:lnSpc>
                <a:spcPct val="90000"/>
              </a:lnSpc>
              <a:buNone/>
            </a:pPr>
            <a:r>
              <a:rPr lang="en-US" sz="2400" b="1" dirty="0">
                <a:latin typeface="Courier New" charset="0"/>
              </a:rPr>
              <a:t>} // </a:t>
            </a:r>
            <a:r>
              <a:rPr lang="en-US" sz="2400" b="1" dirty="0" err="1" smtClean="0">
                <a:latin typeface="Courier New" charset="0"/>
              </a:rPr>
              <a:t>mergeArrays</a:t>
            </a:r>
            <a:r>
              <a:rPr lang="en-US" sz="2400" b="1" dirty="0" smtClean="0">
                <a:latin typeface="Courier New" charset="0"/>
              </a:rPr>
              <a: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17</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Theorem</a:t>
            </a:r>
            <a:endParaRPr lang="en-US" dirty="0"/>
          </a:p>
        </p:txBody>
      </p:sp>
      <p:sp>
        <p:nvSpPr>
          <p:cNvPr id="3" name="Content Placeholder 2"/>
          <p:cNvSpPr>
            <a:spLocks noGrp="1"/>
          </p:cNvSpPr>
          <p:nvPr>
            <p:ph idx="1"/>
          </p:nvPr>
        </p:nvSpPr>
        <p:spPr/>
        <p:txBody>
          <a:bodyPr/>
          <a:lstStyle/>
          <a:p>
            <a:r>
              <a:rPr lang="en-US" dirty="0" smtClean="0">
                <a:solidFill>
                  <a:srgbClr val="CCAF0A"/>
                </a:solidFill>
              </a:rPr>
              <a:t>Theorem</a:t>
            </a:r>
            <a:r>
              <a:rPr lang="en-US" dirty="0" smtClean="0"/>
              <a:t>. For a sorting algorithm that compares the elements of the array to make decisions, the </a:t>
            </a:r>
            <a:r>
              <a:rPr lang="en-US" i="1" dirty="0" smtClean="0"/>
              <a:t>worst case </a:t>
            </a:r>
            <a:r>
              <a:rPr lang="en-US" dirty="0" smtClean="0"/>
              <a:t>complexity cannot be less than </a:t>
            </a:r>
            <a:br>
              <a:rPr lang="en-US" dirty="0" smtClean="0"/>
            </a:br>
            <a:r>
              <a:rPr lang="en-US" dirty="0" err="1" smtClean="0"/>
              <a:t>Θ</a:t>
            </a:r>
            <a:r>
              <a:rPr lang="en-US" dirty="0" smtClean="0"/>
              <a:t>(n log(n)).</a:t>
            </a:r>
            <a:endParaRPr lang="en-US" dirty="0"/>
          </a:p>
        </p:txBody>
      </p:sp>
      <p:sp>
        <p:nvSpPr>
          <p:cNvPr id="4" name="Slide Number Placeholder 3"/>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18</a:t>
            </a:fld>
            <a:endParaRPr kumimoji="0" lang="en-US"/>
          </a:p>
        </p:txBody>
      </p:sp>
    </p:spTree>
    <p:extLst>
      <p:ext uri="{BB962C8B-B14F-4D97-AF65-F5344CB8AC3E}">
        <p14:creationId xmlns:p14="http://schemas.microsoft.com/office/powerpoint/2010/main" val="154644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r>
              <a:rPr lang="en-US"/>
              <a:t>Bucket Sort (BinSort)</a:t>
            </a:r>
          </a:p>
        </p:txBody>
      </p:sp>
      <p:sp>
        <p:nvSpPr>
          <p:cNvPr id="307203" name="Rectangle 3"/>
          <p:cNvSpPr>
            <a:spLocks noGrp="1" noChangeArrowheads="1"/>
          </p:cNvSpPr>
          <p:nvPr>
            <p:ph idx="1"/>
          </p:nvPr>
        </p:nvSpPr>
        <p:spPr/>
        <p:txBody>
          <a:bodyPr>
            <a:normAutofit fontScale="92500"/>
          </a:bodyPr>
          <a:lstStyle/>
          <a:p>
            <a:pPr eaLnBrk="1" hangingPunct="1">
              <a:lnSpc>
                <a:spcPct val="90000"/>
              </a:lnSpc>
            </a:pPr>
            <a:r>
              <a:rPr lang="en-US" sz="2800"/>
              <a:t>The assumption is that we're sorting integers.</a:t>
            </a:r>
          </a:p>
          <a:p>
            <a:pPr eaLnBrk="1" hangingPunct="1">
              <a:lnSpc>
                <a:spcPct val="90000"/>
              </a:lnSpc>
            </a:pPr>
            <a:r>
              <a:rPr lang="en-US" sz="2800"/>
              <a:t>Let </a:t>
            </a:r>
            <a:r>
              <a:rPr lang="en-US" sz="2800" i="1"/>
              <a:t>M</a:t>
            </a:r>
            <a:r>
              <a:rPr lang="en-US" sz="2800"/>
              <a:t> be the maximum element in the array +1.</a:t>
            </a:r>
          </a:p>
          <a:p>
            <a:pPr eaLnBrk="1" hangingPunct="1">
              <a:lnSpc>
                <a:spcPct val="90000"/>
              </a:lnSpc>
            </a:pPr>
            <a:r>
              <a:rPr lang="en-US" sz="2800"/>
              <a:t>Create an array of size </a:t>
            </a:r>
            <a:r>
              <a:rPr lang="en-US" sz="2800" i="1"/>
              <a:t>M</a:t>
            </a:r>
            <a:r>
              <a:rPr lang="en-US" sz="2800"/>
              <a:t>, buckets. Initialize its elements to 0.</a:t>
            </a:r>
          </a:p>
          <a:p>
            <a:pPr eaLnBrk="1" hangingPunct="1">
              <a:lnSpc>
                <a:spcPct val="90000"/>
              </a:lnSpc>
            </a:pPr>
            <a:r>
              <a:rPr lang="en-US" sz="2800"/>
              <a:t>For every element in the original array, increment the element in the buckets.</a:t>
            </a:r>
          </a:p>
          <a:p>
            <a:pPr eaLnBrk="1" hangingPunct="1">
              <a:lnSpc>
                <a:spcPct val="90000"/>
              </a:lnSpc>
            </a:pPr>
            <a:r>
              <a:rPr lang="en-US" sz="2800"/>
              <a:t>At the end, rewrite the elements of the original array using the information in the buckets.</a:t>
            </a:r>
          </a:p>
          <a:p>
            <a:pPr eaLnBrk="1" hangingPunct="1">
              <a:lnSpc>
                <a:spcPct val="90000"/>
              </a:lnSpc>
            </a:pPr>
            <a:r>
              <a:rPr lang="en-US" sz="2800"/>
              <a:t>Complexity O(</a:t>
            </a:r>
            <a:r>
              <a:rPr lang="en-US" sz="2800" i="1"/>
              <a:t>M</a:t>
            </a:r>
            <a:r>
              <a:rPr lang="en-US" sz="2800"/>
              <a:t>). If </a:t>
            </a:r>
            <a:r>
              <a:rPr lang="en-US" sz="2800" i="1"/>
              <a:t>M</a:t>
            </a:r>
            <a:r>
              <a:rPr lang="en-US" sz="2800"/>
              <a:t> = O(</a:t>
            </a:r>
            <a:r>
              <a:rPr lang="en-US" sz="2800" i="1"/>
              <a:t>n</a:t>
            </a:r>
            <a:r>
              <a:rPr lang="en-US" sz="2800" baseline="30000"/>
              <a:t>2</a:t>
            </a:r>
            <a:r>
              <a:rPr lang="en-US" sz="2800"/>
              <a:t>), we have a quadratic sorting algorithm.</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19</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t>Sorting</a:t>
            </a:r>
          </a:p>
        </p:txBody>
      </p:sp>
      <p:sp>
        <p:nvSpPr>
          <p:cNvPr id="249859" name="Rectangle 3"/>
          <p:cNvSpPr>
            <a:spLocks noGrp="1" noChangeArrowheads="1"/>
          </p:cNvSpPr>
          <p:nvPr>
            <p:ph idx="1"/>
          </p:nvPr>
        </p:nvSpPr>
        <p:spPr/>
        <p:txBody>
          <a:bodyPr/>
          <a:lstStyle/>
          <a:p>
            <a:pPr eaLnBrk="1" hangingPunct="1"/>
            <a:r>
              <a:rPr lang="en-US" sz="2800"/>
              <a:t>Review some of the sorting algorithms.</a:t>
            </a:r>
          </a:p>
          <a:p>
            <a:pPr eaLnBrk="1" hangingPunct="1"/>
            <a:r>
              <a:rPr lang="en-US" sz="2800"/>
              <a:t>Introduce some efficient sorting algorithms.</a:t>
            </a:r>
          </a:p>
          <a:p>
            <a:pPr eaLnBrk="1" hangingPunct="1"/>
            <a:r>
              <a:rPr lang="en-US" sz="2800"/>
              <a:t>Analyze their complexity.</a:t>
            </a:r>
          </a:p>
          <a:p>
            <a:pPr eaLnBrk="1" hangingPunct="1"/>
            <a:r>
              <a:rPr lang="en-US" sz="2800"/>
              <a:t>Easy-to-code quadratic algorithms: selection sort, bubble sort.</a:t>
            </a:r>
          </a:p>
          <a:p>
            <a:pPr eaLnBrk="1" hangingPunct="1"/>
            <a:r>
              <a:rPr lang="en-US" sz="2800"/>
              <a:t>Some n log</a:t>
            </a:r>
            <a:r>
              <a:rPr lang="en-US" sz="2800" baseline="-25000"/>
              <a:t>2</a:t>
            </a:r>
            <a:r>
              <a:rPr lang="en-US" sz="2800"/>
              <a:t> n algorithms: quicksort, heapsort, mergesort.</a:t>
            </a:r>
          </a:p>
          <a:p>
            <a:pPr eaLnBrk="1" hangingPunct="1"/>
            <a:r>
              <a:rPr lang="en-US" sz="2800"/>
              <a:t>Other sorting algorithms: shell, bucket, radix.</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r>
              <a:rPr lang="en-US" b="1"/>
              <a:t>Bucket Sort</a:t>
            </a:r>
          </a:p>
        </p:txBody>
      </p:sp>
      <p:grpSp>
        <p:nvGrpSpPr>
          <p:cNvPr id="20484" name="Group 84"/>
          <p:cNvGrpSpPr>
            <a:grpSpLocks/>
          </p:cNvGrpSpPr>
          <p:nvPr/>
        </p:nvGrpSpPr>
        <p:grpSpPr bwMode="auto">
          <a:xfrm>
            <a:off x="2819400" y="1981200"/>
            <a:ext cx="3200400" cy="533400"/>
            <a:chOff x="1536" y="1152"/>
            <a:chExt cx="2016" cy="336"/>
          </a:xfrm>
        </p:grpSpPr>
        <p:grpSp>
          <p:nvGrpSpPr>
            <p:cNvPr id="20554" name="Group 7"/>
            <p:cNvGrpSpPr>
              <a:grpSpLocks/>
            </p:cNvGrpSpPr>
            <p:nvPr/>
          </p:nvGrpSpPr>
          <p:grpSpPr bwMode="auto">
            <a:xfrm>
              <a:off x="1536" y="1152"/>
              <a:ext cx="336" cy="336"/>
              <a:chOff x="624" y="1152"/>
              <a:chExt cx="336" cy="336"/>
            </a:xfrm>
          </p:grpSpPr>
          <p:sp>
            <p:nvSpPr>
              <p:cNvPr id="20570" name="Rectangle 4"/>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71" name="Text Box 5"/>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5</a:t>
                </a:r>
              </a:p>
            </p:txBody>
          </p:sp>
        </p:grpSp>
        <p:grpSp>
          <p:nvGrpSpPr>
            <p:cNvPr id="20555" name="Group 8"/>
            <p:cNvGrpSpPr>
              <a:grpSpLocks/>
            </p:cNvGrpSpPr>
            <p:nvPr/>
          </p:nvGrpSpPr>
          <p:grpSpPr bwMode="auto">
            <a:xfrm>
              <a:off x="1872" y="1152"/>
              <a:ext cx="336" cy="336"/>
              <a:chOff x="624" y="1152"/>
              <a:chExt cx="336" cy="336"/>
            </a:xfrm>
          </p:grpSpPr>
          <p:sp>
            <p:nvSpPr>
              <p:cNvPr id="20568" name="Rectangle 9"/>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69" name="Text Box 10"/>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2</a:t>
                </a:r>
              </a:p>
            </p:txBody>
          </p:sp>
        </p:grpSp>
        <p:grpSp>
          <p:nvGrpSpPr>
            <p:cNvPr id="20556" name="Group 11"/>
            <p:cNvGrpSpPr>
              <a:grpSpLocks/>
            </p:cNvGrpSpPr>
            <p:nvPr/>
          </p:nvGrpSpPr>
          <p:grpSpPr bwMode="auto">
            <a:xfrm>
              <a:off x="2208" y="1152"/>
              <a:ext cx="336" cy="336"/>
              <a:chOff x="624" y="1152"/>
              <a:chExt cx="336" cy="336"/>
            </a:xfrm>
          </p:grpSpPr>
          <p:sp>
            <p:nvSpPr>
              <p:cNvPr id="20566" name="Rectangle 12"/>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67" name="Text Box 13"/>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8</a:t>
                </a:r>
              </a:p>
            </p:txBody>
          </p:sp>
        </p:grpSp>
        <p:grpSp>
          <p:nvGrpSpPr>
            <p:cNvPr id="20557" name="Group 14"/>
            <p:cNvGrpSpPr>
              <a:grpSpLocks/>
            </p:cNvGrpSpPr>
            <p:nvPr/>
          </p:nvGrpSpPr>
          <p:grpSpPr bwMode="auto">
            <a:xfrm>
              <a:off x="2544" y="1152"/>
              <a:ext cx="336" cy="336"/>
              <a:chOff x="624" y="1152"/>
              <a:chExt cx="336" cy="336"/>
            </a:xfrm>
          </p:grpSpPr>
          <p:sp>
            <p:nvSpPr>
              <p:cNvPr id="20564" name="Rectangle 15"/>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65" name="Text Box 16"/>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5</a:t>
                </a:r>
              </a:p>
            </p:txBody>
          </p:sp>
        </p:grpSp>
        <p:grpSp>
          <p:nvGrpSpPr>
            <p:cNvPr id="20558" name="Group 17"/>
            <p:cNvGrpSpPr>
              <a:grpSpLocks/>
            </p:cNvGrpSpPr>
            <p:nvPr/>
          </p:nvGrpSpPr>
          <p:grpSpPr bwMode="auto">
            <a:xfrm>
              <a:off x="2880" y="1152"/>
              <a:ext cx="346" cy="336"/>
              <a:chOff x="624" y="1152"/>
              <a:chExt cx="346" cy="336"/>
            </a:xfrm>
          </p:grpSpPr>
          <p:sp>
            <p:nvSpPr>
              <p:cNvPr id="20562" name="Rectangle 18"/>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63" name="Text Box 19"/>
              <p:cNvSpPr txBox="1">
                <a:spLocks noChangeArrowheads="1"/>
              </p:cNvSpPr>
              <p:nvPr/>
            </p:nvSpPr>
            <p:spPr bwMode="auto">
              <a:xfrm>
                <a:off x="694" y="1204"/>
                <a:ext cx="276" cy="231"/>
              </a:xfrm>
              <a:prstGeom prst="rect">
                <a:avLst/>
              </a:prstGeom>
              <a:noFill/>
              <a:ln w="9525">
                <a:noFill/>
                <a:miter lim="800000"/>
                <a:headEnd/>
                <a:tailEnd/>
              </a:ln>
            </p:spPr>
            <p:txBody>
              <a:bodyPr wrap="none">
                <a:prstTxWarp prst="textNoShape">
                  <a:avLst/>
                </a:prstTxWarp>
                <a:spAutoFit/>
              </a:bodyPr>
              <a:lstStyle/>
              <a:p>
                <a:r>
                  <a:rPr lang="en-US" b="1"/>
                  <a:t>11</a:t>
                </a:r>
              </a:p>
            </p:txBody>
          </p:sp>
        </p:grpSp>
        <p:grpSp>
          <p:nvGrpSpPr>
            <p:cNvPr id="20559" name="Group 20"/>
            <p:cNvGrpSpPr>
              <a:grpSpLocks/>
            </p:cNvGrpSpPr>
            <p:nvPr/>
          </p:nvGrpSpPr>
          <p:grpSpPr bwMode="auto">
            <a:xfrm>
              <a:off x="3216" y="1152"/>
              <a:ext cx="336" cy="336"/>
              <a:chOff x="624" y="1152"/>
              <a:chExt cx="336" cy="336"/>
            </a:xfrm>
          </p:grpSpPr>
          <p:sp>
            <p:nvSpPr>
              <p:cNvPr id="20560" name="Rectangle 21"/>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61" name="Text Box 22"/>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9</a:t>
                </a:r>
              </a:p>
            </p:txBody>
          </p:sp>
        </p:grpSp>
      </p:grpSp>
      <p:grpSp>
        <p:nvGrpSpPr>
          <p:cNvPr id="20485" name="Group 86"/>
          <p:cNvGrpSpPr>
            <a:grpSpLocks/>
          </p:cNvGrpSpPr>
          <p:nvPr/>
        </p:nvGrpSpPr>
        <p:grpSpPr bwMode="auto">
          <a:xfrm>
            <a:off x="1133475" y="2895600"/>
            <a:ext cx="6772275" cy="990600"/>
            <a:chOff x="624" y="1728"/>
            <a:chExt cx="4266" cy="624"/>
          </a:xfrm>
        </p:grpSpPr>
        <p:grpSp>
          <p:nvGrpSpPr>
            <p:cNvPr id="20517" name="Group 23"/>
            <p:cNvGrpSpPr>
              <a:grpSpLocks/>
            </p:cNvGrpSpPr>
            <p:nvPr/>
          </p:nvGrpSpPr>
          <p:grpSpPr bwMode="auto">
            <a:xfrm>
              <a:off x="624" y="2016"/>
              <a:ext cx="336" cy="336"/>
              <a:chOff x="624" y="1152"/>
              <a:chExt cx="336" cy="336"/>
            </a:xfrm>
          </p:grpSpPr>
          <p:sp>
            <p:nvSpPr>
              <p:cNvPr id="20552" name="Rectangle 24"/>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53" name="Text Box 25"/>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0</a:t>
                </a:r>
              </a:p>
            </p:txBody>
          </p:sp>
        </p:grpSp>
        <p:grpSp>
          <p:nvGrpSpPr>
            <p:cNvPr id="20518" name="Group 26"/>
            <p:cNvGrpSpPr>
              <a:grpSpLocks/>
            </p:cNvGrpSpPr>
            <p:nvPr/>
          </p:nvGrpSpPr>
          <p:grpSpPr bwMode="auto">
            <a:xfrm>
              <a:off x="960" y="2016"/>
              <a:ext cx="336" cy="336"/>
              <a:chOff x="624" y="1152"/>
              <a:chExt cx="336" cy="336"/>
            </a:xfrm>
          </p:grpSpPr>
          <p:sp>
            <p:nvSpPr>
              <p:cNvPr id="20550" name="Rectangle 27"/>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51" name="Text Box 28"/>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0</a:t>
                </a:r>
              </a:p>
            </p:txBody>
          </p:sp>
        </p:grpSp>
        <p:grpSp>
          <p:nvGrpSpPr>
            <p:cNvPr id="20519" name="Group 29"/>
            <p:cNvGrpSpPr>
              <a:grpSpLocks/>
            </p:cNvGrpSpPr>
            <p:nvPr/>
          </p:nvGrpSpPr>
          <p:grpSpPr bwMode="auto">
            <a:xfrm>
              <a:off x="1296" y="2016"/>
              <a:ext cx="336" cy="336"/>
              <a:chOff x="624" y="1152"/>
              <a:chExt cx="336" cy="336"/>
            </a:xfrm>
          </p:grpSpPr>
          <p:sp>
            <p:nvSpPr>
              <p:cNvPr id="20548" name="Rectangle 30"/>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49" name="Text Box 31"/>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1</a:t>
                </a:r>
              </a:p>
            </p:txBody>
          </p:sp>
        </p:grpSp>
        <p:grpSp>
          <p:nvGrpSpPr>
            <p:cNvPr id="20520" name="Group 32"/>
            <p:cNvGrpSpPr>
              <a:grpSpLocks/>
            </p:cNvGrpSpPr>
            <p:nvPr/>
          </p:nvGrpSpPr>
          <p:grpSpPr bwMode="auto">
            <a:xfrm>
              <a:off x="1632" y="2016"/>
              <a:ext cx="336" cy="336"/>
              <a:chOff x="624" y="1152"/>
              <a:chExt cx="336" cy="336"/>
            </a:xfrm>
          </p:grpSpPr>
          <p:sp>
            <p:nvSpPr>
              <p:cNvPr id="20546" name="Rectangle 33"/>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47" name="Text Box 34"/>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0</a:t>
                </a:r>
              </a:p>
            </p:txBody>
          </p:sp>
        </p:grpSp>
        <p:grpSp>
          <p:nvGrpSpPr>
            <p:cNvPr id="20521" name="Group 35"/>
            <p:cNvGrpSpPr>
              <a:grpSpLocks/>
            </p:cNvGrpSpPr>
            <p:nvPr/>
          </p:nvGrpSpPr>
          <p:grpSpPr bwMode="auto">
            <a:xfrm>
              <a:off x="1968" y="2016"/>
              <a:ext cx="336" cy="336"/>
              <a:chOff x="624" y="1152"/>
              <a:chExt cx="336" cy="336"/>
            </a:xfrm>
          </p:grpSpPr>
          <p:sp>
            <p:nvSpPr>
              <p:cNvPr id="20544" name="Rectangle 36"/>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45" name="Text Box 37"/>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0</a:t>
                </a:r>
              </a:p>
            </p:txBody>
          </p:sp>
        </p:grpSp>
        <p:grpSp>
          <p:nvGrpSpPr>
            <p:cNvPr id="20522" name="Group 38"/>
            <p:cNvGrpSpPr>
              <a:grpSpLocks/>
            </p:cNvGrpSpPr>
            <p:nvPr/>
          </p:nvGrpSpPr>
          <p:grpSpPr bwMode="auto">
            <a:xfrm>
              <a:off x="2304" y="2016"/>
              <a:ext cx="336" cy="336"/>
              <a:chOff x="624" y="1152"/>
              <a:chExt cx="336" cy="336"/>
            </a:xfrm>
          </p:grpSpPr>
          <p:sp>
            <p:nvSpPr>
              <p:cNvPr id="20542" name="Rectangle 39"/>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43" name="Text Box 40"/>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2</a:t>
                </a:r>
              </a:p>
            </p:txBody>
          </p:sp>
        </p:grpSp>
        <p:grpSp>
          <p:nvGrpSpPr>
            <p:cNvPr id="20523" name="Group 41"/>
            <p:cNvGrpSpPr>
              <a:grpSpLocks/>
            </p:cNvGrpSpPr>
            <p:nvPr/>
          </p:nvGrpSpPr>
          <p:grpSpPr bwMode="auto">
            <a:xfrm>
              <a:off x="2640" y="2016"/>
              <a:ext cx="336" cy="336"/>
              <a:chOff x="624" y="1152"/>
              <a:chExt cx="336" cy="336"/>
            </a:xfrm>
          </p:grpSpPr>
          <p:sp>
            <p:nvSpPr>
              <p:cNvPr id="20540" name="Rectangle 42"/>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41" name="Text Box 43"/>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0</a:t>
                </a:r>
              </a:p>
            </p:txBody>
          </p:sp>
        </p:grpSp>
        <p:grpSp>
          <p:nvGrpSpPr>
            <p:cNvPr id="20524" name="Group 44"/>
            <p:cNvGrpSpPr>
              <a:grpSpLocks/>
            </p:cNvGrpSpPr>
            <p:nvPr/>
          </p:nvGrpSpPr>
          <p:grpSpPr bwMode="auto">
            <a:xfrm>
              <a:off x="2976" y="2016"/>
              <a:ext cx="336" cy="336"/>
              <a:chOff x="624" y="1152"/>
              <a:chExt cx="336" cy="336"/>
            </a:xfrm>
          </p:grpSpPr>
          <p:sp>
            <p:nvSpPr>
              <p:cNvPr id="20538" name="Rectangle 45"/>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39" name="Text Box 46"/>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0</a:t>
                </a:r>
              </a:p>
            </p:txBody>
          </p:sp>
        </p:grpSp>
        <p:grpSp>
          <p:nvGrpSpPr>
            <p:cNvPr id="20525" name="Group 47"/>
            <p:cNvGrpSpPr>
              <a:grpSpLocks/>
            </p:cNvGrpSpPr>
            <p:nvPr/>
          </p:nvGrpSpPr>
          <p:grpSpPr bwMode="auto">
            <a:xfrm>
              <a:off x="3312" y="2016"/>
              <a:ext cx="336" cy="336"/>
              <a:chOff x="624" y="1152"/>
              <a:chExt cx="336" cy="336"/>
            </a:xfrm>
          </p:grpSpPr>
          <p:sp>
            <p:nvSpPr>
              <p:cNvPr id="20536" name="Rectangle 48"/>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37" name="Text Box 49"/>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1</a:t>
                </a:r>
              </a:p>
            </p:txBody>
          </p:sp>
        </p:grpSp>
        <p:grpSp>
          <p:nvGrpSpPr>
            <p:cNvPr id="20526" name="Group 50"/>
            <p:cNvGrpSpPr>
              <a:grpSpLocks/>
            </p:cNvGrpSpPr>
            <p:nvPr/>
          </p:nvGrpSpPr>
          <p:grpSpPr bwMode="auto">
            <a:xfrm>
              <a:off x="3648" y="2016"/>
              <a:ext cx="336" cy="336"/>
              <a:chOff x="624" y="1152"/>
              <a:chExt cx="336" cy="336"/>
            </a:xfrm>
          </p:grpSpPr>
          <p:sp>
            <p:nvSpPr>
              <p:cNvPr id="20534" name="Rectangle 51"/>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35" name="Text Box 52"/>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1</a:t>
                </a:r>
              </a:p>
            </p:txBody>
          </p:sp>
        </p:grpSp>
        <p:grpSp>
          <p:nvGrpSpPr>
            <p:cNvPr id="20527" name="Group 53"/>
            <p:cNvGrpSpPr>
              <a:grpSpLocks/>
            </p:cNvGrpSpPr>
            <p:nvPr/>
          </p:nvGrpSpPr>
          <p:grpSpPr bwMode="auto">
            <a:xfrm>
              <a:off x="3984" y="2016"/>
              <a:ext cx="336" cy="336"/>
              <a:chOff x="624" y="1152"/>
              <a:chExt cx="336" cy="336"/>
            </a:xfrm>
          </p:grpSpPr>
          <p:sp>
            <p:nvSpPr>
              <p:cNvPr id="20532" name="Rectangle 54"/>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33" name="Text Box 55"/>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0</a:t>
                </a:r>
              </a:p>
            </p:txBody>
          </p:sp>
        </p:grpSp>
        <p:grpSp>
          <p:nvGrpSpPr>
            <p:cNvPr id="20528" name="Group 56"/>
            <p:cNvGrpSpPr>
              <a:grpSpLocks/>
            </p:cNvGrpSpPr>
            <p:nvPr/>
          </p:nvGrpSpPr>
          <p:grpSpPr bwMode="auto">
            <a:xfrm>
              <a:off x="4320" y="2016"/>
              <a:ext cx="336" cy="336"/>
              <a:chOff x="624" y="1152"/>
              <a:chExt cx="336" cy="336"/>
            </a:xfrm>
          </p:grpSpPr>
          <p:sp>
            <p:nvSpPr>
              <p:cNvPr id="20530" name="Rectangle 57"/>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31" name="Text Box 58"/>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1</a:t>
                </a:r>
              </a:p>
            </p:txBody>
          </p:sp>
        </p:grpSp>
        <p:sp>
          <p:nvSpPr>
            <p:cNvPr id="20529" name="Text Box 59"/>
            <p:cNvSpPr txBox="1">
              <a:spLocks noChangeArrowheads="1"/>
            </p:cNvSpPr>
            <p:nvPr/>
          </p:nvSpPr>
          <p:spPr bwMode="auto">
            <a:xfrm>
              <a:off x="4224" y="1728"/>
              <a:ext cx="666" cy="233"/>
            </a:xfrm>
            <a:prstGeom prst="rect">
              <a:avLst/>
            </a:prstGeom>
            <a:noFill/>
            <a:ln w="9525">
              <a:noFill/>
              <a:miter lim="800000"/>
              <a:headEnd/>
              <a:tailEnd/>
            </a:ln>
          </p:spPr>
          <p:txBody>
            <a:bodyPr wrap="none">
              <a:prstTxWarp prst="textNoShape">
                <a:avLst/>
              </a:prstTxWarp>
              <a:spAutoFit/>
            </a:bodyPr>
            <a:lstStyle/>
            <a:p>
              <a:r>
                <a:rPr lang="en-US" b="1"/>
                <a:t>buckets</a:t>
              </a:r>
            </a:p>
          </p:txBody>
        </p:sp>
      </p:grpSp>
      <p:grpSp>
        <p:nvGrpSpPr>
          <p:cNvPr id="20486" name="Group 85"/>
          <p:cNvGrpSpPr>
            <a:grpSpLocks/>
          </p:cNvGrpSpPr>
          <p:nvPr/>
        </p:nvGrpSpPr>
        <p:grpSpPr bwMode="auto">
          <a:xfrm>
            <a:off x="2819400" y="4800600"/>
            <a:ext cx="3216275" cy="533400"/>
            <a:chOff x="1440" y="2928"/>
            <a:chExt cx="2026" cy="336"/>
          </a:xfrm>
        </p:grpSpPr>
        <p:grpSp>
          <p:nvGrpSpPr>
            <p:cNvPr id="20499" name="Group 66"/>
            <p:cNvGrpSpPr>
              <a:grpSpLocks/>
            </p:cNvGrpSpPr>
            <p:nvPr/>
          </p:nvGrpSpPr>
          <p:grpSpPr bwMode="auto">
            <a:xfrm>
              <a:off x="1440" y="2928"/>
              <a:ext cx="336" cy="336"/>
              <a:chOff x="624" y="1152"/>
              <a:chExt cx="336" cy="336"/>
            </a:xfrm>
          </p:grpSpPr>
          <p:sp>
            <p:nvSpPr>
              <p:cNvPr id="20515" name="Rectangle 67"/>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16" name="Text Box 68"/>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2</a:t>
                </a:r>
              </a:p>
            </p:txBody>
          </p:sp>
        </p:grpSp>
        <p:grpSp>
          <p:nvGrpSpPr>
            <p:cNvPr id="20500" name="Group 69"/>
            <p:cNvGrpSpPr>
              <a:grpSpLocks/>
            </p:cNvGrpSpPr>
            <p:nvPr/>
          </p:nvGrpSpPr>
          <p:grpSpPr bwMode="auto">
            <a:xfrm>
              <a:off x="1776" y="2928"/>
              <a:ext cx="336" cy="336"/>
              <a:chOff x="624" y="1152"/>
              <a:chExt cx="336" cy="336"/>
            </a:xfrm>
          </p:grpSpPr>
          <p:sp>
            <p:nvSpPr>
              <p:cNvPr id="20513" name="Rectangle 70"/>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14" name="Text Box 71"/>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5</a:t>
                </a:r>
              </a:p>
            </p:txBody>
          </p:sp>
        </p:grpSp>
        <p:grpSp>
          <p:nvGrpSpPr>
            <p:cNvPr id="20501" name="Group 72"/>
            <p:cNvGrpSpPr>
              <a:grpSpLocks/>
            </p:cNvGrpSpPr>
            <p:nvPr/>
          </p:nvGrpSpPr>
          <p:grpSpPr bwMode="auto">
            <a:xfrm>
              <a:off x="2112" y="2928"/>
              <a:ext cx="336" cy="336"/>
              <a:chOff x="624" y="1152"/>
              <a:chExt cx="336" cy="336"/>
            </a:xfrm>
          </p:grpSpPr>
          <p:sp>
            <p:nvSpPr>
              <p:cNvPr id="20511" name="Rectangle 73"/>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12" name="Text Box 74"/>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5</a:t>
                </a:r>
              </a:p>
            </p:txBody>
          </p:sp>
        </p:grpSp>
        <p:grpSp>
          <p:nvGrpSpPr>
            <p:cNvPr id="20502" name="Group 75"/>
            <p:cNvGrpSpPr>
              <a:grpSpLocks/>
            </p:cNvGrpSpPr>
            <p:nvPr/>
          </p:nvGrpSpPr>
          <p:grpSpPr bwMode="auto">
            <a:xfrm>
              <a:off x="2448" y="2928"/>
              <a:ext cx="336" cy="336"/>
              <a:chOff x="624" y="1152"/>
              <a:chExt cx="336" cy="336"/>
            </a:xfrm>
          </p:grpSpPr>
          <p:sp>
            <p:nvSpPr>
              <p:cNvPr id="20509" name="Rectangle 76"/>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10" name="Text Box 77"/>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8</a:t>
                </a:r>
              </a:p>
            </p:txBody>
          </p:sp>
        </p:grpSp>
        <p:grpSp>
          <p:nvGrpSpPr>
            <p:cNvPr id="20503" name="Group 78"/>
            <p:cNvGrpSpPr>
              <a:grpSpLocks/>
            </p:cNvGrpSpPr>
            <p:nvPr/>
          </p:nvGrpSpPr>
          <p:grpSpPr bwMode="auto">
            <a:xfrm>
              <a:off x="2784" y="2928"/>
              <a:ext cx="336" cy="336"/>
              <a:chOff x="624" y="1152"/>
              <a:chExt cx="336" cy="336"/>
            </a:xfrm>
          </p:grpSpPr>
          <p:sp>
            <p:nvSpPr>
              <p:cNvPr id="20507" name="Rectangle 79"/>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08" name="Text Box 80"/>
              <p:cNvSpPr txBox="1">
                <a:spLocks noChangeArrowheads="1"/>
              </p:cNvSpPr>
              <p:nvPr/>
            </p:nvSpPr>
            <p:spPr bwMode="auto">
              <a:xfrm>
                <a:off x="694" y="1204"/>
                <a:ext cx="196" cy="231"/>
              </a:xfrm>
              <a:prstGeom prst="rect">
                <a:avLst/>
              </a:prstGeom>
              <a:noFill/>
              <a:ln w="9525">
                <a:noFill/>
                <a:miter lim="800000"/>
                <a:headEnd/>
                <a:tailEnd/>
              </a:ln>
            </p:spPr>
            <p:txBody>
              <a:bodyPr wrap="none">
                <a:prstTxWarp prst="textNoShape">
                  <a:avLst/>
                </a:prstTxWarp>
                <a:spAutoFit/>
              </a:bodyPr>
              <a:lstStyle/>
              <a:p>
                <a:r>
                  <a:rPr lang="en-US" b="1"/>
                  <a:t>9</a:t>
                </a:r>
              </a:p>
            </p:txBody>
          </p:sp>
        </p:grpSp>
        <p:grpSp>
          <p:nvGrpSpPr>
            <p:cNvPr id="20504" name="Group 81"/>
            <p:cNvGrpSpPr>
              <a:grpSpLocks/>
            </p:cNvGrpSpPr>
            <p:nvPr/>
          </p:nvGrpSpPr>
          <p:grpSpPr bwMode="auto">
            <a:xfrm>
              <a:off x="3120" y="2928"/>
              <a:ext cx="346" cy="336"/>
              <a:chOff x="624" y="1152"/>
              <a:chExt cx="346" cy="336"/>
            </a:xfrm>
          </p:grpSpPr>
          <p:sp>
            <p:nvSpPr>
              <p:cNvPr id="20505" name="Rectangle 82"/>
              <p:cNvSpPr>
                <a:spLocks noChangeArrowheads="1"/>
              </p:cNvSpPr>
              <p:nvPr/>
            </p:nvSpPr>
            <p:spPr bwMode="auto">
              <a:xfrm>
                <a:off x="624" y="1152"/>
                <a:ext cx="336" cy="336"/>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0506" name="Text Box 83"/>
              <p:cNvSpPr txBox="1">
                <a:spLocks noChangeArrowheads="1"/>
              </p:cNvSpPr>
              <p:nvPr/>
            </p:nvSpPr>
            <p:spPr bwMode="auto">
              <a:xfrm>
                <a:off x="694" y="1204"/>
                <a:ext cx="276" cy="231"/>
              </a:xfrm>
              <a:prstGeom prst="rect">
                <a:avLst/>
              </a:prstGeom>
              <a:noFill/>
              <a:ln w="9525">
                <a:noFill/>
                <a:miter lim="800000"/>
                <a:headEnd/>
                <a:tailEnd/>
              </a:ln>
            </p:spPr>
            <p:txBody>
              <a:bodyPr wrap="none">
                <a:prstTxWarp prst="textNoShape">
                  <a:avLst/>
                </a:prstTxWarp>
                <a:spAutoFit/>
              </a:bodyPr>
              <a:lstStyle/>
              <a:p>
                <a:r>
                  <a:rPr lang="en-US" b="1"/>
                  <a:t>11</a:t>
                </a:r>
              </a:p>
            </p:txBody>
          </p:sp>
        </p:grpSp>
      </p:grpSp>
      <p:sp>
        <p:nvSpPr>
          <p:cNvPr id="20487" name="Line 87"/>
          <p:cNvSpPr>
            <a:spLocks noChangeShapeType="1"/>
          </p:cNvSpPr>
          <p:nvPr/>
        </p:nvSpPr>
        <p:spPr bwMode="auto">
          <a:xfrm>
            <a:off x="3114675" y="2514600"/>
            <a:ext cx="914400" cy="838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88" name="Line 88"/>
          <p:cNvSpPr>
            <a:spLocks noChangeShapeType="1"/>
          </p:cNvSpPr>
          <p:nvPr/>
        </p:nvSpPr>
        <p:spPr bwMode="auto">
          <a:xfrm flipH="1">
            <a:off x="4029075" y="2514600"/>
            <a:ext cx="609600" cy="838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89" name="Line 89"/>
          <p:cNvSpPr>
            <a:spLocks noChangeShapeType="1"/>
          </p:cNvSpPr>
          <p:nvPr/>
        </p:nvSpPr>
        <p:spPr bwMode="auto">
          <a:xfrm flipH="1">
            <a:off x="2428875" y="2514600"/>
            <a:ext cx="1143000" cy="838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0" name="Line 90"/>
          <p:cNvSpPr>
            <a:spLocks noChangeShapeType="1"/>
          </p:cNvSpPr>
          <p:nvPr/>
        </p:nvSpPr>
        <p:spPr bwMode="auto">
          <a:xfrm>
            <a:off x="4105275" y="2514600"/>
            <a:ext cx="1524000" cy="838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1" name="Line 91"/>
          <p:cNvSpPr>
            <a:spLocks noChangeShapeType="1"/>
          </p:cNvSpPr>
          <p:nvPr/>
        </p:nvSpPr>
        <p:spPr bwMode="auto">
          <a:xfrm>
            <a:off x="5248275" y="2514600"/>
            <a:ext cx="1981200" cy="838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2" name="Line 92"/>
          <p:cNvSpPr>
            <a:spLocks noChangeShapeType="1"/>
          </p:cNvSpPr>
          <p:nvPr/>
        </p:nvSpPr>
        <p:spPr bwMode="auto">
          <a:xfrm>
            <a:off x="5781675" y="2514600"/>
            <a:ext cx="304800" cy="838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3" name="Line 94"/>
          <p:cNvSpPr>
            <a:spLocks noChangeShapeType="1"/>
          </p:cNvSpPr>
          <p:nvPr/>
        </p:nvSpPr>
        <p:spPr bwMode="auto">
          <a:xfrm>
            <a:off x="2428875" y="3886200"/>
            <a:ext cx="609600" cy="914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4" name="Line 95"/>
          <p:cNvSpPr>
            <a:spLocks noChangeShapeType="1"/>
          </p:cNvSpPr>
          <p:nvPr/>
        </p:nvSpPr>
        <p:spPr bwMode="auto">
          <a:xfrm flipH="1">
            <a:off x="3571875" y="3886200"/>
            <a:ext cx="457200" cy="914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5" name="Line 96"/>
          <p:cNvSpPr>
            <a:spLocks noChangeShapeType="1"/>
          </p:cNvSpPr>
          <p:nvPr/>
        </p:nvSpPr>
        <p:spPr bwMode="auto">
          <a:xfrm>
            <a:off x="4105275" y="3886200"/>
            <a:ext cx="0" cy="914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6" name="Line 97"/>
          <p:cNvSpPr>
            <a:spLocks noChangeShapeType="1"/>
          </p:cNvSpPr>
          <p:nvPr/>
        </p:nvSpPr>
        <p:spPr bwMode="auto">
          <a:xfrm flipH="1">
            <a:off x="4638675" y="3886200"/>
            <a:ext cx="990600" cy="914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7" name="Line 98"/>
          <p:cNvSpPr>
            <a:spLocks noChangeShapeType="1"/>
          </p:cNvSpPr>
          <p:nvPr/>
        </p:nvSpPr>
        <p:spPr bwMode="auto">
          <a:xfrm flipH="1">
            <a:off x="5248275" y="3886200"/>
            <a:ext cx="914400" cy="914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0498" name="Line 99"/>
          <p:cNvSpPr>
            <a:spLocks noChangeShapeType="1"/>
          </p:cNvSpPr>
          <p:nvPr/>
        </p:nvSpPr>
        <p:spPr bwMode="auto">
          <a:xfrm flipH="1">
            <a:off x="5781675" y="3886200"/>
            <a:ext cx="1447800" cy="914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20</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idx="1"/>
          </p:nvPr>
        </p:nvSpPr>
        <p:spPr>
          <a:xfrm>
            <a:off x="457200" y="304800"/>
            <a:ext cx="8229600" cy="6248400"/>
          </a:xfrm>
        </p:spPr>
        <p:txBody>
          <a:bodyPr/>
          <a:lstStyle/>
          <a:p>
            <a:pPr eaLnBrk="1" hangingPunct="1">
              <a:lnSpc>
                <a:spcPct val="90000"/>
              </a:lnSpc>
              <a:buFont typeface="Wingdings" charset="2"/>
              <a:buNone/>
            </a:pPr>
            <a:r>
              <a:rPr lang="en-US" sz="2800" b="1" dirty="0" err="1">
                <a:latin typeface="Courier New" charset="0"/>
              </a:rPr>
              <a:t>const</a:t>
            </a:r>
            <a:r>
              <a:rPr lang="en-US" sz="2800" b="1" dirty="0">
                <a:latin typeface="Courier New" charset="0"/>
              </a:rPr>
              <a:t> unsigned </a:t>
            </a:r>
            <a:r>
              <a:rPr lang="en-US" sz="2800" b="1" dirty="0" err="1">
                <a:latin typeface="Courier New" charset="0"/>
              </a:rPr>
              <a:t>int</a:t>
            </a:r>
            <a:r>
              <a:rPr lang="en-US" sz="2800" b="1" dirty="0">
                <a:latin typeface="Courier New" charset="0"/>
              </a:rPr>
              <a:t> m=?;</a:t>
            </a:r>
          </a:p>
          <a:p>
            <a:pPr eaLnBrk="1" hangingPunct="1">
              <a:lnSpc>
                <a:spcPct val="90000"/>
              </a:lnSpc>
              <a:buFont typeface="Wingdings" charset="2"/>
              <a:buNone/>
            </a:pPr>
            <a:r>
              <a:rPr lang="en-US" sz="2800" b="1" dirty="0">
                <a:latin typeface="Courier New" charset="0"/>
              </a:rPr>
              <a:t>void </a:t>
            </a:r>
            <a:r>
              <a:rPr lang="en-US" sz="2800" b="1" dirty="0" err="1" smtClean="0">
                <a:latin typeface="Courier New" charset="0"/>
              </a:rPr>
              <a:t>bucketSort</a:t>
            </a:r>
            <a:r>
              <a:rPr lang="en-US" sz="2800" b="1" dirty="0">
                <a:latin typeface="Courier New" charset="0"/>
              </a:rPr>
              <a:t>(unsigned </a:t>
            </a:r>
            <a:r>
              <a:rPr lang="en-US" sz="2800" b="1" dirty="0" err="1">
                <a:latin typeface="Courier New" charset="0"/>
              </a:rPr>
              <a:t>int</a:t>
            </a:r>
            <a:r>
              <a:rPr lang="en-US" sz="2800" b="1" dirty="0">
                <a:latin typeface="Courier New" charset="0"/>
              </a:rPr>
              <a:t> a[], unsigned </a:t>
            </a:r>
            <a:r>
              <a:rPr lang="en-US" sz="2800" b="1" dirty="0" err="1">
                <a:latin typeface="Courier New" charset="0"/>
              </a:rPr>
              <a:t>int</a:t>
            </a:r>
            <a:r>
              <a:rPr lang="en-US" sz="2800" b="1" dirty="0">
                <a:latin typeface="Courier New" charset="0"/>
              </a:rPr>
              <a:t> n)</a:t>
            </a: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int</a:t>
            </a:r>
            <a:r>
              <a:rPr lang="en-US" sz="2800" b="1" dirty="0" smtClean="0">
                <a:latin typeface="Courier New" charset="0"/>
              </a:rPr>
              <a:t> </a:t>
            </a:r>
            <a:r>
              <a:rPr lang="en-US" sz="2800" b="1" dirty="0">
                <a:latin typeface="Courier New" charset="0"/>
              </a:rPr>
              <a:t>buckets[m], </a:t>
            </a:r>
            <a:r>
              <a:rPr lang="en-US" sz="2800" b="1" dirty="0" err="1">
                <a:latin typeface="Courier New" charset="0"/>
              </a:rPr>
              <a:t>i</a:t>
            </a:r>
            <a:r>
              <a:rPr lang="en-US" sz="2800" b="1" dirty="0">
                <a:latin typeface="Courier New" charset="0"/>
              </a:rPr>
              <a:t>, j, k;</a:t>
            </a:r>
          </a:p>
          <a:p>
            <a:pPr eaLnBrk="1" hangingPunct="1">
              <a:lnSpc>
                <a:spcPct val="90000"/>
              </a:lnSpc>
              <a:buFont typeface="Wingdings" charset="2"/>
              <a:buNone/>
            </a:pPr>
            <a:r>
              <a:rPr lang="en-US" sz="2800" b="1" dirty="0" smtClean="0">
                <a:latin typeface="Courier New" charset="0"/>
              </a:rPr>
              <a:t>    </a:t>
            </a:r>
            <a:r>
              <a:rPr lang="en-US" sz="2800" b="1" dirty="0">
                <a:latin typeface="Courier New" charset="0"/>
              </a:rPr>
              <a:t>for (j=0; j&lt;m; j++)</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buckets[j] = 0;</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for </a:t>
            </a:r>
            <a:r>
              <a:rPr lang="en-US" sz="2800" b="1" dirty="0">
                <a:latin typeface="Courier New" charset="0"/>
              </a:rPr>
              <a:t>(</a:t>
            </a:r>
            <a:r>
              <a:rPr lang="en-US" sz="2800" b="1" dirty="0" err="1">
                <a:latin typeface="Courier New" charset="0"/>
              </a:rPr>
              <a:t>i</a:t>
            </a:r>
            <a:r>
              <a:rPr lang="en-US" sz="2800" b="1" dirty="0">
                <a:latin typeface="Courier New" charset="0"/>
              </a:rPr>
              <a:t>=0; </a:t>
            </a:r>
            <a:r>
              <a:rPr lang="en-US" sz="2800" b="1" dirty="0" err="1">
                <a:latin typeface="Courier New" charset="0"/>
              </a:rPr>
              <a:t>i</a:t>
            </a:r>
            <a:r>
              <a:rPr lang="en-US" sz="2800" b="1" dirty="0">
                <a:latin typeface="Courier New" charset="0"/>
              </a:rPr>
              <a:t>&lt;n; </a:t>
            </a:r>
            <a:r>
              <a:rPr lang="en-US" sz="2800" b="1" dirty="0" err="1">
                <a:latin typeface="Courier New" charset="0"/>
              </a:rPr>
              <a:t>i</a:t>
            </a: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buckets[a[</a:t>
            </a:r>
            <a:r>
              <a:rPr lang="en-US" sz="2800" b="1" dirty="0" err="1">
                <a:latin typeface="Courier New" charset="0"/>
              </a:rPr>
              <a:t>i</a:t>
            </a: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for </a:t>
            </a:r>
            <a:r>
              <a:rPr lang="en-US" sz="2800" b="1" dirty="0">
                <a:latin typeface="Courier New" charset="0"/>
              </a:rPr>
              <a:t>(</a:t>
            </a:r>
            <a:r>
              <a:rPr lang="en-US" sz="2800" b="1" dirty="0" err="1">
                <a:latin typeface="Courier New" charset="0"/>
              </a:rPr>
              <a:t>i</a:t>
            </a:r>
            <a:r>
              <a:rPr lang="en-US" sz="2800" b="1" dirty="0">
                <a:latin typeface="Courier New" charset="0"/>
              </a:rPr>
              <a:t>=0, j=0; j&lt;m; j++)</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for (k=0; k&lt;buckets[j]; k++)</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a[</a:t>
            </a:r>
            <a:r>
              <a:rPr lang="en-US" sz="2800" b="1" dirty="0" err="1">
                <a:latin typeface="Courier New" charset="0"/>
              </a:rPr>
              <a:t>i</a:t>
            </a:r>
            <a:r>
              <a:rPr lang="en-US" sz="2800" b="1" dirty="0">
                <a:latin typeface="Courier New" charset="0"/>
              </a:rPr>
              <a:t>++] = j;</a:t>
            </a:r>
          </a:p>
          <a:p>
            <a:pPr eaLnBrk="1" hangingPunct="1">
              <a:lnSpc>
                <a:spcPct val="90000"/>
              </a:lnSpc>
              <a:buNone/>
            </a:pPr>
            <a:r>
              <a:rPr lang="en-US" sz="2800" b="1" dirty="0">
                <a:latin typeface="Courier New" charset="0"/>
              </a:rPr>
              <a:t>} // </a:t>
            </a:r>
            <a:r>
              <a:rPr lang="en-US" sz="2800" b="1" dirty="0" err="1" smtClean="0">
                <a:latin typeface="Courier New" charset="0"/>
              </a:rPr>
              <a:t>bucketSort</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21</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r>
              <a:rPr lang="en-US"/>
              <a:t>Radix Sort</a:t>
            </a:r>
          </a:p>
        </p:txBody>
      </p:sp>
      <p:sp>
        <p:nvSpPr>
          <p:cNvPr id="310275" name="Rectangle 3"/>
          <p:cNvSpPr>
            <a:spLocks noGrp="1" noChangeArrowheads="1"/>
          </p:cNvSpPr>
          <p:nvPr>
            <p:ph idx="1"/>
          </p:nvPr>
        </p:nvSpPr>
        <p:spPr/>
        <p:txBody>
          <a:bodyPr>
            <a:normAutofit lnSpcReduction="10000"/>
          </a:bodyPr>
          <a:lstStyle/>
          <a:p>
            <a:pPr eaLnBrk="1" hangingPunct="1">
              <a:lnSpc>
                <a:spcPct val="80000"/>
              </a:lnSpc>
            </a:pPr>
            <a:r>
              <a:rPr lang="en-US" sz="2800"/>
              <a:t>The Radix Sort is also using buckets,  but an element a[i] is stored in the buckets at position given by one particular digit in its representation. </a:t>
            </a:r>
          </a:p>
          <a:p>
            <a:pPr eaLnBrk="1" hangingPunct="1">
              <a:lnSpc>
                <a:spcPct val="80000"/>
              </a:lnSpc>
            </a:pPr>
            <a:r>
              <a:rPr lang="en-US" sz="2800"/>
              <a:t>The procedure is repeated until the array is sorted.</a:t>
            </a:r>
          </a:p>
          <a:p>
            <a:pPr eaLnBrk="1" hangingPunct="1">
              <a:lnSpc>
                <a:spcPct val="80000"/>
              </a:lnSpc>
            </a:pPr>
            <a:r>
              <a:rPr lang="en-US" sz="2800"/>
              <a:t>We start by the rightmost digit and going left in the numbers. </a:t>
            </a:r>
          </a:p>
          <a:p>
            <a:pPr eaLnBrk="1" hangingPunct="1">
              <a:lnSpc>
                <a:spcPct val="80000"/>
              </a:lnSpc>
            </a:pPr>
            <a:r>
              <a:rPr lang="en-US" sz="2800"/>
              <a:t>When we have arranged the numbers in the buckets by the leftmost digit, the result is the sorted array.</a:t>
            </a:r>
          </a:p>
          <a:p>
            <a:pPr eaLnBrk="1" hangingPunct="1">
              <a:lnSpc>
                <a:spcPct val="80000"/>
              </a:lnSpc>
            </a:pPr>
            <a:r>
              <a:rPr lang="en-US" sz="2800"/>
              <a:t>The algorithm is O(</a:t>
            </a:r>
            <a:r>
              <a:rPr lang="en-US" sz="2800" i="1"/>
              <a:t>n</a:t>
            </a:r>
            <a:r>
              <a:rPr lang="en-US" sz="2800"/>
              <a:t> </a:t>
            </a:r>
            <a:r>
              <a:rPr lang="en-US" sz="2800" i="1"/>
              <a:t>k</a:t>
            </a:r>
            <a:r>
              <a:rPr lang="en-US" sz="2800"/>
              <a:t>) where </a:t>
            </a:r>
            <a:r>
              <a:rPr lang="en-US" sz="2800" i="1"/>
              <a:t>k</a:t>
            </a:r>
            <a:r>
              <a:rPr lang="en-US" sz="2800"/>
              <a:t> is the number or digits. In general </a:t>
            </a:r>
            <a:r>
              <a:rPr lang="en-US" sz="2800" i="1"/>
              <a:t>k</a:t>
            </a:r>
            <a:r>
              <a:rPr lang="en-US" sz="2800"/>
              <a:t> = log</a:t>
            </a:r>
            <a:r>
              <a:rPr lang="en-US" sz="2800" baseline="-25000"/>
              <a:t>10</a:t>
            </a:r>
            <a:r>
              <a:rPr lang="en-US" sz="2800" i="1"/>
              <a:t>M +1</a:t>
            </a:r>
            <a:r>
              <a:rPr lang="en-US" sz="2800"/>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22</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descr="radix_sort1"/>
          <p:cNvPicPr>
            <a:picLocks noGrp="1" noChangeAspect="1" noChangeArrowheads="1"/>
          </p:cNvPicPr>
          <p:nvPr>
            <p:ph idx="1"/>
          </p:nvPr>
        </p:nvPicPr>
        <p:blipFill>
          <a:blip r:embed="rId2"/>
          <a:srcRect/>
          <a:stretch>
            <a:fillRect/>
          </a:stretch>
        </p:blipFill>
        <p:spPr>
          <a:xfrm>
            <a:off x="533400" y="990600"/>
            <a:ext cx="8074025" cy="4530725"/>
          </a:xfrm>
          <a:noFill/>
        </p:spPr>
      </p:pic>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23</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4" descr="radix_sort2"/>
          <p:cNvPicPr>
            <a:picLocks noGrp="1" noChangeAspect="1" noChangeArrowheads="1"/>
          </p:cNvPicPr>
          <p:nvPr>
            <p:ph idx="1"/>
          </p:nvPr>
        </p:nvPicPr>
        <p:blipFill>
          <a:blip r:embed="rId2"/>
          <a:srcRect/>
          <a:stretch>
            <a:fillRect/>
          </a:stretch>
        </p:blipFill>
        <p:spPr>
          <a:xfrm>
            <a:off x="609600" y="990600"/>
            <a:ext cx="7888288" cy="4530725"/>
          </a:xfrm>
          <a:noFill/>
        </p:spPr>
      </p:pic>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24</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ChangeArrowheads="1"/>
          </p:cNvSpPr>
          <p:nvPr/>
        </p:nvSpPr>
        <p:spPr bwMode="auto">
          <a:xfrm>
            <a:off x="4572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dog</a:t>
            </a:r>
          </a:p>
        </p:txBody>
      </p:sp>
      <p:sp>
        <p:nvSpPr>
          <p:cNvPr id="25604" name="Rectangle 6"/>
          <p:cNvSpPr>
            <a:spLocks noChangeArrowheads="1"/>
          </p:cNvSpPr>
          <p:nvPr/>
        </p:nvSpPr>
        <p:spPr bwMode="auto">
          <a:xfrm>
            <a:off x="11430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eel</a:t>
            </a:r>
          </a:p>
        </p:txBody>
      </p:sp>
      <p:sp>
        <p:nvSpPr>
          <p:cNvPr id="25605" name="Rectangle 7"/>
          <p:cNvSpPr>
            <a:spLocks noChangeArrowheads="1"/>
          </p:cNvSpPr>
          <p:nvPr/>
        </p:nvSpPr>
        <p:spPr bwMode="auto">
          <a:xfrm>
            <a:off x="18288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cat</a:t>
            </a:r>
          </a:p>
        </p:txBody>
      </p:sp>
      <p:sp>
        <p:nvSpPr>
          <p:cNvPr id="25606" name="Rectangle 8"/>
          <p:cNvSpPr>
            <a:spLocks noChangeArrowheads="1"/>
          </p:cNvSpPr>
          <p:nvPr/>
        </p:nvSpPr>
        <p:spPr bwMode="auto">
          <a:xfrm>
            <a:off x="25146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ram</a:t>
            </a:r>
          </a:p>
        </p:txBody>
      </p:sp>
      <p:sp>
        <p:nvSpPr>
          <p:cNvPr id="25607" name="Rectangle 9"/>
          <p:cNvSpPr>
            <a:spLocks noChangeArrowheads="1"/>
          </p:cNvSpPr>
          <p:nvPr/>
        </p:nvSpPr>
        <p:spPr bwMode="auto">
          <a:xfrm>
            <a:off x="32004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fox</a:t>
            </a:r>
          </a:p>
        </p:txBody>
      </p:sp>
      <p:sp>
        <p:nvSpPr>
          <p:cNvPr id="25608" name="Rectangle 10"/>
          <p:cNvSpPr>
            <a:spLocks noChangeArrowheads="1"/>
          </p:cNvSpPr>
          <p:nvPr/>
        </p:nvSpPr>
        <p:spPr bwMode="auto">
          <a:xfrm>
            <a:off x="38862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cow</a:t>
            </a:r>
          </a:p>
        </p:txBody>
      </p:sp>
      <p:sp>
        <p:nvSpPr>
          <p:cNvPr id="25609" name="Rectangle 11"/>
          <p:cNvSpPr>
            <a:spLocks noChangeArrowheads="1"/>
          </p:cNvSpPr>
          <p:nvPr/>
        </p:nvSpPr>
        <p:spPr bwMode="auto">
          <a:xfrm>
            <a:off x="45720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fly</a:t>
            </a:r>
          </a:p>
        </p:txBody>
      </p:sp>
      <p:sp>
        <p:nvSpPr>
          <p:cNvPr id="25610" name="Rectangle 12"/>
          <p:cNvSpPr>
            <a:spLocks noChangeArrowheads="1"/>
          </p:cNvSpPr>
          <p:nvPr/>
        </p:nvSpPr>
        <p:spPr bwMode="auto">
          <a:xfrm>
            <a:off x="52578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rat</a:t>
            </a:r>
          </a:p>
        </p:txBody>
      </p:sp>
      <p:sp>
        <p:nvSpPr>
          <p:cNvPr id="25611" name="Rectangle 13"/>
          <p:cNvSpPr>
            <a:spLocks noChangeArrowheads="1"/>
          </p:cNvSpPr>
          <p:nvPr/>
        </p:nvSpPr>
        <p:spPr bwMode="auto">
          <a:xfrm>
            <a:off x="59436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hen</a:t>
            </a:r>
          </a:p>
        </p:txBody>
      </p:sp>
      <p:sp>
        <p:nvSpPr>
          <p:cNvPr id="25612" name="Rectangle 14"/>
          <p:cNvSpPr>
            <a:spLocks noChangeArrowheads="1"/>
          </p:cNvSpPr>
          <p:nvPr/>
        </p:nvSpPr>
        <p:spPr bwMode="auto">
          <a:xfrm>
            <a:off x="66294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elk</a:t>
            </a:r>
          </a:p>
        </p:txBody>
      </p:sp>
      <p:sp>
        <p:nvSpPr>
          <p:cNvPr id="25613" name="Rectangle 15"/>
          <p:cNvSpPr>
            <a:spLocks noChangeArrowheads="1"/>
          </p:cNvSpPr>
          <p:nvPr/>
        </p:nvSpPr>
        <p:spPr bwMode="auto">
          <a:xfrm>
            <a:off x="73152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bat</a:t>
            </a:r>
          </a:p>
        </p:txBody>
      </p:sp>
      <p:sp>
        <p:nvSpPr>
          <p:cNvPr id="25614" name="Rectangle 16"/>
          <p:cNvSpPr>
            <a:spLocks noChangeArrowheads="1"/>
          </p:cNvSpPr>
          <p:nvPr/>
        </p:nvSpPr>
        <p:spPr bwMode="auto">
          <a:xfrm>
            <a:off x="8001000" y="457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owl</a:t>
            </a:r>
          </a:p>
        </p:txBody>
      </p:sp>
      <p:sp>
        <p:nvSpPr>
          <p:cNvPr id="25615" name="Text Box 17"/>
          <p:cNvSpPr txBox="1">
            <a:spLocks noChangeArrowheads="1"/>
          </p:cNvSpPr>
          <p:nvPr/>
        </p:nvSpPr>
        <p:spPr bwMode="auto">
          <a:xfrm>
            <a:off x="822325" y="1103313"/>
            <a:ext cx="4413250" cy="366712"/>
          </a:xfrm>
          <a:prstGeom prst="rect">
            <a:avLst/>
          </a:prstGeom>
          <a:noFill/>
          <a:ln w="9525">
            <a:noFill/>
            <a:miter lim="800000"/>
            <a:headEnd/>
            <a:tailEnd/>
          </a:ln>
        </p:spPr>
        <p:txBody>
          <a:bodyPr wrap="none">
            <a:prstTxWarp prst="textNoShape">
              <a:avLst/>
            </a:prstTxWarp>
            <a:spAutoFit/>
          </a:bodyPr>
          <a:lstStyle/>
          <a:p>
            <a:r>
              <a:rPr lang="en-US"/>
              <a:t>Make the buckets based on the last letter:</a:t>
            </a:r>
          </a:p>
        </p:txBody>
      </p:sp>
      <p:sp>
        <p:nvSpPr>
          <p:cNvPr id="25616" name="Rectangle 18"/>
          <p:cNvSpPr>
            <a:spLocks noChangeArrowheads="1"/>
          </p:cNvSpPr>
          <p:nvPr/>
        </p:nvSpPr>
        <p:spPr bwMode="auto">
          <a:xfrm>
            <a:off x="17526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elk</a:t>
            </a:r>
          </a:p>
        </p:txBody>
      </p:sp>
      <p:sp>
        <p:nvSpPr>
          <p:cNvPr id="25617" name="Rectangle 20"/>
          <p:cNvSpPr>
            <a:spLocks noChangeArrowheads="1"/>
          </p:cNvSpPr>
          <p:nvPr/>
        </p:nvSpPr>
        <p:spPr bwMode="auto">
          <a:xfrm>
            <a:off x="5410200" y="3124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bat</a:t>
            </a:r>
          </a:p>
        </p:txBody>
      </p:sp>
      <p:sp>
        <p:nvSpPr>
          <p:cNvPr id="25618" name="Rectangle 21"/>
          <p:cNvSpPr>
            <a:spLocks noChangeArrowheads="1"/>
          </p:cNvSpPr>
          <p:nvPr/>
        </p:nvSpPr>
        <p:spPr bwMode="auto">
          <a:xfrm>
            <a:off x="54102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cat</a:t>
            </a:r>
          </a:p>
        </p:txBody>
      </p:sp>
      <p:sp>
        <p:nvSpPr>
          <p:cNvPr id="25619" name="Rectangle 24"/>
          <p:cNvSpPr>
            <a:spLocks noChangeArrowheads="1"/>
          </p:cNvSpPr>
          <p:nvPr/>
        </p:nvSpPr>
        <p:spPr bwMode="auto">
          <a:xfrm>
            <a:off x="5410200" y="2667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rat</a:t>
            </a:r>
          </a:p>
        </p:txBody>
      </p:sp>
      <p:sp>
        <p:nvSpPr>
          <p:cNvPr id="25620" name="Rectangle 25"/>
          <p:cNvSpPr>
            <a:spLocks noChangeArrowheads="1"/>
          </p:cNvSpPr>
          <p:nvPr/>
        </p:nvSpPr>
        <p:spPr bwMode="auto">
          <a:xfrm>
            <a:off x="5334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dog</a:t>
            </a:r>
          </a:p>
        </p:txBody>
      </p:sp>
      <p:sp>
        <p:nvSpPr>
          <p:cNvPr id="25621" name="Rectangle 26"/>
          <p:cNvSpPr>
            <a:spLocks noChangeArrowheads="1"/>
          </p:cNvSpPr>
          <p:nvPr/>
        </p:nvSpPr>
        <p:spPr bwMode="auto">
          <a:xfrm>
            <a:off x="34290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ram</a:t>
            </a:r>
          </a:p>
        </p:txBody>
      </p:sp>
      <p:sp>
        <p:nvSpPr>
          <p:cNvPr id="25622" name="Rectangle 27"/>
          <p:cNvSpPr>
            <a:spLocks noChangeArrowheads="1"/>
          </p:cNvSpPr>
          <p:nvPr/>
        </p:nvSpPr>
        <p:spPr bwMode="auto">
          <a:xfrm>
            <a:off x="24384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eel</a:t>
            </a:r>
          </a:p>
        </p:txBody>
      </p:sp>
      <p:sp>
        <p:nvSpPr>
          <p:cNvPr id="25623" name="Rectangle 28"/>
          <p:cNvSpPr>
            <a:spLocks noChangeArrowheads="1"/>
          </p:cNvSpPr>
          <p:nvPr/>
        </p:nvSpPr>
        <p:spPr bwMode="auto">
          <a:xfrm>
            <a:off x="75438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fox</a:t>
            </a:r>
          </a:p>
        </p:txBody>
      </p:sp>
      <p:sp>
        <p:nvSpPr>
          <p:cNvPr id="25624" name="Rectangle 29"/>
          <p:cNvSpPr>
            <a:spLocks noChangeArrowheads="1"/>
          </p:cNvSpPr>
          <p:nvPr/>
        </p:nvSpPr>
        <p:spPr bwMode="auto">
          <a:xfrm>
            <a:off x="68580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cow</a:t>
            </a:r>
          </a:p>
        </p:txBody>
      </p:sp>
      <p:sp>
        <p:nvSpPr>
          <p:cNvPr id="25625" name="Rectangle 30"/>
          <p:cNvSpPr>
            <a:spLocks noChangeArrowheads="1"/>
          </p:cNvSpPr>
          <p:nvPr/>
        </p:nvSpPr>
        <p:spPr bwMode="auto">
          <a:xfrm>
            <a:off x="82296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fly</a:t>
            </a:r>
          </a:p>
        </p:txBody>
      </p:sp>
      <p:sp>
        <p:nvSpPr>
          <p:cNvPr id="25626" name="Rectangle 31"/>
          <p:cNvSpPr>
            <a:spLocks noChangeArrowheads="1"/>
          </p:cNvSpPr>
          <p:nvPr/>
        </p:nvSpPr>
        <p:spPr bwMode="auto">
          <a:xfrm>
            <a:off x="4114800" y="2209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hen</a:t>
            </a:r>
          </a:p>
        </p:txBody>
      </p:sp>
      <p:sp>
        <p:nvSpPr>
          <p:cNvPr id="25627" name="Rectangle 32"/>
          <p:cNvSpPr>
            <a:spLocks noChangeArrowheads="1"/>
          </p:cNvSpPr>
          <p:nvPr/>
        </p:nvSpPr>
        <p:spPr bwMode="auto">
          <a:xfrm>
            <a:off x="2438400" y="2667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owl</a:t>
            </a:r>
          </a:p>
        </p:txBody>
      </p:sp>
      <p:sp>
        <p:nvSpPr>
          <p:cNvPr id="25628" name="Text Box 33"/>
          <p:cNvSpPr txBox="1">
            <a:spLocks noChangeArrowheads="1"/>
          </p:cNvSpPr>
          <p:nvPr/>
        </p:nvSpPr>
        <p:spPr bwMode="auto">
          <a:xfrm>
            <a:off x="1295400" y="22479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29" name="Text Box 34"/>
          <p:cNvSpPr txBox="1">
            <a:spLocks noChangeArrowheads="1"/>
          </p:cNvSpPr>
          <p:nvPr/>
        </p:nvSpPr>
        <p:spPr bwMode="auto">
          <a:xfrm>
            <a:off x="3124200" y="22860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30" name="Text Box 35"/>
          <p:cNvSpPr txBox="1">
            <a:spLocks noChangeArrowheads="1"/>
          </p:cNvSpPr>
          <p:nvPr/>
        </p:nvSpPr>
        <p:spPr bwMode="auto">
          <a:xfrm>
            <a:off x="4800600" y="22860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31" name="Text Box 36"/>
          <p:cNvSpPr txBox="1">
            <a:spLocks noChangeArrowheads="1"/>
          </p:cNvSpPr>
          <p:nvPr/>
        </p:nvSpPr>
        <p:spPr bwMode="auto">
          <a:xfrm>
            <a:off x="0" y="22098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32" name="Text Box 37"/>
          <p:cNvSpPr txBox="1">
            <a:spLocks noChangeArrowheads="1"/>
          </p:cNvSpPr>
          <p:nvPr/>
        </p:nvSpPr>
        <p:spPr bwMode="auto">
          <a:xfrm>
            <a:off x="6324600" y="22479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33" name="Text Box 38"/>
          <p:cNvSpPr txBox="1">
            <a:spLocks noChangeArrowheads="1"/>
          </p:cNvSpPr>
          <p:nvPr/>
        </p:nvSpPr>
        <p:spPr bwMode="auto">
          <a:xfrm>
            <a:off x="0" y="1600200"/>
            <a:ext cx="1035050" cy="366713"/>
          </a:xfrm>
          <a:prstGeom prst="rect">
            <a:avLst/>
          </a:prstGeom>
          <a:noFill/>
          <a:ln w="9525">
            <a:noFill/>
            <a:miter lim="800000"/>
            <a:headEnd/>
            <a:tailEnd/>
          </a:ln>
        </p:spPr>
        <p:txBody>
          <a:bodyPr wrap="none">
            <a:prstTxWarp prst="textNoShape">
              <a:avLst/>
            </a:prstTxWarp>
            <a:spAutoFit/>
          </a:bodyPr>
          <a:lstStyle/>
          <a:p>
            <a:r>
              <a:rPr lang="en-US"/>
              <a:t>buckets:</a:t>
            </a:r>
          </a:p>
        </p:txBody>
      </p:sp>
      <p:sp>
        <p:nvSpPr>
          <p:cNvPr id="25634" name="Text Box 39"/>
          <p:cNvSpPr txBox="1">
            <a:spLocks noChangeArrowheads="1"/>
          </p:cNvSpPr>
          <p:nvPr/>
        </p:nvSpPr>
        <p:spPr bwMode="auto">
          <a:xfrm>
            <a:off x="838200" y="1828800"/>
            <a:ext cx="311150" cy="366713"/>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5635" name="Text Box 40"/>
          <p:cNvSpPr txBox="1">
            <a:spLocks noChangeArrowheads="1"/>
          </p:cNvSpPr>
          <p:nvPr/>
        </p:nvSpPr>
        <p:spPr bwMode="auto">
          <a:xfrm>
            <a:off x="2057400" y="1828800"/>
            <a:ext cx="984250" cy="366713"/>
          </a:xfrm>
          <a:prstGeom prst="rect">
            <a:avLst/>
          </a:prstGeom>
          <a:noFill/>
          <a:ln w="9525">
            <a:noFill/>
            <a:miter lim="800000"/>
            <a:headEnd/>
            <a:tailEnd/>
          </a:ln>
        </p:spPr>
        <p:txBody>
          <a:bodyPr wrap="none">
            <a:prstTxWarp prst="textNoShape">
              <a:avLst/>
            </a:prstTxWarp>
            <a:spAutoFit/>
          </a:bodyPr>
          <a:lstStyle/>
          <a:p>
            <a:r>
              <a:rPr lang="en-US"/>
              <a:t>k          l</a:t>
            </a:r>
          </a:p>
        </p:txBody>
      </p:sp>
      <p:sp>
        <p:nvSpPr>
          <p:cNvPr id="25636" name="Text Box 41"/>
          <p:cNvSpPr txBox="1">
            <a:spLocks noChangeArrowheads="1"/>
          </p:cNvSpPr>
          <p:nvPr/>
        </p:nvSpPr>
        <p:spPr bwMode="auto">
          <a:xfrm>
            <a:off x="4267200" y="1828800"/>
            <a:ext cx="311150" cy="366713"/>
          </a:xfrm>
          <a:prstGeom prst="rect">
            <a:avLst/>
          </a:prstGeom>
          <a:noFill/>
          <a:ln w="9525">
            <a:noFill/>
            <a:miter lim="800000"/>
            <a:headEnd/>
            <a:tailEnd/>
          </a:ln>
        </p:spPr>
        <p:txBody>
          <a:bodyPr wrap="none">
            <a:prstTxWarp prst="textNoShape">
              <a:avLst/>
            </a:prstTxWarp>
            <a:spAutoFit/>
          </a:bodyPr>
          <a:lstStyle/>
          <a:p>
            <a:r>
              <a:rPr lang="en-US"/>
              <a:t>n</a:t>
            </a:r>
          </a:p>
        </p:txBody>
      </p:sp>
      <p:sp>
        <p:nvSpPr>
          <p:cNvPr id="25637" name="Text Box 42"/>
          <p:cNvSpPr txBox="1">
            <a:spLocks noChangeArrowheads="1"/>
          </p:cNvSpPr>
          <p:nvPr/>
        </p:nvSpPr>
        <p:spPr bwMode="auto">
          <a:xfrm>
            <a:off x="5715000" y="1828800"/>
            <a:ext cx="247650" cy="366713"/>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638" name="Text Box 44"/>
          <p:cNvSpPr txBox="1">
            <a:spLocks noChangeArrowheads="1"/>
          </p:cNvSpPr>
          <p:nvPr/>
        </p:nvSpPr>
        <p:spPr bwMode="auto">
          <a:xfrm>
            <a:off x="7146925" y="1827213"/>
            <a:ext cx="1657350" cy="366712"/>
          </a:xfrm>
          <a:prstGeom prst="rect">
            <a:avLst/>
          </a:prstGeom>
          <a:noFill/>
          <a:ln w="9525">
            <a:noFill/>
            <a:miter lim="800000"/>
            <a:headEnd/>
            <a:tailEnd/>
          </a:ln>
        </p:spPr>
        <p:txBody>
          <a:bodyPr wrap="none">
            <a:prstTxWarp prst="textNoShape">
              <a:avLst/>
            </a:prstTxWarp>
            <a:spAutoFit/>
          </a:bodyPr>
          <a:lstStyle/>
          <a:p>
            <a:r>
              <a:rPr lang="en-US"/>
              <a:t>w        x         y</a:t>
            </a:r>
          </a:p>
        </p:txBody>
      </p:sp>
      <p:sp>
        <p:nvSpPr>
          <p:cNvPr id="25639" name="Text Box 45"/>
          <p:cNvSpPr txBox="1">
            <a:spLocks noChangeArrowheads="1"/>
          </p:cNvSpPr>
          <p:nvPr/>
        </p:nvSpPr>
        <p:spPr bwMode="auto">
          <a:xfrm>
            <a:off x="685800" y="3733800"/>
            <a:ext cx="5111750" cy="641350"/>
          </a:xfrm>
          <a:prstGeom prst="rect">
            <a:avLst/>
          </a:prstGeom>
          <a:noFill/>
          <a:ln w="9525">
            <a:noFill/>
            <a:miter lim="800000"/>
            <a:headEnd/>
            <a:tailEnd/>
          </a:ln>
        </p:spPr>
        <p:txBody>
          <a:bodyPr wrap="none">
            <a:prstTxWarp prst="textNoShape">
              <a:avLst/>
            </a:prstTxWarp>
            <a:spAutoFit/>
          </a:bodyPr>
          <a:lstStyle/>
          <a:p>
            <a:r>
              <a:rPr lang="en-US"/>
              <a:t>Rearrange them in buckets by the second letter, </a:t>
            </a:r>
          </a:p>
          <a:p>
            <a:r>
              <a:rPr lang="en-US"/>
              <a:t>keeping the order from the previous step:</a:t>
            </a:r>
          </a:p>
        </p:txBody>
      </p:sp>
      <p:sp>
        <p:nvSpPr>
          <p:cNvPr id="25640" name="Text Box 64"/>
          <p:cNvSpPr txBox="1">
            <a:spLocks noChangeArrowheads="1"/>
          </p:cNvSpPr>
          <p:nvPr/>
        </p:nvSpPr>
        <p:spPr bwMode="auto">
          <a:xfrm>
            <a:off x="1479550" y="4419600"/>
            <a:ext cx="5619750" cy="366713"/>
          </a:xfrm>
          <a:prstGeom prst="rect">
            <a:avLst/>
          </a:prstGeom>
          <a:noFill/>
          <a:ln w="9525">
            <a:noFill/>
            <a:miter lim="800000"/>
            <a:headEnd/>
            <a:tailEnd/>
          </a:ln>
        </p:spPr>
        <p:txBody>
          <a:bodyPr wrap="none">
            <a:prstTxWarp prst="textNoShape">
              <a:avLst/>
            </a:prstTxWarp>
            <a:spAutoFit/>
          </a:bodyPr>
          <a:lstStyle/>
          <a:p>
            <a:r>
              <a:rPr lang="en-US"/>
              <a:t>a	    e	            l		  o	           w</a:t>
            </a:r>
          </a:p>
        </p:txBody>
      </p:sp>
      <p:sp>
        <p:nvSpPr>
          <p:cNvPr id="25641" name="Rectangle 65"/>
          <p:cNvSpPr>
            <a:spLocks noChangeArrowheads="1"/>
          </p:cNvSpPr>
          <p:nvPr/>
        </p:nvSpPr>
        <p:spPr bwMode="auto">
          <a:xfrm>
            <a:off x="5105400" y="4800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dog</a:t>
            </a:r>
          </a:p>
        </p:txBody>
      </p:sp>
      <p:sp>
        <p:nvSpPr>
          <p:cNvPr id="25642" name="Rectangle 66"/>
          <p:cNvSpPr>
            <a:spLocks noChangeArrowheads="1"/>
          </p:cNvSpPr>
          <p:nvPr/>
        </p:nvSpPr>
        <p:spPr bwMode="auto">
          <a:xfrm>
            <a:off x="1295400" y="4800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ram</a:t>
            </a:r>
          </a:p>
        </p:txBody>
      </p:sp>
      <p:sp>
        <p:nvSpPr>
          <p:cNvPr id="25643" name="Rectangle 67"/>
          <p:cNvSpPr>
            <a:spLocks noChangeArrowheads="1"/>
          </p:cNvSpPr>
          <p:nvPr/>
        </p:nvSpPr>
        <p:spPr bwMode="auto">
          <a:xfrm>
            <a:off x="2438400" y="4800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eel</a:t>
            </a:r>
          </a:p>
        </p:txBody>
      </p:sp>
      <p:sp>
        <p:nvSpPr>
          <p:cNvPr id="25644" name="Rectangle 68"/>
          <p:cNvSpPr>
            <a:spLocks noChangeArrowheads="1"/>
          </p:cNvSpPr>
          <p:nvPr/>
        </p:nvSpPr>
        <p:spPr bwMode="auto">
          <a:xfrm>
            <a:off x="6553200" y="4800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owl</a:t>
            </a:r>
          </a:p>
        </p:txBody>
      </p:sp>
      <p:sp>
        <p:nvSpPr>
          <p:cNvPr id="25645" name="Rectangle 69"/>
          <p:cNvSpPr>
            <a:spLocks noChangeArrowheads="1"/>
          </p:cNvSpPr>
          <p:nvPr/>
        </p:nvSpPr>
        <p:spPr bwMode="auto">
          <a:xfrm>
            <a:off x="2438400" y="5257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hen</a:t>
            </a:r>
          </a:p>
        </p:txBody>
      </p:sp>
      <p:sp>
        <p:nvSpPr>
          <p:cNvPr id="25646" name="Rectangle 70"/>
          <p:cNvSpPr>
            <a:spLocks noChangeArrowheads="1"/>
          </p:cNvSpPr>
          <p:nvPr/>
        </p:nvSpPr>
        <p:spPr bwMode="auto">
          <a:xfrm>
            <a:off x="1295400" y="5257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cat</a:t>
            </a:r>
          </a:p>
        </p:txBody>
      </p:sp>
      <p:sp>
        <p:nvSpPr>
          <p:cNvPr id="25647" name="Rectangle 71"/>
          <p:cNvSpPr>
            <a:spLocks noChangeArrowheads="1"/>
          </p:cNvSpPr>
          <p:nvPr/>
        </p:nvSpPr>
        <p:spPr bwMode="auto">
          <a:xfrm>
            <a:off x="1295400" y="6172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bat</a:t>
            </a:r>
          </a:p>
        </p:txBody>
      </p:sp>
      <p:sp>
        <p:nvSpPr>
          <p:cNvPr id="25648" name="Rectangle 72"/>
          <p:cNvSpPr>
            <a:spLocks noChangeArrowheads="1"/>
          </p:cNvSpPr>
          <p:nvPr/>
        </p:nvSpPr>
        <p:spPr bwMode="auto">
          <a:xfrm>
            <a:off x="1295400" y="5715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rat</a:t>
            </a:r>
          </a:p>
        </p:txBody>
      </p:sp>
      <p:sp>
        <p:nvSpPr>
          <p:cNvPr id="25649" name="Rectangle 73"/>
          <p:cNvSpPr>
            <a:spLocks noChangeArrowheads="1"/>
          </p:cNvSpPr>
          <p:nvPr/>
        </p:nvSpPr>
        <p:spPr bwMode="auto">
          <a:xfrm>
            <a:off x="3810000" y="4800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elk</a:t>
            </a:r>
          </a:p>
        </p:txBody>
      </p:sp>
      <p:sp>
        <p:nvSpPr>
          <p:cNvPr id="25650" name="Rectangle 74"/>
          <p:cNvSpPr>
            <a:spLocks noChangeArrowheads="1"/>
          </p:cNvSpPr>
          <p:nvPr/>
        </p:nvSpPr>
        <p:spPr bwMode="auto">
          <a:xfrm>
            <a:off x="5105400" y="5257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cow</a:t>
            </a:r>
          </a:p>
        </p:txBody>
      </p:sp>
      <p:sp>
        <p:nvSpPr>
          <p:cNvPr id="25651" name="Rectangle 75"/>
          <p:cNvSpPr>
            <a:spLocks noChangeArrowheads="1"/>
          </p:cNvSpPr>
          <p:nvPr/>
        </p:nvSpPr>
        <p:spPr bwMode="auto">
          <a:xfrm>
            <a:off x="5105400" y="5715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fox</a:t>
            </a:r>
          </a:p>
        </p:txBody>
      </p:sp>
      <p:sp>
        <p:nvSpPr>
          <p:cNvPr id="25652" name="Rectangle 76"/>
          <p:cNvSpPr>
            <a:spLocks noChangeArrowheads="1"/>
          </p:cNvSpPr>
          <p:nvPr/>
        </p:nvSpPr>
        <p:spPr bwMode="auto">
          <a:xfrm>
            <a:off x="3810000" y="5257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fly</a:t>
            </a:r>
          </a:p>
        </p:txBody>
      </p:sp>
      <p:sp>
        <p:nvSpPr>
          <p:cNvPr id="25653" name="Text Box 77"/>
          <p:cNvSpPr txBox="1">
            <a:spLocks noChangeArrowheads="1"/>
          </p:cNvSpPr>
          <p:nvPr/>
        </p:nvSpPr>
        <p:spPr bwMode="auto">
          <a:xfrm>
            <a:off x="1981200" y="48768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54" name="Text Box 78"/>
          <p:cNvSpPr txBox="1">
            <a:spLocks noChangeArrowheads="1"/>
          </p:cNvSpPr>
          <p:nvPr/>
        </p:nvSpPr>
        <p:spPr bwMode="auto">
          <a:xfrm>
            <a:off x="3276600" y="48006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55" name="Text Box 79"/>
          <p:cNvSpPr txBox="1">
            <a:spLocks noChangeArrowheads="1"/>
          </p:cNvSpPr>
          <p:nvPr/>
        </p:nvSpPr>
        <p:spPr bwMode="auto">
          <a:xfrm>
            <a:off x="5943600" y="48006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5656" name="Text Box 80"/>
          <p:cNvSpPr txBox="1">
            <a:spLocks noChangeArrowheads="1"/>
          </p:cNvSpPr>
          <p:nvPr/>
        </p:nvSpPr>
        <p:spPr bwMode="auto">
          <a:xfrm>
            <a:off x="4572000" y="48006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25</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ChangeArrowheads="1"/>
          </p:cNvSpPr>
          <p:nvPr/>
        </p:nvSpPr>
        <p:spPr bwMode="auto">
          <a:xfrm>
            <a:off x="5410200" y="304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dog</a:t>
            </a:r>
          </a:p>
        </p:txBody>
      </p:sp>
      <p:sp>
        <p:nvSpPr>
          <p:cNvPr id="26628" name="Rectangle 5"/>
          <p:cNvSpPr>
            <a:spLocks noChangeArrowheads="1"/>
          </p:cNvSpPr>
          <p:nvPr/>
        </p:nvSpPr>
        <p:spPr bwMode="auto">
          <a:xfrm>
            <a:off x="1600200" y="304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ram</a:t>
            </a:r>
          </a:p>
        </p:txBody>
      </p:sp>
      <p:sp>
        <p:nvSpPr>
          <p:cNvPr id="26629" name="Rectangle 6"/>
          <p:cNvSpPr>
            <a:spLocks noChangeArrowheads="1"/>
          </p:cNvSpPr>
          <p:nvPr/>
        </p:nvSpPr>
        <p:spPr bwMode="auto">
          <a:xfrm>
            <a:off x="2743200" y="304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eel</a:t>
            </a:r>
          </a:p>
        </p:txBody>
      </p:sp>
      <p:sp>
        <p:nvSpPr>
          <p:cNvPr id="26630" name="Rectangle 7"/>
          <p:cNvSpPr>
            <a:spLocks noChangeArrowheads="1"/>
          </p:cNvSpPr>
          <p:nvPr/>
        </p:nvSpPr>
        <p:spPr bwMode="auto">
          <a:xfrm>
            <a:off x="6858000" y="304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owl</a:t>
            </a:r>
          </a:p>
        </p:txBody>
      </p:sp>
      <p:sp>
        <p:nvSpPr>
          <p:cNvPr id="26631" name="Rectangle 8"/>
          <p:cNvSpPr>
            <a:spLocks noChangeArrowheads="1"/>
          </p:cNvSpPr>
          <p:nvPr/>
        </p:nvSpPr>
        <p:spPr bwMode="auto">
          <a:xfrm>
            <a:off x="2743200" y="762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hen</a:t>
            </a:r>
          </a:p>
        </p:txBody>
      </p:sp>
      <p:sp>
        <p:nvSpPr>
          <p:cNvPr id="26632" name="Rectangle 9"/>
          <p:cNvSpPr>
            <a:spLocks noChangeArrowheads="1"/>
          </p:cNvSpPr>
          <p:nvPr/>
        </p:nvSpPr>
        <p:spPr bwMode="auto">
          <a:xfrm>
            <a:off x="1600200" y="762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cat</a:t>
            </a:r>
          </a:p>
        </p:txBody>
      </p:sp>
      <p:sp>
        <p:nvSpPr>
          <p:cNvPr id="26633" name="Rectangle 10"/>
          <p:cNvSpPr>
            <a:spLocks noChangeArrowheads="1"/>
          </p:cNvSpPr>
          <p:nvPr/>
        </p:nvSpPr>
        <p:spPr bwMode="auto">
          <a:xfrm>
            <a:off x="1600200" y="1676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bat</a:t>
            </a:r>
          </a:p>
        </p:txBody>
      </p:sp>
      <p:sp>
        <p:nvSpPr>
          <p:cNvPr id="26634" name="Rectangle 11"/>
          <p:cNvSpPr>
            <a:spLocks noChangeArrowheads="1"/>
          </p:cNvSpPr>
          <p:nvPr/>
        </p:nvSpPr>
        <p:spPr bwMode="auto">
          <a:xfrm>
            <a:off x="1600200" y="1219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rat</a:t>
            </a:r>
          </a:p>
        </p:txBody>
      </p:sp>
      <p:sp>
        <p:nvSpPr>
          <p:cNvPr id="26635" name="Rectangle 12"/>
          <p:cNvSpPr>
            <a:spLocks noChangeArrowheads="1"/>
          </p:cNvSpPr>
          <p:nvPr/>
        </p:nvSpPr>
        <p:spPr bwMode="auto">
          <a:xfrm>
            <a:off x="4114800" y="304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elk</a:t>
            </a:r>
          </a:p>
        </p:txBody>
      </p:sp>
      <p:sp>
        <p:nvSpPr>
          <p:cNvPr id="26636" name="Rectangle 13"/>
          <p:cNvSpPr>
            <a:spLocks noChangeArrowheads="1"/>
          </p:cNvSpPr>
          <p:nvPr/>
        </p:nvSpPr>
        <p:spPr bwMode="auto">
          <a:xfrm>
            <a:off x="5410200" y="762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cow</a:t>
            </a:r>
          </a:p>
        </p:txBody>
      </p:sp>
      <p:sp>
        <p:nvSpPr>
          <p:cNvPr id="26637" name="Rectangle 14"/>
          <p:cNvSpPr>
            <a:spLocks noChangeArrowheads="1"/>
          </p:cNvSpPr>
          <p:nvPr/>
        </p:nvSpPr>
        <p:spPr bwMode="auto">
          <a:xfrm>
            <a:off x="5410200" y="12192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fox</a:t>
            </a:r>
          </a:p>
        </p:txBody>
      </p:sp>
      <p:sp>
        <p:nvSpPr>
          <p:cNvPr id="26638" name="Rectangle 15"/>
          <p:cNvSpPr>
            <a:spLocks noChangeArrowheads="1"/>
          </p:cNvSpPr>
          <p:nvPr/>
        </p:nvSpPr>
        <p:spPr bwMode="auto">
          <a:xfrm>
            <a:off x="4114800" y="7620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fly</a:t>
            </a:r>
          </a:p>
        </p:txBody>
      </p:sp>
      <p:sp>
        <p:nvSpPr>
          <p:cNvPr id="26639" name="Text Box 16"/>
          <p:cNvSpPr txBox="1">
            <a:spLocks noChangeArrowheads="1"/>
          </p:cNvSpPr>
          <p:nvPr/>
        </p:nvSpPr>
        <p:spPr bwMode="auto">
          <a:xfrm>
            <a:off x="2286000" y="3810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6640" name="Text Box 18"/>
          <p:cNvSpPr txBox="1">
            <a:spLocks noChangeArrowheads="1"/>
          </p:cNvSpPr>
          <p:nvPr/>
        </p:nvSpPr>
        <p:spPr bwMode="auto">
          <a:xfrm>
            <a:off x="3581400" y="3048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6641" name="Text Box 20"/>
          <p:cNvSpPr txBox="1">
            <a:spLocks noChangeArrowheads="1"/>
          </p:cNvSpPr>
          <p:nvPr/>
        </p:nvSpPr>
        <p:spPr bwMode="auto">
          <a:xfrm>
            <a:off x="6248400" y="3048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6642" name="Text Box 21"/>
          <p:cNvSpPr txBox="1">
            <a:spLocks noChangeArrowheads="1"/>
          </p:cNvSpPr>
          <p:nvPr/>
        </p:nvSpPr>
        <p:spPr bwMode="auto">
          <a:xfrm>
            <a:off x="4876800" y="3048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6643" name="Text Box 22"/>
          <p:cNvSpPr txBox="1">
            <a:spLocks noChangeArrowheads="1"/>
          </p:cNvSpPr>
          <p:nvPr/>
        </p:nvSpPr>
        <p:spPr bwMode="auto">
          <a:xfrm>
            <a:off x="609600" y="2209800"/>
            <a:ext cx="7169150" cy="366713"/>
          </a:xfrm>
          <a:prstGeom prst="rect">
            <a:avLst/>
          </a:prstGeom>
          <a:noFill/>
          <a:ln w="9525">
            <a:noFill/>
            <a:miter lim="800000"/>
            <a:headEnd/>
            <a:tailEnd/>
          </a:ln>
        </p:spPr>
        <p:txBody>
          <a:bodyPr wrap="none">
            <a:prstTxWarp prst="textNoShape">
              <a:avLst/>
            </a:prstTxWarp>
            <a:spAutoFit/>
          </a:bodyPr>
          <a:lstStyle/>
          <a:p>
            <a:r>
              <a:rPr lang="en-US"/>
              <a:t>Redo the buckets by the first letter. Do not disturb the previous order.</a:t>
            </a:r>
          </a:p>
        </p:txBody>
      </p:sp>
      <p:sp>
        <p:nvSpPr>
          <p:cNvPr id="26644" name="Rectangle 23"/>
          <p:cNvSpPr>
            <a:spLocks noChangeArrowheads="1"/>
          </p:cNvSpPr>
          <p:nvPr/>
        </p:nvSpPr>
        <p:spPr bwMode="auto">
          <a:xfrm>
            <a:off x="13716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cat</a:t>
            </a:r>
          </a:p>
        </p:txBody>
      </p:sp>
      <p:sp>
        <p:nvSpPr>
          <p:cNvPr id="26645" name="Rectangle 25"/>
          <p:cNvSpPr>
            <a:spLocks noChangeArrowheads="1"/>
          </p:cNvSpPr>
          <p:nvPr/>
        </p:nvSpPr>
        <p:spPr bwMode="auto">
          <a:xfrm>
            <a:off x="7391400" y="3276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rat</a:t>
            </a:r>
          </a:p>
        </p:txBody>
      </p:sp>
      <p:sp>
        <p:nvSpPr>
          <p:cNvPr id="26646" name="Rectangle 26"/>
          <p:cNvSpPr>
            <a:spLocks noChangeArrowheads="1"/>
          </p:cNvSpPr>
          <p:nvPr/>
        </p:nvSpPr>
        <p:spPr bwMode="auto">
          <a:xfrm>
            <a:off x="6858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bat</a:t>
            </a:r>
          </a:p>
        </p:txBody>
      </p:sp>
      <p:sp>
        <p:nvSpPr>
          <p:cNvPr id="26647" name="Rectangle 27"/>
          <p:cNvSpPr>
            <a:spLocks noChangeArrowheads="1"/>
          </p:cNvSpPr>
          <p:nvPr/>
        </p:nvSpPr>
        <p:spPr bwMode="auto">
          <a:xfrm>
            <a:off x="27432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eel</a:t>
            </a:r>
          </a:p>
        </p:txBody>
      </p:sp>
      <p:sp>
        <p:nvSpPr>
          <p:cNvPr id="26648" name="Rectangle 28"/>
          <p:cNvSpPr>
            <a:spLocks noChangeArrowheads="1"/>
          </p:cNvSpPr>
          <p:nvPr/>
        </p:nvSpPr>
        <p:spPr bwMode="auto">
          <a:xfrm>
            <a:off x="48006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hen</a:t>
            </a:r>
          </a:p>
        </p:txBody>
      </p:sp>
      <p:sp>
        <p:nvSpPr>
          <p:cNvPr id="26649" name="Rectangle 29"/>
          <p:cNvSpPr>
            <a:spLocks noChangeArrowheads="1"/>
          </p:cNvSpPr>
          <p:nvPr/>
        </p:nvSpPr>
        <p:spPr bwMode="auto">
          <a:xfrm>
            <a:off x="73914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ram</a:t>
            </a:r>
          </a:p>
        </p:txBody>
      </p:sp>
      <p:sp>
        <p:nvSpPr>
          <p:cNvPr id="26650" name="Rectangle 30"/>
          <p:cNvSpPr>
            <a:spLocks noChangeArrowheads="1"/>
          </p:cNvSpPr>
          <p:nvPr/>
        </p:nvSpPr>
        <p:spPr bwMode="auto">
          <a:xfrm>
            <a:off x="34290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fly</a:t>
            </a:r>
          </a:p>
        </p:txBody>
      </p:sp>
      <p:sp>
        <p:nvSpPr>
          <p:cNvPr id="26651" name="Rectangle 31"/>
          <p:cNvSpPr>
            <a:spLocks noChangeArrowheads="1"/>
          </p:cNvSpPr>
          <p:nvPr/>
        </p:nvSpPr>
        <p:spPr bwMode="auto">
          <a:xfrm>
            <a:off x="2743200" y="3276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elk</a:t>
            </a:r>
          </a:p>
        </p:txBody>
      </p:sp>
      <p:sp>
        <p:nvSpPr>
          <p:cNvPr id="26652" name="Rectangle 32"/>
          <p:cNvSpPr>
            <a:spLocks noChangeArrowheads="1"/>
          </p:cNvSpPr>
          <p:nvPr/>
        </p:nvSpPr>
        <p:spPr bwMode="auto">
          <a:xfrm>
            <a:off x="20574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dog</a:t>
            </a:r>
          </a:p>
        </p:txBody>
      </p:sp>
      <p:sp>
        <p:nvSpPr>
          <p:cNvPr id="26653" name="Rectangle 33"/>
          <p:cNvSpPr>
            <a:spLocks noChangeArrowheads="1"/>
          </p:cNvSpPr>
          <p:nvPr/>
        </p:nvSpPr>
        <p:spPr bwMode="auto">
          <a:xfrm>
            <a:off x="1371600" y="3276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cow</a:t>
            </a:r>
          </a:p>
        </p:txBody>
      </p:sp>
      <p:sp>
        <p:nvSpPr>
          <p:cNvPr id="26654" name="Rectangle 34"/>
          <p:cNvSpPr>
            <a:spLocks noChangeArrowheads="1"/>
          </p:cNvSpPr>
          <p:nvPr/>
        </p:nvSpPr>
        <p:spPr bwMode="auto">
          <a:xfrm>
            <a:off x="3429000" y="32766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fox</a:t>
            </a:r>
          </a:p>
        </p:txBody>
      </p:sp>
      <p:sp>
        <p:nvSpPr>
          <p:cNvPr id="26655" name="Rectangle 35"/>
          <p:cNvSpPr>
            <a:spLocks noChangeArrowheads="1"/>
          </p:cNvSpPr>
          <p:nvPr/>
        </p:nvSpPr>
        <p:spPr bwMode="auto">
          <a:xfrm>
            <a:off x="6096000" y="28194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owl</a:t>
            </a:r>
          </a:p>
        </p:txBody>
      </p:sp>
      <p:sp>
        <p:nvSpPr>
          <p:cNvPr id="26656" name="Text Box 36"/>
          <p:cNvSpPr txBox="1">
            <a:spLocks noChangeArrowheads="1"/>
          </p:cNvSpPr>
          <p:nvPr/>
        </p:nvSpPr>
        <p:spPr bwMode="auto">
          <a:xfrm>
            <a:off x="5562600" y="28194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6657" name="Text Box 37"/>
          <p:cNvSpPr txBox="1">
            <a:spLocks noChangeArrowheads="1"/>
          </p:cNvSpPr>
          <p:nvPr/>
        </p:nvSpPr>
        <p:spPr bwMode="auto">
          <a:xfrm>
            <a:off x="746125" y="4151313"/>
            <a:ext cx="4057650" cy="366712"/>
          </a:xfrm>
          <a:prstGeom prst="rect">
            <a:avLst/>
          </a:prstGeom>
          <a:noFill/>
          <a:ln w="9525">
            <a:noFill/>
            <a:miter lim="800000"/>
            <a:headEnd/>
            <a:tailEnd/>
          </a:ln>
        </p:spPr>
        <p:txBody>
          <a:bodyPr wrap="none">
            <a:prstTxWarp prst="textNoShape">
              <a:avLst/>
            </a:prstTxWarp>
            <a:spAutoFit/>
          </a:bodyPr>
          <a:lstStyle/>
          <a:p>
            <a:r>
              <a:rPr lang="en-US"/>
              <a:t>Put the last buckets back in the array. </a:t>
            </a:r>
          </a:p>
        </p:txBody>
      </p:sp>
      <p:sp>
        <p:nvSpPr>
          <p:cNvPr id="26658" name="Rectangle 38"/>
          <p:cNvSpPr>
            <a:spLocks noChangeArrowheads="1"/>
          </p:cNvSpPr>
          <p:nvPr/>
        </p:nvSpPr>
        <p:spPr bwMode="auto">
          <a:xfrm>
            <a:off x="3810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bat</a:t>
            </a:r>
          </a:p>
        </p:txBody>
      </p:sp>
      <p:sp>
        <p:nvSpPr>
          <p:cNvPr id="26659" name="Rectangle 39"/>
          <p:cNvSpPr>
            <a:spLocks noChangeArrowheads="1"/>
          </p:cNvSpPr>
          <p:nvPr/>
        </p:nvSpPr>
        <p:spPr bwMode="auto">
          <a:xfrm>
            <a:off x="10668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cat</a:t>
            </a:r>
          </a:p>
        </p:txBody>
      </p:sp>
      <p:sp>
        <p:nvSpPr>
          <p:cNvPr id="26660" name="Rectangle 40"/>
          <p:cNvSpPr>
            <a:spLocks noChangeArrowheads="1"/>
          </p:cNvSpPr>
          <p:nvPr/>
        </p:nvSpPr>
        <p:spPr bwMode="auto">
          <a:xfrm>
            <a:off x="17526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cow</a:t>
            </a:r>
          </a:p>
        </p:txBody>
      </p:sp>
      <p:sp>
        <p:nvSpPr>
          <p:cNvPr id="26661" name="Rectangle 41"/>
          <p:cNvSpPr>
            <a:spLocks noChangeArrowheads="1"/>
          </p:cNvSpPr>
          <p:nvPr/>
        </p:nvSpPr>
        <p:spPr bwMode="auto">
          <a:xfrm>
            <a:off x="31242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eel</a:t>
            </a:r>
          </a:p>
        </p:txBody>
      </p:sp>
      <p:sp>
        <p:nvSpPr>
          <p:cNvPr id="26662" name="Rectangle 42"/>
          <p:cNvSpPr>
            <a:spLocks noChangeArrowheads="1"/>
          </p:cNvSpPr>
          <p:nvPr/>
        </p:nvSpPr>
        <p:spPr bwMode="auto">
          <a:xfrm>
            <a:off x="44958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fly</a:t>
            </a:r>
          </a:p>
        </p:txBody>
      </p:sp>
      <p:sp>
        <p:nvSpPr>
          <p:cNvPr id="26663" name="Rectangle 43"/>
          <p:cNvSpPr>
            <a:spLocks noChangeArrowheads="1"/>
          </p:cNvSpPr>
          <p:nvPr/>
        </p:nvSpPr>
        <p:spPr bwMode="auto">
          <a:xfrm>
            <a:off x="24384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dog</a:t>
            </a:r>
          </a:p>
        </p:txBody>
      </p:sp>
      <p:sp>
        <p:nvSpPr>
          <p:cNvPr id="26664" name="Rectangle 44"/>
          <p:cNvSpPr>
            <a:spLocks noChangeArrowheads="1"/>
          </p:cNvSpPr>
          <p:nvPr/>
        </p:nvSpPr>
        <p:spPr bwMode="auto">
          <a:xfrm>
            <a:off x="51816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fox</a:t>
            </a:r>
          </a:p>
        </p:txBody>
      </p:sp>
      <p:sp>
        <p:nvSpPr>
          <p:cNvPr id="26665" name="Rectangle 45"/>
          <p:cNvSpPr>
            <a:spLocks noChangeArrowheads="1"/>
          </p:cNvSpPr>
          <p:nvPr/>
        </p:nvSpPr>
        <p:spPr bwMode="auto">
          <a:xfrm>
            <a:off x="79248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rat</a:t>
            </a:r>
          </a:p>
        </p:txBody>
      </p:sp>
      <p:sp>
        <p:nvSpPr>
          <p:cNvPr id="26666" name="Rectangle 46"/>
          <p:cNvSpPr>
            <a:spLocks noChangeArrowheads="1"/>
          </p:cNvSpPr>
          <p:nvPr/>
        </p:nvSpPr>
        <p:spPr bwMode="auto">
          <a:xfrm>
            <a:off x="58674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hen</a:t>
            </a:r>
          </a:p>
        </p:txBody>
      </p:sp>
      <p:sp>
        <p:nvSpPr>
          <p:cNvPr id="26667" name="Rectangle 47"/>
          <p:cNvSpPr>
            <a:spLocks noChangeArrowheads="1"/>
          </p:cNvSpPr>
          <p:nvPr/>
        </p:nvSpPr>
        <p:spPr bwMode="auto">
          <a:xfrm>
            <a:off x="72390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ram</a:t>
            </a:r>
          </a:p>
        </p:txBody>
      </p:sp>
      <p:sp>
        <p:nvSpPr>
          <p:cNvPr id="26668" name="Rectangle 48"/>
          <p:cNvSpPr>
            <a:spLocks noChangeArrowheads="1"/>
          </p:cNvSpPr>
          <p:nvPr/>
        </p:nvSpPr>
        <p:spPr bwMode="auto">
          <a:xfrm>
            <a:off x="38100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elk</a:t>
            </a:r>
          </a:p>
        </p:txBody>
      </p:sp>
      <p:sp>
        <p:nvSpPr>
          <p:cNvPr id="26669" name="Rectangle 49"/>
          <p:cNvSpPr>
            <a:spLocks noChangeArrowheads="1"/>
          </p:cNvSpPr>
          <p:nvPr/>
        </p:nvSpPr>
        <p:spPr bwMode="auto">
          <a:xfrm>
            <a:off x="6553200" y="4876800"/>
            <a:ext cx="685800" cy="4572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a:t>owl</a:t>
            </a:r>
          </a:p>
        </p:txBody>
      </p:sp>
      <p:sp>
        <p:nvSpPr>
          <p:cNvPr id="26670" name="Text Box 52"/>
          <p:cNvSpPr txBox="1">
            <a:spLocks noChangeArrowheads="1"/>
          </p:cNvSpPr>
          <p:nvPr/>
        </p:nvSpPr>
        <p:spPr bwMode="auto">
          <a:xfrm>
            <a:off x="4191000" y="28194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6671" name="Text Box 53"/>
          <p:cNvSpPr txBox="1">
            <a:spLocks noChangeArrowheads="1"/>
          </p:cNvSpPr>
          <p:nvPr/>
        </p:nvSpPr>
        <p:spPr bwMode="auto">
          <a:xfrm>
            <a:off x="6858000" y="2819400"/>
            <a:ext cx="501650" cy="366713"/>
          </a:xfrm>
          <a:prstGeom prst="rect">
            <a:avLst/>
          </a:prstGeom>
          <a:noFill/>
          <a:ln w="9525">
            <a:noFill/>
            <a:miter lim="800000"/>
            <a:headEnd/>
            <a:tailEnd/>
          </a:ln>
        </p:spPr>
        <p:txBody>
          <a:bodyPr wrap="none">
            <a:prstTxWarp prst="textNoShape">
              <a:avLst/>
            </a:prstTxWarp>
            <a:spAutoFit/>
          </a:bodyPr>
          <a:lstStyle/>
          <a:p>
            <a:r>
              <a:rPr lang="en-US"/>
              <a:t>. . .</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26</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en-US"/>
              <a:t>Heap Sort</a:t>
            </a:r>
          </a:p>
        </p:txBody>
      </p:sp>
      <p:sp>
        <p:nvSpPr>
          <p:cNvPr id="265219" name="Rectangle 3"/>
          <p:cNvSpPr>
            <a:spLocks noGrp="1" noChangeArrowheads="1"/>
          </p:cNvSpPr>
          <p:nvPr>
            <p:ph idx="1"/>
          </p:nvPr>
        </p:nvSpPr>
        <p:spPr/>
        <p:txBody>
          <a:bodyPr>
            <a:normAutofit lnSpcReduction="10000"/>
          </a:bodyPr>
          <a:lstStyle/>
          <a:p>
            <a:pPr eaLnBrk="1" hangingPunct="1">
              <a:lnSpc>
                <a:spcPct val="90000"/>
              </a:lnSpc>
            </a:pPr>
            <a:r>
              <a:rPr lang="en-US" sz="2800"/>
              <a:t>Idea: implementing a binary tree with the following property: every node must contain a value that is larger than all of its descendants.</a:t>
            </a:r>
          </a:p>
          <a:p>
            <a:pPr eaLnBrk="1" hangingPunct="1">
              <a:lnSpc>
                <a:spcPct val="90000"/>
              </a:lnSpc>
            </a:pPr>
            <a:r>
              <a:rPr lang="en-US" sz="2800"/>
              <a:t>The heap is represented in the array starting from 0.</a:t>
            </a:r>
          </a:p>
          <a:p>
            <a:pPr eaLnBrk="1" hangingPunct="1">
              <a:lnSpc>
                <a:spcPct val="90000"/>
              </a:lnSpc>
            </a:pPr>
            <a:r>
              <a:rPr lang="en-US" sz="2800"/>
              <a:t>The root of the tree will be largest element in the array. </a:t>
            </a:r>
          </a:p>
          <a:p>
            <a:pPr eaLnBrk="1" hangingPunct="1">
              <a:lnSpc>
                <a:spcPct val="90000"/>
              </a:lnSpc>
            </a:pPr>
            <a:r>
              <a:rPr lang="en-US" sz="2800"/>
              <a:t>After building the heap, we can swap the root (0) with the last element in the array and start again with a heap of smaller size.</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27</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Heap &amp; Array Representation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1524000"/>
            <a:ext cx="5737701" cy="4525963"/>
          </a:xfrm>
        </p:spPr>
      </p:pic>
      <p:sp>
        <p:nvSpPr>
          <p:cNvPr id="4" name="Slide Number Placeholder 3"/>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28</a:t>
            </a:fld>
            <a:endParaRPr kumimoji="0" lang="en-US"/>
          </a:p>
        </p:txBody>
      </p:sp>
    </p:spTree>
    <p:extLst>
      <p:ext uri="{BB962C8B-B14F-4D97-AF65-F5344CB8AC3E}">
        <p14:creationId xmlns:p14="http://schemas.microsoft.com/office/powerpoint/2010/main" val="194846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r>
              <a:rPr lang="en-US"/>
              <a:t>Representing the Heap</a:t>
            </a:r>
          </a:p>
        </p:txBody>
      </p:sp>
      <p:sp>
        <p:nvSpPr>
          <p:cNvPr id="271363" name="Rectangle 3"/>
          <p:cNvSpPr>
            <a:spLocks noGrp="1" noChangeArrowheads="1"/>
          </p:cNvSpPr>
          <p:nvPr>
            <p:ph idx="1"/>
          </p:nvPr>
        </p:nvSpPr>
        <p:spPr/>
        <p:txBody>
          <a:bodyPr>
            <a:normAutofit lnSpcReduction="10000"/>
          </a:bodyPr>
          <a:lstStyle/>
          <a:p>
            <a:pPr eaLnBrk="1" hangingPunct="1">
              <a:lnSpc>
                <a:spcPct val="80000"/>
              </a:lnSpc>
            </a:pPr>
            <a:r>
              <a:rPr lang="en-US" sz="2800" dirty="0"/>
              <a:t>The tree is represented in the array in the following way: a[0] is the root, a[1] and a[2] are its children, a[3] and a[4] are the children of a[1], etc.</a:t>
            </a:r>
          </a:p>
          <a:p>
            <a:pPr eaLnBrk="1" hangingPunct="1">
              <a:lnSpc>
                <a:spcPct val="80000"/>
              </a:lnSpc>
            </a:pPr>
            <a:r>
              <a:rPr lang="en-US" sz="2800" dirty="0"/>
              <a:t>For every index in the array, its children are:</a:t>
            </a:r>
          </a:p>
          <a:p>
            <a:pPr eaLnBrk="1" hangingPunct="1">
              <a:lnSpc>
                <a:spcPct val="80000"/>
              </a:lnSpc>
              <a:buFont typeface="Wingdings" charset="2"/>
              <a:buNone/>
            </a:pPr>
            <a:r>
              <a:rPr lang="en-US" sz="2800" b="1" dirty="0">
                <a:latin typeface="Courier New" charset="0"/>
              </a:rPr>
              <a:t>inline </a:t>
            </a:r>
            <a:r>
              <a:rPr lang="en-US" sz="2800" b="1" dirty="0" err="1">
                <a:latin typeface="Courier New" charset="0"/>
              </a:rPr>
              <a:t>int</a:t>
            </a:r>
            <a:r>
              <a:rPr lang="en-US" sz="2800" b="1" dirty="0">
                <a:latin typeface="Courier New" charset="0"/>
              </a:rPr>
              <a:t> </a:t>
            </a:r>
            <a:r>
              <a:rPr lang="en-US" sz="2800" b="1" dirty="0" err="1" smtClean="0">
                <a:latin typeface="Courier New" charset="0"/>
              </a:rPr>
              <a:t>leftChild</a:t>
            </a:r>
            <a:r>
              <a:rPr lang="en-US" sz="2800" b="1" dirty="0">
                <a:latin typeface="Courier New" charset="0"/>
              </a:rPr>
              <a:t>(</a:t>
            </a:r>
            <a:r>
              <a:rPr lang="en-US" sz="2800" b="1" dirty="0" err="1">
                <a:latin typeface="Courier New" charset="0"/>
              </a:rPr>
              <a:t>int</a:t>
            </a:r>
            <a:r>
              <a:rPr lang="en-US" sz="2800" b="1" dirty="0">
                <a:latin typeface="Courier New" charset="0"/>
              </a:rPr>
              <a:t> </a:t>
            </a:r>
            <a:r>
              <a:rPr lang="en-US" sz="2800" b="1" dirty="0" err="1">
                <a:latin typeface="Courier New" charset="0"/>
              </a:rPr>
              <a:t>i</a:t>
            </a:r>
            <a:r>
              <a:rPr lang="en-US" sz="2800" b="1" dirty="0">
                <a:latin typeface="Courier New" charset="0"/>
              </a:rPr>
              <a: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2*i+1; </a:t>
            </a:r>
            <a:r>
              <a:rPr lang="en-US" sz="2800" b="1" dirty="0" smtClean="0">
                <a:latin typeface="Courier New" charset="0"/>
              </a:rPr>
              <a:t>  }</a:t>
            </a:r>
            <a:endParaRPr lang="en-US" sz="2800" b="1" dirty="0">
              <a:latin typeface="Courier New" charset="0"/>
            </a:endParaRPr>
          </a:p>
          <a:p>
            <a:pPr eaLnBrk="1" hangingPunct="1">
              <a:lnSpc>
                <a:spcPct val="80000"/>
              </a:lnSpc>
              <a:buFont typeface="Wingdings" charset="2"/>
              <a:buNone/>
            </a:pPr>
            <a:r>
              <a:rPr lang="en-US" sz="2800" b="1" dirty="0">
                <a:latin typeface="Courier New" charset="0"/>
              </a:rPr>
              <a:t>inline </a:t>
            </a:r>
            <a:r>
              <a:rPr lang="en-US" sz="2800" b="1" dirty="0" err="1">
                <a:latin typeface="Courier New" charset="0"/>
              </a:rPr>
              <a:t>int</a:t>
            </a:r>
            <a:r>
              <a:rPr lang="en-US" sz="2800" b="1" dirty="0">
                <a:latin typeface="Courier New" charset="0"/>
              </a:rPr>
              <a:t> </a:t>
            </a:r>
            <a:r>
              <a:rPr lang="en-US" sz="2800" b="1" dirty="0" err="1" smtClean="0">
                <a:latin typeface="Courier New" charset="0"/>
              </a:rPr>
              <a:t>rightChild</a:t>
            </a:r>
            <a:r>
              <a:rPr lang="en-US" sz="2800" b="1" dirty="0">
                <a:latin typeface="Courier New" charset="0"/>
              </a:rPr>
              <a:t>(</a:t>
            </a:r>
            <a:r>
              <a:rPr lang="en-US" sz="2800" b="1" dirty="0" err="1">
                <a:latin typeface="Courier New" charset="0"/>
              </a:rPr>
              <a:t>int</a:t>
            </a:r>
            <a:r>
              <a:rPr lang="en-US" sz="2800" b="1" dirty="0">
                <a:latin typeface="Courier New" charset="0"/>
              </a:rPr>
              <a:t> </a:t>
            </a:r>
            <a:r>
              <a:rPr lang="en-US" sz="2800" b="1" dirty="0" err="1">
                <a:latin typeface="Courier New" charset="0"/>
              </a:rPr>
              <a:t>i</a:t>
            </a:r>
            <a:r>
              <a:rPr lang="en-US" sz="2800" b="1" dirty="0">
                <a:latin typeface="Courier New" charset="0"/>
              </a:rPr>
              <a: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2*i+2; </a:t>
            </a:r>
            <a:r>
              <a:rPr lang="en-US" sz="2800" b="1" dirty="0" smtClean="0">
                <a:latin typeface="Courier New" charset="0"/>
              </a:rPr>
              <a:t>  }</a:t>
            </a:r>
            <a:endParaRPr lang="en-US" sz="2800" b="1" dirty="0">
              <a:latin typeface="Courier New" charset="0"/>
            </a:endParaRPr>
          </a:p>
          <a:p>
            <a:pPr eaLnBrk="1" hangingPunct="1">
              <a:lnSpc>
                <a:spcPct val="80000"/>
              </a:lnSpc>
              <a:buFont typeface="Wingdings" charset="2"/>
              <a:buNone/>
            </a:pPr>
            <a:r>
              <a:rPr lang="en-US" sz="2800" b="1" dirty="0">
                <a:latin typeface="Courier New" charset="0"/>
              </a:rPr>
              <a:t>inline </a:t>
            </a:r>
            <a:r>
              <a:rPr lang="en-US" sz="2800" b="1" dirty="0" err="1">
                <a:latin typeface="Courier New" charset="0"/>
              </a:rPr>
              <a:t>int</a:t>
            </a:r>
            <a:r>
              <a:rPr lang="en-US" sz="2800" b="1" dirty="0">
                <a:latin typeface="Courier New" charset="0"/>
              </a:rPr>
              <a:t> parent(</a:t>
            </a:r>
            <a:r>
              <a:rPr lang="en-US" sz="2800" b="1" dirty="0" err="1">
                <a:latin typeface="Courier New" charset="0"/>
              </a:rPr>
              <a:t>int</a:t>
            </a:r>
            <a:r>
              <a:rPr lang="en-US" sz="2800" b="1" dirty="0">
                <a:latin typeface="Courier New" charset="0"/>
              </a:rPr>
              <a:t> </a:t>
            </a:r>
            <a:r>
              <a:rPr lang="en-US" sz="2800" b="1" dirty="0" err="1">
                <a:latin typeface="Courier New" charset="0"/>
              </a:rPr>
              <a:t>i</a:t>
            </a:r>
            <a:r>
              <a:rPr lang="en-US" sz="2800" b="1" dirty="0">
                <a:latin typeface="Courier New" charset="0"/>
              </a:rPr>
              <a: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(i-1)/2; </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29</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t>Sorting Algorithms</a:t>
            </a:r>
          </a:p>
        </p:txBody>
      </p:sp>
      <p:sp>
        <p:nvSpPr>
          <p:cNvPr id="256003" name="Rectangle 3"/>
          <p:cNvSpPr>
            <a:spLocks noGrp="1" noChangeArrowheads="1"/>
          </p:cNvSpPr>
          <p:nvPr>
            <p:ph idx="1"/>
          </p:nvPr>
        </p:nvSpPr>
        <p:spPr/>
        <p:txBody>
          <a:bodyPr>
            <a:normAutofit/>
          </a:bodyPr>
          <a:lstStyle/>
          <a:p>
            <a:pPr eaLnBrk="1" hangingPunct="1">
              <a:lnSpc>
                <a:spcPct val="80000"/>
              </a:lnSpc>
            </a:pPr>
            <a:r>
              <a:rPr lang="en-US" sz="2400" dirty="0"/>
              <a:t>Suppose that we need to sort a set of objects </a:t>
            </a:r>
            <a:r>
              <a:rPr lang="en-US" sz="2400" i="1" dirty="0"/>
              <a:t>x</a:t>
            </a:r>
            <a:r>
              <a:rPr lang="en-US" sz="2400" baseline="-25000" dirty="0"/>
              <a:t>1</a:t>
            </a:r>
            <a:r>
              <a:rPr lang="en-US" sz="2400" dirty="0"/>
              <a:t>, </a:t>
            </a:r>
            <a:r>
              <a:rPr lang="en-US" sz="2400" i="1" dirty="0"/>
              <a:t>x</a:t>
            </a:r>
            <a:r>
              <a:rPr lang="en-US" sz="2400" baseline="-25000" dirty="0"/>
              <a:t>2</a:t>
            </a:r>
            <a:r>
              <a:rPr lang="en-US" sz="2400" dirty="0"/>
              <a:t>, …, </a:t>
            </a:r>
            <a:r>
              <a:rPr lang="en-US" sz="2400" i="1" dirty="0" err="1"/>
              <a:t>x</a:t>
            </a:r>
            <a:r>
              <a:rPr lang="en-US" sz="2400" i="1" baseline="-25000" dirty="0" err="1"/>
              <a:t>n</a:t>
            </a:r>
            <a:r>
              <a:rPr lang="en-US" sz="2400" dirty="0"/>
              <a:t>.</a:t>
            </a:r>
          </a:p>
          <a:p>
            <a:pPr eaLnBrk="1" hangingPunct="1">
              <a:lnSpc>
                <a:spcPct val="80000"/>
              </a:lnSpc>
            </a:pPr>
            <a:r>
              <a:rPr lang="en-US" sz="2400" i="1" dirty="0">
                <a:solidFill>
                  <a:schemeClr val="accent2"/>
                </a:solidFill>
              </a:rPr>
              <a:t>Def</a:t>
            </a:r>
            <a:r>
              <a:rPr lang="en-US" sz="2400" dirty="0"/>
              <a:t>. An </a:t>
            </a:r>
            <a:r>
              <a:rPr lang="en-US" sz="2400" i="1" dirty="0">
                <a:solidFill>
                  <a:schemeClr val="accent2"/>
                </a:solidFill>
              </a:rPr>
              <a:t>internal</a:t>
            </a:r>
            <a:r>
              <a:rPr lang="en-US" sz="2400" dirty="0"/>
              <a:t> sorting algorithm assumes that all the objects to be sorted can be stored in the RAM. For an </a:t>
            </a:r>
            <a:r>
              <a:rPr lang="en-US" sz="2400" i="1" dirty="0">
                <a:solidFill>
                  <a:schemeClr val="accent2"/>
                </a:solidFill>
              </a:rPr>
              <a:t>external</a:t>
            </a:r>
            <a:r>
              <a:rPr lang="en-US" sz="2400" dirty="0"/>
              <a:t> sorting algorithm, the number of objects is so large that the RAM cannot hold them all.</a:t>
            </a:r>
          </a:p>
          <a:p>
            <a:pPr eaLnBrk="1" hangingPunct="1">
              <a:lnSpc>
                <a:spcPct val="80000"/>
              </a:lnSpc>
            </a:pPr>
            <a:r>
              <a:rPr lang="en-US" sz="2400" i="1" dirty="0">
                <a:solidFill>
                  <a:schemeClr val="accent2"/>
                </a:solidFill>
              </a:rPr>
              <a:t>Def</a:t>
            </a:r>
            <a:r>
              <a:rPr lang="en-US" sz="2400" dirty="0"/>
              <a:t>. A sorting algorithm is called </a:t>
            </a:r>
            <a:r>
              <a:rPr lang="en-US" sz="2400" i="1" dirty="0">
                <a:solidFill>
                  <a:schemeClr val="accent2"/>
                </a:solidFill>
              </a:rPr>
              <a:t>in-place</a:t>
            </a:r>
            <a:r>
              <a:rPr lang="en-US" sz="2400" dirty="0"/>
              <a:t> if it doesn't require significant storage space outside the array of objects.</a:t>
            </a:r>
          </a:p>
          <a:p>
            <a:pPr eaLnBrk="1" hangingPunct="1">
              <a:lnSpc>
                <a:spcPct val="80000"/>
              </a:lnSpc>
            </a:pPr>
            <a:r>
              <a:rPr lang="en-US" sz="2400" i="1" dirty="0">
                <a:solidFill>
                  <a:schemeClr val="accent2"/>
                </a:solidFill>
              </a:rPr>
              <a:t>Def</a:t>
            </a:r>
            <a:r>
              <a:rPr lang="en-US" sz="2400" dirty="0"/>
              <a:t>. A sorting algorithm is called </a:t>
            </a:r>
            <a:r>
              <a:rPr lang="en-US" sz="2400" i="1" dirty="0">
                <a:solidFill>
                  <a:schemeClr val="accent2"/>
                </a:solidFill>
              </a:rPr>
              <a:t>stable</a:t>
            </a:r>
            <a:r>
              <a:rPr lang="en-US" sz="2400" dirty="0"/>
              <a:t> if for any two objects </a:t>
            </a:r>
            <a:r>
              <a:rPr lang="en-US" sz="2400" i="1" dirty="0"/>
              <a:t>x</a:t>
            </a:r>
            <a:r>
              <a:rPr lang="en-US" sz="2400" i="1" baseline="-25000" dirty="0"/>
              <a:t>i</a:t>
            </a:r>
            <a:r>
              <a:rPr lang="en-US" sz="2400" dirty="0"/>
              <a:t>, </a:t>
            </a:r>
            <a:r>
              <a:rPr lang="en-US" sz="2400" i="1" dirty="0" err="1"/>
              <a:t>x</a:t>
            </a:r>
            <a:r>
              <a:rPr lang="en-US" sz="2400" i="1" baseline="-25000" dirty="0" err="1"/>
              <a:t>j</a:t>
            </a:r>
            <a:r>
              <a:rPr lang="en-US" sz="2400" dirty="0"/>
              <a:t> from the original set that are identical such that </a:t>
            </a:r>
            <a:r>
              <a:rPr lang="en-US" sz="2400" i="1" dirty="0"/>
              <a:t>x</a:t>
            </a:r>
            <a:r>
              <a:rPr lang="en-US" sz="2400" i="1" baseline="-25000" dirty="0"/>
              <a:t>i</a:t>
            </a:r>
            <a:r>
              <a:rPr lang="en-US" sz="2400" dirty="0"/>
              <a:t> precedes </a:t>
            </a:r>
            <a:r>
              <a:rPr lang="en-US" sz="2400" i="1" dirty="0" err="1"/>
              <a:t>x</a:t>
            </a:r>
            <a:r>
              <a:rPr lang="en-US" sz="2400" i="1" baseline="-25000" dirty="0" err="1"/>
              <a:t>j</a:t>
            </a:r>
            <a:r>
              <a:rPr lang="en-US" sz="2400" dirty="0"/>
              <a:t>, in the ordered array after the sorting, </a:t>
            </a:r>
            <a:r>
              <a:rPr lang="en-US" sz="2400" i="1" dirty="0"/>
              <a:t>x</a:t>
            </a:r>
            <a:r>
              <a:rPr lang="en-US" sz="2400" i="1" baseline="-25000" dirty="0"/>
              <a:t>i</a:t>
            </a:r>
            <a:r>
              <a:rPr lang="en-US" sz="2400" dirty="0"/>
              <a:t> still precedes </a:t>
            </a:r>
            <a:r>
              <a:rPr lang="en-US" sz="2400" i="1" dirty="0" err="1"/>
              <a:t>x</a:t>
            </a:r>
            <a:r>
              <a:rPr lang="en-US" sz="2400" i="1" baseline="-25000" dirty="0" err="1"/>
              <a:t>j</a:t>
            </a:r>
            <a:r>
              <a:rPr lang="en-US" sz="2400" dirty="0"/>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ChangeArrowheads="1"/>
          </p:cNvSpPr>
          <p:nvPr>
            <p:ph type="title"/>
          </p:nvPr>
        </p:nvSpPr>
        <p:spPr>
          <a:xfrm>
            <a:off x="457200" y="23850"/>
            <a:ext cx="8229600" cy="1143000"/>
          </a:xfrm>
        </p:spPr>
        <p:txBody>
          <a:bodyPr/>
          <a:lstStyle/>
          <a:p>
            <a:pPr eaLnBrk="1" hangingPunct="1"/>
            <a:r>
              <a:rPr lang="en-US" dirty="0"/>
              <a:t>Heap Sort</a:t>
            </a:r>
          </a:p>
        </p:txBody>
      </p:sp>
      <p:sp>
        <p:nvSpPr>
          <p:cNvPr id="269315" name="Rectangle 3"/>
          <p:cNvSpPr>
            <a:spLocks noGrp="1" noChangeArrowheads="1"/>
          </p:cNvSpPr>
          <p:nvPr>
            <p:ph idx="1"/>
          </p:nvPr>
        </p:nvSpPr>
        <p:spPr>
          <a:xfrm>
            <a:off x="457200" y="1371600"/>
            <a:ext cx="8229600" cy="5257800"/>
          </a:xfrm>
        </p:spPr>
        <p:txBody>
          <a:bodyPr/>
          <a:lstStyle/>
          <a:p>
            <a:pPr eaLnBrk="1" hangingPunct="1">
              <a:buFont typeface="Wingdings" charset="2"/>
              <a:buNone/>
            </a:pPr>
            <a:r>
              <a:rPr lang="en-US" sz="2800" b="1" dirty="0">
                <a:latin typeface="Courier New" charset="0"/>
              </a:rPr>
              <a:t>void </a:t>
            </a:r>
            <a:r>
              <a:rPr lang="en-US" sz="2800" b="1" dirty="0" err="1">
                <a:latin typeface="Courier New" charset="0"/>
              </a:rPr>
              <a:t>heapsort</a:t>
            </a:r>
            <a:r>
              <a:rPr lang="en-US" sz="2800" b="1" dirty="0">
                <a:latin typeface="Courier New" charset="0"/>
              </a:rPr>
              <a:t>(</a:t>
            </a:r>
            <a:r>
              <a:rPr lang="en-US" sz="2800" b="1" dirty="0" err="1">
                <a:latin typeface="Courier New" charset="0"/>
              </a:rPr>
              <a:t>int</a:t>
            </a:r>
            <a:r>
              <a:rPr lang="en-US" sz="2800" b="1" dirty="0">
                <a:latin typeface="Courier New" charset="0"/>
              </a:rPr>
              <a:t> a[], </a:t>
            </a:r>
            <a:r>
              <a:rPr lang="en-US" sz="2800" b="1" dirty="0" err="1">
                <a:latin typeface="Courier New" charset="0"/>
              </a:rPr>
              <a:t>int</a:t>
            </a:r>
            <a:r>
              <a:rPr lang="en-US" sz="2800" b="1" dirty="0">
                <a:latin typeface="Courier New" charset="0"/>
              </a:rPr>
              <a:t> size)</a:t>
            </a:r>
          </a:p>
          <a:p>
            <a:pPr eaLnBrk="1" hangingPunct="1">
              <a:buFont typeface="Wingdings" charset="2"/>
              <a:buNone/>
            </a:pPr>
            <a:r>
              <a:rPr lang="en-US" sz="2800" b="1" dirty="0">
                <a:latin typeface="Courier New" charset="0"/>
              </a:rPr>
              <a:t>{</a:t>
            </a:r>
          </a:p>
          <a:p>
            <a:pPr eaLnBrk="1" hangingPunct="1">
              <a:buFont typeface="Wingdings" charset="2"/>
              <a:buNone/>
            </a:pPr>
            <a:r>
              <a:rPr lang="en-US" sz="2800" b="1" dirty="0">
                <a:latin typeface="Courier New" charset="0"/>
              </a:rPr>
              <a:t>  </a:t>
            </a:r>
            <a:r>
              <a:rPr lang="en-US" sz="2800" b="1" dirty="0" smtClean="0">
                <a:latin typeface="Courier New" charset="0"/>
              </a:rPr>
              <a:t>  for </a:t>
            </a:r>
            <a:r>
              <a:rPr lang="en-US" sz="2800" b="1" dirty="0">
                <a:latin typeface="Courier New" charset="0"/>
              </a:rPr>
              <a:t>(</a:t>
            </a:r>
            <a:r>
              <a:rPr lang="en-US" sz="2800" b="1" dirty="0" err="1">
                <a:latin typeface="Courier New" charset="0"/>
              </a:rPr>
              <a:t>int</a:t>
            </a:r>
            <a:r>
              <a:rPr lang="en-US" sz="2800" b="1" dirty="0">
                <a:latin typeface="Courier New" charset="0"/>
              </a:rPr>
              <a:t> </a:t>
            </a:r>
            <a:r>
              <a:rPr lang="en-US" sz="2800" b="1" dirty="0" err="1">
                <a:latin typeface="Courier New" charset="0"/>
              </a:rPr>
              <a:t>i</a:t>
            </a:r>
            <a:r>
              <a:rPr lang="en-US" sz="2800" b="1" dirty="0">
                <a:latin typeface="Courier New" charset="0"/>
              </a:rPr>
              <a:t>=(size-2)/2; </a:t>
            </a:r>
            <a:r>
              <a:rPr lang="en-US" sz="2800" b="1" dirty="0" err="1">
                <a:latin typeface="Courier New" charset="0"/>
              </a:rPr>
              <a:t>i</a:t>
            </a:r>
            <a:r>
              <a:rPr lang="en-US" sz="2800" b="1" dirty="0">
                <a:latin typeface="Courier New" charset="0"/>
              </a:rPr>
              <a:t>&gt;=0; </a:t>
            </a:r>
            <a:r>
              <a:rPr lang="en-US" sz="2800" b="1" dirty="0" err="1">
                <a:latin typeface="Courier New" charset="0"/>
              </a:rPr>
              <a:t>i</a:t>
            </a:r>
            <a:r>
              <a:rPr lang="en-US" sz="2800" b="1" dirty="0">
                <a:latin typeface="Courier New" charset="0"/>
              </a:rPr>
              <a:t>--)</a:t>
            </a:r>
          </a:p>
          <a:p>
            <a:pPr eaLnBrk="1" hangingPunct="1">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percolateDown</a:t>
            </a:r>
            <a:r>
              <a:rPr lang="en-US" sz="2800" b="1" dirty="0">
                <a:latin typeface="Courier New" charset="0"/>
              </a:rPr>
              <a:t>(a, </a:t>
            </a:r>
            <a:r>
              <a:rPr lang="en-US" sz="2800" b="1" dirty="0" err="1">
                <a:latin typeface="Courier New" charset="0"/>
              </a:rPr>
              <a:t>i</a:t>
            </a:r>
            <a:r>
              <a:rPr lang="en-US" sz="2800" b="1" dirty="0">
                <a:latin typeface="Courier New" charset="0"/>
              </a:rPr>
              <a:t>, size);</a:t>
            </a:r>
          </a:p>
          <a:p>
            <a:pPr eaLnBrk="1" hangingPunct="1">
              <a:buFont typeface="Wingdings" charset="2"/>
              <a:buNone/>
            </a:pPr>
            <a:r>
              <a:rPr lang="en-US" sz="2800" b="1" dirty="0">
                <a:latin typeface="Courier New" charset="0"/>
              </a:rPr>
              <a:t>  </a:t>
            </a:r>
            <a:r>
              <a:rPr lang="en-US" sz="2800" b="1" dirty="0" smtClean="0">
                <a:latin typeface="Courier New" charset="0"/>
              </a:rPr>
              <a:t>  for </a:t>
            </a:r>
            <a:r>
              <a:rPr lang="en-US" sz="2800" b="1" dirty="0">
                <a:latin typeface="Courier New" charset="0"/>
              </a:rPr>
              <a:t>(</a:t>
            </a:r>
            <a:r>
              <a:rPr lang="en-US" sz="2800" b="1" dirty="0" err="1">
                <a:latin typeface="Courier New" charset="0"/>
              </a:rPr>
              <a:t>int</a:t>
            </a:r>
            <a:r>
              <a:rPr lang="en-US" sz="2800" b="1" dirty="0">
                <a:latin typeface="Courier New" charset="0"/>
              </a:rPr>
              <a:t> j=size-1; j&gt;0; j--) </a:t>
            </a:r>
            <a:endParaRPr lang="en-US" sz="2800" b="1" dirty="0" smtClean="0">
              <a:latin typeface="Courier New" charset="0"/>
            </a:endParaRPr>
          </a:p>
          <a:p>
            <a:pPr eaLnBrk="1" hangingPunct="1">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buFont typeface="Wingdings" charset="2"/>
              <a:buNone/>
            </a:pPr>
            <a:r>
              <a:rPr lang="en-US" sz="2800" b="1" dirty="0">
                <a:latin typeface="Courier New" charset="0"/>
              </a:rPr>
              <a:t>    </a:t>
            </a:r>
            <a:r>
              <a:rPr lang="en-US" sz="2800" b="1" dirty="0" smtClean="0">
                <a:latin typeface="Courier New" charset="0"/>
              </a:rPr>
              <a:t>    swap</a:t>
            </a:r>
            <a:r>
              <a:rPr lang="en-US" sz="2800" b="1" dirty="0">
                <a:latin typeface="Courier New" charset="0"/>
              </a:rPr>
              <a:t>(a[0], a[j]);</a:t>
            </a:r>
          </a:p>
          <a:p>
            <a:pPr eaLnBrk="1" hangingPunct="1">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percolateDown</a:t>
            </a:r>
            <a:r>
              <a:rPr lang="en-US" sz="2800" b="1" dirty="0">
                <a:latin typeface="Courier New" charset="0"/>
              </a:rPr>
              <a:t>(a, 0, j);</a:t>
            </a:r>
          </a:p>
          <a:p>
            <a:pPr eaLnBrk="1" hangingPunct="1">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buNone/>
            </a:pPr>
            <a:r>
              <a:rPr lang="en-US" sz="2800" b="1" dirty="0">
                <a:latin typeface="Courier New" charset="0"/>
              </a:rPr>
              <a:t>} // </a:t>
            </a:r>
            <a:r>
              <a:rPr lang="en-US" sz="2800" b="1" dirty="0" err="1" smtClean="0">
                <a:latin typeface="Courier New" charset="0"/>
              </a:rPr>
              <a:t>heapsort</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30</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Heapify</a:t>
            </a:r>
            <a:endParaRPr lang="en-US" dirty="0"/>
          </a:p>
        </p:txBody>
      </p:sp>
      <p:sp>
        <p:nvSpPr>
          <p:cNvPr id="4" name="Slide Number Placeholder 3"/>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31</a:t>
            </a:fld>
            <a:endParaRPr kumimoji="0"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1800" y="274638"/>
            <a:ext cx="5410200" cy="6141035"/>
          </a:xfrm>
        </p:spPr>
      </p:pic>
    </p:spTree>
    <p:extLst>
      <p:ext uri="{BB962C8B-B14F-4D97-AF65-F5344CB8AC3E}">
        <p14:creationId xmlns:p14="http://schemas.microsoft.com/office/powerpoint/2010/main" val="301142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ChangeArrowheads="1"/>
          </p:cNvSpPr>
          <p:nvPr>
            <p:ph type="title"/>
          </p:nvPr>
        </p:nvSpPr>
        <p:spPr>
          <a:xfrm>
            <a:off x="457200" y="23850"/>
            <a:ext cx="8229600" cy="1143000"/>
          </a:xfrm>
        </p:spPr>
        <p:txBody>
          <a:bodyPr/>
          <a:lstStyle/>
          <a:p>
            <a:pPr eaLnBrk="1" hangingPunct="1"/>
            <a:r>
              <a:rPr lang="en-US" dirty="0"/>
              <a:t>Heap Sort</a:t>
            </a:r>
          </a:p>
        </p:txBody>
      </p:sp>
      <p:sp>
        <p:nvSpPr>
          <p:cNvPr id="269315" name="Rectangle 3"/>
          <p:cNvSpPr>
            <a:spLocks noGrp="1" noChangeArrowheads="1"/>
          </p:cNvSpPr>
          <p:nvPr>
            <p:ph idx="1"/>
          </p:nvPr>
        </p:nvSpPr>
        <p:spPr>
          <a:xfrm>
            <a:off x="457200" y="1371600"/>
            <a:ext cx="8229600" cy="5257800"/>
          </a:xfrm>
        </p:spPr>
        <p:txBody>
          <a:bodyPr/>
          <a:lstStyle/>
          <a:p>
            <a:pPr eaLnBrk="1" hangingPunct="1">
              <a:buFont typeface="Wingdings" charset="2"/>
              <a:buNone/>
            </a:pPr>
            <a:r>
              <a:rPr lang="en-US" sz="2800" b="1" dirty="0">
                <a:latin typeface="Courier New" charset="0"/>
              </a:rPr>
              <a:t>void </a:t>
            </a:r>
            <a:r>
              <a:rPr lang="en-US" sz="2800" b="1" dirty="0" err="1">
                <a:latin typeface="Courier New" charset="0"/>
              </a:rPr>
              <a:t>heapsort</a:t>
            </a:r>
            <a:r>
              <a:rPr lang="en-US" sz="2800" b="1" dirty="0">
                <a:latin typeface="Courier New" charset="0"/>
              </a:rPr>
              <a:t>(</a:t>
            </a:r>
            <a:r>
              <a:rPr lang="en-US" sz="2800" b="1" dirty="0" err="1">
                <a:latin typeface="Courier New" charset="0"/>
              </a:rPr>
              <a:t>int</a:t>
            </a:r>
            <a:r>
              <a:rPr lang="en-US" sz="2800" b="1" dirty="0">
                <a:latin typeface="Courier New" charset="0"/>
              </a:rPr>
              <a:t> a[], </a:t>
            </a:r>
            <a:r>
              <a:rPr lang="en-US" sz="2800" b="1" dirty="0" err="1">
                <a:latin typeface="Courier New" charset="0"/>
              </a:rPr>
              <a:t>int</a:t>
            </a:r>
            <a:r>
              <a:rPr lang="en-US" sz="2800" b="1" dirty="0">
                <a:latin typeface="Courier New" charset="0"/>
              </a:rPr>
              <a:t> size)</a:t>
            </a:r>
          </a:p>
          <a:p>
            <a:pPr eaLnBrk="1" hangingPunct="1">
              <a:buFont typeface="Wingdings" charset="2"/>
              <a:buNone/>
            </a:pPr>
            <a:r>
              <a:rPr lang="en-US" sz="2800" b="1" dirty="0">
                <a:latin typeface="Courier New" charset="0"/>
              </a:rPr>
              <a:t>{</a:t>
            </a:r>
          </a:p>
          <a:p>
            <a:pPr eaLnBrk="1" hangingPunct="1">
              <a:buFont typeface="Wingdings" charset="2"/>
              <a:buNone/>
            </a:pPr>
            <a:r>
              <a:rPr lang="en-US" sz="2800" b="1" dirty="0">
                <a:latin typeface="Courier New" charset="0"/>
              </a:rPr>
              <a:t>  </a:t>
            </a:r>
            <a:r>
              <a:rPr lang="en-US" sz="2800" b="1" dirty="0" smtClean="0">
                <a:latin typeface="Courier New" charset="0"/>
              </a:rPr>
              <a:t>  for </a:t>
            </a:r>
            <a:r>
              <a:rPr lang="en-US" sz="2800" b="1" dirty="0">
                <a:latin typeface="Courier New" charset="0"/>
              </a:rPr>
              <a:t>(</a:t>
            </a:r>
            <a:r>
              <a:rPr lang="en-US" sz="2800" b="1" dirty="0" err="1">
                <a:latin typeface="Courier New" charset="0"/>
              </a:rPr>
              <a:t>int</a:t>
            </a:r>
            <a:r>
              <a:rPr lang="en-US" sz="2800" b="1" dirty="0">
                <a:latin typeface="Courier New" charset="0"/>
              </a:rPr>
              <a:t> </a:t>
            </a:r>
            <a:r>
              <a:rPr lang="en-US" sz="2800" b="1" dirty="0" err="1">
                <a:latin typeface="Courier New" charset="0"/>
              </a:rPr>
              <a:t>i</a:t>
            </a:r>
            <a:r>
              <a:rPr lang="en-US" sz="2800" b="1" dirty="0">
                <a:latin typeface="Courier New" charset="0"/>
              </a:rPr>
              <a:t>=(size-2)/2; </a:t>
            </a:r>
            <a:r>
              <a:rPr lang="en-US" sz="2800" b="1" dirty="0" err="1">
                <a:latin typeface="Courier New" charset="0"/>
              </a:rPr>
              <a:t>i</a:t>
            </a:r>
            <a:r>
              <a:rPr lang="en-US" sz="2800" b="1" dirty="0">
                <a:latin typeface="Courier New" charset="0"/>
              </a:rPr>
              <a:t>&gt;=0; </a:t>
            </a:r>
            <a:r>
              <a:rPr lang="en-US" sz="2800" b="1" dirty="0" err="1">
                <a:latin typeface="Courier New" charset="0"/>
              </a:rPr>
              <a:t>i</a:t>
            </a:r>
            <a:r>
              <a:rPr lang="en-US" sz="2800" b="1" dirty="0">
                <a:latin typeface="Courier New" charset="0"/>
              </a:rPr>
              <a:t>--)</a:t>
            </a:r>
          </a:p>
          <a:p>
            <a:pPr eaLnBrk="1" hangingPunct="1">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percolateDown</a:t>
            </a:r>
            <a:r>
              <a:rPr lang="en-US" sz="2800" b="1" dirty="0">
                <a:latin typeface="Courier New" charset="0"/>
              </a:rPr>
              <a:t>(a, </a:t>
            </a:r>
            <a:r>
              <a:rPr lang="en-US" sz="2800" b="1" dirty="0" err="1">
                <a:latin typeface="Courier New" charset="0"/>
              </a:rPr>
              <a:t>i</a:t>
            </a:r>
            <a:r>
              <a:rPr lang="en-US" sz="2800" b="1" dirty="0">
                <a:latin typeface="Courier New" charset="0"/>
              </a:rPr>
              <a:t>, size);</a:t>
            </a:r>
          </a:p>
          <a:p>
            <a:pPr eaLnBrk="1" hangingPunct="1">
              <a:buFont typeface="Wingdings" charset="2"/>
              <a:buNone/>
            </a:pPr>
            <a:r>
              <a:rPr lang="en-US" sz="2800" b="1" dirty="0">
                <a:latin typeface="Courier New" charset="0"/>
              </a:rPr>
              <a:t>  </a:t>
            </a:r>
            <a:r>
              <a:rPr lang="en-US" sz="2800" b="1" dirty="0" smtClean="0">
                <a:latin typeface="Courier New" charset="0"/>
              </a:rPr>
              <a:t>  for </a:t>
            </a:r>
            <a:r>
              <a:rPr lang="en-US" sz="2800" b="1" dirty="0">
                <a:latin typeface="Courier New" charset="0"/>
              </a:rPr>
              <a:t>(</a:t>
            </a:r>
            <a:r>
              <a:rPr lang="en-US" sz="2800" b="1" dirty="0" err="1">
                <a:latin typeface="Courier New" charset="0"/>
              </a:rPr>
              <a:t>int</a:t>
            </a:r>
            <a:r>
              <a:rPr lang="en-US" sz="2800" b="1" dirty="0">
                <a:latin typeface="Courier New" charset="0"/>
              </a:rPr>
              <a:t> j=size-1; j&gt;0; j--) </a:t>
            </a:r>
            <a:endParaRPr lang="en-US" sz="2800" b="1" dirty="0" smtClean="0">
              <a:latin typeface="Courier New" charset="0"/>
            </a:endParaRPr>
          </a:p>
          <a:p>
            <a:pPr eaLnBrk="1" hangingPunct="1">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buFont typeface="Wingdings" charset="2"/>
              <a:buNone/>
            </a:pPr>
            <a:r>
              <a:rPr lang="en-US" sz="2800" b="1" dirty="0">
                <a:latin typeface="Courier New" charset="0"/>
              </a:rPr>
              <a:t>    </a:t>
            </a:r>
            <a:r>
              <a:rPr lang="en-US" sz="2800" b="1" dirty="0" smtClean="0">
                <a:latin typeface="Courier New" charset="0"/>
              </a:rPr>
              <a:t>    swap</a:t>
            </a:r>
            <a:r>
              <a:rPr lang="en-US" sz="2800" b="1" dirty="0">
                <a:latin typeface="Courier New" charset="0"/>
              </a:rPr>
              <a:t>(a[0], a[j]);</a:t>
            </a:r>
          </a:p>
          <a:p>
            <a:pPr eaLnBrk="1" hangingPunct="1">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percolateDown</a:t>
            </a:r>
            <a:r>
              <a:rPr lang="en-US" sz="2800" b="1" dirty="0">
                <a:latin typeface="Courier New" charset="0"/>
              </a:rPr>
              <a:t>(a, 0, j);</a:t>
            </a:r>
          </a:p>
          <a:p>
            <a:pPr eaLnBrk="1" hangingPunct="1">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buNone/>
            </a:pPr>
            <a:r>
              <a:rPr lang="en-US" sz="2800" b="1" dirty="0">
                <a:latin typeface="Courier New" charset="0"/>
              </a:rPr>
              <a:t>} // </a:t>
            </a:r>
            <a:r>
              <a:rPr lang="en-US" sz="2800" b="1" dirty="0" err="1" smtClean="0">
                <a:latin typeface="Courier New" charset="0"/>
              </a:rPr>
              <a:t>heapsort</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32</a:t>
            </a:fld>
            <a:endParaRPr kumimoji="0" lang="en-US"/>
          </a:p>
        </p:txBody>
      </p:sp>
    </p:spTree>
    <p:extLst>
      <p:ext uri="{BB962C8B-B14F-4D97-AF65-F5344CB8AC3E}">
        <p14:creationId xmlns:p14="http://schemas.microsoft.com/office/powerpoint/2010/main" val="32714906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Percolate Down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0643" y="1600200"/>
            <a:ext cx="6160713" cy="4525963"/>
          </a:xfrm>
        </p:spPr>
      </p:pic>
      <p:sp>
        <p:nvSpPr>
          <p:cNvPr id="4" name="Slide Number Placeholder 3"/>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33</a:t>
            </a:fld>
            <a:endParaRPr kumimoji="0" lang="en-US"/>
          </a:p>
        </p:txBody>
      </p:sp>
    </p:spTree>
    <p:extLst>
      <p:ext uri="{BB962C8B-B14F-4D97-AF65-F5344CB8AC3E}">
        <p14:creationId xmlns:p14="http://schemas.microsoft.com/office/powerpoint/2010/main" val="3357060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idx="1"/>
          </p:nvPr>
        </p:nvSpPr>
        <p:spPr>
          <a:xfrm>
            <a:off x="457200" y="76200"/>
            <a:ext cx="8382000" cy="6477000"/>
          </a:xfrm>
        </p:spPr>
        <p:txBody>
          <a:bodyPr>
            <a:normAutofit/>
          </a:bodyPr>
          <a:lstStyle/>
          <a:p>
            <a:pPr eaLnBrk="1" hangingPunct="1">
              <a:lnSpc>
                <a:spcPct val="90000"/>
              </a:lnSpc>
              <a:buFont typeface="Wingdings" charset="2"/>
              <a:buNone/>
            </a:pPr>
            <a:r>
              <a:rPr lang="en-US" sz="2400" b="1" dirty="0">
                <a:latin typeface="Courier New" charset="0"/>
              </a:rPr>
              <a:t>void </a:t>
            </a:r>
            <a:r>
              <a:rPr lang="en-US" sz="2400" b="1" dirty="0" err="1" smtClean="0">
                <a:latin typeface="Courier New" charset="0"/>
              </a:rPr>
              <a:t>percolateDown</a:t>
            </a:r>
            <a:r>
              <a:rPr lang="en-US" sz="2400" b="1" dirty="0">
                <a:latin typeface="Courier New" charset="0"/>
              </a:rPr>
              <a:t>(</a:t>
            </a:r>
            <a:r>
              <a:rPr lang="en-US" sz="2400" b="1" dirty="0" err="1">
                <a:latin typeface="Courier New" charset="0"/>
              </a:rPr>
              <a:t>int</a:t>
            </a:r>
            <a:r>
              <a:rPr lang="en-US" sz="2400" b="1" dirty="0">
                <a:latin typeface="Courier New" charset="0"/>
              </a:rPr>
              <a:t> a[], </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 </a:t>
            </a:r>
            <a:r>
              <a:rPr lang="en-US" sz="2400" b="1" dirty="0" err="1">
                <a:latin typeface="Courier New" charset="0"/>
              </a:rPr>
              <a:t>int</a:t>
            </a:r>
            <a:r>
              <a:rPr lang="en-US" sz="2400" b="1" dirty="0">
                <a:latin typeface="Courier New" charset="0"/>
              </a:rPr>
              <a:t> n)</a:t>
            </a:r>
          </a:p>
          <a:p>
            <a:pPr eaLnBrk="1" hangingPunct="1">
              <a:lnSpc>
                <a:spcPct val="90000"/>
              </a:lnSpc>
              <a:buFont typeface="Wingdings" charset="2"/>
              <a:buNone/>
            </a:pP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a:t>
            </a:r>
            <a:r>
              <a:rPr lang="en-US" sz="2400" b="1" dirty="0">
                <a:latin typeface="Courier New" charset="0"/>
              </a:rPr>
              <a:t>child, temp;</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for </a:t>
            </a:r>
            <a:r>
              <a:rPr lang="en-US" sz="2400" b="1" dirty="0">
                <a:latin typeface="Courier New" charset="0"/>
              </a:rPr>
              <a:t>(temp=a[</a:t>
            </a:r>
            <a:r>
              <a:rPr lang="en-US" sz="2400" b="1" dirty="0" err="1">
                <a:latin typeface="Courier New" charset="0"/>
              </a:rPr>
              <a:t>i</a:t>
            </a:r>
            <a:r>
              <a:rPr lang="en-US" sz="2400" b="1" dirty="0">
                <a:latin typeface="Courier New" charset="0"/>
              </a:rPr>
              <a:t>]; </a:t>
            </a:r>
            <a:r>
              <a:rPr lang="en-US" sz="2400" b="1" dirty="0" err="1" smtClean="0">
                <a:latin typeface="Courier New" charset="0"/>
              </a:rPr>
              <a:t>leftChild</a:t>
            </a:r>
            <a:r>
              <a:rPr lang="en-US" sz="2400" b="1" dirty="0">
                <a:latin typeface="Courier New" charset="0"/>
              </a:rPr>
              <a:t>(</a:t>
            </a:r>
            <a:r>
              <a:rPr lang="en-US" sz="2400" b="1" dirty="0" err="1">
                <a:latin typeface="Courier New" charset="0"/>
              </a:rPr>
              <a:t>i</a:t>
            </a:r>
            <a:r>
              <a:rPr lang="en-US" sz="2400" b="1" dirty="0">
                <a:latin typeface="Courier New" charset="0"/>
              </a:rPr>
              <a:t>)&lt;n; </a:t>
            </a:r>
            <a:r>
              <a:rPr lang="en-US" sz="2400" b="1" dirty="0" err="1">
                <a:latin typeface="Courier New" charset="0"/>
              </a:rPr>
              <a:t>i</a:t>
            </a:r>
            <a:r>
              <a:rPr lang="en-US" sz="2400" b="1" dirty="0">
                <a:latin typeface="Courier New" charset="0"/>
              </a:rPr>
              <a:t>=child</a:t>
            </a:r>
            <a:r>
              <a:rPr lang="en-US" sz="2400" b="1" dirty="0" smtClean="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child </a:t>
            </a:r>
            <a:r>
              <a:rPr lang="en-US" sz="2400" b="1" dirty="0">
                <a:latin typeface="Courier New" charset="0"/>
              </a:rPr>
              <a:t>= </a:t>
            </a:r>
            <a:r>
              <a:rPr lang="en-US" sz="2400" b="1" dirty="0" err="1" smtClean="0">
                <a:latin typeface="Courier New" charset="0"/>
              </a:rPr>
              <a:t>leftChild</a:t>
            </a:r>
            <a:r>
              <a:rPr lang="en-US" sz="2400" b="1" dirty="0">
                <a:latin typeface="Courier New" charset="0"/>
              </a:rPr>
              <a:t>(</a:t>
            </a:r>
            <a:r>
              <a:rPr lang="en-US" sz="2400" b="1" dirty="0" err="1">
                <a:latin typeface="Courier New" charset="0"/>
              </a:rPr>
              <a:t>i</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(child != n-1 &amp;&amp; </a:t>
            </a:r>
            <a:endParaRPr lang="en-US" sz="2400" b="1" dirty="0" smtClean="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a:t>
            </a:r>
            <a:r>
              <a:rPr lang="en-US" sz="2400" b="1" dirty="0">
                <a:latin typeface="Courier New" charset="0"/>
              </a:rPr>
              <a:t>[child</a:t>
            </a:r>
            <a:r>
              <a:rPr lang="en-US" sz="2400" b="1" dirty="0" smtClean="0">
                <a:latin typeface="Courier New" charset="0"/>
              </a:rPr>
              <a:t>] &lt; a</a:t>
            </a:r>
            <a:r>
              <a:rPr lang="en-US" sz="2400" b="1" dirty="0">
                <a:latin typeface="Courier New" charset="0"/>
              </a:rPr>
              <a:t>[child+1])</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child</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(temp &lt; a[child])</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a:t>
            </a:r>
            <a:r>
              <a:rPr lang="en-US" sz="2400" b="1" dirty="0">
                <a:latin typeface="Courier New" charset="0"/>
              </a:rPr>
              <a:t>[</a:t>
            </a:r>
            <a:r>
              <a:rPr lang="en-US" sz="2400" b="1" dirty="0" err="1">
                <a:latin typeface="Courier New" charset="0"/>
              </a:rPr>
              <a:t>i</a:t>
            </a:r>
            <a:r>
              <a:rPr lang="en-US" sz="2400" b="1" dirty="0">
                <a:latin typeface="Courier New" charset="0"/>
              </a:rPr>
              <a:t>] = a[child];</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else</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break</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a[</a:t>
            </a:r>
            <a:r>
              <a:rPr lang="en-US" sz="2400" b="1" dirty="0" err="1">
                <a:latin typeface="Courier New" charset="0"/>
              </a:rPr>
              <a:t>i</a:t>
            </a:r>
            <a:r>
              <a:rPr lang="en-US" sz="2400" b="1" dirty="0">
                <a:latin typeface="Courier New" charset="0"/>
              </a:rPr>
              <a:t>] = temp;</a:t>
            </a:r>
          </a:p>
          <a:p>
            <a:pPr eaLnBrk="1" hangingPunct="1">
              <a:lnSpc>
                <a:spcPct val="90000"/>
              </a:lnSpc>
              <a:buFont typeface="Wingdings" charset="2"/>
              <a:buNone/>
            </a:pPr>
            <a:r>
              <a:rPr lang="en-US" sz="2400" b="1" dirty="0">
                <a:latin typeface="Courier New" charset="0"/>
              </a:rPr>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34</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r>
              <a:rPr lang="en-US"/>
              <a:t>Selection Sort</a:t>
            </a:r>
          </a:p>
        </p:txBody>
      </p:sp>
      <p:sp>
        <p:nvSpPr>
          <p:cNvPr id="250883" name="Rectangle 3"/>
          <p:cNvSpPr>
            <a:spLocks noGrp="1" noChangeArrowheads="1"/>
          </p:cNvSpPr>
          <p:nvPr>
            <p:ph idx="1"/>
          </p:nvPr>
        </p:nvSpPr>
        <p:spPr/>
        <p:txBody>
          <a:bodyPr/>
          <a:lstStyle/>
          <a:p>
            <a:pPr eaLnBrk="1" hangingPunct="1">
              <a:lnSpc>
                <a:spcPct val="80000"/>
              </a:lnSpc>
            </a:pPr>
            <a:r>
              <a:rPr lang="en-US" sz="2800"/>
              <a:t>Find the least object in the array.</a:t>
            </a:r>
          </a:p>
          <a:p>
            <a:pPr eaLnBrk="1" hangingPunct="1">
              <a:lnSpc>
                <a:spcPct val="80000"/>
              </a:lnSpc>
            </a:pPr>
            <a:r>
              <a:rPr lang="en-US" sz="2800"/>
              <a:t>Moves it to the first position if it's not already there.</a:t>
            </a:r>
          </a:p>
          <a:p>
            <a:pPr eaLnBrk="1" hangingPunct="1">
              <a:lnSpc>
                <a:spcPct val="80000"/>
              </a:lnSpc>
            </a:pPr>
            <a:r>
              <a:rPr lang="en-US" sz="2800"/>
              <a:t>Do the same thing for every position in the array except for the last one – at every step, ignore the objects already in place when finding the minimum.</a:t>
            </a:r>
          </a:p>
          <a:p>
            <a:pPr eaLnBrk="1" hangingPunct="1">
              <a:lnSpc>
                <a:spcPct val="80000"/>
              </a:lnSpc>
            </a:pPr>
            <a:r>
              <a:rPr lang="en-US" sz="2800"/>
              <a:t>Complexity of the selection sort:</a:t>
            </a:r>
          </a:p>
          <a:p>
            <a:pPr eaLnBrk="1" hangingPunct="1">
              <a:lnSpc>
                <a:spcPct val="80000"/>
              </a:lnSpc>
            </a:pPr>
            <a:r>
              <a:rPr lang="en-US" sz="2800"/>
              <a:t>A</a:t>
            </a:r>
            <a:r>
              <a:rPr lang="en-US" sz="2800" baseline="-25000"/>
              <a:t>1</a:t>
            </a:r>
            <a:r>
              <a:rPr lang="en-US" sz="2800"/>
              <a:t> n</a:t>
            </a:r>
            <a:r>
              <a:rPr lang="en-US" sz="2800" baseline="30000"/>
              <a:t>2</a:t>
            </a:r>
            <a:r>
              <a:rPr lang="en-US" sz="2800"/>
              <a:t> + B</a:t>
            </a:r>
            <a:r>
              <a:rPr lang="en-US" sz="2800" baseline="-25000"/>
              <a:t>1</a:t>
            </a:r>
            <a:r>
              <a:rPr lang="en-US" sz="2800"/>
              <a:t> n + C</a:t>
            </a:r>
            <a:r>
              <a:rPr lang="en-US" sz="2800" baseline="-25000"/>
              <a:t>1  </a:t>
            </a:r>
            <a:r>
              <a:rPr lang="en-US" sz="2800" u="sng"/>
              <a:t>&lt;</a:t>
            </a:r>
            <a:r>
              <a:rPr lang="en-US" sz="2800"/>
              <a:t> T(n) </a:t>
            </a:r>
            <a:r>
              <a:rPr lang="en-US" sz="2800" u="sng"/>
              <a:t>&lt;</a:t>
            </a:r>
            <a:r>
              <a:rPr lang="en-US" sz="2800"/>
              <a:t> A</a:t>
            </a:r>
            <a:r>
              <a:rPr lang="en-US" sz="2800" baseline="-25000"/>
              <a:t>2</a:t>
            </a:r>
            <a:r>
              <a:rPr lang="en-US" sz="2800"/>
              <a:t> n</a:t>
            </a:r>
            <a:r>
              <a:rPr lang="en-US" sz="2800" baseline="30000"/>
              <a:t>2</a:t>
            </a:r>
            <a:r>
              <a:rPr lang="en-US" sz="2800"/>
              <a:t> + B</a:t>
            </a:r>
            <a:r>
              <a:rPr lang="en-US" sz="2800" baseline="-25000"/>
              <a:t>2</a:t>
            </a:r>
            <a:r>
              <a:rPr lang="en-US" sz="2800"/>
              <a:t> n + C</a:t>
            </a:r>
            <a:r>
              <a:rPr lang="en-US" sz="2800" baseline="-25000"/>
              <a:t>2 </a:t>
            </a:r>
          </a:p>
          <a:p>
            <a:pPr eaLnBrk="1" hangingPunct="1">
              <a:lnSpc>
                <a:spcPct val="80000"/>
              </a:lnSpc>
            </a:pPr>
            <a:r>
              <a:rPr lang="en-US" sz="2800"/>
              <a:t>T(n) = </a:t>
            </a:r>
            <a:r>
              <a:rPr lang="en-US" sz="2800">
                <a:latin typeface="Symbol" charset="2"/>
              </a:rPr>
              <a:t>Q</a:t>
            </a:r>
            <a:r>
              <a:rPr lang="en-US" sz="2800"/>
              <a:t>(n</a:t>
            </a:r>
            <a:r>
              <a:rPr lang="en-US" sz="2800" baseline="30000"/>
              <a:t>2</a:t>
            </a:r>
            <a:r>
              <a:rPr lang="en-US" sz="2800"/>
              <a:t>)</a:t>
            </a:r>
          </a:p>
          <a:p>
            <a:pPr eaLnBrk="1" hangingPunct="1">
              <a:lnSpc>
                <a:spcPct val="80000"/>
              </a:lnSpc>
            </a:pPr>
            <a:r>
              <a:rPr lang="en-US" sz="2800"/>
              <a:t>Is the selection sort stable?</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4</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r>
              <a:rPr lang="en-US"/>
              <a:t>The Selection Sort (pg. 3-5)</a:t>
            </a:r>
          </a:p>
        </p:txBody>
      </p:sp>
      <p:sp>
        <p:nvSpPr>
          <p:cNvPr id="251907" name="Rectangle 3"/>
          <p:cNvSpPr>
            <a:spLocks noGrp="1" noChangeArrowheads="1"/>
          </p:cNvSpPr>
          <p:nvPr>
            <p:ph idx="1"/>
          </p:nvPr>
        </p:nvSpPr>
        <p:spPr>
          <a:xfrm>
            <a:off x="457200" y="1600200"/>
            <a:ext cx="8229600" cy="4876800"/>
          </a:xfrm>
        </p:spPr>
        <p:txBody>
          <a:bodyPr/>
          <a:lstStyle/>
          <a:p>
            <a:pPr eaLnBrk="1" hangingPunct="1">
              <a:buFont typeface="Wingdings" charset="2"/>
              <a:buNone/>
            </a:pPr>
            <a:r>
              <a:rPr lang="en-US" sz="2400" b="1" dirty="0">
                <a:latin typeface="Courier New" charset="0"/>
              </a:rPr>
              <a:t>void </a:t>
            </a:r>
            <a:r>
              <a:rPr lang="en-US" sz="2400" b="1" dirty="0" err="1" smtClean="0">
                <a:latin typeface="Courier New" charset="0"/>
              </a:rPr>
              <a:t>selectionSort</a:t>
            </a:r>
            <a:r>
              <a:rPr lang="en-US" sz="2400" b="1" dirty="0">
                <a:latin typeface="Courier New" charset="0"/>
              </a:rPr>
              <a:t>(</a:t>
            </a:r>
            <a:r>
              <a:rPr lang="en-US" sz="2400" b="1" dirty="0" err="1">
                <a:latin typeface="Courier New" charset="0"/>
              </a:rPr>
              <a:t>int</a:t>
            </a:r>
            <a:r>
              <a:rPr lang="en-US" sz="2400" b="1" dirty="0">
                <a:latin typeface="Courier New" charset="0"/>
              </a:rPr>
              <a:t> a[], </a:t>
            </a:r>
            <a:r>
              <a:rPr lang="en-US" sz="2400" b="1" dirty="0" err="1">
                <a:latin typeface="Courier New" charset="0"/>
              </a:rPr>
              <a:t>int</a:t>
            </a:r>
            <a:r>
              <a:rPr lang="en-US" sz="2400" b="1" dirty="0">
                <a:latin typeface="Courier New" charset="0"/>
              </a:rPr>
              <a:t> n)</a:t>
            </a:r>
          </a:p>
          <a:p>
            <a:pPr eaLnBrk="1" hangingPunct="1">
              <a:buFont typeface="Wingdings" charset="2"/>
              <a:buNone/>
            </a:pPr>
            <a:r>
              <a:rPr lang="en-US" sz="2400" b="1" dirty="0">
                <a:latin typeface="Courier New" charset="0"/>
              </a:rPr>
              <a:t>{</a:t>
            </a:r>
          </a:p>
          <a:p>
            <a:pPr eaLnBrk="1" hangingPunct="1">
              <a:buFont typeface="Wingdings" charset="2"/>
              <a:buNone/>
            </a:pPr>
            <a:r>
              <a:rPr lang="en-US" sz="2400" b="1" dirty="0">
                <a:latin typeface="Courier New" charset="0"/>
              </a:rPr>
              <a:t>  </a:t>
            </a:r>
            <a:r>
              <a:rPr lang="en-US" sz="2400" b="1" dirty="0" smtClean="0">
                <a:latin typeface="Courier New" charset="0"/>
              </a:rPr>
              <a:t>  for </a:t>
            </a:r>
            <a:r>
              <a:rPr lang="en-US" sz="2400" b="1" dirty="0">
                <a:latin typeface="Courier New" charset="0"/>
              </a:rPr>
              <a:t>(</a:t>
            </a:r>
            <a:r>
              <a:rPr lang="en-US" sz="2400" b="1" dirty="0" err="1">
                <a:latin typeface="Courier New" charset="0"/>
              </a:rPr>
              <a:t>int</a:t>
            </a:r>
            <a:r>
              <a:rPr lang="en-US" sz="2400" b="1" dirty="0">
                <a:latin typeface="Courier New" charset="0"/>
              </a:rPr>
              <a:t> k=n-1; k&gt;0; --k) </a:t>
            </a:r>
            <a:endParaRPr lang="en-US" sz="2400" b="1" dirty="0" smtClean="0">
              <a:latin typeface="Courier New" charset="0"/>
            </a:endParaRPr>
          </a:p>
          <a:p>
            <a:pPr eaLnBrk="1" hangingPunct="1">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a:t>
            </a:r>
            <a:r>
              <a:rPr lang="en-US" sz="2400" b="1" dirty="0" err="1">
                <a:latin typeface="Courier New" charset="0"/>
              </a:rPr>
              <a:t>best_location</a:t>
            </a:r>
            <a:r>
              <a:rPr lang="en-US" sz="2400" b="1" dirty="0">
                <a:latin typeface="Courier New" charset="0"/>
              </a:rPr>
              <a:t> = 0;</a:t>
            </a:r>
          </a:p>
          <a:p>
            <a:pPr eaLnBrk="1" hangingPunct="1">
              <a:buFont typeface="Wingdings" charset="2"/>
              <a:buNone/>
            </a:pPr>
            <a:r>
              <a:rPr lang="en-US" sz="2400" b="1" dirty="0">
                <a:latin typeface="Courier New" charset="0"/>
              </a:rPr>
              <a:t>    </a:t>
            </a:r>
            <a:r>
              <a:rPr lang="en-US" sz="2400" b="1" dirty="0" smtClean="0">
                <a:latin typeface="Courier New" charset="0"/>
              </a:rPr>
              <a:t>    for </a:t>
            </a:r>
            <a:r>
              <a:rPr lang="en-US" sz="2400" b="1" dirty="0">
                <a:latin typeface="Courier New" charset="0"/>
              </a:rPr>
              <a:t>(</a:t>
            </a:r>
            <a:r>
              <a:rPr lang="en-US" sz="2400" b="1" dirty="0" err="1">
                <a:latin typeface="Courier New" charset="0"/>
              </a:rPr>
              <a:t>int</a:t>
            </a:r>
            <a:r>
              <a:rPr lang="en-US" sz="2400" b="1" dirty="0">
                <a:latin typeface="Courier New" charset="0"/>
              </a:rPr>
              <a:t> j=1; j&lt;=k; ++j)</a:t>
            </a:r>
          </a:p>
          <a:p>
            <a:pPr eaLnBrk="1" hangingPunct="1">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if (a[j] &gt; a[</a:t>
            </a:r>
            <a:r>
              <a:rPr lang="en-US" sz="2400" b="1" dirty="0" err="1">
                <a:latin typeface="Courier New" charset="0"/>
              </a:rPr>
              <a:t>best_location</a:t>
            </a:r>
            <a:r>
              <a:rPr lang="en-US" sz="2400" b="1" dirty="0">
                <a:latin typeface="Courier New" charset="0"/>
              </a:rPr>
              <a:t>])</a:t>
            </a:r>
          </a:p>
          <a:p>
            <a:pPr eaLnBrk="1" hangingPunct="1">
              <a:buFont typeface="Wingdings" charset="2"/>
              <a:buNone/>
            </a:pPr>
            <a:r>
              <a:rPr lang="en-US" sz="2400" b="1" dirty="0">
                <a:latin typeface="Courier New" charset="0"/>
              </a:rPr>
              <a:t>    </a:t>
            </a:r>
            <a:r>
              <a:rPr lang="en-US" sz="2400" b="1" dirty="0" smtClean="0">
                <a:latin typeface="Courier New" charset="0"/>
              </a:rPr>
              <a:t>            </a:t>
            </a:r>
            <a:r>
              <a:rPr lang="en-US" sz="2400" b="1" dirty="0" err="1">
                <a:latin typeface="Courier New" charset="0"/>
              </a:rPr>
              <a:t>best_location</a:t>
            </a:r>
            <a:r>
              <a:rPr lang="en-US" sz="2400" b="1" dirty="0">
                <a:latin typeface="Courier New" charset="0"/>
              </a:rPr>
              <a:t> = j;</a:t>
            </a:r>
          </a:p>
          <a:p>
            <a:pPr eaLnBrk="1" hangingPunct="1">
              <a:buFont typeface="Wingdings" charset="2"/>
              <a:buNone/>
            </a:pPr>
            <a:r>
              <a:rPr lang="en-US" sz="2400" b="1" dirty="0">
                <a:latin typeface="Courier New" charset="0"/>
              </a:rPr>
              <a:t>    </a:t>
            </a:r>
            <a:r>
              <a:rPr lang="en-US" sz="2400" b="1" dirty="0" smtClean="0">
                <a:latin typeface="Courier New" charset="0"/>
              </a:rPr>
              <a:t>    swap</a:t>
            </a:r>
            <a:r>
              <a:rPr lang="en-US" sz="2400" b="1" dirty="0">
                <a:latin typeface="Courier New" charset="0"/>
              </a:rPr>
              <a:t>(a[</a:t>
            </a:r>
            <a:r>
              <a:rPr lang="en-US" sz="2400" b="1" dirty="0" err="1">
                <a:latin typeface="Courier New" charset="0"/>
              </a:rPr>
              <a:t>best_location</a:t>
            </a:r>
            <a:r>
              <a:rPr lang="en-US" sz="2400" b="1" dirty="0">
                <a:latin typeface="Courier New" charset="0"/>
              </a:rPr>
              <a:t>], a[k]);</a:t>
            </a:r>
          </a:p>
          <a:p>
            <a:pPr eaLnBrk="1" hangingPunct="1">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buNone/>
            </a:pPr>
            <a:r>
              <a:rPr lang="en-US" sz="2400" b="1" dirty="0">
                <a:latin typeface="Courier New" charset="0"/>
              </a:rPr>
              <a:t>} // </a:t>
            </a:r>
            <a:r>
              <a:rPr lang="en-US" sz="2400" b="1" dirty="0" err="1" smtClean="0">
                <a:latin typeface="Courier New" charset="0"/>
              </a:rPr>
              <a:t>selectionSort</a:t>
            </a:r>
            <a:r>
              <a:rPr lang="en-US" sz="2400" b="1" dirty="0" smtClean="0">
                <a:latin typeface="Courier New" charset="0"/>
              </a:rPr>
              <a: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5</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r>
              <a:rPr lang="en-US"/>
              <a:t>Bubble Sort</a:t>
            </a:r>
          </a:p>
        </p:txBody>
      </p:sp>
      <p:sp>
        <p:nvSpPr>
          <p:cNvPr id="253955" name="Rectangle 3"/>
          <p:cNvSpPr>
            <a:spLocks noGrp="1" noChangeArrowheads="1"/>
          </p:cNvSpPr>
          <p:nvPr>
            <p:ph idx="1"/>
          </p:nvPr>
        </p:nvSpPr>
        <p:spPr/>
        <p:txBody>
          <a:bodyPr>
            <a:normAutofit lnSpcReduction="10000"/>
          </a:bodyPr>
          <a:lstStyle/>
          <a:p>
            <a:pPr eaLnBrk="1" hangingPunct="1">
              <a:lnSpc>
                <a:spcPct val="90000"/>
              </a:lnSpc>
            </a:pPr>
            <a:r>
              <a:rPr lang="en-US" sz="2800" dirty="0"/>
              <a:t>Traverse the array and for each subscript, verify if the current element is lower or equal than the next.</a:t>
            </a:r>
          </a:p>
          <a:p>
            <a:pPr eaLnBrk="1" hangingPunct="1">
              <a:lnSpc>
                <a:spcPct val="90000"/>
              </a:lnSpc>
            </a:pPr>
            <a:r>
              <a:rPr lang="en-US" sz="2800" dirty="0"/>
              <a:t>If not, swap them.</a:t>
            </a:r>
          </a:p>
          <a:p>
            <a:pPr eaLnBrk="1" hangingPunct="1">
              <a:lnSpc>
                <a:spcPct val="90000"/>
              </a:lnSpc>
            </a:pPr>
            <a:r>
              <a:rPr lang="en-US" sz="2800" dirty="0"/>
              <a:t>Repeat while there is still a change to be done in the array.</a:t>
            </a:r>
          </a:p>
          <a:p>
            <a:pPr eaLnBrk="1" hangingPunct="1">
              <a:lnSpc>
                <a:spcPct val="90000"/>
              </a:lnSpc>
            </a:pPr>
            <a:r>
              <a:rPr lang="en-US" sz="2800" dirty="0"/>
              <a:t>Complexity of the bubble sort:</a:t>
            </a:r>
          </a:p>
          <a:p>
            <a:pPr eaLnBrk="1" hangingPunct="1">
              <a:lnSpc>
                <a:spcPct val="90000"/>
              </a:lnSpc>
            </a:pPr>
            <a:r>
              <a:rPr lang="en-US" sz="2800" dirty="0"/>
              <a:t>D </a:t>
            </a:r>
            <a:r>
              <a:rPr lang="en-US" sz="2800" dirty="0" smtClean="0"/>
              <a:t>n + E </a:t>
            </a:r>
            <a:r>
              <a:rPr lang="en-US" sz="2800" dirty="0"/>
              <a:t>&lt; T(n) &lt; A n</a:t>
            </a:r>
            <a:r>
              <a:rPr lang="en-US" sz="2800" baseline="30000" dirty="0"/>
              <a:t>2</a:t>
            </a:r>
            <a:r>
              <a:rPr lang="en-US" sz="2800" dirty="0"/>
              <a:t> + B n + C</a:t>
            </a:r>
            <a:r>
              <a:rPr lang="en-US" sz="2800" baseline="-25000" dirty="0"/>
              <a:t> </a:t>
            </a:r>
            <a:endParaRPr lang="en-US" sz="2800" dirty="0"/>
          </a:p>
          <a:p>
            <a:pPr eaLnBrk="1" hangingPunct="1">
              <a:lnSpc>
                <a:spcPct val="90000"/>
              </a:lnSpc>
            </a:pPr>
            <a:r>
              <a:rPr lang="en-US" sz="2800" dirty="0"/>
              <a:t>T(n) = O(n</a:t>
            </a:r>
            <a:r>
              <a:rPr lang="en-US" sz="2800" baseline="30000" dirty="0"/>
              <a:t>2</a:t>
            </a:r>
            <a:r>
              <a:rPr lang="en-US" sz="2800" dirty="0" smtClean="0"/>
              <a:t>)  and  T(n) = </a:t>
            </a:r>
            <a:r>
              <a:rPr lang="en-US" sz="2800" dirty="0" err="1" smtClean="0"/>
              <a:t>Ω</a:t>
            </a:r>
            <a:r>
              <a:rPr lang="en-US" sz="2800" dirty="0" smtClean="0"/>
              <a:t>(n). </a:t>
            </a:r>
            <a:br>
              <a:rPr lang="en-US" sz="2800" dirty="0" smtClean="0"/>
            </a:br>
            <a:r>
              <a:rPr lang="en-US" sz="2800" dirty="0" smtClean="0"/>
              <a:t>On </a:t>
            </a:r>
            <a:r>
              <a:rPr lang="en-US" sz="2800" dirty="0"/>
              <a:t>the average it's quadratic.</a:t>
            </a:r>
          </a:p>
          <a:p>
            <a:pPr eaLnBrk="1" hangingPunct="1">
              <a:lnSpc>
                <a:spcPct val="90000"/>
              </a:lnSpc>
            </a:pPr>
            <a:r>
              <a:rPr lang="en-US" sz="2800" dirty="0"/>
              <a:t>Is the bubble sort stable?</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6</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r>
              <a:rPr lang="en-US"/>
              <a:t>Bubble Sort</a:t>
            </a:r>
          </a:p>
        </p:txBody>
      </p:sp>
      <p:sp>
        <p:nvSpPr>
          <p:cNvPr id="252931" name="Rectangle 3"/>
          <p:cNvSpPr>
            <a:spLocks noGrp="1" noChangeArrowheads="1"/>
          </p:cNvSpPr>
          <p:nvPr>
            <p:ph idx="1"/>
          </p:nvPr>
        </p:nvSpPr>
        <p:spPr>
          <a:xfrm>
            <a:off x="457200" y="1600200"/>
            <a:ext cx="8229600" cy="4953000"/>
          </a:xfrm>
        </p:spPr>
        <p:txBody>
          <a:bodyPr/>
          <a:lstStyle/>
          <a:p>
            <a:pPr eaLnBrk="1" hangingPunct="1">
              <a:lnSpc>
                <a:spcPct val="80000"/>
              </a:lnSpc>
              <a:buFont typeface="Wingdings" charset="2"/>
              <a:buNone/>
            </a:pPr>
            <a:r>
              <a:rPr lang="en-US" sz="2400" b="1" dirty="0">
                <a:latin typeface="Courier New" charset="0"/>
              </a:rPr>
              <a:t>void </a:t>
            </a:r>
            <a:r>
              <a:rPr lang="en-US" sz="2400" b="1" dirty="0" err="1" smtClean="0">
                <a:latin typeface="Courier New" charset="0"/>
              </a:rPr>
              <a:t>bubbleSort</a:t>
            </a:r>
            <a:r>
              <a:rPr lang="en-US" sz="2400" b="1" dirty="0">
                <a:latin typeface="Courier New" charset="0"/>
              </a:rPr>
              <a:t>(</a:t>
            </a:r>
            <a:r>
              <a:rPr lang="en-US" sz="2400" b="1" dirty="0" err="1">
                <a:latin typeface="Courier New" charset="0"/>
              </a:rPr>
              <a:t>int</a:t>
            </a:r>
            <a:r>
              <a:rPr lang="en-US" sz="2400" b="1" dirty="0">
                <a:latin typeface="Courier New" charset="0"/>
              </a:rPr>
              <a:t> a[], </a:t>
            </a:r>
            <a:r>
              <a:rPr lang="en-US" sz="2400" b="1" dirty="0" err="1">
                <a:latin typeface="Courier New" charset="0"/>
              </a:rPr>
              <a:t>int</a:t>
            </a:r>
            <a:r>
              <a:rPr lang="en-US" sz="2400" b="1" dirty="0">
                <a:latin typeface="Courier New" charset="0"/>
              </a:rPr>
              <a:t> size)</a:t>
            </a:r>
          </a:p>
          <a:p>
            <a:pPr eaLnBrk="1" hangingPunct="1">
              <a:lnSpc>
                <a:spcPct val="80000"/>
              </a:lnSpc>
              <a:buFont typeface="Wingdings" charset="2"/>
              <a:buNone/>
            </a:pP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bool</a:t>
            </a:r>
            <a:r>
              <a:rPr lang="en-US" sz="2400" b="1" dirty="0" smtClean="0">
                <a:latin typeface="Courier New" charset="0"/>
              </a:rPr>
              <a:t> </a:t>
            </a:r>
            <a:r>
              <a:rPr lang="en-US" sz="2400" b="1" dirty="0">
                <a:latin typeface="Courier New" charset="0"/>
              </a:rPr>
              <a:t>sorted = false;</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while (!sorted &amp;&amp; size &gt; 1)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sorted </a:t>
            </a:r>
            <a:r>
              <a:rPr lang="en-US" sz="2400" b="1" dirty="0">
                <a:latin typeface="Courier New" charset="0"/>
              </a:rPr>
              <a:t>= true;</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for </a:t>
            </a:r>
            <a:r>
              <a:rPr lang="en-US" sz="2400" b="1" dirty="0">
                <a:latin typeface="Courier New" charset="0"/>
              </a:rPr>
              <a:t>(</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=0; </a:t>
            </a:r>
            <a:r>
              <a:rPr lang="en-US" sz="2400" b="1" dirty="0" err="1">
                <a:latin typeface="Courier New" charset="0"/>
              </a:rPr>
              <a:t>i</a:t>
            </a:r>
            <a:r>
              <a:rPr lang="en-US" sz="2400" b="1" dirty="0">
                <a:latin typeface="Courier New" charset="0"/>
              </a:rPr>
              <a:t>&lt;size-1; </a:t>
            </a:r>
            <a:r>
              <a:rPr lang="en-US" sz="2400" b="1" dirty="0" err="1">
                <a:latin typeface="Courier New" charset="0"/>
              </a:rPr>
              <a:t>i</a:t>
            </a: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(a[</a:t>
            </a:r>
            <a:r>
              <a:rPr lang="en-US" sz="2400" b="1" dirty="0" err="1">
                <a:latin typeface="Courier New" charset="0"/>
              </a:rPr>
              <a:t>i</a:t>
            </a:r>
            <a:r>
              <a:rPr lang="en-US" sz="2400" b="1" dirty="0">
                <a:latin typeface="Courier New" charset="0"/>
              </a:rPr>
              <a:t>]&gt;a[i+1])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swap</a:t>
            </a:r>
            <a:r>
              <a:rPr lang="en-US" sz="2400" b="1" dirty="0">
                <a:latin typeface="Courier New" charset="0"/>
              </a:rPr>
              <a:t>(a[</a:t>
            </a:r>
            <a:r>
              <a:rPr lang="en-US" sz="2400" b="1" dirty="0" err="1">
                <a:latin typeface="Courier New" charset="0"/>
              </a:rPr>
              <a:t>i</a:t>
            </a:r>
            <a:r>
              <a:rPr lang="en-US" sz="2400" b="1" dirty="0">
                <a:latin typeface="Courier New" charset="0"/>
              </a:rPr>
              <a:t>], a[i+1]);</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sorted </a:t>
            </a:r>
            <a:r>
              <a:rPr lang="en-US" sz="2400" b="1" dirty="0">
                <a:latin typeface="Courier New" charset="0"/>
              </a:rPr>
              <a:t>= false;</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lnSpc>
                <a:spcPct val="80000"/>
              </a:lnSpc>
              <a:buFont typeface="Wingdings" charset="2"/>
              <a:buNone/>
            </a:pPr>
            <a:r>
              <a:rPr lang="en-US" sz="2400" b="1" dirty="0" smtClean="0">
                <a:latin typeface="Courier New" charset="0"/>
              </a:rPr>
              <a:t>        </a:t>
            </a:r>
            <a:r>
              <a:rPr lang="en-US" sz="2400" b="1" dirty="0">
                <a:latin typeface="Courier New" charset="0"/>
              </a:rPr>
              <a:t>size--;</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lnSpc>
                <a:spcPct val="80000"/>
              </a:lnSpc>
              <a:buNone/>
            </a:pPr>
            <a:r>
              <a:rPr lang="en-US" sz="2400" b="1" dirty="0">
                <a:latin typeface="Courier New" charset="0"/>
              </a:rPr>
              <a:t>} // </a:t>
            </a:r>
            <a:r>
              <a:rPr lang="en-US" sz="2400" b="1" dirty="0" err="1" smtClean="0">
                <a:latin typeface="Courier New" charset="0"/>
              </a:rPr>
              <a:t>bubbleSort</a:t>
            </a:r>
            <a:r>
              <a:rPr lang="en-US" sz="2400" b="1" dirty="0" smtClean="0">
                <a:latin typeface="Courier New" charset="0"/>
              </a:rPr>
              <a: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7</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t>Insertion Sorts</a:t>
            </a:r>
          </a:p>
        </p:txBody>
      </p:sp>
      <p:sp>
        <p:nvSpPr>
          <p:cNvPr id="254979" name="Rectangle 3"/>
          <p:cNvSpPr>
            <a:spLocks noGrp="1" noChangeArrowheads="1"/>
          </p:cNvSpPr>
          <p:nvPr>
            <p:ph idx="1"/>
          </p:nvPr>
        </p:nvSpPr>
        <p:spPr/>
        <p:txBody>
          <a:bodyPr/>
          <a:lstStyle/>
          <a:p>
            <a:pPr eaLnBrk="1" hangingPunct="1">
              <a:lnSpc>
                <a:spcPct val="80000"/>
              </a:lnSpc>
            </a:pPr>
            <a:r>
              <a:rPr lang="en-US" sz="2800"/>
              <a:t>General idea: </a:t>
            </a:r>
          </a:p>
          <a:p>
            <a:pPr lvl="1" eaLnBrk="1" hangingPunct="1">
              <a:lnSpc>
                <a:spcPct val="80000"/>
              </a:lnSpc>
            </a:pPr>
            <a:r>
              <a:rPr lang="en-US" sz="2400"/>
              <a:t>at any moment, part of the array is sorted, and part of it is not;</a:t>
            </a:r>
          </a:p>
          <a:p>
            <a:pPr lvl="1" eaLnBrk="1" hangingPunct="1">
              <a:lnSpc>
                <a:spcPct val="80000"/>
              </a:lnSpc>
            </a:pPr>
            <a:r>
              <a:rPr lang="en-US" sz="2400"/>
              <a:t>in every iteration, we pick an unsorted object and introduce it in the sorted part of the array;</a:t>
            </a:r>
          </a:p>
          <a:p>
            <a:pPr lvl="1" eaLnBrk="1" hangingPunct="1">
              <a:lnSpc>
                <a:spcPct val="80000"/>
              </a:lnSpc>
            </a:pPr>
            <a:r>
              <a:rPr lang="en-US" sz="2400"/>
              <a:t>it requires moving some objects around.</a:t>
            </a:r>
          </a:p>
          <a:p>
            <a:pPr eaLnBrk="1" hangingPunct="1">
              <a:lnSpc>
                <a:spcPct val="80000"/>
              </a:lnSpc>
            </a:pPr>
            <a:r>
              <a:rPr lang="en-US" sz="2800"/>
              <a:t>Average and worst case complexity: O(n</a:t>
            </a:r>
            <a:r>
              <a:rPr lang="en-US" sz="2800" baseline="30000"/>
              <a:t>2</a:t>
            </a:r>
            <a:r>
              <a:rPr lang="en-US" sz="2800"/>
              <a:t>).</a:t>
            </a:r>
          </a:p>
          <a:p>
            <a:pPr eaLnBrk="1" hangingPunct="1">
              <a:lnSpc>
                <a:spcPct val="80000"/>
              </a:lnSpc>
            </a:pPr>
            <a:r>
              <a:rPr lang="en-US" sz="2800"/>
              <a:t>This algorithm can be written to be stable.</a:t>
            </a:r>
          </a:p>
          <a:p>
            <a:pPr eaLnBrk="1" hangingPunct="1">
              <a:lnSpc>
                <a:spcPct val="80000"/>
              </a:lnSpc>
            </a:pPr>
            <a:r>
              <a:rPr lang="en-US" sz="2800"/>
              <a:t>The following algorithms sort the array from 1 to n (and not from 0 to n-1).</a:t>
            </a:r>
          </a:p>
          <a:p>
            <a:pPr eaLnBrk="1" hangingPunct="1">
              <a:lnSpc>
                <a:spcPct val="80000"/>
              </a:lnSpc>
            </a:pPr>
            <a:r>
              <a:rPr lang="en-US" sz="2800"/>
              <a:t>Best case for the linear insert sort: O(n). For the binary insert sort: O(n log</a:t>
            </a:r>
            <a:r>
              <a:rPr lang="en-US" sz="2800" baseline="-25000"/>
              <a:t>2</a:t>
            </a:r>
            <a:r>
              <a:rPr lang="en-US" sz="2800"/>
              <a:t> n).</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8</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23850"/>
            <a:ext cx="8229600" cy="890550"/>
          </a:xfrm>
        </p:spPr>
        <p:txBody>
          <a:bodyPr/>
          <a:lstStyle/>
          <a:p>
            <a:pPr eaLnBrk="1" hangingPunct="1"/>
            <a:r>
              <a:rPr lang="en-US" dirty="0"/>
              <a:t>Insertion Sort</a:t>
            </a:r>
          </a:p>
        </p:txBody>
      </p:sp>
      <p:sp>
        <p:nvSpPr>
          <p:cNvPr id="257027" name="Rectangle 3"/>
          <p:cNvSpPr>
            <a:spLocks noGrp="1" noChangeArrowheads="1"/>
          </p:cNvSpPr>
          <p:nvPr>
            <p:ph idx="1"/>
          </p:nvPr>
        </p:nvSpPr>
        <p:spPr>
          <a:xfrm>
            <a:off x="457200" y="990600"/>
            <a:ext cx="8458200" cy="5486400"/>
          </a:xfrm>
        </p:spPr>
        <p:txBody>
          <a:bodyPr>
            <a:normAutofit lnSpcReduction="10000"/>
          </a:bodyPr>
          <a:lstStyle/>
          <a:p>
            <a:pPr eaLnBrk="1" hangingPunct="1">
              <a:lnSpc>
                <a:spcPct val="80000"/>
              </a:lnSpc>
              <a:buFont typeface="Wingdings" charset="2"/>
              <a:buNone/>
            </a:pPr>
            <a:r>
              <a:rPr lang="en-US" sz="2800" b="1" dirty="0">
                <a:latin typeface="Courier New" charset="0"/>
              </a:rPr>
              <a:t>void </a:t>
            </a:r>
            <a:r>
              <a:rPr lang="en-US" sz="2800" b="1" dirty="0" err="1" smtClean="0">
                <a:latin typeface="Courier New" charset="0"/>
              </a:rPr>
              <a:t>linearInsertionSort</a:t>
            </a:r>
            <a:r>
              <a:rPr lang="en-US" sz="2800" b="1" dirty="0">
                <a:latin typeface="Courier New" charset="0"/>
              </a:rPr>
              <a:t>(</a:t>
            </a:r>
            <a:r>
              <a:rPr lang="en-US" sz="2800" b="1" dirty="0" err="1">
                <a:latin typeface="Courier New" charset="0"/>
              </a:rPr>
              <a:t>int</a:t>
            </a:r>
            <a:r>
              <a:rPr lang="en-US" sz="2800" b="1" dirty="0">
                <a:latin typeface="Courier New" charset="0"/>
              </a:rPr>
              <a:t> a[], </a:t>
            </a:r>
          </a:p>
          <a:p>
            <a:pPr eaLnBrk="1" hangingPunct="1">
              <a:lnSpc>
                <a:spcPct val="80000"/>
              </a:lnSpc>
              <a:buFont typeface="Wingdings" charset="2"/>
              <a:buNone/>
            </a:pPr>
            <a:r>
              <a:rPr lang="en-US" sz="2800" b="1" dirty="0">
                <a:latin typeface="Courier New" charset="0"/>
              </a:rPr>
              <a:t>                         </a:t>
            </a:r>
            <a:r>
              <a:rPr lang="en-US" sz="2800" b="1" dirty="0" err="1" smtClean="0">
                <a:latin typeface="Courier New" charset="0"/>
              </a:rPr>
              <a:t>int</a:t>
            </a:r>
            <a:r>
              <a:rPr lang="en-US" sz="2800" b="1" dirty="0" smtClean="0">
                <a:latin typeface="Courier New" charset="0"/>
              </a:rPr>
              <a:t> </a:t>
            </a:r>
            <a:r>
              <a:rPr lang="en-US" sz="2800" b="1" dirty="0">
                <a:latin typeface="Courier New" charset="0"/>
              </a:rPr>
              <a:t>size)</a:t>
            </a:r>
          </a:p>
          <a:p>
            <a:pPr eaLnBrk="1" hangingPunct="1">
              <a:lnSpc>
                <a:spcPct val="80000"/>
              </a:lnSpc>
              <a:buFont typeface="Wingdings" charset="2"/>
              <a:buNone/>
            </a:pPr>
            <a:r>
              <a:rPr lang="en-US" sz="2800" b="1" dirty="0">
                <a:latin typeface="Courier New" charset="0"/>
              </a:rPr>
              <a:t>{</a:t>
            </a:r>
          </a:p>
          <a:p>
            <a:pPr eaLnBrk="1" hangingPunct="1">
              <a:lnSpc>
                <a:spcPct val="80000"/>
              </a:lnSpc>
              <a:buFont typeface="Wingdings" charset="2"/>
              <a:buNone/>
            </a:pPr>
            <a:r>
              <a:rPr lang="en-US" sz="2800" b="1" dirty="0" smtClean="0">
                <a:latin typeface="Courier New" charset="0"/>
              </a:rPr>
              <a:t>    </a:t>
            </a:r>
            <a:r>
              <a:rPr lang="en-US" sz="2800" b="1" dirty="0">
                <a:latin typeface="Courier New" charset="0"/>
              </a:rPr>
              <a:t>for (</a:t>
            </a:r>
            <a:r>
              <a:rPr lang="en-US" sz="2800" b="1" dirty="0" err="1">
                <a:latin typeface="Courier New" charset="0"/>
              </a:rPr>
              <a:t>int</a:t>
            </a:r>
            <a:r>
              <a:rPr lang="en-US" sz="2800" b="1" dirty="0">
                <a:latin typeface="Courier New" charset="0"/>
              </a:rPr>
              <a:t> p=1; p&lt;size; ++p) </a:t>
            </a:r>
            <a:endParaRPr lang="en-US" sz="2800" b="1" dirty="0" smtClean="0">
              <a:latin typeface="Courier New" charset="0"/>
            </a:endParaRP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r>
              <a:rPr lang="en-US" sz="2800" b="1" dirty="0" err="1">
                <a:latin typeface="Courier New" charset="0"/>
              </a:rPr>
              <a:t>int</a:t>
            </a:r>
            <a:r>
              <a:rPr lang="en-US" sz="2800" b="1" dirty="0">
                <a:latin typeface="Courier New" charset="0"/>
              </a:rPr>
              <a:t> </a:t>
            </a:r>
            <a:r>
              <a:rPr lang="en-US" sz="2800" b="1" dirty="0" err="1">
                <a:latin typeface="Courier New" charset="0"/>
              </a:rPr>
              <a:t>i</a:t>
            </a:r>
            <a:r>
              <a:rPr lang="en-US" sz="2800" b="1" dirty="0">
                <a:latin typeface="Courier New" charset="0"/>
              </a:rPr>
              <a:t>=p-1;</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while (</a:t>
            </a:r>
            <a:r>
              <a:rPr lang="en-US" sz="2800" b="1" dirty="0" err="1">
                <a:latin typeface="Courier New" charset="0"/>
              </a:rPr>
              <a:t>i</a:t>
            </a:r>
            <a:r>
              <a:rPr lang="en-US" sz="2800" b="1" dirty="0">
                <a:latin typeface="Courier New" charset="0"/>
              </a:rPr>
              <a:t>&gt;=0 &amp;&amp; a[</a:t>
            </a:r>
            <a:r>
              <a:rPr lang="en-US" sz="2800" b="1" dirty="0" err="1">
                <a:latin typeface="Courier New" charset="0"/>
              </a:rPr>
              <a:t>i</a:t>
            </a:r>
            <a:r>
              <a:rPr lang="en-US" sz="2800" b="1" dirty="0">
                <a:latin typeface="Courier New" charset="0"/>
              </a:rPr>
              <a:t>] &gt; a[i+1]</a:t>
            </a:r>
            <a:r>
              <a:rPr lang="en-US" sz="2800" b="1" dirty="0" smtClean="0">
                <a:latin typeface="Courier New" charset="0"/>
              </a:rPr>
              <a: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swap(a[</a:t>
            </a:r>
            <a:r>
              <a:rPr lang="en-US" sz="2800" b="1" dirty="0" err="1">
                <a:latin typeface="Courier New" charset="0"/>
              </a:rPr>
              <a:t>i</a:t>
            </a:r>
            <a:r>
              <a:rPr lang="en-US" sz="2800" b="1" dirty="0">
                <a:latin typeface="Courier New" charset="0"/>
              </a:rPr>
              <a:t>], a[i+1]);</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i</a:t>
            </a:r>
            <a:r>
              <a:rPr lang="en-US" sz="2800" b="1" dirty="0">
                <a:latin typeface="Courier New" charset="0"/>
              </a:rPr>
              <a: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lnSpc>
                <a:spcPct val="80000"/>
              </a:lnSpc>
              <a:buNone/>
            </a:pPr>
            <a:r>
              <a:rPr lang="en-US" sz="2800" b="1" dirty="0">
                <a:latin typeface="Courier New" charset="0"/>
              </a:rPr>
              <a:t>} // </a:t>
            </a:r>
            <a:r>
              <a:rPr lang="en-US" sz="2800" b="1" dirty="0" err="1" smtClean="0">
                <a:latin typeface="Courier New" charset="0"/>
              </a:rPr>
              <a:t>linearInsertionSort</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9</a:t>
            </a:fld>
            <a:endParaRPr kumimoji="0" lang="en-US"/>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243 Data Structures&amp;#x0D;&amp;#x0A;Sorting&amp;quot;&quot;/&gt;&lt;property id=&quot;20307&quot; value=&quot;272&quot;/&gt;&lt;/object&gt;&lt;object type=&quot;3&quot; unique_id=&quot;10005&quot;&gt;&lt;property id=&quot;20148&quot; value=&quot;5&quot;/&gt;&lt;property id=&quot;20300&quot; value=&quot;Slide 2 - &amp;quot;Sorting&amp;quot;&quot;/&gt;&lt;property id=&quot;20307&quot; value=&quot;273&quot;/&gt;&lt;/object&gt;&lt;object type=&quot;3&quot; unique_id=&quot;10006&quot;&gt;&lt;property id=&quot;20148&quot; value=&quot;5&quot;/&gt;&lt;property id=&quot;20300&quot; value=&quot;Slide 3 - &amp;quot;Sorting Algorithms&amp;quot;&quot;/&gt;&lt;property id=&quot;20307&quot; value=&quot;279&quot;/&gt;&lt;/object&gt;&lt;object type=&quot;3&quot; unique_id=&quot;10007&quot;&gt;&lt;property id=&quot;20148&quot; value=&quot;5&quot;/&gt;&lt;property id=&quot;20300&quot; value=&quot;Slide 4 - &amp;quot;Selection Sort&amp;quot;&quot;/&gt;&lt;property id=&quot;20307&quot; value=&quot;274&quot;/&gt;&lt;/object&gt;&lt;object type=&quot;3&quot; unique_id=&quot;10008&quot;&gt;&lt;property id=&quot;20148&quot; value=&quot;5&quot;/&gt;&lt;property id=&quot;20300&quot; value=&quot;Slide 5 - &amp;quot;The Selection Sort (pg. 3-5)&amp;quot;&quot;/&gt;&lt;property id=&quot;20307&quot; value=&quot;275&quot;/&gt;&lt;/object&gt;&lt;object type=&quot;3&quot; unique_id=&quot;10009&quot;&gt;&lt;property id=&quot;20148&quot; value=&quot;5&quot;/&gt;&lt;property id=&quot;20300&quot; value=&quot;Slide 6 - &amp;quot;Bubble Sort&amp;quot;&quot;/&gt;&lt;property id=&quot;20307&quot; value=&quot;277&quot;/&gt;&lt;/object&gt;&lt;object type=&quot;3&quot; unique_id=&quot;10010&quot;&gt;&lt;property id=&quot;20148&quot; value=&quot;5&quot;/&gt;&lt;property id=&quot;20300&quot; value=&quot;Slide 7 - &amp;quot;Bubble Sort&amp;quot;&quot;/&gt;&lt;property id=&quot;20307&quot; value=&quot;276&quot;/&gt;&lt;/object&gt;&lt;object type=&quot;3&quot; unique_id=&quot;10011&quot;&gt;&lt;property id=&quot;20148&quot; value=&quot;5&quot;/&gt;&lt;property id=&quot;20300&quot; value=&quot;Slide 8 - &amp;quot;Insertion Sorts&amp;quot;&quot;/&gt;&lt;property id=&quot;20307&quot; value=&quot;278&quot;/&gt;&lt;/object&gt;&lt;object type=&quot;3&quot; unique_id=&quot;10012&quot;&gt;&lt;property id=&quot;20148&quot; value=&quot;5&quot;/&gt;&lt;property id=&quot;20300&quot; value=&quot;Slide 9 - &amp;quot;Insertion Sort&amp;quot;&quot;/&gt;&lt;property id=&quot;20307&quot; value=&quot;280&quot;/&gt;&lt;/object&gt;&lt;object type=&quot;3&quot; unique_id=&quot;10013&quot;&gt;&lt;property id=&quot;20148&quot; value=&quot;5&quot;/&gt;&lt;property id=&quot;20300&quot; value=&quot;Slide 10 - &amp;quot;Insertion Sort&amp;quot;&quot;/&gt;&lt;property id=&quot;20307&quot; value=&quot;281&quot;/&gt;&lt;/object&gt;&lt;object type=&quot;3&quot; unique_id=&quot;10014&quot;&gt;&lt;property id=&quot;20148&quot; value=&quot;5&quot;/&gt;&lt;property id=&quot;20300&quot; value=&quot;Slide 11 - &amp;quot;Quicksort&amp;quot;&quot;/&gt;&lt;property id=&quot;20307&quot; value=&quot;282&quot;/&gt;&lt;/object&gt;&lt;object type=&quot;3&quot; unique_id=&quot;10015&quot;&gt;&lt;property id=&quot;20148&quot; value=&quot;5&quot;/&gt;&lt;property id=&quot;20300&quot; value=&quot;Slide 12&quot;/&gt;&lt;property id=&quot;20307&quot; value=&quot;283&quot;/&gt;&lt;/object&gt;&lt;object type=&quot;3&quot; unique_id=&quot;10016&quot;&gt;&lt;property id=&quot;20148&quot; value=&quot;5&quot;/&gt;&lt;property id=&quot;20300&quot; value=&quot;Slide 13 - &amp;quot;Best-Case Analysis&amp;quot;&quot;/&gt;&lt;property id=&quot;20307&quot; value=&quot;288&quot;/&gt;&lt;/object&gt;&lt;object type=&quot;3&quot; unique_id=&quot;10017&quot;&gt;&lt;property id=&quot;20148&quot; value=&quot;5&quot;/&gt;&lt;property id=&quot;20300&quot; value=&quot;Slide 14 - &amp;quot;Merge Sort&amp;quot;&quot;/&gt;&lt;property id=&quot;20307&quot; value=&quot;284&quot;/&gt;&lt;/object&gt;&lt;object type=&quot;3&quot; unique_id=&quot;10018&quot;&gt;&lt;property id=&quot;20148&quot; value=&quot;5&quot;/&gt;&lt;property id=&quot;20300&quot; value=&quot;Slide 15&quot;/&gt;&lt;property id=&quot;20307&quot; value=&quot;285&quot;/&gt;&lt;/object&gt;&lt;object type=&quot;3&quot; unique_id=&quot;10019&quot;&gt;&lt;property id=&quot;20148&quot; value=&quot;5&quot;/&gt;&lt;property id=&quot;20300&quot; value=&quot;Slide 16&quot;/&gt;&lt;property id=&quot;20307&quot; value=&quot;286&quot;/&gt;&lt;/object&gt;&lt;object type=&quot;3&quot; unique_id=&quot;10020&quot;&gt;&lt;property id=&quot;20148&quot; value=&quot;5&quot;/&gt;&lt;property id=&quot;20300&quot; value=&quot;Slide 17 - &amp;quot;Bucket Sort (BinSort)&amp;quot;&quot;/&gt;&lt;property id=&quot;20307&quot; value=&quot;300&quot;/&gt;&lt;/object&gt;&lt;object type=&quot;3&quot; unique_id=&quot;10021&quot;&gt;&lt;property id=&quot;20148&quot; value=&quot;5&quot;/&gt;&lt;property id=&quot;20300&quot; value=&quot;Slide 18 - &amp;quot;Bucket Sort&amp;quot;&quot;/&gt;&lt;property id=&quot;20307&quot; value=&quot;301&quot;/&gt;&lt;/object&gt;&lt;object type=&quot;3&quot; unique_id=&quot;10022&quot;&gt;&lt;property id=&quot;20148&quot; value=&quot;5&quot;/&gt;&lt;property id=&quot;20300&quot; value=&quot;Slide 19&quot;/&gt;&lt;property id=&quot;20307&quot; value=&quot;302&quot;/&gt;&lt;/object&gt;&lt;object type=&quot;3&quot; unique_id=&quot;10023&quot;&gt;&lt;property id=&quot;20148&quot; value=&quot;5&quot;/&gt;&lt;property id=&quot;20300&quot; value=&quot;Slide 20 - &amp;quot;Radix Sort&amp;quot;&quot;/&gt;&lt;property id=&quot;20307&quot; value=&quot;303&quot;/&gt;&lt;/object&gt;&lt;object type=&quot;3&quot; unique_id=&quot;10024&quot;&gt;&lt;property id=&quot;20148&quot; value=&quot;5&quot;/&gt;&lt;property id=&quot;20300&quot; value=&quot;Slide 21&quot;/&gt;&lt;property id=&quot;20307&quot; value=&quot;304&quot;/&gt;&lt;/object&gt;&lt;object type=&quot;3&quot; unique_id=&quot;10025&quot;&gt;&lt;property id=&quot;20148&quot; value=&quot;5&quot;/&gt;&lt;property id=&quot;20300&quot; value=&quot;Slide 22&quot;/&gt;&lt;property id=&quot;20307&quot; value=&quot;305&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 type=&quot;3&quot; unique_id=&quot;10028&quot;&gt;&lt;property id=&quot;20148&quot; value=&quot;5&quot;/&gt;&lt;property id=&quot;20300&quot; value=&quot;Slide 25 - &amp;quot;Heap Sort&amp;quot;&quot;/&gt;&lt;property id=&quot;20307&quot; value=&quot;287&quot;/&gt;&lt;/object&gt;&lt;object type=&quot;3&quot; unique_id=&quot;10029&quot;&gt;&lt;property id=&quot;20148&quot; value=&quot;5&quot;/&gt;&lt;property id=&quot;20300&quot; value=&quot;Slide 26 - &amp;quot;Representing the Heap&amp;quot;&quot;/&gt;&lt;property id=&quot;20307&quot; value=&quot;291&quot;/&gt;&lt;/object&gt;&lt;object type=&quot;3&quot; unique_id=&quot;10030&quot;&gt;&lt;property id=&quot;20148&quot; value=&quot;5&quot;/&gt;&lt;property id=&quot;20300&quot; value=&quot;Slide 27 - &amp;quot;Heap Sort&amp;quot;&quot;/&gt;&lt;property id=&quot;20307&quot; value=&quot;289&quot;/&gt;&lt;/object&gt;&lt;object type=&quot;3&quot; unique_id=&quot;10031&quot;&gt;&lt;property id=&quot;20148&quot; value=&quot;5&quot;/&gt;&lt;property id=&quot;20300&quot; value=&quot;Slide 28&quot;/&gt;&lt;property id=&quot;20307&quot; value=&quot;290&quot;/&gt;&lt;/object&gt;&lt;object type=&quot;3&quot; unique_id=&quot;10032&quot;&gt;&lt;property id=&quot;20148&quot; value=&quot;5&quot;/&gt;&lt;property id=&quot;20300&quot; value=&quot;Slide 29 - &amp;quot;The Priority Queue ADT&amp;quot;&quot;/&gt;&lt;property id=&quot;20307&quot; value=&quot;295&quot;/&gt;&lt;/object&gt;&lt;object type=&quot;3&quot; unique_id=&quot;10033&quot;&gt;&lt;property id=&quot;20148&quot; value=&quot;5&quot;/&gt;&lt;property id=&quot;20300&quot; value=&quot;Slide 30 - &amp;quot;Implementations of a PQ&amp;quot;&quot;/&gt;&lt;property id=&quot;20307&quot; value=&quot;296&quot;/&gt;&lt;/object&gt;&lt;object type=&quot;3&quot; unique_id=&quot;10034&quot;&gt;&lt;property id=&quot;20148&quot; value=&quot;5&quot;/&gt;&lt;property id=&quot;20300&quot; value=&quot;Slide 31 - &amp;quot;Insert in a Heap&amp;quot;&quot;/&gt;&lt;property id=&quot;20307&quot; value=&quot;297&quot;/&gt;&lt;/object&gt;&lt;object type=&quot;3&quot; unique_id=&quot;10035&quot;&gt;&lt;property id=&quot;20148&quot; value=&quot;5&quot;/&gt;&lt;property id=&quot;20300&quot; value=&quot;Slide 32 - &amp;quot;Remove from a Heap&amp;quot;&quot;/&gt;&lt;property id=&quot;20307&quot; value=&quot;298&quot;/&gt;&lt;/object&gt;&lt;object type=&quot;3&quot; unique_id=&quot;10036&quot;&gt;&lt;property id=&quot;20148&quot; value=&quot;5&quot;/&gt;&lt;property id=&quot;20300&quot; value=&quot;Slide 33&quot;/&gt;&lt;property id=&quot;20307&quot; value=&quot;29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7264</TotalTime>
  <Words>4860</Words>
  <Application>Microsoft Macintosh PowerPoint</Application>
  <PresentationFormat>On-screen Show (4:3)</PresentationFormat>
  <Paragraphs>411</Paragraphs>
  <Slides>34</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Technic</vt:lpstr>
      <vt:lpstr>Equation</vt:lpstr>
      <vt:lpstr>C243 Data Structures Sorting</vt:lpstr>
      <vt:lpstr>Sorting</vt:lpstr>
      <vt:lpstr>Sorting Algorithms</vt:lpstr>
      <vt:lpstr>Selection Sort</vt:lpstr>
      <vt:lpstr>The Selection Sort (pg. 3-5)</vt:lpstr>
      <vt:lpstr>Bubble Sort</vt:lpstr>
      <vt:lpstr>Bubble Sort</vt:lpstr>
      <vt:lpstr>Insertion Sorts</vt:lpstr>
      <vt:lpstr>Insertion Sort</vt:lpstr>
      <vt:lpstr>Insertion Sort</vt:lpstr>
      <vt:lpstr>Quicksort</vt:lpstr>
      <vt:lpstr>PowerPoint Presentation</vt:lpstr>
      <vt:lpstr>Best-Case Analysis</vt:lpstr>
      <vt:lpstr>Possible Improvements</vt:lpstr>
      <vt:lpstr>Merge Sort</vt:lpstr>
      <vt:lpstr>PowerPoint Presentation</vt:lpstr>
      <vt:lpstr>PowerPoint Presentation</vt:lpstr>
      <vt:lpstr>Worst Case Theorem</vt:lpstr>
      <vt:lpstr>Bucket Sort (BinSort)</vt:lpstr>
      <vt:lpstr>Bucket Sort</vt:lpstr>
      <vt:lpstr>PowerPoint Presentation</vt:lpstr>
      <vt:lpstr>Radix Sort</vt:lpstr>
      <vt:lpstr>PowerPoint Presentation</vt:lpstr>
      <vt:lpstr>PowerPoint Presentation</vt:lpstr>
      <vt:lpstr>PowerPoint Presentation</vt:lpstr>
      <vt:lpstr>PowerPoint Presentation</vt:lpstr>
      <vt:lpstr>Heap Sort</vt:lpstr>
      <vt:lpstr>Heap &amp; Array Representation</vt:lpstr>
      <vt:lpstr>Representing the Heap</vt:lpstr>
      <vt:lpstr>Heap Sort</vt:lpstr>
      <vt:lpstr>Heapify</vt:lpstr>
      <vt:lpstr>Heap Sort</vt:lpstr>
      <vt:lpstr>Percolate Down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Dana Vrajitoru</cp:lastModifiedBy>
  <cp:revision>770</cp:revision>
  <dcterms:created xsi:type="dcterms:W3CDTF">2010-11-02T22:39:43Z</dcterms:created>
  <dcterms:modified xsi:type="dcterms:W3CDTF">2014-11-18T20:33:34Z</dcterms:modified>
</cp:coreProperties>
</file>