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6" r:id="rId1"/>
  </p:sldMasterIdLst>
  <p:notesMasterIdLst>
    <p:notesMasterId r:id="rId12"/>
  </p:notesMasterIdLst>
  <p:handoutMasterIdLst>
    <p:handoutMasterId r:id="rId13"/>
  </p:handoutMasterIdLst>
  <p:sldIdLst>
    <p:sldId id="272" r:id="rId2"/>
    <p:sldId id="295" r:id="rId3"/>
    <p:sldId id="296" r:id="rId4"/>
    <p:sldId id="300" r:id="rId5"/>
    <p:sldId id="297" r:id="rId6"/>
    <p:sldId id="304" r:id="rId7"/>
    <p:sldId id="302" r:id="rId8"/>
    <p:sldId id="298" r:id="rId9"/>
    <p:sldId id="301" r:id="rId10"/>
    <p:sldId id="303" r:id="rId11"/>
  </p:sldIdLst>
  <p:sldSz cx="9144000" cy="6858000" type="screen4x3"/>
  <p:notesSz cx="9296400" cy="6858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76754" autoAdjust="0"/>
  </p:normalViewPr>
  <p:slideViewPr>
    <p:cSldViewPr>
      <p:cViewPr varScale="1">
        <p:scale>
          <a:sx n="63" d="100"/>
          <a:sy n="63" d="100"/>
        </p:scale>
        <p:origin x="8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4029075" cy="3429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charset="0"/>
              </a:defRPr>
            </a:lvl1pPr>
          </a:lstStyle>
          <a:p>
            <a:endParaRPr lang="en-US"/>
          </a:p>
        </p:txBody>
      </p:sp>
      <p:sp>
        <p:nvSpPr>
          <p:cNvPr id="57347" name="Rectangle 3"/>
          <p:cNvSpPr>
            <a:spLocks noGrp="1" noChangeArrowheads="1"/>
          </p:cNvSpPr>
          <p:nvPr>
            <p:ph type="dt" sz="quarter" idx="1"/>
          </p:nvPr>
        </p:nvSpPr>
        <p:spPr bwMode="auto">
          <a:xfrm>
            <a:off x="5265738" y="0"/>
            <a:ext cx="4029075" cy="3429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charset="0"/>
              </a:defRPr>
            </a:lvl1pPr>
          </a:lstStyle>
          <a:p>
            <a:endParaRPr lang="en-US"/>
          </a:p>
        </p:txBody>
      </p:sp>
      <p:sp>
        <p:nvSpPr>
          <p:cNvPr id="57348" name="Rectangle 4"/>
          <p:cNvSpPr>
            <a:spLocks noGrp="1" noChangeArrowheads="1"/>
          </p:cNvSpPr>
          <p:nvPr>
            <p:ph type="ftr" sz="quarter" idx="2"/>
          </p:nvPr>
        </p:nvSpPr>
        <p:spPr bwMode="auto">
          <a:xfrm>
            <a:off x="0" y="6513513"/>
            <a:ext cx="4029075" cy="3429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charset="0"/>
              </a:defRPr>
            </a:lvl1pPr>
          </a:lstStyle>
          <a:p>
            <a:endParaRPr lang="en-US"/>
          </a:p>
        </p:txBody>
      </p:sp>
      <p:sp>
        <p:nvSpPr>
          <p:cNvPr id="57349" name="Rectangle 5"/>
          <p:cNvSpPr>
            <a:spLocks noGrp="1" noChangeArrowheads="1"/>
          </p:cNvSpPr>
          <p:nvPr>
            <p:ph type="sldNum" sz="quarter" idx="3"/>
          </p:nvPr>
        </p:nvSpPr>
        <p:spPr bwMode="auto">
          <a:xfrm>
            <a:off x="5265738" y="6513513"/>
            <a:ext cx="4029075" cy="3429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atin typeface="Times New Roman" charset="0"/>
              </a:defRPr>
            </a:lvl1pPr>
          </a:lstStyle>
          <a:p>
            <a:fld id="{8465811D-7537-954D-A4B8-A079768A4719}" type="slidenum">
              <a:rPr lang="en-US"/>
              <a:pPr/>
              <a:t>‹#›</a:t>
            </a:fld>
            <a:endParaRPr lang="en-US"/>
          </a:p>
        </p:txBody>
      </p:sp>
    </p:spTree>
    <p:extLst>
      <p:ext uri="{BB962C8B-B14F-4D97-AF65-F5344CB8AC3E}">
        <p14:creationId xmlns:p14="http://schemas.microsoft.com/office/powerpoint/2010/main" val="5722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4029075" cy="381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vl1pPr>
          </a:lstStyle>
          <a:p>
            <a:endParaRPr lang="en-US"/>
          </a:p>
        </p:txBody>
      </p:sp>
      <p:sp>
        <p:nvSpPr>
          <p:cNvPr id="99331" name="Rectangle 3"/>
          <p:cNvSpPr>
            <a:spLocks noGrp="1" noChangeArrowheads="1"/>
          </p:cNvSpPr>
          <p:nvPr>
            <p:ph type="dt" idx="1"/>
          </p:nvPr>
        </p:nvSpPr>
        <p:spPr bwMode="auto">
          <a:xfrm>
            <a:off x="5267325" y="0"/>
            <a:ext cx="4029075" cy="381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vl1pPr>
          </a:lstStyle>
          <a:p>
            <a:endParaRPr lang="en-US"/>
          </a:p>
        </p:txBody>
      </p:sp>
      <p:sp>
        <p:nvSpPr>
          <p:cNvPr id="36868" name="Rectangle 4"/>
          <p:cNvSpPr>
            <a:spLocks noGrp="1" noRot="1" noChangeAspect="1" noChangeArrowheads="1" noTextEdit="1"/>
          </p:cNvSpPr>
          <p:nvPr>
            <p:ph type="sldImg" idx="2"/>
          </p:nvPr>
        </p:nvSpPr>
        <p:spPr bwMode="auto">
          <a:xfrm>
            <a:off x="2921000" y="533400"/>
            <a:ext cx="3454400" cy="2590800"/>
          </a:xfrm>
          <a:prstGeom prst="rect">
            <a:avLst/>
          </a:prstGeom>
          <a:noFill/>
          <a:ln w="9525">
            <a:solidFill>
              <a:srgbClr val="000000"/>
            </a:solidFill>
            <a:miter lim="800000"/>
            <a:headEnd/>
            <a:tailEnd/>
          </a:ln>
        </p:spPr>
      </p:sp>
      <p:sp>
        <p:nvSpPr>
          <p:cNvPr id="99333" name="Rectangle 5"/>
          <p:cNvSpPr>
            <a:spLocks noGrp="1" noChangeArrowheads="1"/>
          </p:cNvSpPr>
          <p:nvPr>
            <p:ph type="body" sz="quarter" idx="3"/>
          </p:nvPr>
        </p:nvSpPr>
        <p:spPr bwMode="auto">
          <a:xfrm>
            <a:off x="1239838" y="3276600"/>
            <a:ext cx="6816725" cy="3048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9334" name="Rectangle 6"/>
          <p:cNvSpPr>
            <a:spLocks noGrp="1" noChangeArrowheads="1"/>
          </p:cNvSpPr>
          <p:nvPr>
            <p:ph type="ftr" sz="quarter" idx="4"/>
          </p:nvPr>
        </p:nvSpPr>
        <p:spPr bwMode="auto">
          <a:xfrm>
            <a:off x="0" y="6477000"/>
            <a:ext cx="4029075" cy="3810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vl1pPr>
          </a:lstStyle>
          <a:p>
            <a:endParaRPr lang="en-US"/>
          </a:p>
        </p:txBody>
      </p:sp>
      <p:sp>
        <p:nvSpPr>
          <p:cNvPr id="99335" name="Rectangle 7"/>
          <p:cNvSpPr>
            <a:spLocks noGrp="1" noChangeArrowheads="1"/>
          </p:cNvSpPr>
          <p:nvPr>
            <p:ph type="sldNum" sz="quarter" idx="5"/>
          </p:nvPr>
        </p:nvSpPr>
        <p:spPr bwMode="auto">
          <a:xfrm>
            <a:off x="5267325" y="6477000"/>
            <a:ext cx="4029075" cy="3810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vl1pPr>
          </a:lstStyle>
          <a:p>
            <a:fld id="{FFC176BB-12A3-1147-BDAE-263BCF11B9C9}" type="slidenum">
              <a:rPr lang="en-US"/>
              <a:pPr/>
              <a:t>‹#›</a:t>
            </a:fld>
            <a:endParaRPr lang="en-US"/>
          </a:p>
        </p:txBody>
      </p:sp>
    </p:spTree>
    <p:extLst>
      <p:ext uri="{BB962C8B-B14F-4D97-AF65-F5344CB8AC3E}">
        <p14:creationId xmlns:p14="http://schemas.microsoft.com/office/powerpoint/2010/main" val="312941535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continue the discussion on the quicksort with</a:t>
            </a:r>
            <a:r>
              <a:rPr lang="en-US" baseline="0" dirty="0" smtClean="0"/>
              <a:t> a quick introduction to priority queues because the two topics are related. Priority queues are data structures where each piece of data that we store has a value attached to it that we call priority. Unlike the keys for a table, the priority values don’t need to be unique. We can insert the data in the queue in any order, but when we remove an element, we must always remove the one of highest priority. Sometimes larger values of the priority are considered higher priority, such as the </a:t>
            </a:r>
            <a:r>
              <a:rPr lang="en-US" baseline="0" dirty="0" err="1" smtClean="0"/>
              <a:t>gpa</a:t>
            </a:r>
            <a:r>
              <a:rPr lang="en-US" baseline="0" dirty="0" smtClean="0"/>
              <a:t>. In that case we call the priority queue a max-queue. In other cases, lower values of the priority are considered higher priority, such as the rank of an athlete in a competition. In that case we call this a min-queue. How about if the queue contains several objects of the same highest priority? The general definition of the queue says that in that case it doesn’t matter. However, there are applications where we want data of the same priority to be extracted in order of arrival, in which case the priority queue is supposed to function like a regular queue for equal priority values. Such an example would be a process scheduler for an operating system.</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2</a:t>
            </a:fld>
            <a:endParaRPr lang="en-US"/>
          </a:p>
        </p:txBody>
      </p:sp>
    </p:spTree>
    <p:extLst>
      <p:ext uri="{BB962C8B-B14F-4D97-AF65-F5344CB8AC3E}">
        <p14:creationId xmlns:p14="http://schemas.microsoft.com/office/powerpoint/2010/main" val="316908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implementation of a priority</a:t>
            </a:r>
            <a:r>
              <a:rPr lang="en-US" baseline="0" dirty="0" smtClean="0"/>
              <a:t> </a:t>
            </a:r>
            <a:r>
              <a:rPr lang="en-US" dirty="0" smtClean="0"/>
              <a:t>queue, we are mostly concerned with the insert and remove operations. The most efficient implementation is that of a heap, with</a:t>
            </a:r>
            <a:r>
              <a:rPr lang="en-US" baseline="0" dirty="0" smtClean="0"/>
              <a:t> the same structure as we have seen for the heap sort. This would make both the insert and the remove operations O(log(n)). As an additional advantage, heaps can be stored linearly in an array, which also means lower memory usage. </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3</a:t>
            </a:fld>
            <a:endParaRPr lang="en-US"/>
          </a:p>
        </p:txBody>
      </p:sp>
    </p:spTree>
    <p:extLst>
      <p:ext uri="{BB962C8B-B14F-4D97-AF65-F5344CB8AC3E}">
        <p14:creationId xmlns:p14="http://schemas.microsoft.com/office/powerpoint/2010/main" val="3022767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use the same functions that we have seen for the </a:t>
            </a:r>
            <a:r>
              <a:rPr lang="en-US" dirty="0" err="1" smtClean="0"/>
              <a:t>heapsort</a:t>
            </a:r>
            <a:r>
              <a:rPr lang="en-US" dirty="0" smtClean="0"/>
              <a:t> for accessing the parent and children indexes.</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4</a:t>
            </a:fld>
            <a:endParaRPr lang="en-US"/>
          </a:p>
        </p:txBody>
      </p:sp>
    </p:spTree>
    <p:extLst>
      <p:ext uri="{BB962C8B-B14F-4D97-AF65-F5344CB8AC3E}">
        <p14:creationId xmlns:p14="http://schemas.microsoft.com/office/powerpoint/2010/main" val="4263322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insert a new node in the</a:t>
            </a:r>
            <a:r>
              <a:rPr lang="en-US" baseline="0" dirty="0" smtClean="0"/>
              <a:t> heap? We can start by adding it as a new leaf at the back of the array. Then we can check if the heap is still a heap. So we compare the node with its parent, and if the value is larger than the parent, we swap it with the parent, making it the new root of the </a:t>
            </a:r>
            <a:r>
              <a:rPr lang="en-US" baseline="0" dirty="0" err="1" smtClean="0"/>
              <a:t>subtree</a:t>
            </a:r>
            <a:r>
              <a:rPr lang="en-US" baseline="0" dirty="0" smtClean="0"/>
              <a:t>. We repeat the operation swapping the node with the parent until either it reaches a position where it is smaller than its parent, or until it becomes the root of the whole tree. Since this operation also swaps the new value with nodes on a single path from the bottom of the tree towards the root, the number of swaps is at most equal to the height of the tree, which makes it O(log(n)). This operation is called percolate up.</a:t>
            </a:r>
          </a:p>
        </p:txBody>
      </p:sp>
      <p:sp>
        <p:nvSpPr>
          <p:cNvPr id="4" name="Slide Number Placeholder 3"/>
          <p:cNvSpPr>
            <a:spLocks noGrp="1"/>
          </p:cNvSpPr>
          <p:nvPr>
            <p:ph type="sldNum" sz="quarter" idx="10"/>
          </p:nvPr>
        </p:nvSpPr>
        <p:spPr/>
        <p:txBody>
          <a:bodyPr/>
          <a:lstStyle/>
          <a:p>
            <a:fld id="{FFC176BB-12A3-1147-BDAE-263BCF11B9C9}" type="slidenum">
              <a:rPr lang="en-US" smtClean="0"/>
              <a:pPr/>
              <a:t>5</a:t>
            </a:fld>
            <a:endParaRPr lang="en-US"/>
          </a:p>
        </p:txBody>
      </p:sp>
    </p:spTree>
    <p:extLst>
      <p:ext uri="{BB962C8B-B14F-4D97-AF65-F5344CB8AC3E}">
        <p14:creationId xmlns:p14="http://schemas.microsoft.com/office/powerpoint/2010/main" val="95931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an example of how this works. Suppose that we have this heap here and that we are inserting the value 15 in it. We add it first as the new leaf in the tree,</a:t>
            </a:r>
            <a:r>
              <a:rPr lang="en-US" baseline="0" dirty="0" smtClean="0"/>
              <a:t> as shown at the top. Then we compare it to its parent, which is 7. Since 7 is smaller than it, we swap it with 15. Then we compare it again with its parent, which is 14, and we swap it again. At last, we compare it to its new parent, which is 16, and since the parent is now larger, we can stop. We can also notice that in these cases, all the swaps involve the new value that we add to the tree. This means that we can perform a shift down of all the parents on the path from the new value to the root that are less than this value, and then write the value in the tree when we found the final position. </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6</a:t>
            </a:fld>
            <a:endParaRPr lang="en-US"/>
          </a:p>
        </p:txBody>
      </p:sp>
    </p:spTree>
    <p:extLst>
      <p:ext uri="{BB962C8B-B14F-4D97-AF65-F5344CB8AC3E}">
        <p14:creationId xmlns:p14="http://schemas.microsoft.com/office/powerpoint/2010/main" val="162998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how this function is implemented. The value to be added to the heap is x. We start with </a:t>
            </a:r>
            <a:r>
              <a:rPr lang="en-US" dirty="0" err="1" smtClean="0"/>
              <a:t>i</a:t>
            </a:r>
            <a:r>
              <a:rPr lang="en-US" dirty="0" smtClean="0"/>
              <a:t>=size because the current elements are stored from 0 to size-1, so</a:t>
            </a:r>
            <a:r>
              <a:rPr lang="en-US" baseline="0" dirty="0" smtClean="0"/>
              <a:t> size is the first new position at the end of the array. The index </a:t>
            </a:r>
            <a:r>
              <a:rPr lang="en-US" baseline="0" dirty="0" err="1" smtClean="0"/>
              <a:t>i</a:t>
            </a:r>
            <a:r>
              <a:rPr lang="en-US" baseline="0" dirty="0" smtClean="0"/>
              <a:t> will be the final position for x at the end of the loop. We stop when </a:t>
            </a:r>
            <a:r>
              <a:rPr lang="en-US" baseline="0" dirty="0" err="1" smtClean="0"/>
              <a:t>i</a:t>
            </a:r>
            <a:r>
              <a:rPr lang="en-US" baseline="0" dirty="0" smtClean="0"/>
              <a:t> becomes 0, in which case it represents the root of the whole tree. We navigate the tree moving up, so </a:t>
            </a:r>
            <a:r>
              <a:rPr lang="en-US" baseline="0" dirty="0" err="1" smtClean="0"/>
              <a:t>i</a:t>
            </a:r>
            <a:r>
              <a:rPr lang="en-US" baseline="0" dirty="0" smtClean="0"/>
              <a:t> becomes its parent after each iteration. In the loop we compare x with its parent, and if x is larger, we shift the parent value down. Otherwise we can stop the loop. After the loop we write x in the array at the right position and then increment the size. This function is also optimized to have a single assignment for each iteration instead of a whole swap. </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7</a:t>
            </a:fld>
            <a:endParaRPr lang="en-US"/>
          </a:p>
        </p:txBody>
      </p:sp>
    </p:spTree>
    <p:extLst>
      <p:ext uri="{BB962C8B-B14F-4D97-AF65-F5344CB8AC3E}">
        <p14:creationId xmlns:p14="http://schemas.microsoft.com/office/powerpoint/2010/main" val="85124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remove</a:t>
            </a:r>
            <a:r>
              <a:rPr lang="en-US" baseline="0" dirty="0" smtClean="0"/>
              <a:t> an element from the heap? The element to be removed is the one of highest priority, which is the root of the whole tree. To remove it we can proceed in a similar way to the </a:t>
            </a:r>
            <a:r>
              <a:rPr lang="en-US" baseline="0" dirty="0" err="1" smtClean="0"/>
              <a:t>heapsort</a:t>
            </a:r>
            <a:r>
              <a:rPr lang="en-US" baseline="0" dirty="0" smtClean="0"/>
              <a:t>: we replace it with the value of the last leaf, after which we percolate this leaf down to restore the heap. We have seen the function percolate down already and have discussed why its complexity is O(log(n)).</a:t>
            </a:r>
          </a:p>
        </p:txBody>
      </p:sp>
      <p:sp>
        <p:nvSpPr>
          <p:cNvPr id="4" name="Slide Number Placeholder 3"/>
          <p:cNvSpPr>
            <a:spLocks noGrp="1"/>
          </p:cNvSpPr>
          <p:nvPr>
            <p:ph type="sldNum" sz="quarter" idx="10"/>
          </p:nvPr>
        </p:nvSpPr>
        <p:spPr/>
        <p:txBody>
          <a:bodyPr/>
          <a:lstStyle/>
          <a:p>
            <a:fld id="{FFC176BB-12A3-1147-BDAE-263BCF11B9C9}" type="slidenum">
              <a:rPr lang="en-US" smtClean="0"/>
              <a:pPr/>
              <a:t>8</a:t>
            </a:fld>
            <a:endParaRPr lang="en-US"/>
          </a:p>
        </p:txBody>
      </p:sp>
    </p:spTree>
    <p:extLst>
      <p:ext uri="{BB962C8B-B14F-4D97-AF65-F5344CB8AC3E}">
        <p14:creationId xmlns:p14="http://schemas.microsoft.com/office/powerpoint/2010/main" val="133104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what the entire function remove looks like. We need to start by checking that the heap is not </a:t>
            </a:r>
            <a:r>
              <a:rPr lang="en-US" baseline="0" dirty="0" err="1" smtClean="0"/>
              <a:t>empty,a</a:t>
            </a:r>
            <a:r>
              <a:rPr lang="en-US" baseline="0" dirty="0" smtClean="0"/>
              <a:t> </a:t>
            </a:r>
            <a:r>
              <a:rPr lang="en-US" baseline="0" dirty="0" err="1" smtClean="0"/>
              <a:t>nd</a:t>
            </a:r>
            <a:r>
              <a:rPr lang="en-US" baseline="0" dirty="0" smtClean="0"/>
              <a:t> give an error message if it is. Otherwise we store the element to be returned in the local variable x. We proceed to replace a[0] with the last element, a[size-1]. Then we decrease the size. The structure of the heap is restored by calling percolate down with the new size, and then we can return the value x that we removed.</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9</a:t>
            </a:fld>
            <a:endParaRPr lang="en-US"/>
          </a:p>
        </p:txBody>
      </p:sp>
    </p:spTree>
    <p:extLst>
      <p:ext uri="{BB962C8B-B14F-4D97-AF65-F5344CB8AC3E}">
        <p14:creationId xmlns:p14="http://schemas.microsoft.com/office/powerpoint/2010/main" val="289353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11/3/14</a:t>
            </a:r>
            <a:endParaRPr lang="en-US"/>
          </a:p>
        </p:txBody>
      </p:sp>
      <p:sp>
        <p:nvSpPr>
          <p:cNvPr id="19" name="Footer Placeholder 18"/>
          <p:cNvSpPr>
            <a:spLocks noGrp="1"/>
          </p:cNvSpPr>
          <p:nvPr>
            <p:ph type="ftr" sz="quarter" idx="11"/>
          </p:nvPr>
        </p:nvSpPr>
        <p:spPr/>
        <p:txBody>
          <a:bodyPr/>
          <a:lstStyle/>
          <a:p>
            <a:r>
              <a:rPr lang="en-US" smtClean="0"/>
              <a:t>C243 Data Structures - D. Vrajitoru</a:t>
            </a:r>
            <a:endParaRPr lang="en-US"/>
          </a:p>
        </p:txBody>
      </p:sp>
      <p:sp>
        <p:nvSpPr>
          <p:cNvPr id="27" name="Slide Number Placeholder 26"/>
          <p:cNvSpPr>
            <a:spLocks noGrp="1"/>
          </p:cNvSpPr>
          <p:nvPr>
            <p:ph type="sldNum" sz="quarter" idx="12"/>
          </p:nvPr>
        </p:nvSpPr>
        <p:spPr/>
        <p:txBody>
          <a:bodyPr/>
          <a:lstStyle/>
          <a:p>
            <a:fld id="{6CF8AC5B-B13E-0143-BBE9-629CAA2D41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11/3/14</a:t>
            </a:r>
            <a:endParaRPr lang="en-US" dirty="0"/>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11/3/14</a:t>
            </a:r>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11/3/14</a:t>
            </a:r>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r>
              <a:rPr lang="en-US" smtClean="0"/>
              <a:t>11/3/14</a:t>
            </a:r>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r>
              <a:rPr lang="en-US" smtClean="0"/>
              <a:t>11/3/14</a:t>
            </a:r>
            <a:endParaRPr lang="en-US"/>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r>
              <a:rPr lang="en-US" smtClean="0"/>
              <a:t>11/3/14</a:t>
            </a:r>
            <a:endParaRPr lang="en-US"/>
          </a:p>
        </p:txBody>
      </p:sp>
      <p:sp>
        <p:nvSpPr>
          <p:cNvPr id="8" name="Footer Placeholder 7"/>
          <p:cNvSpPr>
            <a:spLocks noGrp="1"/>
          </p:cNvSpPr>
          <p:nvPr>
            <p:ph type="ftr" sz="quarter" idx="11"/>
          </p:nvPr>
        </p:nvSpPr>
        <p:spPr/>
        <p:txBody>
          <a:bodyPr/>
          <a:lstStyle/>
          <a:p>
            <a:r>
              <a:rPr lang="en-US" smtClean="0"/>
              <a:t>C243 Data Structures - D. Vrajitoru</a:t>
            </a:r>
            <a:endParaRPr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r>
              <a:rPr lang="en-US" smtClean="0"/>
              <a:t>11/3/14</a:t>
            </a:r>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r>
              <a:rPr lang="en-US" smtClean="0"/>
              <a:t>C243 Data Structures - D. Vrajitoru</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11/3/14</a:t>
            </a:r>
            <a:endParaRPr lang="en-US"/>
          </a:p>
        </p:txBody>
      </p:sp>
      <p:sp>
        <p:nvSpPr>
          <p:cNvPr id="3" name="Footer Placeholder 2"/>
          <p:cNvSpPr>
            <a:spLocks noGrp="1"/>
          </p:cNvSpPr>
          <p:nvPr>
            <p:ph type="ftr" sz="quarter" idx="11"/>
          </p:nvPr>
        </p:nvSpPr>
        <p:spPr/>
        <p:txBody>
          <a:bodyPr/>
          <a:lstStyle/>
          <a:p>
            <a:r>
              <a:rPr lang="en-US" smtClean="0"/>
              <a:t>C243 Data Structures - D. Vrajitoru</a:t>
            </a:r>
            <a:endParaRPr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r>
              <a:rPr lang="en-US" smtClean="0"/>
              <a:t>11/3/14</a:t>
            </a:r>
            <a:endParaRPr lang="en-US"/>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r>
              <a:rPr lang="en-US" smtClean="0"/>
              <a:t>11/3/14</a:t>
            </a:r>
            <a:endParaRPr lang="en-US"/>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r>
              <a:rPr lang="en-US" smtClean="0"/>
              <a:t>11/3/14</a:t>
            </a:r>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C243 Data Structures - D. Vrajitoru</a:t>
            </a:r>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custDataLst>
              <p:tags r:id="rId1"/>
            </p:custDataLst>
          </p:nvPr>
        </p:nvSpPr>
        <p:spPr/>
        <p:txBody>
          <a:bodyPr/>
          <a:lstStyle/>
          <a:p>
            <a:pPr eaLnBrk="1" hangingPunct="1"/>
            <a:r>
              <a:rPr lang="en-US" sz="4000" dirty="0"/>
              <a:t>C243 Data Structures</a:t>
            </a:r>
            <a:r>
              <a:rPr lang="en-US" sz="4000" dirty="0" smtClean="0"/>
              <a:t/>
            </a:r>
            <a:br>
              <a:rPr lang="en-US" sz="4000" dirty="0" smtClean="0"/>
            </a:br>
            <a:r>
              <a:rPr lang="en-US" sz="4000" dirty="0" smtClean="0"/>
              <a:t>Priority Queues</a:t>
            </a:r>
            <a:endParaRPr lang="en-US" sz="4000" dirty="0"/>
          </a:p>
        </p:txBody>
      </p:sp>
      <p:sp>
        <p:nvSpPr>
          <p:cNvPr id="98307" name="Rectangle 3"/>
          <p:cNvSpPr>
            <a:spLocks noGrp="1" noChangeArrowheads="1"/>
          </p:cNvSpPr>
          <p:nvPr>
            <p:ph type="subTitle" idx="1"/>
            <p:custDataLst>
              <p:tags r:id="rId2"/>
            </p:custDataLst>
          </p:nvPr>
        </p:nvSpPr>
        <p:spPr/>
        <p:txBody>
          <a:bodyPr/>
          <a:lstStyle/>
          <a:p>
            <a:pPr eaLnBrk="1" hangingPunct="1">
              <a:buFont typeface="Wingdings" charset="2"/>
              <a:buNone/>
            </a:pPr>
            <a:r>
              <a:rPr lang="en-US" dirty="0"/>
              <a:t>Dana </a:t>
            </a:r>
            <a:r>
              <a:rPr lang="en-US" dirty="0" err="1"/>
              <a:t>Vrajitoru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idx="1"/>
          </p:nvPr>
        </p:nvSpPr>
        <p:spPr>
          <a:xfrm>
            <a:off x="457200" y="76200"/>
            <a:ext cx="8382000" cy="6477000"/>
          </a:xfrm>
        </p:spPr>
        <p:txBody>
          <a:bodyPr>
            <a:normAutofit/>
          </a:bodyPr>
          <a:lstStyle/>
          <a:p>
            <a:pPr eaLnBrk="1" hangingPunct="1">
              <a:lnSpc>
                <a:spcPct val="90000"/>
              </a:lnSpc>
              <a:buFont typeface="Wingdings" charset="2"/>
              <a:buNone/>
            </a:pPr>
            <a:r>
              <a:rPr lang="en-US" sz="2400" b="1" dirty="0">
                <a:latin typeface="Courier New" charset="0"/>
              </a:rPr>
              <a:t>void </a:t>
            </a:r>
            <a:r>
              <a:rPr lang="en-US" sz="2400" b="1" dirty="0" err="1" smtClean="0">
                <a:latin typeface="Courier New" charset="0"/>
              </a:rPr>
              <a:t>percolateDown</a:t>
            </a:r>
            <a:r>
              <a:rPr lang="en-US" sz="2400" b="1" dirty="0">
                <a:latin typeface="Courier New" charset="0"/>
              </a:rPr>
              <a:t>(</a:t>
            </a:r>
            <a:r>
              <a:rPr lang="en-US" sz="2400" b="1" dirty="0" err="1">
                <a:latin typeface="Courier New" charset="0"/>
              </a:rPr>
              <a:t>int</a:t>
            </a:r>
            <a:r>
              <a:rPr lang="en-US" sz="2400" b="1" dirty="0">
                <a:latin typeface="Courier New" charset="0"/>
              </a:rPr>
              <a:t> a[], </a:t>
            </a:r>
            <a:r>
              <a:rPr lang="en-US" sz="2400" b="1" dirty="0" err="1">
                <a:latin typeface="Courier New" charset="0"/>
              </a:rPr>
              <a:t>int</a:t>
            </a:r>
            <a:r>
              <a:rPr lang="en-US" sz="2400" b="1" dirty="0">
                <a:latin typeface="Courier New" charset="0"/>
              </a:rPr>
              <a:t> </a:t>
            </a:r>
            <a:r>
              <a:rPr lang="en-US" sz="2400" b="1" dirty="0" err="1">
                <a:latin typeface="Courier New" charset="0"/>
              </a:rPr>
              <a:t>i</a:t>
            </a:r>
            <a:r>
              <a:rPr lang="en-US" sz="2400" b="1" dirty="0">
                <a:latin typeface="Courier New" charset="0"/>
              </a:rPr>
              <a:t>, </a:t>
            </a:r>
            <a:r>
              <a:rPr lang="en-US" sz="2400" b="1" dirty="0" err="1">
                <a:latin typeface="Courier New" charset="0"/>
              </a:rPr>
              <a:t>int</a:t>
            </a:r>
            <a:r>
              <a:rPr lang="en-US" sz="2400" b="1" dirty="0">
                <a:latin typeface="Courier New" charset="0"/>
              </a:rPr>
              <a:t> n)</a:t>
            </a:r>
          </a:p>
          <a:p>
            <a:pPr eaLnBrk="1" hangingPunct="1">
              <a:lnSpc>
                <a:spcPct val="90000"/>
              </a:lnSpc>
              <a:buFont typeface="Wingdings" charset="2"/>
              <a:buNone/>
            </a:pP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int</a:t>
            </a:r>
            <a:r>
              <a:rPr lang="en-US" sz="2400" b="1" dirty="0" smtClean="0">
                <a:latin typeface="Courier New" charset="0"/>
              </a:rPr>
              <a:t> </a:t>
            </a:r>
            <a:r>
              <a:rPr lang="en-US" sz="2400" b="1" dirty="0">
                <a:latin typeface="Courier New" charset="0"/>
              </a:rPr>
              <a:t>child, temp;</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for </a:t>
            </a:r>
            <a:r>
              <a:rPr lang="en-US" sz="2400" b="1" dirty="0">
                <a:latin typeface="Courier New" charset="0"/>
              </a:rPr>
              <a:t>(temp=a[</a:t>
            </a:r>
            <a:r>
              <a:rPr lang="en-US" sz="2400" b="1" dirty="0" err="1">
                <a:latin typeface="Courier New" charset="0"/>
              </a:rPr>
              <a:t>i</a:t>
            </a:r>
            <a:r>
              <a:rPr lang="en-US" sz="2400" b="1" dirty="0">
                <a:latin typeface="Courier New" charset="0"/>
              </a:rPr>
              <a:t>]; </a:t>
            </a:r>
            <a:r>
              <a:rPr lang="en-US" sz="2400" b="1" dirty="0" err="1" smtClean="0">
                <a:latin typeface="Courier New" charset="0"/>
              </a:rPr>
              <a:t>leftChild</a:t>
            </a:r>
            <a:r>
              <a:rPr lang="en-US" sz="2400" b="1" dirty="0">
                <a:latin typeface="Courier New" charset="0"/>
              </a:rPr>
              <a:t>(</a:t>
            </a:r>
            <a:r>
              <a:rPr lang="en-US" sz="2400" b="1" dirty="0" err="1">
                <a:latin typeface="Courier New" charset="0"/>
              </a:rPr>
              <a:t>i</a:t>
            </a:r>
            <a:r>
              <a:rPr lang="en-US" sz="2400" b="1" dirty="0">
                <a:latin typeface="Courier New" charset="0"/>
              </a:rPr>
              <a:t>)&lt;n; </a:t>
            </a:r>
            <a:r>
              <a:rPr lang="en-US" sz="2400" b="1" dirty="0" err="1">
                <a:latin typeface="Courier New" charset="0"/>
              </a:rPr>
              <a:t>i</a:t>
            </a:r>
            <a:r>
              <a:rPr lang="en-US" sz="2400" b="1" dirty="0">
                <a:latin typeface="Courier New" charset="0"/>
              </a:rPr>
              <a:t>=child</a:t>
            </a:r>
            <a:r>
              <a:rPr lang="en-US" sz="2400" b="1" dirty="0" smtClean="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child </a:t>
            </a:r>
            <a:r>
              <a:rPr lang="en-US" sz="2400" b="1" dirty="0">
                <a:latin typeface="Courier New" charset="0"/>
              </a:rPr>
              <a:t>= </a:t>
            </a:r>
            <a:r>
              <a:rPr lang="en-US" sz="2400" b="1" dirty="0" err="1" smtClean="0">
                <a:latin typeface="Courier New" charset="0"/>
              </a:rPr>
              <a:t>leftChild</a:t>
            </a:r>
            <a:r>
              <a:rPr lang="en-US" sz="2400" b="1" dirty="0">
                <a:latin typeface="Courier New" charset="0"/>
              </a:rPr>
              <a:t>(</a:t>
            </a:r>
            <a:r>
              <a:rPr lang="en-US" sz="2400" b="1" dirty="0" err="1">
                <a:latin typeface="Courier New" charset="0"/>
              </a:rPr>
              <a:t>i</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if </a:t>
            </a:r>
            <a:r>
              <a:rPr lang="en-US" sz="2400" b="1" dirty="0">
                <a:latin typeface="Courier New" charset="0"/>
              </a:rPr>
              <a:t>(child != n-1 &amp;&amp; </a:t>
            </a:r>
            <a:endParaRPr lang="en-US" sz="2400" b="1" dirty="0" smtClean="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a:t>
            </a:r>
            <a:r>
              <a:rPr lang="en-US" sz="2400" b="1" dirty="0">
                <a:latin typeface="Courier New" charset="0"/>
              </a:rPr>
              <a:t>[child</a:t>
            </a:r>
            <a:r>
              <a:rPr lang="en-US" sz="2400" b="1" dirty="0" smtClean="0">
                <a:latin typeface="Courier New" charset="0"/>
              </a:rPr>
              <a:t>] &lt; a</a:t>
            </a:r>
            <a:r>
              <a:rPr lang="en-US" sz="2400" b="1" dirty="0">
                <a:latin typeface="Courier New" charset="0"/>
              </a:rPr>
              <a:t>[child+1])</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child</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if </a:t>
            </a:r>
            <a:r>
              <a:rPr lang="en-US" sz="2400" b="1" dirty="0">
                <a:latin typeface="Courier New" charset="0"/>
              </a:rPr>
              <a:t>(temp &lt; a[child])</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a:t>
            </a:r>
            <a:r>
              <a:rPr lang="en-US" sz="2400" b="1" dirty="0">
                <a:latin typeface="Courier New" charset="0"/>
              </a:rPr>
              <a:t>[</a:t>
            </a:r>
            <a:r>
              <a:rPr lang="en-US" sz="2400" b="1" dirty="0" err="1">
                <a:latin typeface="Courier New" charset="0"/>
              </a:rPr>
              <a:t>i</a:t>
            </a:r>
            <a:r>
              <a:rPr lang="en-US" sz="2400" b="1" dirty="0">
                <a:latin typeface="Courier New" charset="0"/>
              </a:rPr>
              <a:t>] = a[child];</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else</a:t>
            </a:r>
            <a:endParaRPr lang="en-US" sz="2400" b="1" dirty="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break</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a[</a:t>
            </a:r>
            <a:r>
              <a:rPr lang="en-US" sz="2400" b="1" dirty="0" err="1">
                <a:latin typeface="Courier New" charset="0"/>
              </a:rPr>
              <a:t>i</a:t>
            </a:r>
            <a:r>
              <a:rPr lang="en-US" sz="2400" b="1" dirty="0">
                <a:latin typeface="Courier New" charset="0"/>
              </a:rPr>
              <a:t>] = temp;</a:t>
            </a:r>
          </a:p>
          <a:p>
            <a:pPr eaLnBrk="1" hangingPunct="1">
              <a:lnSpc>
                <a:spcPct val="90000"/>
              </a:lnSpc>
              <a:buFont typeface="Wingdings" charset="2"/>
              <a:buNone/>
            </a:pPr>
            <a:r>
              <a:rPr lang="en-US" sz="2400" b="1" dirty="0">
                <a:latin typeface="Courier New" charset="0"/>
              </a:rPr>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10</a:t>
            </a:fld>
            <a:endParaRPr kumimoji="0" lang="en-US"/>
          </a:p>
        </p:txBody>
      </p:sp>
    </p:spTree>
    <p:extLst>
      <p:ext uri="{BB962C8B-B14F-4D97-AF65-F5344CB8AC3E}">
        <p14:creationId xmlns:p14="http://schemas.microsoft.com/office/powerpoint/2010/main" val="562256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r>
              <a:rPr lang="en-US"/>
              <a:t>The Priority Queue ADT</a:t>
            </a:r>
          </a:p>
        </p:txBody>
      </p:sp>
      <p:sp>
        <p:nvSpPr>
          <p:cNvPr id="275459" name="Rectangle 3"/>
          <p:cNvSpPr>
            <a:spLocks noGrp="1" noChangeArrowheads="1"/>
          </p:cNvSpPr>
          <p:nvPr>
            <p:ph idx="1"/>
          </p:nvPr>
        </p:nvSpPr>
        <p:spPr/>
        <p:txBody>
          <a:bodyPr/>
          <a:lstStyle/>
          <a:p>
            <a:pPr eaLnBrk="1" hangingPunct="1">
              <a:lnSpc>
                <a:spcPct val="80000"/>
              </a:lnSpc>
            </a:pPr>
            <a:r>
              <a:rPr lang="en-US" sz="2800"/>
              <a:t>Def. A priority queue is a collection of objects in which each object has a "priority" value associated with it.</a:t>
            </a:r>
          </a:p>
          <a:p>
            <a:pPr eaLnBrk="1" hangingPunct="1">
              <a:lnSpc>
                <a:spcPct val="80000"/>
              </a:lnSpc>
            </a:pPr>
            <a:r>
              <a:rPr lang="en-US" sz="2800"/>
              <a:t>The priority values can be ordered. </a:t>
            </a:r>
          </a:p>
          <a:p>
            <a:pPr eaLnBrk="1" hangingPunct="1">
              <a:lnSpc>
                <a:spcPct val="80000"/>
              </a:lnSpc>
            </a:pPr>
            <a:r>
              <a:rPr lang="en-US" sz="2800"/>
              <a:t>Objects can be added to the pqueue in any order.</a:t>
            </a:r>
          </a:p>
          <a:p>
            <a:pPr eaLnBrk="1" hangingPunct="1">
              <a:lnSpc>
                <a:spcPct val="80000"/>
              </a:lnSpc>
            </a:pPr>
            <a:r>
              <a:rPr lang="en-US" sz="2800"/>
              <a:t>The pop operation must remove the object of highest priority.</a:t>
            </a:r>
          </a:p>
          <a:p>
            <a:pPr eaLnBrk="1" hangingPunct="1">
              <a:lnSpc>
                <a:spcPct val="80000"/>
              </a:lnSpc>
            </a:pPr>
            <a:r>
              <a:rPr lang="en-US" sz="2800"/>
              <a:t>A priority queue is called a max-queue if larger priority values are considered higher and a min-queue otherwise.</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r>
              <a:rPr lang="en-US"/>
              <a:t>Implementations of a PQ</a:t>
            </a:r>
          </a:p>
        </p:txBody>
      </p:sp>
      <p:sp>
        <p:nvSpPr>
          <p:cNvPr id="276483" name="Rectangle 3"/>
          <p:cNvSpPr>
            <a:spLocks noGrp="1" noChangeArrowheads="1"/>
          </p:cNvSpPr>
          <p:nvPr>
            <p:ph idx="1"/>
          </p:nvPr>
        </p:nvSpPr>
        <p:spPr/>
        <p:txBody>
          <a:bodyPr>
            <a:normAutofit lnSpcReduction="10000"/>
          </a:bodyPr>
          <a:lstStyle/>
          <a:p>
            <a:pPr eaLnBrk="1" hangingPunct="1"/>
            <a:r>
              <a:rPr lang="en-US"/>
              <a:t>The operations that make the collection a a priority queue are insert and remove.</a:t>
            </a:r>
          </a:p>
          <a:p>
            <a:pPr eaLnBrk="1" hangingPunct="1"/>
            <a:r>
              <a:rPr lang="en-US"/>
              <a:t>Sorted array – the insert is O(n), remove is constant.</a:t>
            </a:r>
          </a:p>
          <a:p>
            <a:pPr eaLnBrk="1" hangingPunct="1"/>
            <a:r>
              <a:rPr lang="en-US"/>
              <a:t>Linked list – same</a:t>
            </a:r>
          </a:p>
          <a:p>
            <a:pPr eaLnBrk="1" hangingPunct="1"/>
            <a:r>
              <a:rPr lang="en-US"/>
              <a:t>A binary tree (heap) - both the insert and remove are O(log</a:t>
            </a:r>
            <a:r>
              <a:rPr lang="en-US" baseline="-25000"/>
              <a:t>2</a:t>
            </a:r>
            <a:r>
              <a:rPr lang="en-US"/>
              <a:t> n)</a:t>
            </a:r>
          </a:p>
          <a:p>
            <a:pPr eaLnBrk="1" hangingPunct="1"/>
            <a:r>
              <a:rPr lang="en-US"/>
              <a:t>Example of binary tree: a heap in an array.</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Structure</a:t>
            </a:r>
            <a:endParaRPr lang="en-US" dirty="0"/>
          </a:p>
        </p:txBody>
      </p:sp>
      <p:sp>
        <p:nvSpPr>
          <p:cNvPr id="3" name="Content Placeholder 2"/>
          <p:cNvSpPr>
            <a:spLocks noGrp="1"/>
          </p:cNvSpPr>
          <p:nvPr>
            <p:ph idx="1"/>
          </p:nvPr>
        </p:nvSpPr>
        <p:spPr/>
        <p:txBody>
          <a:bodyPr/>
          <a:lstStyle/>
          <a:p>
            <a:pPr eaLnBrk="1" hangingPunct="1">
              <a:lnSpc>
                <a:spcPct val="80000"/>
              </a:lnSpc>
              <a:buNone/>
            </a:pPr>
            <a:r>
              <a:rPr lang="en-US" b="1" dirty="0" smtClean="0">
                <a:latin typeface="Courier New" charset="0"/>
              </a:rPr>
              <a:t>inline </a:t>
            </a:r>
            <a:r>
              <a:rPr lang="en-US" b="1" dirty="0" err="1" smtClean="0">
                <a:latin typeface="Courier New" charset="0"/>
              </a:rPr>
              <a:t>int</a:t>
            </a:r>
            <a:r>
              <a:rPr lang="en-US" b="1" dirty="0" smtClean="0">
                <a:latin typeface="Courier New" charset="0"/>
              </a:rPr>
              <a:t> </a:t>
            </a:r>
            <a:r>
              <a:rPr lang="en-US" b="1" dirty="0" err="1" smtClean="0">
                <a:latin typeface="Courier New" charset="0"/>
              </a:rPr>
              <a:t>leftChild</a:t>
            </a:r>
            <a:r>
              <a:rPr lang="en-US" b="1" dirty="0" smtClean="0">
                <a:latin typeface="Courier New" charset="0"/>
              </a:rPr>
              <a:t>(</a:t>
            </a:r>
            <a:r>
              <a:rPr lang="en-US" b="1" dirty="0" err="1" smtClean="0">
                <a:latin typeface="Courier New" charset="0"/>
              </a:rPr>
              <a:t>int</a:t>
            </a:r>
            <a:r>
              <a:rPr lang="en-US" b="1" dirty="0" smtClean="0">
                <a:latin typeface="Courier New" charset="0"/>
              </a:rPr>
              <a:t> </a:t>
            </a:r>
            <a:r>
              <a:rPr lang="en-US" b="1" dirty="0" err="1" smtClean="0">
                <a:latin typeface="Courier New" charset="0"/>
              </a:rPr>
              <a:t>i</a:t>
            </a:r>
            <a:r>
              <a:rPr lang="en-US" b="1" dirty="0" smtClean="0">
                <a:latin typeface="Courier New" charset="0"/>
              </a:rPr>
              <a:t>)</a:t>
            </a:r>
          </a:p>
          <a:p>
            <a:pPr eaLnBrk="1" hangingPunct="1">
              <a:lnSpc>
                <a:spcPct val="80000"/>
              </a:lnSpc>
              <a:buNone/>
            </a:pPr>
            <a:r>
              <a:rPr lang="en-US" b="1" dirty="0" smtClean="0">
                <a:latin typeface="Courier New" charset="0"/>
              </a:rPr>
              <a:t>{ return 2*i+1; }</a:t>
            </a:r>
          </a:p>
          <a:p>
            <a:pPr eaLnBrk="1" hangingPunct="1">
              <a:lnSpc>
                <a:spcPct val="80000"/>
              </a:lnSpc>
              <a:buNone/>
            </a:pPr>
            <a:endParaRPr lang="en-US" b="1" dirty="0" smtClean="0">
              <a:latin typeface="Courier New" charset="0"/>
            </a:endParaRPr>
          </a:p>
          <a:p>
            <a:pPr eaLnBrk="1" hangingPunct="1">
              <a:lnSpc>
                <a:spcPct val="80000"/>
              </a:lnSpc>
              <a:buNone/>
            </a:pPr>
            <a:r>
              <a:rPr lang="en-US" b="1" dirty="0" smtClean="0">
                <a:latin typeface="Courier New" charset="0"/>
              </a:rPr>
              <a:t>inline </a:t>
            </a:r>
            <a:r>
              <a:rPr lang="en-US" b="1" dirty="0" err="1" smtClean="0">
                <a:latin typeface="Courier New" charset="0"/>
              </a:rPr>
              <a:t>int</a:t>
            </a:r>
            <a:r>
              <a:rPr lang="en-US" b="1" dirty="0" smtClean="0">
                <a:latin typeface="Courier New" charset="0"/>
              </a:rPr>
              <a:t> </a:t>
            </a:r>
            <a:r>
              <a:rPr lang="en-US" b="1" dirty="0" err="1" smtClean="0">
                <a:latin typeface="Courier New" charset="0"/>
              </a:rPr>
              <a:t>rightChild</a:t>
            </a:r>
            <a:r>
              <a:rPr lang="en-US" b="1" dirty="0" smtClean="0">
                <a:latin typeface="Courier New" charset="0"/>
              </a:rPr>
              <a:t>(</a:t>
            </a:r>
            <a:r>
              <a:rPr lang="en-US" b="1" dirty="0" err="1" smtClean="0">
                <a:latin typeface="Courier New" charset="0"/>
              </a:rPr>
              <a:t>int</a:t>
            </a:r>
            <a:r>
              <a:rPr lang="en-US" b="1" dirty="0" smtClean="0">
                <a:latin typeface="Courier New" charset="0"/>
              </a:rPr>
              <a:t> </a:t>
            </a:r>
            <a:r>
              <a:rPr lang="en-US" b="1" dirty="0" err="1" smtClean="0">
                <a:latin typeface="Courier New" charset="0"/>
              </a:rPr>
              <a:t>i</a:t>
            </a:r>
            <a:r>
              <a:rPr lang="en-US" b="1" dirty="0" smtClean="0">
                <a:latin typeface="Courier New" charset="0"/>
              </a:rPr>
              <a:t>)</a:t>
            </a:r>
          </a:p>
          <a:p>
            <a:pPr eaLnBrk="1" hangingPunct="1">
              <a:lnSpc>
                <a:spcPct val="80000"/>
              </a:lnSpc>
              <a:buNone/>
            </a:pPr>
            <a:r>
              <a:rPr lang="en-US" b="1" dirty="0" smtClean="0">
                <a:latin typeface="Courier New" charset="0"/>
              </a:rPr>
              <a:t>{ return 2*i+2; }</a:t>
            </a:r>
          </a:p>
          <a:p>
            <a:pPr eaLnBrk="1" hangingPunct="1">
              <a:lnSpc>
                <a:spcPct val="80000"/>
              </a:lnSpc>
              <a:buNone/>
            </a:pPr>
            <a:endParaRPr lang="en-US" b="1" dirty="0" smtClean="0">
              <a:latin typeface="Courier New" charset="0"/>
            </a:endParaRPr>
          </a:p>
          <a:p>
            <a:pPr eaLnBrk="1" hangingPunct="1">
              <a:lnSpc>
                <a:spcPct val="80000"/>
              </a:lnSpc>
              <a:buNone/>
            </a:pPr>
            <a:r>
              <a:rPr lang="en-US" b="1" dirty="0" smtClean="0">
                <a:latin typeface="Courier New" charset="0"/>
              </a:rPr>
              <a:t>inline </a:t>
            </a:r>
            <a:r>
              <a:rPr lang="en-US" b="1" dirty="0" err="1" smtClean="0">
                <a:latin typeface="Courier New" charset="0"/>
              </a:rPr>
              <a:t>int</a:t>
            </a:r>
            <a:r>
              <a:rPr lang="en-US" b="1" dirty="0" smtClean="0">
                <a:latin typeface="Courier New" charset="0"/>
              </a:rPr>
              <a:t> </a:t>
            </a:r>
            <a:r>
              <a:rPr lang="en-US" b="1" dirty="0" err="1" smtClean="0">
                <a:latin typeface="Courier New" charset="0"/>
              </a:rPr>
              <a:t>parent(int</a:t>
            </a:r>
            <a:r>
              <a:rPr lang="en-US" b="1" dirty="0" smtClean="0">
                <a:latin typeface="Courier New" charset="0"/>
              </a:rPr>
              <a:t> </a:t>
            </a:r>
            <a:r>
              <a:rPr lang="en-US" b="1" dirty="0" err="1" smtClean="0">
                <a:latin typeface="Courier New" charset="0"/>
              </a:rPr>
              <a:t>i</a:t>
            </a:r>
            <a:r>
              <a:rPr lang="en-US" b="1" dirty="0" smtClean="0">
                <a:latin typeface="Courier New" charset="0"/>
              </a:rPr>
              <a:t>)</a:t>
            </a:r>
          </a:p>
          <a:p>
            <a:pPr eaLnBrk="1" hangingPunct="1">
              <a:lnSpc>
                <a:spcPct val="80000"/>
              </a:lnSpc>
              <a:buNone/>
            </a:pPr>
            <a:r>
              <a:rPr lang="en-US" b="1" dirty="0" smtClean="0">
                <a:latin typeface="Courier New" charset="0"/>
              </a:rPr>
              <a:t>{ return (i-1)/2; }</a:t>
            </a:r>
          </a:p>
          <a:p>
            <a:endParaRPr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4</a:t>
            </a:fld>
            <a:endParaRPr kumimoji="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r>
              <a:rPr lang="en-US"/>
              <a:t>Insert in a Heap</a:t>
            </a:r>
          </a:p>
        </p:txBody>
      </p:sp>
      <p:sp>
        <p:nvSpPr>
          <p:cNvPr id="277507" name="Rectangle 3"/>
          <p:cNvSpPr>
            <a:spLocks noGrp="1" noChangeArrowheads="1"/>
          </p:cNvSpPr>
          <p:nvPr>
            <p:ph idx="1"/>
          </p:nvPr>
        </p:nvSpPr>
        <p:spPr/>
        <p:txBody>
          <a:bodyPr>
            <a:normAutofit lnSpcReduction="10000"/>
          </a:bodyPr>
          <a:lstStyle/>
          <a:p>
            <a:pPr eaLnBrk="1" hangingPunct="1"/>
            <a:r>
              <a:rPr lang="en-US" sz="2800" dirty="0"/>
              <a:t>Heap – every node must have a higher priority than its children. The tree is complete.</a:t>
            </a:r>
          </a:p>
          <a:p>
            <a:pPr eaLnBrk="1" hangingPunct="1"/>
            <a:r>
              <a:rPr lang="en-US" sz="2800" dirty="0"/>
              <a:t>Add the node to the heap as a leaf.</a:t>
            </a:r>
          </a:p>
          <a:p>
            <a:pPr eaLnBrk="1" hangingPunct="1"/>
            <a:r>
              <a:rPr lang="en-US" sz="2800" dirty="0"/>
              <a:t>Swap it with the parent if its priority is higher than the parent's priority.</a:t>
            </a:r>
          </a:p>
          <a:p>
            <a:pPr eaLnBrk="1" hangingPunct="1"/>
            <a:r>
              <a:rPr lang="en-US" sz="2800" dirty="0"/>
              <a:t>Continue to do so until the order is </a:t>
            </a:r>
            <a:r>
              <a:rPr lang="en-US" sz="2800" dirty="0" smtClean="0"/>
              <a:t>restored </a:t>
            </a:r>
            <a:r>
              <a:rPr lang="en-US" sz="2800" smtClean="0"/>
              <a:t>(percolate up).</a:t>
            </a:r>
            <a:endParaRPr lang="en-US" sz="2800"/>
          </a:p>
          <a:p>
            <a:pPr eaLnBrk="1" hangingPunct="1"/>
            <a:r>
              <a:rPr lang="en-US" sz="2800" dirty="0"/>
              <a:t>Complexity: proportional to the height of the tree, O(log</a:t>
            </a:r>
            <a:r>
              <a:rPr lang="en-US" sz="2800" baseline="-25000" dirty="0"/>
              <a:t>2</a:t>
            </a:r>
            <a:r>
              <a:rPr lang="en-US" sz="2800" dirty="0"/>
              <a:t> </a:t>
            </a:r>
            <a:r>
              <a:rPr lang="en-US" sz="2800" dirty="0" err="1"/>
              <a:t>n</a:t>
            </a:r>
            <a:r>
              <a:rPr lang="en-US" sz="2800" dirty="0"/>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5</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Percolate Up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295400"/>
            <a:ext cx="6858000" cy="4784955"/>
          </a:xfrm>
        </p:spPr>
      </p:pic>
      <p:sp>
        <p:nvSpPr>
          <p:cNvPr id="4" name="Slide Number Placeholder 3"/>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6</a:t>
            </a:fld>
            <a:endParaRPr kumimoji="0" lang="en-US"/>
          </a:p>
        </p:txBody>
      </p:sp>
      <p:sp>
        <p:nvSpPr>
          <p:cNvPr id="7" name="TextBox 6"/>
          <p:cNvSpPr txBox="1"/>
          <p:nvPr/>
        </p:nvSpPr>
        <p:spPr>
          <a:xfrm>
            <a:off x="2895600" y="2961918"/>
            <a:ext cx="441146" cy="369332"/>
          </a:xfrm>
          <a:prstGeom prst="rect">
            <a:avLst/>
          </a:prstGeom>
          <a:noFill/>
        </p:spPr>
        <p:txBody>
          <a:bodyPr wrap="none" rtlCol="0">
            <a:spAutoFit/>
          </a:bodyPr>
          <a:lstStyle/>
          <a:p>
            <a:r>
              <a:rPr lang="en-US" dirty="0" smtClean="0">
                <a:solidFill>
                  <a:schemeClr val="bg1"/>
                </a:solidFill>
              </a:rPr>
              <a:t>15</a:t>
            </a:r>
            <a:endParaRPr lang="en-US" dirty="0">
              <a:solidFill>
                <a:schemeClr val="bg1"/>
              </a:solidFill>
            </a:endParaRPr>
          </a:p>
        </p:txBody>
      </p:sp>
      <p:sp>
        <p:nvSpPr>
          <p:cNvPr id="8" name="TextBox 7"/>
          <p:cNvSpPr txBox="1"/>
          <p:nvPr/>
        </p:nvSpPr>
        <p:spPr>
          <a:xfrm>
            <a:off x="2209800" y="4371856"/>
            <a:ext cx="441146" cy="335756"/>
          </a:xfrm>
          <a:prstGeom prst="rect">
            <a:avLst/>
          </a:prstGeom>
          <a:noFill/>
        </p:spPr>
        <p:txBody>
          <a:bodyPr wrap="none" rtlCol="0">
            <a:spAutoFit/>
          </a:bodyPr>
          <a:lstStyle/>
          <a:p>
            <a:r>
              <a:rPr lang="en-US" dirty="0" smtClean="0"/>
              <a:t>15</a:t>
            </a:r>
            <a:endParaRPr lang="en-US" dirty="0"/>
          </a:p>
        </p:txBody>
      </p:sp>
      <p:sp>
        <p:nvSpPr>
          <p:cNvPr id="9" name="TextBox 8"/>
          <p:cNvSpPr txBox="1"/>
          <p:nvPr/>
        </p:nvSpPr>
        <p:spPr>
          <a:xfrm>
            <a:off x="6344652" y="2865324"/>
            <a:ext cx="401042" cy="277485"/>
          </a:xfrm>
          <a:prstGeom prst="rect">
            <a:avLst/>
          </a:prstGeom>
          <a:noFill/>
        </p:spPr>
        <p:txBody>
          <a:bodyPr wrap="none" rtlCol="0">
            <a:spAutoFit/>
          </a:bodyPr>
          <a:lstStyle/>
          <a:p>
            <a:r>
              <a:rPr lang="en-US" dirty="0" smtClean="0"/>
              <a:t>15</a:t>
            </a:r>
            <a:endParaRPr lang="en-US" dirty="0"/>
          </a:p>
        </p:txBody>
      </p:sp>
      <p:cxnSp>
        <p:nvCxnSpPr>
          <p:cNvPr id="11" name="Straight Connector 10"/>
          <p:cNvCxnSpPr>
            <a:endCxn id="7" idx="0"/>
          </p:cNvCxnSpPr>
          <p:nvPr/>
        </p:nvCxnSpPr>
        <p:spPr>
          <a:xfrm>
            <a:off x="2971800" y="2743200"/>
            <a:ext cx="144373" cy="21871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18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idx="1"/>
          </p:nvPr>
        </p:nvSpPr>
        <p:spPr>
          <a:xfrm>
            <a:off x="457200" y="685800"/>
            <a:ext cx="8229600" cy="5867400"/>
          </a:xfrm>
        </p:spPr>
        <p:txBody>
          <a:bodyPr/>
          <a:lstStyle/>
          <a:p>
            <a:pPr eaLnBrk="1" hangingPunct="1">
              <a:lnSpc>
                <a:spcPct val="80000"/>
              </a:lnSpc>
              <a:buFont typeface="Wingdings" charset="2"/>
              <a:buNone/>
            </a:pPr>
            <a:endParaRPr lang="en-US" sz="2400" b="1" dirty="0">
              <a:latin typeface="Courier New" charset="0"/>
            </a:endParaRPr>
          </a:p>
          <a:p>
            <a:pPr eaLnBrk="1" hangingPunct="1">
              <a:lnSpc>
                <a:spcPct val="80000"/>
              </a:lnSpc>
              <a:buFont typeface="Wingdings" charset="2"/>
              <a:buNone/>
            </a:pPr>
            <a:r>
              <a:rPr lang="en-US" sz="2400" b="1" dirty="0">
                <a:latin typeface="Courier New" charset="0"/>
              </a:rPr>
              <a:t>// percolate up</a:t>
            </a:r>
          </a:p>
          <a:p>
            <a:pPr eaLnBrk="1" hangingPunct="1">
              <a:lnSpc>
                <a:spcPct val="80000"/>
              </a:lnSpc>
              <a:buFont typeface="Wingdings" charset="2"/>
              <a:buNone/>
            </a:pPr>
            <a:r>
              <a:rPr lang="en-US" sz="2400" b="1" dirty="0">
                <a:latin typeface="Courier New" charset="0"/>
              </a:rPr>
              <a:t>void insert(</a:t>
            </a:r>
            <a:r>
              <a:rPr lang="en-US" sz="2400" b="1" dirty="0" err="1">
                <a:latin typeface="Courier New" charset="0"/>
              </a:rPr>
              <a:t>int</a:t>
            </a:r>
            <a:r>
              <a:rPr lang="en-US" sz="2400" b="1" dirty="0">
                <a:latin typeface="Courier New" charset="0"/>
              </a:rPr>
              <a:t> a[], </a:t>
            </a:r>
            <a:r>
              <a:rPr lang="en-US" sz="2400" b="1" dirty="0" err="1">
                <a:latin typeface="Courier New" charset="0"/>
              </a:rPr>
              <a:t>int</a:t>
            </a:r>
            <a:r>
              <a:rPr lang="en-US" sz="2400" b="1" dirty="0">
                <a:latin typeface="Courier New" charset="0"/>
              </a:rPr>
              <a:t> &amp;size, </a:t>
            </a:r>
            <a:r>
              <a:rPr lang="en-US" sz="2400" b="1" dirty="0" err="1">
                <a:latin typeface="Courier New" charset="0"/>
              </a:rPr>
              <a:t>int</a:t>
            </a:r>
            <a:r>
              <a:rPr lang="en-US" sz="2400" b="1" dirty="0">
                <a:latin typeface="Courier New" charset="0"/>
              </a:rPr>
              <a:t> x) </a:t>
            </a:r>
            <a:endParaRPr lang="en-US" sz="2400" b="1" dirty="0" smtClean="0">
              <a:latin typeface="Courier New" charset="0"/>
            </a:endParaRPr>
          </a:p>
          <a:p>
            <a:pPr eaLnBrk="1" hangingPunct="1">
              <a:lnSpc>
                <a:spcPct val="80000"/>
              </a:lnSpc>
              <a:buFont typeface="Wingdings" charset="2"/>
              <a:buNone/>
            </a:pPr>
            <a:r>
              <a:rPr lang="en-US" sz="2400" b="1" dirty="0" smtClean="0">
                <a:latin typeface="Courier New" charset="0"/>
              </a:rPr>
              <a:t>{</a:t>
            </a:r>
            <a:endParaRPr lang="en-US" sz="2400" b="1" dirty="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for </a:t>
            </a:r>
            <a:r>
              <a:rPr lang="en-US" sz="2400" b="1" dirty="0">
                <a:latin typeface="Courier New" charset="0"/>
              </a:rPr>
              <a:t>(</a:t>
            </a:r>
            <a:r>
              <a:rPr lang="en-US" sz="2400" b="1" dirty="0" err="1">
                <a:latin typeface="Courier New" charset="0"/>
              </a:rPr>
              <a:t>int</a:t>
            </a:r>
            <a:r>
              <a:rPr lang="en-US" sz="2400" b="1" dirty="0">
                <a:latin typeface="Courier New" charset="0"/>
              </a:rPr>
              <a:t> </a:t>
            </a:r>
            <a:r>
              <a:rPr lang="en-US" sz="2400" b="1" dirty="0" err="1">
                <a:latin typeface="Courier New" charset="0"/>
              </a:rPr>
              <a:t>i</a:t>
            </a:r>
            <a:r>
              <a:rPr lang="en-US" sz="2400" b="1" dirty="0">
                <a:latin typeface="Courier New" charset="0"/>
              </a:rPr>
              <a:t>=size; </a:t>
            </a:r>
            <a:r>
              <a:rPr lang="en-US" sz="2400" b="1" dirty="0" err="1">
                <a:latin typeface="Courier New" charset="0"/>
              </a:rPr>
              <a:t>i</a:t>
            </a:r>
            <a:r>
              <a:rPr lang="en-US" sz="2400" b="1" dirty="0">
                <a:latin typeface="Courier New" charset="0"/>
              </a:rPr>
              <a:t>&gt;0; </a:t>
            </a:r>
            <a:r>
              <a:rPr lang="en-US" sz="2400" b="1" dirty="0" err="1">
                <a:latin typeface="Courier New" charset="0"/>
              </a:rPr>
              <a:t>i</a:t>
            </a:r>
            <a:r>
              <a:rPr lang="en-US" sz="2400" b="1" dirty="0">
                <a:latin typeface="Courier New" charset="0"/>
              </a:rPr>
              <a:t>=parent(</a:t>
            </a:r>
            <a:r>
              <a:rPr lang="en-US" sz="2400" b="1" dirty="0" err="1">
                <a:latin typeface="Courier New" charset="0"/>
              </a:rPr>
              <a:t>i</a:t>
            </a:r>
            <a:r>
              <a:rPr lang="en-US" sz="2400" b="1" dirty="0">
                <a:latin typeface="Courier New" charset="0"/>
              </a:rPr>
              <a:t>))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if </a:t>
            </a:r>
            <a:r>
              <a:rPr lang="en-US" sz="2400" b="1" dirty="0">
                <a:latin typeface="Courier New" charset="0"/>
              </a:rPr>
              <a:t>(a[parent(</a:t>
            </a:r>
            <a:r>
              <a:rPr lang="en-US" sz="2400" b="1" dirty="0" err="1">
                <a:latin typeface="Courier New" charset="0"/>
              </a:rPr>
              <a:t>i</a:t>
            </a:r>
            <a:r>
              <a:rPr lang="en-US" sz="2400" b="1" dirty="0">
                <a:latin typeface="Courier New" charset="0"/>
              </a:rPr>
              <a:t>)] &lt; x)</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a[</a:t>
            </a:r>
            <a:r>
              <a:rPr lang="en-US" sz="2400" b="1" dirty="0" err="1">
                <a:latin typeface="Courier New" charset="0"/>
              </a:rPr>
              <a:t>i</a:t>
            </a:r>
            <a:r>
              <a:rPr lang="en-US" sz="2400" b="1" dirty="0">
                <a:latin typeface="Courier New" charset="0"/>
              </a:rPr>
              <a:t>] = a[parent(</a:t>
            </a:r>
            <a:r>
              <a:rPr lang="en-US" sz="2400" b="1" dirty="0" err="1">
                <a:latin typeface="Courier New" charset="0"/>
              </a:rPr>
              <a:t>i</a:t>
            </a: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else</a:t>
            </a:r>
            <a:endParaRPr lang="en-US" sz="2400" b="1" dirty="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break;</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a:t>
            </a:r>
            <a:r>
              <a:rPr lang="en-US" sz="2400" b="1" dirty="0">
                <a:latin typeface="Courier New" charset="0"/>
              </a:rPr>
              <a:t>[</a:t>
            </a:r>
            <a:r>
              <a:rPr lang="en-US" sz="2400" b="1" dirty="0" err="1">
                <a:latin typeface="Courier New" charset="0"/>
              </a:rPr>
              <a:t>i</a:t>
            </a:r>
            <a:r>
              <a:rPr lang="en-US" sz="2400" b="1" dirty="0">
                <a:latin typeface="Courier New" charset="0"/>
              </a:rPr>
              <a:t>] = x;</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size</a:t>
            </a:r>
            <a:r>
              <a:rPr lang="en-US" sz="2400" b="1" dirty="0">
                <a:latin typeface="Courier New" charset="0"/>
              </a:rPr>
              <a:t>++;</a:t>
            </a:r>
          </a:p>
          <a:p>
            <a:pPr eaLnBrk="1" hangingPunct="1">
              <a:lnSpc>
                <a:spcPct val="80000"/>
              </a:lnSpc>
              <a:buNone/>
            </a:pPr>
            <a:r>
              <a:rPr lang="en-US" sz="2400" b="1" dirty="0">
                <a:latin typeface="Courier New" charset="0"/>
              </a:rPr>
              <a:t>} // insert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7</a:t>
            </a:fld>
            <a:endParaRPr kumimoji="0" lang="en-US"/>
          </a:p>
        </p:txBody>
      </p:sp>
    </p:spTree>
    <p:extLst>
      <p:ext uri="{BB962C8B-B14F-4D97-AF65-F5344CB8AC3E}">
        <p14:creationId xmlns:p14="http://schemas.microsoft.com/office/powerpoint/2010/main" val="2888392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r>
              <a:rPr lang="en-US"/>
              <a:t>Remove from a Heap</a:t>
            </a:r>
          </a:p>
        </p:txBody>
      </p:sp>
      <p:sp>
        <p:nvSpPr>
          <p:cNvPr id="278531" name="Rectangle 3"/>
          <p:cNvSpPr>
            <a:spLocks noGrp="1" noChangeArrowheads="1"/>
          </p:cNvSpPr>
          <p:nvPr>
            <p:ph idx="1"/>
          </p:nvPr>
        </p:nvSpPr>
        <p:spPr/>
        <p:txBody>
          <a:bodyPr>
            <a:normAutofit lnSpcReduction="10000"/>
          </a:bodyPr>
          <a:lstStyle/>
          <a:p>
            <a:pPr eaLnBrk="1" hangingPunct="1">
              <a:lnSpc>
                <a:spcPct val="80000"/>
              </a:lnSpc>
            </a:pPr>
            <a:r>
              <a:rPr lang="en-US" sz="2800" dirty="0"/>
              <a:t>The node of highest priority is the root of the tree – we only remove that node.</a:t>
            </a:r>
          </a:p>
          <a:p>
            <a:pPr eaLnBrk="1" hangingPunct="1">
              <a:lnSpc>
                <a:spcPct val="80000"/>
              </a:lnSpc>
            </a:pPr>
            <a:r>
              <a:rPr lang="en-US" sz="2800" dirty="0"/>
              <a:t>We replace it first with the last leaf and then place it at its appropriate position (call of </a:t>
            </a:r>
            <a:r>
              <a:rPr lang="en-US" sz="2800" dirty="0" err="1"/>
              <a:t>percolate_down</a:t>
            </a:r>
            <a:r>
              <a:rPr lang="en-US" sz="2800" dirty="0"/>
              <a:t> from the heap sort).</a:t>
            </a:r>
          </a:p>
          <a:p>
            <a:pPr eaLnBrk="1" hangingPunct="1">
              <a:lnSpc>
                <a:spcPct val="80000"/>
              </a:lnSpc>
            </a:pPr>
            <a:r>
              <a:rPr lang="en-US" sz="2800" dirty="0"/>
              <a:t>First, compare the new root with its children and swap it with the child of highest priority if necessary. </a:t>
            </a:r>
          </a:p>
          <a:p>
            <a:pPr eaLnBrk="1" hangingPunct="1">
              <a:lnSpc>
                <a:spcPct val="80000"/>
              </a:lnSpc>
            </a:pPr>
            <a:r>
              <a:rPr lang="en-US" sz="2800" dirty="0"/>
              <a:t>Repeat going down in the tree until the order is </a:t>
            </a:r>
            <a:r>
              <a:rPr lang="en-US" sz="2800" dirty="0" smtClean="0"/>
              <a:t>restored (percolate down).</a:t>
            </a:r>
            <a:endParaRPr lang="en-US" sz="2800" dirty="0"/>
          </a:p>
          <a:p>
            <a:pPr eaLnBrk="1" hangingPunct="1">
              <a:lnSpc>
                <a:spcPct val="80000"/>
              </a:lnSpc>
            </a:pPr>
            <a:r>
              <a:rPr lang="en-US" sz="2800" dirty="0"/>
              <a:t>Complexity: again, it depends on the height of the tree, so O(log</a:t>
            </a:r>
            <a:r>
              <a:rPr lang="en-US" sz="2800" baseline="-25000" dirty="0"/>
              <a:t>2</a:t>
            </a:r>
            <a:r>
              <a:rPr lang="en-US" sz="2800" dirty="0"/>
              <a:t> </a:t>
            </a:r>
            <a:r>
              <a:rPr lang="en-US" sz="2800" dirty="0" err="1"/>
              <a:t>n</a:t>
            </a:r>
            <a:r>
              <a:rPr lang="en-US" sz="2800" dirty="0"/>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705600"/>
          </a:xfrm>
        </p:spPr>
        <p:txBody>
          <a:bodyPr/>
          <a:lstStyle/>
          <a:p>
            <a:pPr>
              <a:lnSpc>
                <a:spcPct val="90000"/>
              </a:lnSpc>
              <a:buNone/>
            </a:pP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remove(int</a:t>
            </a:r>
            <a:r>
              <a:rPr lang="en-US" sz="2400" b="1" dirty="0" smtClean="0">
                <a:latin typeface="Courier New" panose="02070309020205020404" pitchFamily="49" charset="0"/>
                <a:cs typeface="Courier New" panose="02070309020205020404" pitchFamily="49" charset="0"/>
              </a:rPr>
              <a:t> a[], </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&amp;size)</a:t>
            </a:r>
          </a:p>
          <a:p>
            <a:pPr>
              <a:lnSpc>
                <a:spcPct val="90000"/>
              </a:lnSpc>
              <a:buNone/>
            </a:pPr>
            <a:r>
              <a:rPr lang="en-US" sz="2400" b="1" dirty="0" smtClean="0">
                <a:latin typeface="Courier New" panose="02070309020205020404" pitchFamily="49" charset="0"/>
                <a:cs typeface="Courier New" panose="02070309020205020404" pitchFamily="49" charset="0"/>
              </a:rPr>
              <a:t>{</a:t>
            </a:r>
          </a:p>
          <a:p>
            <a:pPr>
              <a:lnSpc>
                <a:spcPct val="90000"/>
              </a:lnSpc>
              <a:buNone/>
            </a:pPr>
            <a:r>
              <a:rPr lang="en-US" sz="2400" b="1" dirty="0" smtClean="0">
                <a:latin typeface="Courier New" panose="02070309020205020404" pitchFamily="49" charset="0"/>
                <a:cs typeface="Courier New" panose="02070309020205020404" pitchFamily="49" charset="0"/>
              </a:rPr>
              <a:t>    if (!size) </a:t>
            </a:r>
          </a:p>
          <a:p>
            <a:pPr>
              <a:lnSpc>
                <a:spcPct val="90000"/>
              </a:lnSpc>
              <a:buNone/>
            </a:pP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p>
          <a:p>
            <a:pPr>
              <a:lnSpc>
                <a:spcPct val="90000"/>
              </a:lnSpc>
              <a:buNone/>
            </a:pPr>
            <a:r>
              <a:rPr lang="en-US" sz="2400" b="1" dirty="0" smtClean="0">
                <a:latin typeface="Courier New" panose="02070309020205020404" pitchFamily="49" charset="0"/>
                <a:cs typeface="Courier New" panose="02070309020205020404" pitchFamily="49" charset="0"/>
              </a:rPr>
              <a:t>        Error!!</a:t>
            </a:r>
          </a:p>
          <a:p>
            <a:pPr>
              <a:lnSpc>
                <a:spcPct val="90000"/>
              </a:lnSpc>
              <a:buNone/>
            </a:pPr>
            <a:r>
              <a:rPr lang="en-US" sz="2400" b="1" dirty="0" smtClean="0">
                <a:latin typeface="Courier New" panose="02070309020205020404" pitchFamily="49" charset="0"/>
                <a:cs typeface="Courier New" panose="02070309020205020404" pitchFamily="49" charset="0"/>
              </a:rPr>
              <a:t>        return -1;</a:t>
            </a:r>
          </a:p>
          <a:p>
            <a:pPr>
              <a:lnSpc>
                <a:spcPct val="90000"/>
              </a:lnSpc>
              <a:buNone/>
            </a:pPr>
            <a:r>
              <a:rPr lang="en-US" sz="2400" b="1" dirty="0" smtClean="0">
                <a:latin typeface="Courier New" panose="02070309020205020404" pitchFamily="49" charset="0"/>
                <a:cs typeface="Courier New" panose="02070309020205020404" pitchFamily="49" charset="0"/>
              </a:rPr>
              <a:t>    }</a:t>
            </a:r>
          </a:p>
          <a:p>
            <a:pPr>
              <a:lnSpc>
                <a:spcPct val="90000"/>
              </a:lnSpc>
              <a:buNone/>
            </a:pPr>
            <a:r>
              <a:rPr lang="en-US" sz="2400" b="1" dirty="0" smtClean="0">
                <a:latin typeface="Courier New" panose="02070309020205020404" pitchFamily="49" charset="0"/>
                <a:cs typeface="Courier New" panose="02070309020205020404" pitchFamily="49" charset="0"/>
              </a:rPr>
              <a:t>    else </a:t>
            </a:r>
          </a:p>
          <a:p>
            <a:pPr>
              <a:lnSpc>
                <a:spcPct val="90000"/>
              </a:lnSpc>
              <a:buNone/>
            </a:pP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p>
          <a:p>
            <a:pPr>
              <a:lnSpc>
                <a:spcPct val="90000"/>
              </a:lnSpc>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x = a[0];</a:t>
            </a:r>
          </a:p>
          <a:p>
            <a:pPr>
              <a:lnSpc>
                <a:spcPct val="90000"/>
              </a:lnSpc>
              <a:buNone/>
            </a:pPr>
            <a:r>
              <a:rPr lang="en-US" sz="2400" b="1" dirty="0" smtClean="0">
                <a:latin typeface="Courier New" panose="02070309020205020404" pitchFamily="49" charset="0"/>
                <a:cs typeface="Courier New" panose="02070309020205020404" pitchFamily="49" charset="0"/>
              </a:rPr>
              <a:t>        a[0] = a[size-1];</a:t>
            </a:r>
          </a:p>
          <a:p>
            <a:pPr>
              <a:lnSpc>
                <a:spcPct val="90000"/>
              </a:lnSpc>
              <a:buNone/>
            </a:pPr>
            <a:r>
              <a:rPr lang="en-US" sz="2400" b="1" dirty="0" smtClean="0">
                <a:latin typeface="Courier New" panose="02070309020205020404" pitchFamily="49" charset="0"/>
                <a:cs typeface="Courier New" panose="02070309020205020404" pitchFamily="49" charset="0"/>
              </a:rPr>
              <a:t>        size--;</a:t>
            </a:r>
          </a:p>
          <a:p>
            <a:pPr>
              <a:lnSpc>
                <a:spcPct val="90000"/>
              </a:lnSpc>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percolateDown</a:t>
            </a:r>
            <a:r>
              <a:rPr lang="en-US" sz="2400" b="1" dirty="0" smtClean="0">
                <a:latin typeface="Courier New" panose="02070309020205020404" pitchFamily="49" charset="0"/>
                <a:cs typeface="Courier New" panose="02070309020205020404" pitchFamily="49" charset="0"/>
              </a:rPr>
              <a:t>(a, 0, size);</a:t>
            </a:r>
          </a:p>
          <a:p>
            <a:pPr>
              <a:lnSpc>
                <a:spcPct val="90000"/>
              </a:lnSpc>
              <a:buNone/>
            </a:pPr>
            <a:r>
              <a:rPr lang="en-US" sz="2400" b="1" dirty="0" smtClean="0">
                <a:latin typeface="Courier New" panose="02070309020205020404" pitchFamily="49" charset="0"/>
                <a:cs typeface="Courier New" panose="02070309020205020404" pitchFamily="49" charset="0"/>
              </a:rPr>
              <a:t>        return x;</a:t>
            </a:r>
          </a:p>
          <a:p>
            <a:pPr>
              <a:lnSpc>
                <a:spcPct val="90000"/>
              </a:lnSpc>
              <a:buNone/>
            </a:pPr>
            <a:r>
              <a:rPr lang="en-US" sz="2400" b="1" dirty="0" smtClean="0">
                <a:latin typeface="Courier New" panose="02070309020205020404" pitchFamily="49" charset="0"/>
                <a:cs typeface="Courier New" panose="02070309020205020404" pitchFamily="49" charset="0"/>
              </a:rPr>
              <a:t>  }  </a:t>
            </a:r>
          </a:p>
          <a:p>
            <a:pPr>
              <a:lnSpc>
                <a:spcPct val="90000"/>
              </a:lnSpc>
              <a:buNone/>
            </a:pPr>
            <a:r>
              <a:rPr lang="en-US" sz="2400" b="1" dirty="0" smtClean="0">
                <a:latin typeface="Courier New" panose="02070309020205020404" pitchFamily="49" charset="0"/>
                <a:cs typeface="Courier New" panose="02070309020205020404" pitchFamily="49" charset="0"/>
              </a:rPr>
              <a:t>} </a:t>
            </a:r>
            <a:endParaRPr lang="en-US" sz="2400" b="1"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9</a:t>
            </a:fld>
            <a:endParaRPr kumimoji="0"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6737</TotalTime>
  <Words>1586</Words>
  <Application>Microsoft Office PowerPoint</Application>
  <PresentationFormat>On-screen Show (4:3)</PresentationFormat>
  <Paragraphs>108</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ＭＳ Ｐゴシック</vt:lpstr>
      <vt:lpstr>Arial</vt:lpstr>
      <vt:lpstr>Courier New</vt:lpstr>
      <vt:lpstr>Franklin Gothic Book</vt:lpstr>
      <vt:lpstr>Times New Roman</vt:lpstr>
      <vt:lpstr>Wingdings</vt:lpstr>
      <vt:lpstr>Wingdings 2</vt:lpstr>
      <vt:lpstr>Technic</vt:lpstr>
      <vt:lpstr>C243 Data Structures Priority Queues</vt:lpstr>
      <vt:lpstr>The Priority Queue ADT</vt:lpstr>
      <vt:lpstr>Implementations of a PQ</vt:lpstr>
      <vt:lpstr>Tree Structure</vt:lpstr>
      <vt:lpstr>Insert in a Heap</vt:lpstr>
      <vt:lpstr>Percolate Up</vt:lpstr>
      <vt:lpstr>PowerPoint Presentation</vt:lpstr>
      <vt:lpstr>Remove from a Heap</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Dana Vrajitoru</cp:lastModifiedBy>
  <cp:revision>742</cp:revision>
  <dcterms:created xsi:type="dcterms:W3CDTF">2012-03-19T15:56:02Z</dcterms:created>
  <dcterms:modified xsi:type="dcterms:W3CDTF">2014-11-14T20:51:46Z</dcterms:modified>
</cp:coreProperties>
</file>