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3" r:id="rId1"/>
  </p:sldMasterIdLst>
  <p:notesMasterIdLst>
    <p:notesMasterId r:id="rId37"/>
  </p:notesMasterIdLst>
  <p:handoutMasterIdLst>
    <p:handoutMasterId r:id="rId38"/>
  </p:handoutMasterIdLst>
  <p:sldIdLst>
    <p:sldId id="272" r:id="rId2"/>
    <p:sldId id="300" r:id="rId3"/>
    <p:sldId id="302" r:id="rId4"/>
    <p:sldId id="301" r:id="rId5"/>
    <p:sldId id="303" r:id="rId6"/>
    <p:sldId id="304" r:id="rId7"/>
    <p:sldId id="305" r:id="rId8"/>
    <p:sldId id="306" r:id="rId9"/>
    <p:sldId id="307" r:id="rId10"/>
    <p:sldId id="310" r:id="rId11"/>
    <p:sldId id="311" r:id="rId12"/>
    <p:sldId id="314" r:id="rId13"/>
    <p:sldId id="313" r:id="rId14"/>
    <p:sldId id="309" r:id="rId15"/>
    <p:sldId id="308" r:id="rId16"/>
    <p:sldId id="312" r:id="rId17"/>
    <p:sldId id="316" r:id="rId18"/>
    <p:sldId id="315" r:id="rId19"/>
    <p:sldId id="317" r:id="rId20"/>
    <p:sldId id="320" r:id="rId21"/>
    <p:sldId id="321" r:id="rId22"/>
    <p:sldId id="318" r:id="rId23"/>
    <p:sldId id="319" r:id="rId24"/>
    <p:sldId id="329" r:id="rId25"/>
    <p:sldId id="322" r:id="rId26"/>
    <p:sldId id="323" r:id="rId27"/>
    <p:sldId id="324" r:id="rId28"/>
    <p:sldId id="326" r:id="rId29"/>
    <p:sldId id="325" r:id="rId30"/>
    <p:sldId id="327" r:id="rId31"/>
    <p:sldId id="330" r:id="rId32"/>
    <p:sldId id="331" r:id="rId33"/>
    <p:sldId id="332" r:id="rId34"/>
    <p:sldId id="333" r:id="rId35"/>
    <p:sldId id="334" r:id="rId36"/>
  </p:sldIdLst>
  <p:sldSz cx="9144000" cy="6858000" type="screen4x3"/>
  <p:notesSz cx="9296400" cy="6858000"/>
  <p:custDataLst>
    <p:tags r:id="rId40"/>
  </p:custDataLst>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457200" rtl="0" eaLnBrk="1" latinLnBrk="0" hangingPunct="1">
      <a:defRPr kern="1200">
        <a:solidFill>
          <a:schemeClr val="tx1"/>
        </a:solidFill>
        <a:latin typeface="Arial" charset="0"/>
        <a:ea typeface="+mn-ea"/>
        <a:cs typeface="+mn-cs"/>
      </a:defRPr>
    </a:lvl6pPr>
    <a:lvl7pPr marL="2743200" algn="l" defTabSz="457200" rtl="0" eaLnBrk="1" latinLnBrk="0" hangingPunct="1">
      <a:defRPr kern="1200">
        <a:solidFill>
          <a:schemeClr val="tx1"/>
        </a:solidFill>
        <a:latin typeface="Arial" charset="0"/>
        <a:ea typeface="+mn-ea"/>
        <a:cs typeface="+mn-cs"/>
      </a:defRPr>
    </a:lvl7pPr>
    <a:lvl8pPr marL="3200400" algn="l" defTabSz="457200" rtl="0" eaLnBrk="1" latinLnBrk="0" hangingPunct="1">
      <a:defRPr kern="1200">
        <a:solidFill>
          <a:schemeClr val="tx1"/>
        </a:solidFill>
        <a:latin typeface="Arial" charset="0"/>
        <a:ea typeface="+mn-ea"/>
        <a:cs typeface="+mn-cs"/>
      </a:defRPr>
    </a:lvl8pPr>
    <a:lvl9pPr marL="3657600" algn="l" defTabSz="4572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9" autoAdjust="0"/>
    <p:restoredTop sz="94697" autoAdjust="0"/>
  </p:normalViewPr>
  <p:slideViewPr>
    <p:cSldViewPr>
      <p:cViewPr varScale="1">
        <p:scale>
          <a:sx n="119" d="100"/>
          <a:sy n="119" d="100"/>
        </p:scale>
        <p:origin x="-608"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handoutMaster" Target="handoutMasters/handoutMaster1.xml"/><Relationship Id="rId39" Type="http://schemas.openxmlformats.org/officeDocument/2006/relationships/printerSettings" Target="printerSettings/printerSettings1.bin"/><Relationship Id="rId40" Type="http://schemas.openxmlformats.org/officeDocument/2006/relationships/tags" Target="tags/tag1.xml"/><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4029075" cy="342900"/>
          </a:xfrm>
          <a:prstGeom prst="rect">
            <a:avLst/>
          </a:prstGeom>
          <a:noFill/>
          <a:ln w="9525">
            <a:noFill/>
            <a:miter lim="800000"/>
            <a:headEnd/>
            <a:tailEnd/>
          </a:ln>
          <a:effectLst/>
        </p:spPr>
        <p:txBody>
          <a:bodyPr vert="horz" wrap="square" lIns="92885" tIns="46442" rIns="92885" bIns="46442" numCol="1" anchor="t" anchorCtr="0" compatLnSpc="1">
            <a:prstTxWarp prst="textNoShape">
              <a:avLst/>
            </a:prstTxWarp>
          </a:bodyPr>
          <a:lstStyle>
            <a:lvl1pPr defTabSz="928688">
              <a:defRPr sz="1200">
                <a:latin typeface="Times New Roman" charset="0"/>
              </a:defRPr>
            </a:lvl1pPr>
          </a:lstStyle>
          <a:p>
            <a:endParaRPr lang="en-US"/>
          </a:p>
        </p:txBody>
      </p:sp>
      <p:sp>
        <p:nvSpPr>
          <p:cNvPr id="57347" name="Rectangle 3"/>
          <p:cNvSpPr>
            <a:spLocks noGrp="1" noChangeArrowheads="1"/>
          </p:cNvSpPr>
          <p:nvPr>
            <p:ph type="dt" sz="quarter" idx="1"/>
          </p:nvPr>
        </p:nvSpPr>
        <p:spPr bwMode="auto">
          <a:xfrm>
            <a:off x="5265738" y="0"/>
            <a:ext cx="4029075" cy="342900"/>
          </a:xfrm>
          <a:prstGeom prst="rect">
            <a:avLst/>
          </a:prstGeom>
          <a:noFill/>
          <a:ln w="9525">
            <a:noFill/>
            <a:miter lim="800000"/>
            <a:headEnd/>
            <a:tailEnd/>
          </a:ln>
          <a:effectLst/>
        </p:spPr>
        <p:txBody>
          <a:bodyPr vert="horz" wrap="square" lIns="92885" tIns="46442" rIns="92885" bIns="46442" numCol="1" anchor="t" anchorCtr="0" compatLnSpc="1">
            <a:prstTxWarp prst="textNoShape">
              <a:avLst/>
            </a:prstTxWarp>
          </a:bodyPr>
          <a:lstStyle>
            <a:lvl1pPr algn="r" defTabSz="928688">
              <a:defRPr sz="1200">
                <a:latin typeface="Times New Roman" charset="0"/>
              </a:defRPr>
            </a:lvl1pPr>
          </a:lstStyle>
          <a:p>
            <a:endParaRPr lang="en-US"/>
          </a:p>
        </p:txBody>
      </p:sp>
      <p:sp>
        <p:nvSpPr>
          <p:cNvPr id="57348" name="Rectangle 4"/>
          <p:cNvSpPr>
            <a:spLocks noGrp="1" noChangeArrowheads="1"/>
          </p:cNvSpPr>
          <p:nvPr>
            <p:ph type="ftr" sz="quarter" idx="2"/>
          </p:nvPr>
        </p:nvSpPr>
        <p:spPr bwMode="auto">
          <a:xfrm>
            <a:off x="0" y="6513513"/>
            <a:ext cx="4029075" cy="342900"/>
          </a:xfrm>
          <a:prstGeom prst="rect">
            <a:avLst/>
          </a:prstGeom>
          <a:noFill/>
          <a:ln w="9525">
            <a:noFill/>
            <a:miter lim="800000"/>
            <a:headEnd/>
            <a:tailEnd/>
          </a:ln>
          <a:effectLst/>
        </p:spPr>
        <p:txBody>
          <a:bodyPr vert="horz" wrap="square" lIns="92885" tIns="46442" rIns="92885" bIns="46442" numCol="1" anchor="b" anchorCtr="0" compatLnSpc="1">
            <a:prstTxWarp prst="textNoShape">
              <a:avLst/>
            </a:prstTxWarp>
          </a:bodyPr>
          <a:lstStyle>
            <a:lvl1pPr defTabSz="928688">
              <a:defRPr sz="1200">
                <a:latin typeface="Times New Roman" charset="0"/>
              </a:defRPr>
            </a:lvl1pPr>
          </a:lstStyle>
          <a:p>
            <a:endParaRPr lang="en-US"/>
          </a:p>
        </p:txBody>
      </p:sp>
      <p:sp>
        <p:nvSpPr>
          <p:cNvPr id="57349" name="Rectangle 5"/>
          <p:cNvSpPr>
            <a:spLocks noGrp="1" noChangeArrowheads="1"/>
          </p:cNvSpPr>
          <p:nvPr>
            <p:ph type="sldNum" sz="quarter" idx="3"/>
          </p:nvPr>
        </p:nvSpPr>
        <p:spPr bwMode="auto">
          <a:xfrm>
            <a:off x="5265738" y="6513513"/>
            <a:ext cx="4029075" cy="342900"/>
          </a:xfrm>
          <a:prstGeom prst="rect">
            <a:avLst/>
          </a:prstGeom>
          <a:noFill/>
          <a:ln w="9525">
            <a:noFill/>
            <a:miter lim="800000"/>
            <a:headEnd/>
            <a:tailEnd/>
          </a:ln>
          <a:effectLst/>
        </p:spPr>
        <p:txBody>
          <a:bodyPr vert="horz" wrap="square" lIns="92885" tIns="46442" rIns="92885" bIns="46442" numCol="1" anchor="b" anchorCtr="0" compatLnSpc="1">
            <a:prstTxWarp prst="textNoShape">
              <a:avLst/>
            </a:prstTxWarp>
          </a:bodyPr>
          <a:lstStyle>
            <a:lvl1pPr algn="r" defTabSz="928688">
              <a:defRPr sz="1200">
                <a:latin typeface="Times New Roman" charset="0"/>
              </a:defRPr>
            </a:lvl1pPr>
          </a:lstStyle>
          <a:p>
            <a:fld id="{7B36E84B-4E3A-744F-AA4E-70375556EF3C}" type="slidenum">
              <a:rPr lang="en-US"/>
              <a:pPr/>
              <a:t>‹#›</a:t>
            </a:fld>
            <a:endParaRPr lang="en-US"/>
          </a:p>
        </p:txBody>
      </p:sp>
    </p:spTree>
    <p:extLst>
      <p:ext uri="{BB962C8B-B14F-4D97-AF65-F5344CB8AC3E}">
        <p14:creationId xmlns:p14="http://schemas.microsoft.com/office/powerpoint/2010/main" val="163676237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4029075" cy="381000"/>
          </a:xfrm>
          <a:prstGeom prst="rect">
            <a:avLst/>
          </a:prstGeom>
          <a:noFill/>
          <a:ln w="9525">
            <a:noFill/>
            <a:miter lim="800000"/>
            <a:headEnd/>
            <a:tailEnd/>
          </a:ln>
          <a:effectLst/>
        </p:spPr>
        <p:txBody>
          <a:bodyPr vert="horz" wrap="square" lIns="92885" tIns="46442" rIns="92885" bIns="46442" numCol="1" anchor="t" anchorCtr="0" compatLnSpc="1">
            <a:prstTxWarp prst="textNoShape">
              <a:avLst/>
            </a:prstTxWarp>
          </a:bodyPr>
          <a:lstStyle>
            <a:lvl1pPr defTabSz="928688">
              <a:defRPr sz="1200"/>
            </a:lvl1pPr>
          </a:lstStyle>
          <a:p>
            <a:endParaRPr lang="en-US"/>
          </a:p>
        </p:txBody>
      </p:sp>
      <p:sp>
        <p:nvSpPr>
          <p:cNvPr id="99331" name="Rectangle 3"/>
          <p:cNvSpPr>
            <a:spLocks noGrp="1" noChangeArrowheads="1"/>
          </p:cNvSpPr>
          <p:nvPr>
            <p:ph type="dt" idx="1"/>
          </p:nvPr>
        </p:nvSpPr>
        <p:spPr bwMode="auto">
          <a:xfrm>
            <a:off x="5267325" y="0"/>
            <a:ext cx="4029075" cy="381000"/>
          </a:xfrm>
          <a:prstGeom prst="rect">
            <a:avLst/>
          </a:prstGeom>
          <a:noFill/>
          <a:ln w="9525">
            <a:noFill/>
            <a:miter lim="800000"/>
            <a:headEnd/>
            <a:tailEnd/>
          </a:ln>
          <a:effectLst/>
        </p:spPr>
        <p:txBody>
          <a:bodyPr vert="horz" wrap="square" lIns="92885" tIns="46442" rIns="92885" bIns="46442" numCol="1" anchor="t" anchorCtr="0" compatLnSpc="1">
            <a:prstTxWarp prst="textNoShape">
              <a:avLst/>
            </a:prstTxWarp>
          </a:bodyPr>
          <a:lstStyle>
            <a:lvl1pPr algn="r" defTabSz="928688">
              <a:defRPr sz="1200"/>
            </a:lvl1pPr>
          </a:lstStyle>
          <a:p>
            <a:endParaRPr lang="en-US"/>
          </a:p>
        </p:txBody>
      </p:sp>
      <p:sp>
        <p:nvSpPr>
          <p:cNvPr id="36868" name="Rectangle 4"/>
          <p:cNvSpPr>
            <a:spLocks noGrp="1" noRot="1" noChangeAspect="1" noChangeArrowheads="1" noTextEdit="1"/>
          </p:cNvSpPr>
          <p:nvPr>
            <p:ph type="sldImg" idx="2"/>
          </p:nvPr>
        </p:nvSpPr>
        <p:spPr bwMode="auto">
          <a:xfrm>
            <a:off x="2921000" y="533400"/>
            <a:ext cx="3454400" cy="2590800"/>
          </a:xfrm>
          <a:prstGeom prst="rect">
            <a:avLst/>
          </a:prstGeom>
          <a:noFill/>
          <a:ln w="9525">
            <a:solidFill>
              <a:srgbClr val="000000"/>
            </a:solidFill>
            <a:miter lim="800000"/>
            <a:headEnd/>
            <a:tailEnd/>
          </a:ln>
        </p:spPr>
      </p:sp>
      <p:sp>
        <p:nvSpPr>
          <p:cNvPr id="99333" name="Rectangle 5"/>
          <p:cNvSpPr>
            <a:spLocks noGrp="1" noChangeArrowheads="1"/>
          </p:cNvSpPr>
          <p:nvPr>
            <p:ph type="body" sz="quarter" idx="3"/>
          </p:nvPr>
        </p:nvSpPr>
        <p:spPr bwMode="auto">
          <a:xfrm>
            <a:off x="1239838" y="3276600"/>
            <a:ext cx="6816725" cy="3048000"/>
          </a:xfrm>
          <a:prstGeom prst="rect">
            <a:avLst/>
          </a:prstGeom>
          <a:noFill/>
          <a:ln w="9525">
            <a:noFill/>
            <a:miter lim="800000"/>
            <a:headEnd/>
            <a:tailEnd/>
          </a:ln>
          <a:effectLst/>
        </p:spPr>
        <p:txBody>
          <a:bodyPr vert="horz" wrap="square" lIns="92885" tIns="46442" rIns="92885" bIns="46442"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9334" name="Rectangle 6"/>
          <p:cNvSpPr>
            <a:spLocks noGrp="1" noChangeArrowheads="1"/>
          </p:cNvSpPr>
          <p:nvPr>
            <p:ph type="ftr" sz="quarter" idx="4"/>
          </p:nvPr>
        </p:nvSpPr>
        <p:spPr bwMode="auto">
          <a:xfrm>
            <a:off x="0" y="6477000"/>
            <a:ext cx="4029075" cy="381000"/>
          </a:xfrm>
          <a:prstGeom prst="rect">
            <a:avLst/>
          </a:prstGeom>
          <a:noFill/>
          <a:ln w="9525">
            <a:noFill/>
            <a:miter lim="800000"/>
            <a:headEnd/>
            <a:tailEnd/>
          </a:ln>
          <a:effectLst/>
        </p:spPr>
        <p:txBody>
          <a:bodyPr vert="horz" wrap="square" lIns="92885" tIns="46442" rIns="92885" bIns="46442" numCol="1" anchor="b" anchorCtr="0" compatLnSpc="1">
            <a:prstTxWarp prst="textNoShape">
              <a:avLst/>
            </a:prstTxWarp>
          </a:bodyPr>
          <a:lstStyle>
            <a:lvl1pPr defTabSz="928688">
              <a:defRPr sz="1200"/>
            </a:lvl1pPr>
          </a:lstStyle>
          <a:p>
            <a:endParaRPr lang="en-US"/>
          </a:p>
        </p:txBody>
      </p:sp>
      <p:sp>
        <p:nvSpPr>
          <p:cNvPr id="99335" name="Rectangle 7"/>
          <p:cNvSpPr>
            <a:spLocks noGrp="1" noChangeArrowheads="1"/>
          </p:cNvSpPr>
          <p:nvPr>
            <p:ph type="sldNum" sz="quarter" idx="5"/>
          </p:nvPr>
        </p:nvSpPr>
        <p:spPr bwMode="auto">
          <a:xfrm>
            <a:off x="5267325" y="6477000"/>
            <a:ext cx="4029075" cy="381000"/>
          </a:xfrm>
          <a:prstGeom prst="rect">
            <a:avLst/>
          </a:prstGeom>
          <a:noFill/>
          <a:ln w="9525">
            <a:noFill/>
            <a:miter lim="800000"/>
            <a:headEnd/>
            <a:tailEnd/>
          </a:ln>
          <a:effectLst/>
        </p:spPr>
        <p:txBody>
          <a:bodyPr vert="horz" wrap="square" lIns="92885" tIns="46442" rIns="92885" bIns="46442" numCol="1" anchor="b" anchorCtr="0" compatLnSpc="1">
            <a:prstTxWarp prst="textNoShape">
              <a:avLst/>
            </a:prstTxWarp>
          </a:bodyPr>
          <a:lstStyle>
            <a:lvl1pPr algn="r" defTabSz="928688">
              <a:defRPr sz="1200"/>
            </a:lvl1pPr>
          </a:lstStyle>
          <a:p>
            <a:fld id="{1521F67C-5146-254C-B259-C0F20F1FC6AB}" type="slidenum">
              <a:rPr lang="en-US"/>
              <a:pPr/>
              <a:t>‹#›</a:t>
            </a:fld>
            <a:endParaRPr lang="en-US"/>
          </a:p>
        </p:txBody>
      </p:sp>
    </p:spTree>
    <p:extLst>
      <p:ext uri="{BB962C8B-B14F-4D97-AF65-F5344CB8AC3E}">
        <p14:creationId xmlns:p14="http://schemas.microsoft.com/office/powerpoint/2010/main" val="309931816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demo: http://</a:t>
            </a:r>
            <a:r>
              <a:rPr lang="en-US" dirty="0" err="1" smtClean="0"/>
              <a:t>www.cs.rochester.edu/~kautz/Mazes/search/applet.html</a:t>
            </a:r>
            <a:endParaRPr lang="en-US" dirty="0"/>
          </a:p>
        </p:txBody>
      </p:sp>
      <p:sp>
        <p:nvSpPr>
          <p:cNvPr id="4" name="Slide Number Placeholder 3"/>
          <p:cNvSpPr>
            <a:spLocks noGrp="1"/>
          </p:cNvSpPr>
          <p:nvPr>
            <p:ph type="sldNum" sz="quarter" idx="10"/>
          </p:nvPr>
        </p:nvSpPr>
        <p:spPr/>
        <p:txBody>
          <a:bodyPr/>
          <a:lstStyle/>
          <a:p>
            <a:fld id="{1521F67C-5146-254C-B259-C0F20F1FC6AB}" type="slidenum">
              <a:rPr lang="en-US" smtClean="0"/>
              <a:pPr/>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endParaRPr lang="en-US"/>
          </a:p>
        </p:txBody>
      </p:sp>
      <p:sp>
        <p:nvSpPr>
          <p:cNvPr id="19" name="Footer Placeholder 18"/>
          <p:cNvSpPr>
            <a:spLocks noGrp="1"/>
          </p:cNvSpPr>
          <p:nvPr>
            <p:ph type="ftr" sz="quarter" idx="11"/>
          </p:nvPr>
        </p:nvSpPr>
        <p:spPr/>
        <p:txBody>
          <a:bodyPr/>
          <a:lstStyle/>
          <a:p>
            <a:r>
              <a:rPr lang="en-US" smtClean="0"/>
              <a:t>C243 Data Structures - D. Vrajitoru</a:t>
            </a:r>
            <a:endParaRPr lang="en-US"/>
          </a:p>
        </p:txBody>
      </p:sp>
      <p:sp>
        <p:nvSpPr>
          <p:cNvPr id="27" name="Slide Number Placeholder 26"/>
          <p:cNvSpPr>
            <a:spLocks noGrp="1"/>
          </p:cNvSpPr>
          <p:nvPr>
            <p:ph type="sldNum" sz="quarter" idx="12"/>
          </p:nvPr>
        </p:nvSpPr>
        <p:spPr/>
        <p:txBody>
          <a:bodyPr/>
          <a:lstStyle/>
          <a:p>
            <a:fld id="{CA063F03-6090-5749-8BB7-113286C3A97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endParaRPr lang="en-US" dirty="0"/>
          </a:p>
        </p:txBody>
      </p:sp>
      <p:sp>
        <p:nvSpPr>
          <p:cNvPr id="5" name="Footer Placeholder 4"/>
          <p:cNvSpPr>
            <a:spLocks noGrp="1"/>
          </p:cNvSpPr>
          <p:nvPr>
            <p:ph type="ftr" sz="quarter" idx="11"/>
          </p:nvPr>
        </p:nvSpPr>
        <p:spPr/>
        <p:txBody>
          <a:bodyPr/>
          <a:lstStyle/>
          <a:p>
            <a:r>
              <a:rPr lang="en-US" smtClean="0"/>
              <a:t>C243 Data Structures - D. Vrajitoru</a:t>
            </a:r>
            <a:endParaRPr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endParaRPr lang="en-US"/>
          </a:p>
        </p:txBody>
      </p:sp>
      <p:sp>
        <p:nvSpPr>
          <p:cNvPr id="5" name="Footer Placeholder 4"/>
          <p:cNvSpPr>
            <a:spLocks noGrp="1"/>
          </p:cNvSpPr>
          <p:nvPr>
            <p:ph type="ftr" sz="quarter" idx="11"/>
          </p:nvPr>
        </p:nvSpPr>
        <p:spPr/>
        <p:txBody>
          <a:bodyPr/>
          <a:lstStyle/>
          <a:p>
            <a:r>
              <a:rPr lang="en-US" smtClean="0"/>
              <a:t>C243 Data Structures - D. Vrajitoru</a:t>
            </a:r>
            <a:endParaRPr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5"/>
          <p:cNvSpPr>
            <a:spLocks noGrp="1" noChangeArrowheads="1"/>
          </p:cNvSpPr>
          <p:nvPr>
            <p:ph type="ftr" sz="quarter" idx="10"/>
          </p:nvPr>
        </p:nvSpPr>
        <p:spPr>
          <a:ln/>
        </p:spPr>
        <p:txBody>
          <a:bodyPr/>
          <a:lstStyle>
            <a:lvl1pPr>
              <a:defRPr/>
            </a:lvl1pPr>
          </a:lstStyle>
          <a:p>
            <a:r>
              <a:rPr lang="en-US"/>
              <a:t>C243 Data Structures - D. Vrajitoru</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endParaRPr lang="en-US"/>
          </a:p>
        </p:txBody>
      </p:sp>
      <p:sp>
        <p:nvSpPr>
          <p:cNvPr id="5" name="Footer Placeholder 4"/>
          <p:cNvSpPr>
            <a:spLocks noGrp="1"/>
          </p:cNvSpPr>
          <p:nvPr>
            <p:ph type="ftr" sz="quarter" idx="11"/>
          </p:nvPr>
        </p:nvSpPr>
        <p:spPr/>
        <p:txBody>
          <a:bodyPr/>
          <a:lstStyle/>
          <a:p>
            <a:r>
              <a:rPr lang="en-US" smtClean="0"/>
              <a:t>C243 Data Structures - D. Vrajitoru</a:t>
            </a:r>
            <a:endParaRPr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eaLnBrk="1" latinLnBrk="0" hangingPunct="1"/>
            <a:endParaRPr lang="en-US"/>
          </a:p>
        </p:txBody>
      </p:sp>
      <p:sp>
        <p:nvSpPr>
          <p:cNvPr id="5" name="Footer Placeholder 4"/>
          <p:cNvSpPr>
            <a:spLocks noGrp="1"/>
          </p:cNvSpPr>
          <p:nvPr>
            <p:ph type="ftr" sz="quarter" idx="11"/>
          </p:nvPr>
        </p:nvSpPr>
        <p:spPr/>
        <p:txBody>
          <a:bodyPr/>
          <a:lstStyle/>
          <a:p>
            <a:r>
              <a:rPr lang="en-US" smtClean="0"/>
              <a:t>C243 Data Structures - D. Vrajitoru</a:t>
            </a:r>
            <a:endParaRPr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eaLnBrk="1" latinLnBrk="0" hangingPunct="1"/>
            <a:endParaRPr lang="en-US"/>
          </a:p>
        </p:txBody>
      </p:sp>
      <p:sp>
        <p:nvSpPr>
          <p:cNvPr id="6" name="Footer Placeholder 5"/>
          <p:cNvSpPr>
            <a:spLocks noGrp="1"/>
          </p:cNvSpPr>
          <p:nvPr>
            <p:ph type="ftr" sz="quarter" idx="11"/>
          </p:nvPr>
        </p:nvSpPr>
        <p:spPr/>
        <p:txBody>
          <a:bodyPr/>
          <a:lstStyle/>
          <a:p>
            <a:r>
              <a:rPr lang="en-US" smtClean="0"/>
              <a:t>C243 Data Structures - D. Vrajitoru</a:t>
            </a:r>
            <a:endParaRPr lang="en-US"/>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eaLnBrk="1" latinLnBrk="0" hangingPunct="1"/>
            <a:endParaRPr lang="en-US"/>
          </a:p>
        </p:txBody>
      </p:sp>
      <p:sp>
        <p:nvSpPr>
          <p:cNvPr id="8" name="Footer Placeholder 7"/>
          <p:cNvSpPr>
            <a:spLocks noGrp="1"/>
          </p:cNvSpPr>
          <p:nvPr>
            <p:ph type="ftr" sz="quarter" idx="11"/>
          </p:nvPr>
        </p:nvSpPr>
        <p:spPr/>
        <p:txBody>
          <a:bodyPr/>
          <a:lstStyle/>
          <a:p>
            <a:r>
              <a:rPr lang="en-US" smtClean="0"/>
              <a:t>C243 Data Structures - D. Vrajitoru</a:t>
            </a:r>
            <a:endParaRPr lang="en-US"/>
          </a:p>
        </p:txBody>
      </p:sp>
      <p:sp>
        <p:nvSpPr>
          <p:cNvPr id="9" name="Slide Number Placeholder 8"/>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pPr eaLnBrk="1" latinLnBrk="0" hangingPunct="1"/>
            <a:endParaRPr lang="en-US"/>
          </a:p>
        </p:txBody>
      </p:sp>
      <p:sp>
        <p:nvSpPr>
          <p:cNvPr id="8" name="Slide Number Placeholder 7"/>
          <p:cNvSpPr>
            <a:spLocks noGrp="1"/>
          </p:cNvSpPr>
          <p:nvPr>
            <p:ph type="sldNum" sz="quarter" idx="11"/>
          </p:nvPr>
        </p:nvSpPr>
        <p:spPr/>
        <p:txBody>
          <a:bodyPr/>
          <a:lstStyle/>
          <a:p>
            <a:fld id="{2AA957AF-53C0-420B-9C2D-77DB1416566C}" type="slidenum">
              <a:rPr kumimoji="0" lang="en-US" smtClean="0"/>
              <a:pPr eaLnBrk="1" latinLnBrk="0" hangingPunct="1"/>
              <a:t>‹#›</a:t>
            </a:fld>
            <a:endParaRPr kumimoji="0" lang="en-US"/>
          </a:p>
        </p:txBody>
      </p:sp>
      <p:sp>
        <p:nvSpPr>
          <p:cNvPr id="9" name="Footer Placeholder 8"/>
          <p:cNvSpPr>
            <a:spLocks noGrp="1"/>
          </p:cNvSpPr>
          <p:nvPr>
            <p:ph type="ftr" sz="quarter" idx="12"/>
          </p:nvPr>
        </p:nvSpPr>
        <p:spPr/>
        <p:txBody>
          <a:bodyPr/>
          <a:lstStyle/>
          <a:p>
            <a:r>
              <a:rPr lang="en-US" smtClean="0"/>
              <a:t>C243 Data Structures - D. Vrajitoru</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endParaRPr lang="en-US"/>
          </a:p>
        </p:txBody>
      </p:sp>
      <p:sp>
        <p:nvSpPr>
          <p:cNvPr id="3" name="Footer Placeholder 2"/>
          <p:cNvSpPr>
            <a:spLocks noGrp="1"/>
          </p:cNvSpPr>
          <p:nvPr>
            <p:ph type="ftr" sz="quarter" idx="11"/>
          </p:nvPr>
        </p:nvSpPr>
        <p:spPr/>
        <p:txBody>
          <a:bodyPr/>
          <a:lstStyle/>
          <a:p>
            <a:r>
              <a:rPr lang="en-US" smtClean="0"/>
              <a:t>C243 Data Structures - D. Vrajitoru</a:t>
            </a:r>
            <a:endParaRPr lang="en-US"/>
          </a:p>
        </p:txBody>
      </p:sp>
      <p:sp>
        <p:nvSpPr>
          <p:cNvPr id="4" name="Slide Number Placeholder 3"/>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eaLnBrk="1" latinLnBrk="0" hangingPunct="1"/>
            <a:endParaRPr lang="en-US"/>
          </a:p>
        </p:txBody>
      </p:sp>
      <p:sp>
        <p:nvSpPr>
          <p:cNvPr id="6" name="Footer Placeholder 5"/>
          <p:cNvSpPr>
            <a:spLocks noGrp="1"/>
          </p:cNvSpPr>
          <p:nvPr>
            <p:ph type="ftr" sz="quarter" idx="11"/>
          </p:nvPr>
        </p:nvSpPr>
        <p:spPr/>
        <p:txBody>
          <a:bodyPr/>
          <a:lstStyle/>
          <a:p>
            <a:r>
              <a:rPr lang="en-US" smtClean="0"/>
              <a:t>C243 Data Structures - D. Vrajitoru</a:t>
            </a:r>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Drag picture to placeholder or click icon to add</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pPr eaLnBrk="1" latinLnBrk="0" hangingPunct="1"/>
            <a:endParaRPr lang="en-US"/>
          </a:p>
        </p:txBody>
      </p:sp>
      <p:sp>
        <p:nvSpPr>
          <p:cNvPr id="6" name="Footer Placeholder 5"/>
          <p:cNvSpPr>
            <a:spLocks noGrp="1"/>
          </p:cNvSpPr>
          <p:nvPr>
            <p:ph type="ftr" sz="quarter" idx="11"/>
          </p:nvPr>
        </p:nvSpPr>
        <p:spPr/>
        <p:txBody>
          <a:bodyPr/>
          <a:lstStyle/>
          <a:p>
            <a:r>
              <a:rPr lang="en-US" smtClean="0"/>
              <a:t>C243 Data Structures - D. Vrajitoru</a:t>
            </a:r>
            <a:endParaRPr lang="en-US"/>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pPr eaLnBrk="1" latinLnBrk="0" hangingPunct="1"/>
            <a:endParaRPr lang="en-US" sz="1000">
              <a:solidFill>
                <a:schemeClr val="tx2">
                  <a:shade val="50000"/>
                </a:schemeClr>
              </a:solidFill>
            </a:endParaRPr>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r>
              <a:rPr lang="en-US" smtClean="0"/>
              <a:t>C243 Data Structures - D. Vrajitoru</a:t>
            </a:r>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2AA957AF-53C0-420B-9C2D-77DB1416566C}" type="slidenum">
              <a:rPr kumimoji="0" lang="en-US" smtClean="0"/>
              <a:pPr eaLnBrk="1" latinLnBrk="0" hangingPunct="1"/>
              <a:t>‹#›</a:t>
            </a:fld>
            <a:endParaRPr kumimoji="0" lang="en-US" sz="1000" dirty="0">
              <a:solidFill>
                <a:schemeClr val="tx2">
                  <a:shade val="50000"/>
                </a:schemeClr>
              </a:solidFill>
            </a:endParaRPr>
          </a:p>
        </p:txBody>
      </p:sp>
    </p:spTree>
  </p:cSld>
  <p:clrMap bg1="dk1" tx1="lt1" bg2="dk2" tx2="lt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Lst>
  <p:hf hdr="0" ftr="0" dt="0"/>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 Id="rId3"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ctrTitle"/>
          </p:nvPr>
        </p:nvSpPr>
        <p:spPr/>
        <p:txBody>
          <a:bodyPr/>
          <a:lstStyle/>
          <a:p>
            <a:pPr eaLnBrk="1" hangingPunct="1"/>
            <a:r>
              <a:rPr lang="en-US" sz="4000"/>
              <a:t>C243 Data Structures</a:t>
            </a:r>
            <a:br>
              <a:rPr lang="en-US" sz="4000"/>
            </a:br>
            <a:r>
              <a:rPr lang="en-US" sz="4000"/>
              <a:t>Graph Theory</a:t>
            </a:r>
          </a:p>
        </p:txBody>
      </p:sp>
      <p:sp>
        <p:nvSpPr>
          <p:cNvPr id="98307" name="Rectangle 3"/>
          <p:cNvSpPr>
            <a:spLocks noGrp="1" noChangeArrowheads="1"/>
          </p:cNvSpPr>
          <p:nvPr>
            <p:ph type="subTitle" idx="1"/>
          </p:nvPr>
        </p:nvSpPr>
        <p:spPr/>
        <p:txBody>
          <a:bodyPr/>
          <a:lstStyle/>
          <a:p>
            <a:pPr eaLnBrk="1" hangingPunct="1">
              <a:buFont typeface="Wingdings" charset="2"/>
              <a:buNone/>
            </a:pPr>
            <a:r>
              <a:rPr lang="en-US"/>
              <a:t>Dana Vrajitoru</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p:txBody>
          <a:bodyPr/>
          <a:lstStyle/>
          <a:p>
            <a:pPr eaLnBrk="1" hangingPunct="1"/>
            <a:r>
              <a:rPr lang="en-US"/>
              <a:t>Add a Vertex and an Edge</a:t>
            </a:r>
          </a:p>
        </p:txBody>
      </p:sp>
      <p:sp>
        <p:nvSpPr>
          <p:cNvPr id="296963" name="Rectangle 3"/>
          <p:cNvSpPr>
            <a:spLocks noGrp="1" noChangeArrowheads="1"/>
          </p:cNvSpPr>
          <p:nvPr>
            <p:ph idx="1"/>
          </p:nvPr>
        </p:nvSpPr>
        <p:spPr>
          <a:xfrm>
            <a:off x="457200" y="1600200"/>
            <a:ext cx="8458200" cy="4530725"/>
          </a:xfrm>
        </p:spPr>
        <p:txBody>
          <a:bodyPr/>
          <a:lstStyle/>
          <a:p>
            <a:pPr eaLnBrk="1" hangingPunct="1">
              <a:buNone/>
            </a:pPr>
            <a:r>
              <a:rPr lang="en-US" sz="2800" dirty="0">
                <a:latin typeface="Courier New" charset="0"/>
              </a:rPr>
              <a:t> </a:t>
            </a:r>
            <a:r>
              <a:rPr lang="en-US" sz="2400" b="1" dirty="0">
                <a:latin typeface="Courier New" charset="0"/>
              </a:rPr>
              <a:t>void Graph::</a:t>
            </a:r>
            <a:r>
              <a:rPr lang="en-US" sz="2400" b="1" dirty="0" err="1" smtClean="0">
                <a:latin typeface="Courier New" charset="0"/>
              </a:rPr>
              <a:t>addVertex</a:t>
            </a:r>
            <a:r>
              <a:rPr lang="en-US" sz="2400" b="1" dirty="0">
                <a:latin typeface="Courier New" charset="0"/>
              </a:rPr>
              <a:t>(</a:t>
            </a:r>
            <a:r>
              <a:rPr lang="en-US" sz="2400" b="1" dirty="0" err="1">
                <a:latin typeface="Courier New" charset="0"/>
              </a:rPr>
              <a:t>const</a:t>
            </a:r>
            <a:r>
              <a:rPr lang="en-US" sz="2400" b="1" dirty="0">
                <a:latin typeface="Courier New" charset="0"/>
              </a:rPr>
              <a:t> string </a:t>
            </a:r>
            <a:r>
              <a:rPr lang="en-US" sz="2400" b="1" dirty="0" err="1" smtClean="0">
                <a:latin typeface="Courier New" charset="0"/>
              </a:rPr>
              <a:t>theName</a:t>
            </a:r>
            <a:r>
              <a:rPr lang="en-US" sz="2400" b="1" dirty="0">
                <a:latin typeface="Courier New" charset="0"/>
              </a:rPr>
              <a:t>)</a:t>
            </a:r>
            <a:br>
              <a:rPr lang="en-US" sz="2400" b="1" dirty="0">
                <a:latin typeface="Courier New" charset="0"/>
              </a:rPr>
            </a:br>
            <a:r>
              <a:rPr lang="en-US" sz="2400" b="1" dirty="0">
                <a:latin typeface="Courier New" charset="0"/>
              </a:rPr>
              <a:t>{</a:t>
            </a:r>
            <a:br>
              <a:rPr lang="en-US" sz="2400" b="1" dirty="0">
                <a:latin typeface="Courier New" charset="0"/>
              </a:rPr>
            </a:br>
            <a:r>
              <a:rPr lang="en-US" sz="2400" b="1" dirty="0">
                <a:latin typeface="Courier New" charset="0"/>
              </a:rPr>
              <a:t>  </a:t>
            </a:r>
            <a:r>
              <a:rPr lang="en-US" sz="2400" b="1" dirty="0" smtClean="0">
                <a:latin typeface="Courier New" charset="0"/>
              </a:rPr>
              <a:t>  vertex </a:t>
            </a:r>
            <a:r>
              <a:rPr lang="en-US" sz="2400" b="1" dirty="0" err="1" smtClean="0">
                <a:latin typeface="Courier New" charset="0"/>
              </a:rPr>
              <a:t>newVertex</a:t>
            </a:r>
            <a:r>
              <a:rPr lang="en-US" sz="2400" b="1" dirty="0">
                <a:latin typeface="Courier New" charset="0"/>
              </a:rPr>
              <a:t>;</a:t>
            </a:r>
            <a:br>
              <a:rPr lang="en-US" sz="2400" b="1" dirty="0">
                <a:latin typeface="Courier New" charset="0"/>
              </a:rPr>
            </a:br>
            <a:r>
              <a:rPr lang="en-US" sz="2400" b="1" dirty="0" smtClean="0">
                <a:latin typeface="Courier New" charset="0"/>
              </a:rPr>
              <a:t>  </a:t>
            </a:r>
            <a:r>
              <a:rPr lang="en-US" sz="2400" b="1" dirty="0">
                <a:latin typeface="Courier New" charset="0"/>
              </a:rPr>
              <a:t>  </a:t>
            </a:r>
            <a:r>
              <a:rPr lang="en-US" sz="2400" b="1" dirty="0" err="1" smtClean="0">
                <a:latin typeface="Courier New" charset="0"/>
              </a:rPr>
              <a:t>newVertex.name</a:t>
            </a:r>
            <a:r>
              <a:rPr lang="en-US" sz="2400" b="1" dirty="0" smtClean="0">
                <a:latin typeface="Courier New" charset="0"/>
              </a:rPr>
              <a:t> </a:t>
            </a:r>
            <a:r>
              <a:rPr lang="en-US" sz="2400" b="1" dirty="0">
                <a:latin typeface="Courier New" charset="0"/>
              </a:rPr>
              <a:t>= </a:t>
            </a:r>
            <a:r>
              <a:rPr lang="en-US" sz="2400" b="1" dirty="0" err="1" smtClean="0">
                <a:latin typeface="Courier New" charset="0"/>
              </a:rPr>
              <a:t>theName</a:t>
            </a:r>
            <a:r>
              <a:rPr lang="en-US" sz="2400" b="1" dirty="0">
                <a:latin typeface="Courier New" charset="0"/>
              </a:rPr>
              <a:t>;</a:t>
            </a:r>
            <a:br>
              <a:rPr lang="en-US" sz="2400" b="1" dirty="0">
                <a:latin typeface="Courier New" charset="0"/>
              </a:rPr>
            </a:br>
            <a:r>
              <a:rPr lang="en-US" sz="2400" b="1" dirty="0">
                <a:latin typeface="Courier New" charset="0"/>
              </a:rPr>
              <a:t>  </a:t>
            </a:r>
            <a:r>
              <a:rPr lang="en-US" sz="2400" b="1" dirty="0" smtClean="0">
                <a:latin typeface="Courier New" charset="0"/>
              </a:rPr>
              <a:t>  </a:t>
            </a:r>
            <a:r>
              <a:rPr lang="en-US" sz="2400" b="1" dirty="0" err="1" smtClean="0">
                <a:latin typeface="Courier New" charset="0"/>
              </a:rPr>
              <a:t>vertices.push_back</a:t>
            </a:r>
            <a:r>
              <a:rPr lang="en-US" sz="2400" b="1" dirty="0">
                <a:latin typeface="Courier New" charset="0"/>
              </a:rPr>
              <a:t>(</a:t>
            </a:r>
            <a:r>
              <a:rPr lang="en-US" sz="2400" b="1" dirty="0" err="1" smtClean="0">
                <a:latin typeface="Courier New" charset="0"/>
              </a:rPr>
              <a:t>newVertex</a:t>
            </a:r>
            <a:r>
              <a:rPr lang="en-US" sz="2400" b="1" dirty="0">
                <a:latin typeface="Courier New" charset="0"/>
              </a:rPr>
              <a:t>);</a:t>
            </a:r>
            <a:br>
              <a:rPr lang="en-US" sz="2400" b="1" dirty="0">
                <a:latin typeface="Courier New" charset="0"/>
              </a:rPr>
            </a:br>
            <a:r>
              <a:rPr lang="en-US" sz="2400" b="1" dirty="0">
                <a:latin typeface="Courier New" charset="0"/>
              </a:rPr>
              <a:t>  </a:t>
            </a:r>
            <a:r>
              <a:rPr lang="en-US" sz="2400" b="1" dirty="0" smtClean="0">
                <a:latin typeface="Courier New" charset="0"/>
              </a:rPr>
              <a:t>  </a:t>
            </a:r>
            <a:r>
              <a:rPr lang="en-US" sz="2400" b="1" dirty="0" err="1" smtClean="0">
                <a:latin typeface="Courier New" charset="0"/>
              </a:rPr>
              <a:t>nrVertices</a:t>
            </a:r>
            <a:r>
              <a:rPr lang="en-US" sz="2400" b="1" dirty="0">
                <a:latin typeface="Courier New" charset="0"/>
              </a:rPr>
              <a:t>++;</a:t>
            </a:r>
            <a:br>
              <a:rPr lang="en-US" sz="2400" b="1" dirty="0">
                <a:latin typeface="Courier New" charset="0"/>
              </a:rPr>
            </a:br>
            <a:r>
              <a:rPr lang="en-US" sz="2400" b="1" dirty="0">
                <a:latin typeface="Courier New" charset="0"/>
              </a:rPr>
              <a:t>} </a:t>
            </a:r>
            <a:r>
              <a:rPr lang="en-US" sz="2400" b="1" dirty="0" smtClean="0">
                <a:latin typeface="Courier New" charset="0"/>
              </a:rPr>
              <a:t>// Graph</a:t>
            </a:r>
            <a:r>
              <a:rPr lang="en-US" sz="2400" b="1" dirty="0">
                <a:latin typeface="Courier New" charset="0"/>
              </a:rPr>
              <a:t>::</a:t>
            </a:r>
            <a:r>
              <a:rPr lang="en-US" sz="2400" b="1" dirty="0" err="1">
                <a:latin typeface="Courier New" charset="0"/>
              </a:rPr>
              <a:t>addVertex</a:t>
            </a:r>
            <a:r>
              <a:rPr lang="en-US" sz="2400" b="1" dirty="0" smtClean="0">
                <a:latin typeface="Courier New" charset="0"/>
              </a:rPr>
              <a:t>()</a:t>
            </a:r>
            <a:endParaRPr lang="en-US" sz="2400" b="1" dirty="0">
              <a:latin typeface="Courier New" charset="0"/>
            </a:endParaRPr>
          </a:p>
        </p:txBody>
      </p:sp>
      <p:sp>
        <p:nvSpPr>
          <p:cNvPr id="2" name="Slide Number Placeholder 1"/>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10</a:t>
            </a:fld>
            <a:endParaRPr kumimoji="0" lang="en-US"/>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7" name="Rectangle 3"/>
          <p:cNvSpPr>
            <a:spLocks noGrp="1" noChangeArrowheads="1"/>
          </p:cNvSpPr>
          <p:nvPr>
            <p:ph idx="1"/>
          </p:nvPr>
        </p:nvSpPr>
        <p:spPr>
          <a:xfrm>
            <a:off x="0" y="0"/>
            <a:ext cx="9144000" cy="6858000"/>
          </a:xfrm>
        </p:spPr>
        <p:txBody>
          <a:bodyPr>
            <a:normAutofit lnSpcReduction="10000"/>
          </a:bodyPr>
          <a:lstStyle/>
          <a:p>
            <a:pPr eaLnBrk="1" hangingPunct="1">
              <a:lnSpc>
                <a:spcPct val="90000"/>
              </a:lnSpc>
              <a:buFont typeface="Wingdings" charset="2"/>
              <a:buNone/>
            </a:pPr>
            <a:r>
              <a:rPr lang="en-US" sz="2400" b="1" dirty="0">
                <a:latin typeface="Courier New" charset="0"/>
              </a:rPr>
              <a:t>void Graph::</a:t>
            </a:r>
            <a:r>
              <a:rPr lang="en-US" sz="2400" b="1" dirty="0" err="1" smtClean="0">
                <a:latin typeface="Courier New" charset="0"/>
              </a:rPr>
              <a:t>addEdge</a:t>
            </a:r>
            <a:r>
              <a:rPr lang="en-US" sz="2400" b="1" dirty="0">
                <a:latin typeface="Courier New" charset="0"/>
              </a:rPr>
              <a:t>(const string name1, </a:t>
            </a:r>
            <a:endParaRPr lang="en-US" sz="2400" b="1" dirty="0" smtClean="0">
              <a:latin typeface="Courier New" charset="0"/>
            </a:endParaRPr>
          </a:p>
          <a:p>
            <a:pPr eaLnBrk="1" hangingPunct="1">
              <a:lnSpc>
                <a:spcPct val="90000"/>
              </a:lnSpc>
              <a:buFont typeface="Wingdings" charset="2"/>
              <a:buNone/>
            </a:pPr>
            <a:r>
              <a:rPr lang="en-US" sz="2400" b="1" dirty="0">
                <a:latin typeface="Courier New" charset="0"/>
              </a:rPr>
              <a:t> </a:t>
            </a:r>
            <a:r>
              <a:rPr lang="en-US" sz="2400" b="1" dirty="0" smtClean="0">
                <a:latin typeface="Courier New" charset="0"/>
              </a:rPr>
              <a:t>                   </a:t>
            </a:r>
            <a:r>
              <a:rPr lang="en-US" sz="2400" b="1" dirty="0" err="1" smtClean="0">
                <a:latin typeface="Courier New" charset="0"/>
              </a:rPr>
              <a:t>const</a:t>
            </a:r>
            <a:r>
              <a:rPr lang="en-US" sz="2400" b="1" dirty="0" smtClean="0">
                <a:latin typeface="Courier New" charset="0"/>
              </a:rPr>
              <a:t> </a:t>
            </a:r>
            <a:r>
              <a:rPr lang="en-US" sz="2400" b="1" dirty="0">
                <a:latin typeface="Courier New" charset="0"/>
              </a:rPr>
              <a:t>string </a:t>
            </a:r>
            <a:r>
              <a:rPr lang="en-US" sz="2400" b="1" dirty="0" smtClean="0">
                <a:latin typeface="Courier New" charset="0"/>
              </a:rPr>
              <a:t>name2)</a:t>
            </a:r>
            <a:endParaRPr lang="en-US" sz="2400" b="1" dirty="0">
              <a:latin typeface="Courier New" charset="0"/>
            </a:endParaRPr>
          </a:p>
          <a:p>
            <a:pPr eaLnBrk="1" hangingPunct="1">
              <a:lnSpc>
                <a:spcPct val="90000"/>
              </a:lnSpc>
              <a:buFont typeface="Wingdings" charset="2"/>
              <a:buNone/>
            </a:pPr>
            <a:r>
              <a:rPr lang="en-US" sz="2400" b="1" dirty="0">
                <a:latin typeface="Courier New" charset="0"/>
              </a:rPr>
              <a:t>{</a:t>
            </a:r>
            <a:br>
              <a:rPr lang="en-US" sz="2400" b="1" dirty="0">
                <a:latin typeface="Courier New" charset="0"/>
              </a:rPr>
            </a:br>
            <a:r>
              <a:rPr lang="en-US" sz="2400" b="1" dirty="0" smtClean="0">
                <a:latin typeface="Courier New" charset="0"/>
              </a:rPr>
              <a:t>  </a:t>
            </a:r>
            <a:r>
              <a:rPr lang="en-US" sz="2400" b="1" dirty="0" err="1" smtClean="0">
                <a:latin typeface="Courier New" charset="0"/>
              </a:rPr>
              <a:t>int</a:t>
            </a:r>
            <a:r>
              <a:rPr lang="en-US" sz="2400" b="1" dirty="0" smtClean="0">
                <a:latin typeface="Courier New" charset="0"/>
              </a:rPr>
              <a:t> </a:t>
            </a:r>
            <a:r>
              <a:rPr lang="en-US" sz="2400" b="1" dirty="0">
                <a:latin typeface="Courier New" charset="0"/>
              </a:rPr>
              <a:t>index1 = index(name1);</a:t>
            </a:r>
            <a:br>
              <a:rPr lang="en-US" sz="2400" b="1" dirty="0">
                <a:latin typeface="Courier New" charset="0"/>
              </a:rPr>
            </a:br>
            <a:r>
              <a:rPr lang="en-US" sz="2400" b="1" dirty="0" smtClean="0">
                <a:latin typeface="Courier New" charset="0"/>
              </a:rPr>
              <a:t>  </a:t>
            </a:r>
            <a:r>
              <a:rPr lang="en-US" sz="2400" b="1" dirty="0" err="1" smtClean="0">
                <a:latin typeface="Courier New" charset="0"/>
              </a:rPr>
              <a:t>int</a:t>
            </a:r>
            <a:r>
              <a:rPr lang="en-US" sz="2400" b="1" dirty="0" smtClean="0">
                <a:latin typeface="Courier New" charset="0"/>
              </a:rPr>
              <a:t> index2 = index(name2</a:t>
            </a:r>
            <a:r>
              <a:rPr lang="en-US" sz="2400" b="1" dirty="0">
                <a:latin typeface="Courier New" charset="0"/>
              </a:rPr>
              <a:t>);</a:t>
            </a:r>
            <a:br>
              <a:rPr lang="en-US" sz="2400" b="1" dirty="0">
                <a:latin typeface="Courier New" charset="0"/>
              </a:rPr>
            </a:br>
            <a:r>
              <a:rPr lang="en-US" sz="2400" b="1" dirty="0" smtClean="0">
                <a:latin typeface="Courier New" charset="0"/>
              </a:rPr>
              <a:t>  if </a:t>
            </a:r>
            <a:r>
              <a:rPr lang="en-US" sz="2400" b="1" dirty="0">
                <a:latin typeface="Courier New" charset="0"/>
              </a:rPr>
              <a:t>(index1 &gt;= </a:t>
            </a:r>
            <a:r>
              <a:rPr lang="en-US" sz="2400" b="1" dirty="0" err="1" smtClean="0">
                <a:latin typeface="Courier New" charset="0"/>
              </a:rPr>
              <a:t>nrVertices</a:t>
            </a:r>
            <a:r>
              <a:rPr lang="en-US" sz="2400" b="1" dirty="0">
                <a:latin typeface="Courier New" charset="0"/>
              </a:rPr>
              <a:t>)</a:t>
            </a:r>
            <a:br>
              <a:rPr lang="en-US" sz="2400" b="1" dirty="0">
                <a:latin typeface="Courier New" charset="0"/>
              </a:rPr>
            </a:br>
            <a:r>
              <a:rPr lang="en-US" sz="2400" b="1" dirty="0">
                <a:latin typeface="Courier New" charset="0"/>
              </a:rPr>
              <a:t>  </a:t>
            </a:r>
            <a:r>
              <a:rPr lang="en-US" sz="2400" b="1" dirty="0" smtClean="0">
                <a:latin typeface="Courier New" charset="0"/>
              </a:rPr>
              <a:t>    </a:t>
            </a:r>
            <a:r>
              <a:rPr lang="en-US" sz="2400" b="1" dirty="0" err="1" smtClean="0">
                <a:latin typeface="Courier New" charset="0"/>
              </a:rPr>
              <a:t>addVertex</a:t>
            </a:r>
            <a:r>
              <a:rPr lang="en-US" sz="2400" b="1" dirty="0">
                <a:latin typeface="Courier New" charset="0"/>
              </a:rPr>
              <a:t>(name1);</a:t>
            </a:r>
            <a:br>
              <a:rPr lang="en-US" sz="2400" b="1" dirty="0">
                <a:latin typeface="Courier New" charset="0"/>
              </a:rPr>
            </a:br>
            <a:r>
              <a:rPr lang="en-US" sz="2400" b="1" dirty="0" smtClean="0">
                <a:latin typeface="Courier New" charset="0"/>
              </a:rPr>
              <a:t>  if </a:t>
            </a:r>
            <a:r>
              <a:rPr lang="en-US" sz="2400" b="1" dirty="0">
                <a:latin typeface="Courier New" charset="0"/>
              </a:rPr>
              <a:t>(index2 &gt;= </a:t>
            </a:r>
            <a:r>
              <a:rPr lang="en-US" sz="2400" b="1" dirty="0" err="1" smtClean="0">
                <a:latin typeface="Courier New" charset="0"/>
              </a:rPr>
              <a:t>nrVertices</a:t>
            </a:r>
            <a:r>
              <a:rPr lang="en-US" sz="2400" b="1" dirty="0">
                <a:latin typeface="Courier New" charset="0"/>
              </a:rPr>
              <a:t>)</a:t>
            </a:r>
            <a:br>
              <a:rPr lang="en-US" sz="2400" b="1" dirty="0">
                <a:latin typeface="Courier New" charset="0"/>
              </a:rPr>
            </a:br>
            <a:r>
              <a:rPr lang="en-US" sz="2400" b="1" dirty="0">
                <a:latin typeface="Courier New" charset="0"/>
              </a:rPr>
              <a:t>  </a:t>
            </a:r>
            <a:r>
              <a:rPr lang="en-US" sz="2400" b="1" dirty="0" smtClean="0">
                <a:latin typeface="Courier New" charset="0"/>
              </a:rPr>
              <a:t>    </a:t>
            </a:r>
            <a:r>
              <a:rPr lang="en-US" sz="2400" b="1" dirty="0" err="1" smtClean="0">
                <a:latin typeface="Courier New" charset="0"/>
              </a:rPr>
              <a:t>addVertex</a:t>
            </a:r>
            <a:r>
              <a:rPr lang="en-US" sz="2400" b="1" dirty="0">
                <a:latin typeface="Courier New" charset="0"/>
              </a:rPr>
              <a:t>(name2);</a:t>
            </a:r>
            <a:br>
              <a:rPr lang="en-US" sz="2400" b="1" dirty="0">
                <a:latin typeface="Courier New" charset="0"/>
              </a:rPr>
            </a:br>
            <a:r>
              <a:rPr lang="en-US" sz="2400" b="1" dirty="0" smtClean="0">
                <a:latin typeface="Courier New" charset="0"/>
              </a:rPr>
              <a:t>  </a:t>
            </a:r>
            <a:r>
              <a:rPr lang="en-US" sz="2400" b="1" dirty="0" err="1" smtClean="0">
                <a:latin typeface="Courier New" charset="0"/>
              </a:rPr>
              <a:t>addEdge</a:t>
            </a:r>
            <a:r>
              <a:rPr lang="en-US" sz="2400" b="1" dirty="0">
                <a:latin typeface="Courier New" charset="0"/>
              </a:rPr>
              <a:t>(index1, index2);</a:t>
            </a:r>
          </a:p>
          <a:p>
            <a:pPr eaLnBrk="1" hangingPunct="1">
              <a:lnSpc>
                <a:spcPct val="90000"/>
              </a:lnSpc>
              <a:buNone/>
            </a:pPr>
            <a:r>
              <a:rPr lang="en-US" sz="2400" b="1" dirty="0">
                <a:latin typeface="Courier New" charset="0"/>
              </a:rPr>
              <a:t>} // Graph::</a:t>
            </a:r>
            <a:r>
              <a:rPr lang="en-US" sz="2400" b="1" dirty="0" err="1">
                <a:latin typeface="Courier New" charset="0"/>
              </a:rPr>
              <a:t>addEdge</a:t>
            </a:r>
            <a:r>
              <a:rPr lang="en-US" sz="2400" b="1" dirty="0" smtClean="0">
                <a:latin typeface="Courier New" charset="0"/>
              </a:rPr>
              <a:t>()</a:t>
            </a:r>
            <a:endParaRPr lang="en-US" sz="2400" b="1" dirty="0">
              <a:latin typeface="Courier New" charset="0"/>
            </a:endParaRPr>
          </a:p>
          <a:p>
            <a:pPr eaLnBrk="1" hangingPunct="1">
              <a:lnSpc>
                <a:spcPct val="90000"/>
              </a:lnSpc>
              <a:buFont typeface="Wingdings" charset="2"/>
              <a:buNone/>
            </a:pPr>
            <a:r>
              <a:rPr lang="en-US" sz="2400" b="1" dirty="0">
                <a:latin typeface="Courier New" charset="0"/>
              </a:rPr>
              <a:t>void Graph::</a:t>
            </a:r>
            <a:r>
              <a:rPr lang="en-US" sz="2400" b="1" dirty="0" err="1" smtClean="0">
                <a:latin typeface="Courier New" charset="0"/>
              </a:rPr>
              <a:t>addEdge</a:t>
            </a:r>
            <a:r>
              <a:rPr lang="en-US" sz="2400" b="1" dirty="0">
                <a:latin typeface="Courier New" charset="0"/>
              </a:rPr>
              <a:t>(const </a:t>
            </a:r>
            <a:r>
              <a:rPr lang="en-US" sz="2400" b="1" dirty="0" err="1">
                <a:latin typeface="Courier New" charset="0"/>
              </a:rPr>
              <a:t>int</a:t>
            </a:r>
            <a:r>
              <a:rPr lang="en-US" sz="2400" b="1" dirty="0">
                <a:latin typeface="Courier New" charset="0"/>
              </a:rPr>
              <a:t> index1, </a:t>
            </a:r>
            <a:endParaRPr lang="en-US" sz="2400" b="1" dirty="0" smtClean="0">
              <a:latin typeface="Courier New" charset="0"/>
            </a:endParaRPr>
          </a:p>
          <a:p>
            <a:pPr eaLnBrk="1" hangingPunct="1">
              <a:lnSpc>
                <a:spcPct val="90000"/>
              </a:lnSpc>
              <a:buFont typeface="Wingdings" charset="2"/>
              <a:buNone/>
            </a:pPr>
            <a:r>
              <a:rPr lang="en-US" sz="2400" b="1" dirty="0">
                <a:latin typeface="Courier New" charset="0"/>
              </a:rPr>
              <a:t> </a:t>
            </a:r>
            <a:r>
              <a:rPr lang="en-US" sz="2400" b="1" dirty="0" smtClean="0">
                <a:latin typeface="Courier New" charset="0"/>
              </a:rPr>
              <a:t>                   </a:t>
            </a:r>
            <a:r>
              <a:rPr lang="en-US" sz="2400" b="1" dirty="0" err="1" smtClean="0">
                <a:latin typeface="Courier New" charset="0"/>
              </a:rPr>
              <a:t>const</a:t>
            </a:r>
            <a:r>
              <a:rPr lang="en-US" sz="2400" b="1" dirty="0" smtClean="0">
                <a:latin typeface="Courier New" charset="0"/>
              </a:rPr>
              <a:t> </a:t>
            </a:r>
            <a:r>
              <a:rPr lang="en-US" sz="2400" b="1" dirty="0" err="1">
                <a:latin typeface="Courier New" charset="0"/>
              </a:rPr>
              <a:t>int</a:t>
            </a:r>
            <a:r>
              <a:rPr lang="en-US" sz="2400" b="1" dirty="0">
                <a:latin typeface="Courier New" charset="0"/>
              </a:rPr>
              <a:t> index2)</a:t>
            </a:r>
          </a:p>
          <a:p>
            <a:pPr eaLnBrk="1" hangingPunct="1">
              <a:lnSpc>
                <a:spcPct val="90000"/>
              </a:lnSpc>
              <a:buFont typeface="Wingdings" charset="2"/>
              <a:buNone/>
            </a:pPr>
            <a:r>
              <a:rPr lang="en-US" sz="2400" b="1" dirty="0">
                <a:latin typeface="Courier New" charset="0"/>
              </a:rPr>
              <a:t>{</a:t>
            </a:r>
            <a:br>
              <a:rPr lang="en-US" sz="2400" b="1" dirty="0">
                <a:latin typeface="Courier New" charset="0"/>
              </a:rPr>
            </a:br>
            <a:r>
              <a:rPr lang="en-US" sz="2400" b="1" dirty="0">
                <a:latin typeface="Courier New" charset="0"/>
              </a:rPr>
              <a:t>vertices[index1].</a:t>
            </a:r>
            <a:r>
              <a:rPr lang="en-US" sz="2400" b="1" dirty="0" err="1" smtClean="0">
                <a:latin typeface="Courier New" charset="0"/>
              </a:rPr>
              <a:t>edgeList.push_back</a:t>
            </a:r>
            <a:r>
              <a:rPr lang="en-US" sz="2400" b="1" dirty="0">
                <a:latin typeface="Courier New" charset="0"/>
              </a:rPr>
              <a:t>(index2);</a:t>
            </a:r>
            <a:br>
              <a:rPr lang="en-US" sz="2400" b="1" dirty="0">
                <a:latin typeface="Courier New" charset="0"/>
              </a:rPr>
            </a:br>
            <a:r>
              <a:rPr lang="en-US" sz="2400" b="1" dirty="0">
                <a:latin typeface="Courier New" charset="0"/>
              </a:rPr>
              <a:t>if (!directed)</a:t>
            </a:r>
            <a:br>
              <a:rPr lang="en-US" sz="2400" b="1" dirty="0">
                <a:latin typeface="Courier New" charset="0"/>
              </a:rPr>
            </a:br>
            <a:r>
              <a:rPr lang="en-US" sz="2400" b="1" dirty="0">
                <a:latin typeface="Courier New" charset="0"/>
              </a:rPr>
              <a:t>  </a:t>
            </a:r>
            <a:r>
              <a:rPr lang="en-US" sz="2400" b="1" dirty="0" smtClean="0">
                <a:latin typeface="Courier New" charset="0"/>
              </a:rPr>
              <a:t> vertices</a:t>
            </a:r>
            <a:r>
              <a:rPr lang="en-US" sz="2400" b="1" dirty="0">
                <a:latin typeface="Courier New" charset="0"/>
              </a:rPr>
              <a:t>[index2].</a:t>
            </a:r>
            <a:r>
              <a:rPr lang="en-US" sz="2400" b="1" dirty="0" err="1" smtClean="0">
                <a:latin typeface="Courier New" charset="0"/>
              </a:rPr>
              <a:t>edgeList.push_back</a:t>
            </a:r>
            <a:r>
              <a:rPr lang="en-US" sz="2400" b="1" dirty="0">
                <a:latin typeface="Courier New" charset="0"/>
              </a:rPr>
              <a:t>(index1);</a:t>
            </a:r>
            <a:br>
              <a:rPr lang="en-US" sz="2400" b="1" dirty="0">
                <a:latin typeface="Courier New" charset="0"/>
              </a:rPr>
            </a:br>
            <a:r>
              <a:rPr lang="en-US" sz="2400" b="1" dirty="0" err="1" smtClean="0">
                <a:latin typeface="Courier New" charset="0"/>
              </a:rPr>
              <a:t>nrEdges</a:t>
            </a:r>
            <a:r>
              <a:rPr lang="en-US" sz="2400" b="1" dirty="0">
                <a:latin typeface="Courier New" charset="0"/>
              </a:rPr>
              <a:t>++; </a:t>
            </a:r>
          </a:p>
          <a:p>
            <a:pPr eaLnBrk="1" hangingPunct="1">
              <a:lnSpc>
                <a:spcPct val="90000"/>
              </a:lnSpc>
              <a:buNone/>
            </a:pPr>
            <a:r>
              <a:rPr lang="en-US" sz="2400" b="1" dirty="0">
                <a:latin typeface="Courier New" charset="0"/>
              </a:rPr>
              <a:t>} // Graph::</a:t>
            </a:r>
            <a:r>
              <a:rPr lang="en-US" sz="2400" b="1" dirty="0" err="1">
                <a:latin typeface="Courier New" charset="0"/>
              </a:rPr>
              <a:t>addEdge</a:t>
            </a:r>
            <a:r>
              <a:rPr lang="en-US" sz="2400" b="1" dirty="0" smtClean="0">
                <a:latin typeface="Courier New" charset="0"/>
              </a:rPr>
              <a:t>()</a:t>
            </a:r>
            <a:endParaRPr lang="en-US" sz="2400" b="1" dirty="0">
              <a:latin typeface="Courier New" charset="0"/>
            </a:endParaRPr>
          </a:p>
        </p:txBody>
      </p:sp>
      <p:sp>
        <p:nvSpPr>
          <p:cNvPr id="2" name="Slide Number Placeholder 1"/>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11</a:t>
            </a:fld>
            <a:endParaRPr kumimoji="0" lang="en-US"/>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lstStyle/>
          <a:p>
            <a:pPr eaLnBrk="1" hangingPunct="1"/>
            <a:r>
              <a:rPr lang="en-US" dirty="0"/>
              <a:t>Building a Graph "by Hand"</a:t>
            </a:r>
          </a:p>
        </p:txBody>
      </p:sp>
      <p:sp>
        <p:nvSpPr>
          <p:cNvPr id="301059" name="Rectangle 3"/>
          <p:cNvSpPr>
            <a:spLocks noGrp="1" noChangeArrowheads="1"/>
          </p:cNvSpPr>
          <p:nvPr>
            <p:ph idx="1"/>
          </p:nvPr>
        </p:nvSpPr>
        <p:spPr/>
        <p:txBody>
          <a:bodyPr/>
          <a:lstStyle/>
          <a:p>
            <a:pPr eaLnBrk="1" hangingPunct="1">
              <a:lnSpc>
                <a:spcPct val="80000"/>
              </a:lnSpc>
              <a:buFont typeface="Wingdings" charset="2"/>
              <a:buNone/>
            </a:pPr>
            <a:r>
              <a:rPr lang="en-US" sz="2400" dirty="0">
                <a:latin typeface="Courier New" charset="0"/>
              </a:rPr>
              <a:t>  </a:t>
            </a:r>
            <a:r>
              <a:rPr lang="en-US" sz="2400" b="1" dirty="0">
                <a:latin typeface="Courier New" charset="0"/>
              </a:rPr>
              <a:t>void </a:t>
            </a:r>
            <a:r>
              <a:rPr lang="en-US" sz="2400" b="1" dirty="0" smtClean="0">
                <a:latin typeface="Courier New" charset="0"/>
              </a:rPr>
              <a:t>makeGraph1</a:t>
            </a:r>
            <a:r>
              <a:rPr lang="en-US" sz="2400" b="1" dirty="0">
                <a:latin typeface="Courier New" charset="0"/>
              </a:rPr>
              <a:t>(Graph &amp;gr)</a:t>
            </a:r>
            <a:br>
              <a:rPr lang="en-US" sz="2400" b="1" dirty="0">
                <a:latin typeface="Courier New" charset="0"/>
              </a:rPr>
            </a:br>
            <a:r>
              <a:rPr lang="en-US" sz="2400" b="1" dirty="0" smtClean="0">
                <a:latin typeface="Courier New" charset="0"/>
              </a:rPr>
              <a:t>{</a:t>
            </a:r>
          </a:p>
          <a:p>
            <a:pPr eaLnBrk="1" hangingPunct="1">
              <a:lnSpc>
                <a:spcPct val="80000"/>
              </a:lnSpc>
              <a:buNone/>
            </a:pPr>
            <a:r>
              <a:rPr lang="en-US" sz="2400" b="1" dirty="0">
                <a:latin typeface="Courier New" charset="0"/>
              </a:rPr>
              <a:t> </a:t>
            </a:r>
            <a:r>
              <a:rPr lang="en-US" sz="2400" b="1" dirty="0" smtClean="0">
                <a:latin typeface="Courier New" charset="0"/>
              </a:rPr>
              <a:t>     char L[2] = "A";</a:t>
            </a:r>
            <a:br>
              <a:rPr lang="en-US" sz="2400" b="1" dirty="0" smtClean="0">
                <a:latin typeface="Courier New" charset="0"/>
              </a:rPr>
            </a:br>
            <a:r>
              <a:rPr lang="en-US" sz="2400" b="1" dirty="0" smtClean="0">
                <a:latin typeface="Courier New" charset="0"/>
              </a:rPr>
              <a:t>  </a:t>
            </a:r>
            <a:r>
              <a:rPr lang="en-US" sz="2400" b="1" dirty="0">
                <a:latin typeface="Courier New" charset="0"/>
              </a:rPr>
              <a:t>  for </a:t>
            </a:r>
            <a:r>
              <a:rPr lang="en-US" sz="2400" b="1" dirty="0" smtClean="0">
                <a:latin typeface="Courier New" charset="0"/>
              </a:rPr>
              <a:t>(L[0]=</a:t>
            </a:r>
            <a:r>
              <a:rPr lang="en-US" sz="2400" b="1" dirty="0">
                <a:latin typeface="Courier New" charset="0"/>
              </a:rPr>
              <a:t>'A';</a:t>
            </a:r>
            <a:r>
              <a:rPr lang="en-US" sz="2400" b="1" dirty="0" smtClean="0">
                <a:latin typeface="Courier New" charset="0"/>
              </a:rPr>
              <a:t> L[0]&lt;='</a:t>
            </a:r>
            <a:r>
              <a:rPr lang="en-US" sz="2400" b="1" dirty="0">
                <a:latin typeface="Courier New" charset="0"/>
              </a:rPr>
              <a:t>E';</a:t>
            </a:r>
            <a:r>
              <a:rPr lang="en-US" sz="2400" b="1" dirty="0" smtClean="0">
                <a:latin typeface="Courier New" charset="0"/>
              </a:rPr>
              <a:t> L[0]+</a:t>
            </a:r>
            <a:r>
              <a:rPr lang="en-US" sz="2400" b="1" dirty="0">
                <a:latin typeface="Courier New" charset="0"/>
              </a:rPr>
              <a:t>+)</a:t>
            </a:r>
            <a:br>
              <a:rPr lang="en-US" sz="2400" b="1" dirty="0">
                <a:latin typeface="Courier New" charset="0"/>
              </a:rPr>
            </a:br>
            <a:r>
              <a:rPr lang="en-US" sz="2400" b="1" dirty="0">
                <a:latin typeface="Courier New" charset="0"/>
              </a:rPr>
              <a:t>   </a:t>
            </a:r>
            <a:r>
              <a:rPr lang="en-US" sz="2400" b="1" dirty="0" smtClean="0">
                <a:latin typeface="Courier New" charset="0"/>
              </a:rPr>
              <a:t>     </a:t>
            </a:r>
            <a:r>
              <a:rPr lang="en-US" sz="2400" b="1" dirty="0" err="1" smtClean="0">
                <a:latin typeface="Courier New" charset="0"/>
              </a:rPr>
              <a:t>gr.addVertex</a:t>
            </a:r>
            <a:r>
              <a:rPr lang="en-US" sz="2400" b="1" dirty="0" smtClean="0">
                <a:latin typeface="Courier New" charset="0"/>
              </a:rPr>
              <a:t>(L)</a:t>
            </a:r>
            <a:r>
              <a:rPr lang="en-US" sz="2400" b="1" dirty="0">
                <a:latin typeface="Courier New" charset="0"/>
              </a:rPr>
              <a:t>;</a:t>
            </a:r>
            <a:br>
              <a:rPr lang="en-US" sz="2400" b="1" dirty="0">
                <a:latin typeface="Courier New" charset="0"/>
              </a:rPr>
            </a:br>
            <a:r>
              <a:rPr lang="en-US" sz="2400" b="1" dirty="0">
                <a:latin typeface="Courier New" charset="0"/>
              </a:rPr>
              <a:t>  </a:t>
            </a:r>
            <a:r>
              <a:rPr lang="en-US" sz="2400" b="1" dirty="0" smtClean="0">
                <a:latin typeface="Courier New" charset="0"/>
              </a:rPr>
              <a:t>  </a:t>
            </a:r>
            <a:r>
              <a:rPr lang="en-US" sz="2400" b="1" dirty="0" err="1" smtClean="0">
                <a:latin typeface="Courier New" charset="0"/>
              </a:rPr>
              <a:t>gr.addEdge</a:t>
            </a:r>
            <a:r>
              <a:rPr lang="en-US" sz="2400" b="1" dirty="0" smtClean="0">
                <a:latin typeface="Courier New" charset="0"/>
              </a:rPr>
              <a:t>("A", "B")</a:t>
            </a:r>
            <a:r>
              <a:rPr lang="en-US" sz="2400" b="1" dirty="0">
                <a:latin typeface="Courier New" charset="0"/>
              </a:rPr>
              <a:t>;</a:t>
            </a:r>
            <a:br>
              <a:rPr lang="en-US" sz="2400" b="1" dirty="0">
                <a:latin typeface="Courier New" charset="0"/>
              </a:rPr>
            </a:br>
            <a:r>
              <a:rPr lang="en-US" sz="2400" b="1" dirty="0" smtClean="0">
                <a:latin typeface="Courier New" charset="0"/>
              </a:rPr>
              <a:t>  </a:t>
            </a:r>
            <a:r>
              <a:rPr lang="en-US" sz="2400" b="1" dirty="0">
                <a:latin typeface="Courier New" charset="0"/>
              </a:rPr>
              <a:t> </a:t>
            </a:r>
            <a:r>
              <a:rPr lang="en-US" sz="2400" b="1" dirty="0" smtClean="0">
                <a:latin typeface="Courier New" charset="0"/>
              </a:rPr>
              <a:t> </a:t>
            </a:r>
            <a:r>
              <a:rPr lang="en-US" sz="2400" b="1" dirty="0" err="1" smtClean="0">
                <a:latin typeface="Courier New" charset="0"/>
              </a:rPr>
              <a:t>gr.addEdge</a:t>
            </a:r>
            <a:r>
              <a:rPr lang="en-US" sz="2400" b="1" dirty="0" smtClean="0">
                <a:latin typeface="Courier New" charset="0"/>
              </a:rPr>
              <a:t>("A", "D");</a:t>
            </a:r>
            <a:br>
              <a:rPr lang="en-US" sz="2400" b="1" dirty="0" smtClean="0">
                <a:latin typeface="Courier New" charset="0"/>
              </a:rPr>
            </a:br>
            <a:r>
              <a:rPr lang="en-US" sz="2400" b="1" dirty="0" smtClean="0">
                <a:latin typeface="Courier New" charset="0"/>
              </a:rPr>
              <a:t>    </a:t>
            </a:r>
            <a:r>
              <a:rPr lang="en-US" sz="2400" b="1" dirty="0" err="1" smtClean="0">
                <a:latin typeface="Courier New" charset="0"/>
              </a:rPr>
              <a:t>gr.addEdge</a:t>
            </a:r>
            <a:r>
              <a:rPr lang="en-US" sz="2400" b="1" dirty="0" smtClean="0">
                <a:latin typeface="Courier New" charset="0"/>
              </a:rPr>
              <a:t>("A", "E");</a:t>
            </a:r>
            <a:br>
              <a:rPr lang="en-US" sz="2400" b="1" dirty="0" smtClean="0">
                <a:latin typeface="Courier New" charset="0"/>
              </a:rPr>
            </a:br>
            <a:r>
              <a:rPr lang="en-US" sz="2400" b="1" dirty="0" smtClean="0">
                <a:latin typeface="Courier New" charset="0"/>
              </a:rPr>
              <a:t>    </a:t>
            </a:r>
            <a:r>
              <a:rPr lang="en-US" sz="2400" b="1" dirty="0" err="1" smtClean="0">
                <a:latin typeface="Courier New" charset="0"/>
              </a:rPr>
              <a:t>gr.addEdge</a:t>
            </a:r>
            <a:r>
              <a:rPr lang="en-US" sz="2400" b="1" dirty="0" smtClean="0">
                <a:latin typeface="Courier New" charset="0"/>
              </a:rPr>
              <a:t>("B", "C")</a:t>
            </a:r>
            <a:r>
              <a:rPr lang="en-US" sz="2400" b="1" dirty="0">
                <a:latin typeface="Courier New" charset="0"/>
              </a:rPr>
              <a:t>;</a:t>
            </a:r>
            <a:br>
              <a:rPr lang="en-US" sz="2400" b="1" dirty="0">
                <a:latin typeface="Courier New" charset="0"/>
              </a:rPr>
            </a:br>
            <a:r>
              <a:rPr lang="en-US" sz="2400" b="1" dirty="0">
                <a:latin typeface="Courier New" charset="0"/>
              </a:rPr>
              <a:t> </a:t>
            </a:r>
            <a:r>
              <a:rPr lang="en-US" sz="2400" b="1" dirty="0" smtClean="0">
                <a:latin typeface="Courier New" charset="0"/>
              </a:rPr>
              <a:t>   </a:t>
            </a:r>
            <a:r>
              <a:rPr lang="en-US" sz="2400" b="1" dirty="0" err="1" smtClean="0">
                <a:latin typeface="Courier New" charset="0"/>
              </a:rPr>
              <a:t>gr.addEdge</a:t>
            </a:r>
            <a:r>
              <a:rPr lang="en-US" sz="2400" b="1" dirty="0" smtClean="0">
                <a:latin typeface="Courier New" charset="0"/>
              </a:rPr>
              <a:t>("B", "D")</a:t>
            </a:r>
            <a:r>
              <a:rPr lang="en-US" sz="2400" b="1" dirty="0">
                <a:latin typeface="Courier New" charset="0"/>
              </a:rPr>
              <a:t>;</a:t>
            </a:r>
            <a:br>
              <a:rPr lang="en-US" sz="2400" b="1" dirty="0">
                <a:latin typeface="Courier New" charset="0"/>
              </a:rPr>
            </a:br>
            <a:r>
              <a:rPr lang="en-US" sz="2400" b="1" dirty="0">
                <a:latin typeface="Courier New" charset="0"/>
              </a:rPr>
              <a:t> </a:t>
            </a:r>
            <a:r>
              <a:rPr lang="en-US" sz="2400" b="1" dirty="0" smtClean="0">
                <a:latin typeface="Courier New" charset="0"/>
              </a:rPr>
              <a:t>   </a:t>
            </a:r>
            <a:r>
              <a:rPr lang="en-US" sz="2400" b="1" dirty="0" err="1" smtClean="0">
                <a:latin typeface="Courier New" charset="0"/>
              </a:rPr>
              <a:t>gr.addEdge</a:t>
            </a:r>
            <a:r>
              <a:rPr lang="en-US" sz="2400" b="1" dirty="0" smtClean="0">
                <a:latin typeface="Courier New" charset="0"/>
              </a:rPr>
              <a:t>("C", "D")</a:t>
            </a:r>
            <a:r>
              <a:rPr lang="en-US" sz="2400" b="1" dirty="0">
                <a:latin typeface="Courier New" charset="0"/>
              </a:rPr>
              <a:t>;</a:t>
            </a:r>
            <a:br>
              <a:rPr lang="en-US" sz="2400" b="1" dirty="0">
                <a:latin typeface="Courier New" charset="0"/>
              </a:rPr>
            </a:br>
            <a:r>
              <a:rPr lang="en-US" sz="2400" b="1" dirty="0">
                <a:latin typeface="Courier New" charset="0"/>
              </a:rPr>
              <a:t> </a:t>
            </a:r>
            <a:r>
              <a:rPr lang="en-US" sz="2400" b="1" dirty="0" smtClean="0">
                <a:latin typeface="Courier New" charset="0"/>
              </a:rPr>
              <a:t>   </a:t>
            </a:r>
            <a:r>
              <a:rPr lang="en-US" sz="2400" b="1" dirty="0" err="1" smtClean="0">
                <a:latin typeface="Courier New" charset="0"/>
              </a:rPr>
              <a:t>gr.addEdge</a:t>
            </a:r>
            <a:r>
              <a:rPr lang="en-US" sz="2400" b="1" dirty="0" smtClean="0">
                <a:latin typeface="Courier New" charset="0"/>
              </a:rPr>
              <a:t>("C", "E")</a:t>
            </a:r>
            <a:r>
              <a:rPr lang="en-US" sz="2400" b="1" dirty="0">
                <a:latin typeface="Courier New" charset="0"/>
              </a:rPr>
              <a:t>;</a:t>
            </a:r>
            <a:br>
              <a:rPr lang="en-US" sz="2400" b="1" dirty="0">
                <a:latin typeface="Courier New" charset="0"/>
              </a:rPr>
            </a:br>
            <a:r>
              <a:rPr lang="en-US" sz="2400" b="1" dirty="0">
                <a:latin typeface="Courier New" charset="0"/>
              </a:rPr>
              <a:t>}</a:t>
            </a:r>
            <a:r>
              <a:rPr lang="en-US" sz="2400" dirty="0">
                <a:latin typeface="Courier New" charset="0"/>
              </a:rPr>
              <a:t> </a:t>
            </a:r>
            <a:r>
              <a:rPr lang="en-US" sz="2400" dirty="0" smtClean="0">
                <a:latin typeface="Courier New" charset="0"/>
              </a:rPr>
              <a:t>// </a:t>
            </a:r>
            <a:r>
              <a:rPr lang="en-US" sz="2400" b="1" dirty="0" smtClean="0">
                <a:latin typeface="Courier New" charset="0"/>
              </a:rPr>
              <a:t>makeGraph1()</a:t>
            </a:r>
            <a:endParaRPr lang="en-US" sz="2400" dirty="0">
              <a:latin typeface="Courier New" charset="0"/>
            </a:endParaRPr>
          </a:p>
        </p:txBody>
      </p:sp>
      <p:sp>
        <p:nvSpPr>
          <p:cNvPr id="2" name="Slide Number Placeholder 1"/>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12</a:t>
            </a:fld>
            <a:endParaRPr kumimoji="0" lang="en-US"/>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title"/>
          </p:nvPr>
        </p:nvSpPr>
        <p:spPr/>
        <p:txBody>
          <a:bodyPr/>
          <a:lstStyle/>
          <a:p>
            <a:pPr eaLnBrk="1" hangingPunct="1"/>
            <a:r>
              <a:rPr lang="en-US"/>
              <a:t>Make Empty</a:t>
            </a:r>
          </a:p>
        </p:txBody>
      </p:sp>
      <p:sp>
        <p:nvSpPr>
          <p:cNvPr id="300035" name="Rectangle 3"/>
          <p:cNvSpPr>
            <a:spLocks noGrp="1" noChangeArrowheads="1"/>
          </p:cNvSpPr>
          <p:nvPr>
            <p:ph idx="1"/>
          </p:nvPr>
        </p:nvSpPr>
        <p:spPr/>
        <p:txBody>
          <a:bodyPr>
            <a:normAutofit fontScale="92500"/>
          </a:bodyPr>
          <a:lstStyle/>
          <a:p>
            <a:pPr eaLnBrk="1" hangingPunct="1">
              <a:lnSpc>
                <a:spcPct val="80000"/>
              </a:lnSpc>
              <a:buFont typeface="Wingdings" charset="2"/>
              <a:buNone/>
            </a:pPr>
            <a:r>
              <a:rPr lang="en-US" sz="2400" dirty="0">
                <a:latin typeface="Courier New" charset="0"/>
              </a:rPr>
              <a:t>  </a:t>
            </a:r>
            <a:r>
              <a:rPr lang="en-US" sz="2400" b="1" dirty="0">
                <a:latin typeface="Courier New" charset="0"/>
              </a:rPr>
              <a:t>void Graph::</a:t>
            </a:r>
            <a:r>
              <a:rPr lang="en-US" sz="2400" b="1" dirty="0" err="1" smtClean="0">
                <a:latin typeface="Courier New" charset="0"/>
              </a:rPr>
              <a:t>makeEmpty</a:t>
            </a:r>
            <a:r>
              <a:rPr lang="en-US" sz="2400" b="1" dirty="0">
                <a:latin typeface="Courier New" charset="0"/>
              </a:rPr>
              <a:t>()</a:t>
            </a:r>
            <a:br>
              <a:rPr lang="en-US" sz="2400" b="1" dirty="0">
                <a:latin typeface="Courier New" charset="0"/>
              </a:rPr>
            </a:br>
            <a:r>
              <a:rPr lang="en-US" sz="2400" b="1" dirty="0">
                <a:latin typeface="Courier New" charset="0"/>
              </a:rPr>
              <a:t>{</a:t>
            </a:r>
            <a:br>
              <a:rPr lang="en-US" sz="2400" b="1" dirty="0">
                <a:latin typeface="Courier New" charset="0"/>
              </a:rPr>
            </a:br>
            <a:r>
              <a:rPr lang="en-US" sz="2400" b="1" dirty="0">
                <a:latin typeface="Courier New" charset="0"/>
              </a:rPr>
              <a:t>  </a:t>
            </a:r>
            <a:r>
              <a:rPr lang="en-US" sz="2400" b="1" dirty="0" smtClean="0">
                <a:latin typeface="Courier New" charset="0"/>
              </a:rPr>
              <a:t>  if </a:t>
            </a:r>
            <a:r>
              <a:rPr lang="en-US" sz="2400" b="1" dirty="0">
                <a:latin typeface="Courier New" charset="0"/>
              </a:rPr>
              <a:t>(</a:t>
            </a:r>
            <a:r>
              <a:rPr lang="en-US" sz="2400" b="1" dirty="0" err="1" smtClean="0">
                <a:latin typeface="Courier New" charset="0"/>
              </a:rPr>
              <a:t>nrVertices</a:t>
            </a:r>
            <a:r>
              <a:rPr lang="en-US" sz="2400" b="1" dirty="0">
                <a:latin typeface="Courier New" charset="0"/>
              </a:rPr>
              <a:t>) </a:t>
            </a:r>
            <a:endParaRPr lang="en-US" sz="2400" b="1" dirty="0" smtClean="0">
              <a:latin typeface="Courier New" charset="0"/>
            </a:endParaRPr>
          </a:p>
          <a:p>
            <a:pPr eaLnBrk="1" hangingPunct="1">
              <a:lnSpc>
                <a:spcPct val="80000"/>
              </a:lnSpc>
              <a:buFont typeface="Wingdings" charset="2"/>
              <a:buNone/>
            </a:pPr>
            <a:r>
              <a:rPr lang="en-US" sz="2400" b="1" dirty="0">
                <a:latin typeface="Courier New" charset="0"/>
              </a:rPr>
              <a:t> </a:t>
            </a:r>
            <a:r>
              <a:rPr lang="en-US" sz="2400" b="1" dirty="0" smtClean="0">
                <a:latin typeface="Courier New" charset="0"/>
              </a:rPr>
              <a:t>     {</a:t>
            </a:r>
            <a:r>
              <a:rPr lang="en-US" sz="2400" b="1" dirty="0">
                <a:latin typeface="Courier New" charset="0"/>
              </a:rPr>
              <a:t/>
            </a:r>
            <a:br>
              <a:rPr lang="en-US" sz="2400" b="1" dirty="0">
                <a:latin typeface="Courier New" charset="0"/>
              </a:rPr>
            </a:br>
            <a:r>
              <a:rPr lang="en-US" sz="2400" b="1" dirty="0">
                <a:latin typeface="Courier New" charset="0"/>
              </a:rPr>
              <a:t>    </a:t>
            </a:r>
            <a:r>
              <a:rPr lang="en-US" sz="2400" b="1" dirty="0" smtClean="0">
                <a:latin typeface="Courier New" charset="0"/>
              </a:rPr>
              <a:t>    for </a:t>
            </a:r>
            <a:r>
              <a:rPr lang="en-US" sz="2400" b="1" dirty="0">
                <a:latin typeface="Courier New" charset="0"/>
              </a:rPr>
              <a:t>(</a:t>
            </a:r>
            <a:r>
              <a:rPr lang="en-US" sz="2400" b="1" dirty="0" err="1">
                <a:latin typeface="Courier New" charset="0"/>
              </a:rPr>
              <a:t>int</a:t>
            </a:r>
            <a:r>
              <a:rPr lang="en-US" sz="2400" b="1" dirty="0">
                <a:latin typeface="Courier New" charset="0"/>
              </a:rPr>
              <a:t> </a:t>
            </a:r>
            <a:r>
              <a:rPr lang="en-US" sz="2400" b="1" dirty="0" err="1">
                <a:latin typeface="Courier New" charset="0"/>
              </a:rPr>
              <a:t>i</a:t>
            </a:r>
            <a:r>
              <a:rPr lang="en-US" sz="2400" b="1" dirty="0">
                <a:latin typeface="Courier New" charset="0"/>
              </a:rPr>
              <a:t>=0;i&lt;</a:t>
            </a:r>
            <a:r>
              <a:rPr lang="en-US" sz="2400" b="1" dirty="0" err="1" smtClean="0">
                <a:latin typeface="Courier New" charset="0"/>
              </a:rPr>
              <a:t>nrVertices</a:t>
            </a:r>
            <a:r>
              <a:rPr lang="en-US" sz="2400" b="1" dirty="0">
                <a:latin typeface="Courier New" charset="0"/>
              </a:rPr>
              <a:t>; </a:t>
            </a:r>
            <a:r>
              <a:rPr lang="en-US" sz="2400" b="1" dirty="0" err="1">
                <a:latin typeface="Courier New" charset="0"/>
              </a:rPr>
              <a:t>i</a:t>
            </a:r>
            <a:r>
              <a:rPr lang="en-US" sz="2400" b="1" dirty="0">
                <a:latin typeface="Courier New" charset="0"/>
              </a:rPr>
              <a:t>++)</a:t>
            </a:r>
            <a:br>
              <a:rPr lang="en-US" sz="2400" b="1" dirty="0">
                <a:latin typeface="Courier New" charset="0"/>
              </a:rPr>
            </a:br>
            <a:r>
              <a:rPr lang="en-US" sz="2400" b="1" dirty="0">
                <a:latin typeface="Courier New" charset="0"/>
              </a:rPr>
              <a:t>    </a:t>
            </a:r>
            <a:r>
              <a:rPr lang="en-US" sz="2400" b="1" dirty="0" smtClean="0">
                <a:latin typeface="Courier New" charset="0"/>
              </a:rPr>
              <a:t>      </a:t>
            </a:r>
            <a:r>
              <a:rPr lang="en-US" sz="2400" b="1" dirty="0">
                <a:latin typeface="Courier New" charset="0"/>
              </a:rPr>
              <a:t>  vertices[</a:t>
            </a:r>
            <a:r>
              <a:rPr lang="en-US" sz="2400" b="1" dirty="0" err="1">
                <a:latin typeface="Courier New" charset="0"/>
              </a:rPr>
              <a:t>i</a:t>
            </a:r>
            <a:r>
              <a:rPr lang="en-US" sz="2400" b="1" dirty="0">
                <a:latin typeface="Courier New" charset="0"/>
              </a:rPr>
              <a:t>].</a:t>
            </a:r>
            <a:r>
              <a:rPr lang="en-US" sz="2400" b="1" dirty="0" err="1" smtClean="0">
                <a:latin typeface="Courier New" charset="0"/>
              </a:rPr>
              <a:t>edgeList.clear</a:t>
            </a:r>
            <a:r>
              <a:rPr lang="en-US" sz="2400" b="1" dirty="0">
                <a:latin typeface="Courier New" charset="0"/>
              </a:rPr>
              <a:t>();</a:t>
            </a:r>
            <a:br>
              <a:rPr lang="en-US" sz="2400" b="1" dirty="0">
                <a:latin typeface="Courier New" charset="0"/>
              </a:rPr>
            </a:br>
            <a:r>
              <a:rPr lang="en-US" sz="2400" b="1" dirty="0">
                <a:latin typeface="Courier New" charset="0"/>
              </a:rPr>
              <a:t>    </a:t>
            </a:r>
            <a:r>
              <a:rPr lang="en-US" sz="2400" b="1" dirty="0" smtClean="0">
                <a:latin typeface="Courier New" charset="0"/>
              </a:rPr>
              <a:t>    </a:t>
            </a:r>
            <a:r>
              <a:rPr lang="en-US" sz="2400" b="1" dirty="0" err="1" smtClean="0">
                <a:latin typeface="Courier New" charset="0"/>
              </a:rPr>
              <a:t>vertices.erase</a:t>
            </a:r>
            <a:r>
              <a:rPr lang="en-US" sz="2400" b="1" dirty="0">
                <a:latin typeface="Courier New" charset="0"/>
              </a:rPr>
              <a:t>(</a:t>
            </a:r>
            <a:r>
              <a:rPr lang="en-US" sz="2400" b="1" dirty="0" err="1">
                <a:latin typeface="Courier New" charset="0"/>
              </a:rPr>
              <a:t>vertices.begin</a:t>
            </a:r>
            <a:r>
              <a:rPr lang="en-US" sz="2400" b="1" dirty="0">
                <a:latin typeface="Courier New" charset="0"/>
              </a:rPr>
              <a:t>(),</a:t>
            </a:r>
            <a:br>
              <a:rPr lang="en-US" sz="2400" b="1" dirty="0">
                <a:latin typeface="Courier New" charset="0"/>
              </a:rPr>
            </a:br>
            <a:r>
              <a:rPr lang="en-US" sz="2400" b="1" dirty="0">
                <a:latin typeface="Courier New" charset="0"/>
              </a:rPr>
              <a:t>    </a:t>
            </a:r>
            <a:r>
              <a:rPr lang="en-US" sz="2400" b="1" dirty="0" smtClean="0">
                <a:latin typeface="Courier New" charset="0"/>
              </a:rPr>
              <a:t>                   </a:t>
            </a:r>
            <a:r>
              <a:rPr lang="en-US" sz="2400" b="1" dirty="0" err="1">
                <a:latin typeface="Courier New" charset="0"/>
              </a:rPr>
              <a:t>vertices.end</a:t>
            </a:r>
            <a:r>
              <a:rPr lang="en-US" sz="2400" b="1" dirty="0">
                <a:latin typeface="Courier New" charset="0"/>
              </a:rPr>
              <a:t>());</a:t>
            </a:r>
            <a:br>
              <a:rPr lang="en-US" sz="2400" b="1" dirty="0">
                <a:latin typeface="Courier New" charset="0"/>
              </a:rPr>
            </a:br>
            <a:r>
              <a:rPr lang="en-US" sz="2400" b="1" dirty="0">
                <a:latin typeface="Courier New" charset="0"/>
              </a:rPr>
              <a:t>    </a:t>
            </a:r>
            <a:r>
              <a:rPr lang="en-US" sz="2400" b="1" dirty="0" smtClean="0">
                <a:latin typeface="Courier New" charset="0"/>
              </a:rPr>
              <a:t>    </a:t>
            </a:r>
            <a:r>
              <a:rPr lang="en-US" sz="2400" b="1" dirty="0" err="1" smtClean="0">
                <a:latin typeface="Courier New" charset="0"/>
              </a:rPr>
              <a:t>nrVertices</a:t>
            </a:r>
            <a:r>
              <a:rPr lang="en-US" sz="2400" b="1" dirty="0" smtClean="0">
                <a:latin typeface="Courier New" charset="0"/>
              </a:rPr>
              <a:t> </a:t>
            </a:r>
            <a:r>
              <a:rPr lang="en-US" sz="2400" b="1" dirty="0">
                <a:latin typeface="Courier New" charset="0"/>
              </a:rPr>
              <a:t>= 0;</a:t>
            </a:r>
            <a:br>
              <a:rPr lang="en-US" sz="2400" b="1" dirty="0">
                <a:latin typeface="Courier New" charset="0"/>
              </a:rPr>
            </a:br>
            <a:r>
              <a:rPr lang="en-US" sz="2400" b="1" dirty="0">
                <a:latin typeface="Courier New" charset="0"/>
              </a:rPr>
              <a:t>    </a:t>
            </a:r>
            <a:r>
              <a:rPr lang="en-US" sz="2400" b="1" dirty="0" smtClean="0">
                <a:latin typeface="Courier New" charset="0"/>
              </a:rPr>
              <a:t>    </a:t>
            </a:r>
            <a:r>
              <a:rPr lang="en-US" sz="2400" b="1" dirty="0" err="1" smtClean="0">
                <a:latin typeface="Courier New" charset="0"/>
              </a:rPr>
              <a:t>nrEdges</a:t>
            </a:r>
            <a:r>
              <a:rPr lang="en-US" sz="2400" b="1" dirty="0" smtClean="0">
                <a:latin typeface="Courier New" charset="0"/>
              </a:rPr>
              <a:t> </a:t>
            </a:r>
            <a:r>
              <a:rPr lang="en-US" sz="2400" b="1" dirty="0">
                <a:latin typeface="Courier New" charset="0"/>
              </a:rPr>
              <a:t>= 0;</a:t>
            </a:r>
            <a:br>
              <a:rPr lang="en-US" sz="2400" b="1" dirty="0">
                <a:latin typeface="Courier New" charset="0"/>
              </a:rPr>
            </a:br>
            <a:r>
              <a:rPr lang="en-US" sz="2400" b="1" dirty="0">
                <a:latin typeface="Courier New" charset="0"/>
              </a:rPr>
              <a:t>  </a:t>
            </a:r>
            <a:r>
              <a:rPr lang="en-US" sz="2400" b="1" dirty="0" smtClean="0">
                <a:latin typeface="Courier New" charset="0"/>
              </a:rPr>
              <a:t>  }</a:t>
            </a:r>
            <a:r>
              <a:rPr lang="en-US" sz="2400" b="1" dirty="0">
                <a:latin typeface="Courier New" charset="0"/>
              </a:rPr>
              <a:t/>
            </a:r>
            <a:br>
              <a:rPr lang="en-US" sz="2400" b="1" dirty="0">
                <a:latin typeface="Courier New" charset="0"/>
              </a:rPr>
            </a:br>
            <a:r>
              <a:rPr lang="en-US" sz="2400" b="1" dirty="0">
                <a:latin typeface="Courier New" charset="0"/>
              </a:rPr>
              <a:t>  </a:t>
            </a:r>
            <a:r>
              <a:rPr lang="en-US" sz="2400" b="1" dirty="0" smtClean="0">
                <a:latin typeface="Courier New" charset="0"/>
              </a:rPr>
              <a:t>  directed </a:t>
            </a:r>
            <a:r>
              <a:rPr lang="en-US" sz="2400" b="1" dirty="0">
                <a:latin typeface="Courier New" charset="0"/>
              </a:rPr>
              <a:t>= false;</a:t>
            </a:r>
          </a:p>
          <a:p>
            <a:pPr eaLnBrk="1" hangingPunct="1">
              <a:lnSpc>
                <a:spcPct val="80000"/>
              </a:lnSpc>
              <a:buNone/>
            </a:pPr>
            <a:r>
              <a:rPr lang="en-US" sz="2400" b="1" dirty="0">
                <a:latin typeface="Courier New" charset="0"/>
              </a:rPr>
              <a:t>  } // Graph::</a:t>
            </a:r>
            <a:r>
              <a:rPr lang="en-US" sz="2400" b="1" dirty="0" err="1">
                <a:latin typeface="Courier New" charset="0"/>
              </a:rPr>
              <a:t>makeEmpty</a:t>
            </a:r>
            <a:r>
              <a:rPr lang="en-US" sz="2400" b="1" dirty="0">
                <a:latin typeface="Courier New" charset="0"/>
              </a:rPr>
              <a:t>()</a:t>
            </a:r>
            <a:br>
              <a:rPr lang="en-US" sz="2400" b="1" dirty="0">
                <a:latin typeface="Courier New" charset="0"/>
              </a:rPr>
            </a:br>
            <a:endParaRPr lang="en-US" sz="2400" b="1" dirty="0">
              <a:latin typeface="Courier New" charset="0"/>
            </a:endParaRPr>
          </a:p>
        </p:txBody>
      </p:sp>
      <p:sp>
        <p:nvSpPr>
          <p:cNvPr id="2" name="Slide Number Placeholder 1"/>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13</a:t>
            </a:fld>
            <a:endParaRPr kumimoji="0" lang="en-US"/>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9" name="Rectangle 3"/>
          <p:cNvSpPr>
            <a:spLocks noGrp="1" noChangeArrowheads="1"/>
          </p:cNvSpPr>
          <p:nvPr>
            <p:ph idx="1"/>
          </p:nvPr>
        </p:nvSpPr>
        <p:spPr>
          <a:xfrm>
            <a:off x="33310" y="632"/>
            <a:ext cx="9110689" cy="6857367"/>
          </a:xfrm>
        </p:spPr>
        <p:txBody>
          <a:bodyPr>
            <a:normAutofit lnSpcReduction="10000"/>
          </a:bodyPr>
          <a:lstStyle/>
          <a:p>
            <a:pPr eaLnBrk="1" hangingPunct="1">
              <a:lnSpc>
                <a:spcPct val="80000"/>
              </a:lnSpc>
              <a:buFont typeface="Wingdings" charset="2"/>
              <a:buNone/>
            </a:pPr>
            <a:r>
              <a:rPr lang="en-US" sz="2400" b="1" dirty="0">
                <a:latin typeface="Courier New" charset="0"/>
              </a:rPr>
              <a:t>void Graph::print() </a:t>
            </a:r>
            <a:endParaRPr lang="en-US" sz="2400" b="1" dirty="0" smtClean="0">
              <a:latin typeface="Courier New" charset="0"/>
            </a:endParaRPr>
          </a:p>
          <a:p>
            <a:pPr eaLnBrk="1" hangingPunct="1">
              <a:lnSpc>
                <a:spcPct val="80000"/>
              </a:lnSpc>
              <a:buFont typeface="Wingdings" charset="2"/>
              <a:buNone/>
            </a:pPr>
            <a:r>
              <a:rPr lang="en-US" sz="2400" b="1" dirty="0" smtClean="0">
                <a:latin typeface="Courier New" charset="0"/>
              </a:rPr>
              <a:t>{</a:t>
            </a:r>
            <a:endParaRPr lang="en-US" sz="2400" b="1" dirty="0">
              <a:latin typeface="Courier New" charset="0"/>
            </a:endParaRPr>
          </a:p>
          <a:p>
            <a:pPr eaLnBrk="1" hangingPunct="1">
              <a:lnSpc>
                <a:spcPct val="80000"/>
              </a:lnSpc>
              <a:buFont typeface="Wingdings" charset="2"/>
              <a:buNone/>
            </a:pPr>
            <a:r>
              <a:rPr lang="en-US" sz="2400" b="1" dirty="0">
                <a:latin typeface="Courier New" charset="0"/>
              </a:rPr>
              <a:t>  </a:t>
            </a:r>
            <a:r>
              <a:rPr lang="en-US" sz="2400" b="1" dirty="0" smtClean="0">
                <a:latin typeface="Courier New" charset="0"/>
              </a:rPr>
              <a:t>  </a:t>
            </a:r>
            <a:r>
              <a:rPr lang="en-US" sz="2400" b="1" dirty="0" err="1" smtClean="0">
                <a:latin typeface="Courier New" charset="0"/>
              </a:rPr>
              <a:t>int</a:t>
            </a:r>
            <a:r>
              <a:rPr lang="en-US" sz="2400" b="1" dirty="0" smtClean="0">
                <a:latin typeface="Courier New" charset="0"/>
              </a:rPr>
              <a:t> </a:t>
            </a:r>
            <a:r>
              <a:rPr lang="en-US" sz="2400" b="1" dirty="0" err="1">
                <a:latin typeface="Courier New" charset="0"/>
              </a:rPr>
              <a:t>i</a:t>
            </a:r>
            <a:r>
              <a:rPr lang="en-US" sz="2400" b="1" dirty="0">
                <a:latin typeface="Courier New" charset="0"/>
              </a:rPr>
              <a:t>;</a:t>
            </a:r>
            <a:br>
              <a:rPr lang="en-US" sz="2400" b="1" dirty="0">
                <a:latin typeface="Courier New" charset="0"/>
              </a:rPr>
            </a:br>
            <a:r>
              <a:rPr lang="en-US" sz="2400" b="1" dirty="0" smtClean="0">
                <a:latin typeface="Courier New" charset="0"/>
              </a:rPr>
              <a:t>  </a:t>
            </a:r>
            <a:r>
              <a:rPr lang="en-US" sz="2400" b="1" dirty="0" err="1" smtClean="0">
                <a:latin typeface="Courier New" charset="0"/>
              </a:rPr>
              <a:t>cout</a:t>
            </a:r>
            <a:r>
              <a:rPr lang="en-US" sz="2400" b="1" dirty="0" smtClean="0">
                <a:latin typeface="Courier New" charset="0"/>
              </a:rPr>
              <a:t> </a:t>
            </a:r>
            <a:r>
              <a:rPr lang="en-US" sz="2400" b="1" dirty="0">
                <a:latin typeface="Courier New" charset="0"/>
              </a:rPr>
              <a:t>&lt;&lt;"The graph contains " &lt;&lt; </a:t>
            </a:r>
            <a:r>
              <a:rPr lang="en-US" sz="2400" b="1" dirty="0" err="1" smtClean="0">
                <a:latin typeface="Courier New" charset="0"/>
              </a:rPr>
              <a:t>nrVertices</a:t>
            </a:r>
            <a:r>
              <a:rPr lang="en-US" sz="2400" b="1" dirty="0">
                <a:latin typeface="Courier New" charset="0"/>
              </a:rPr>
              <a:t/>
            </a:r>
            <a:br>
              <a:rPr lang="en-US" sz="2400" b="1" dirty="0">
                <a:latin typeface="Courier New" charset="0"/>
              </a:rPr>
            </a:br>
            <a:r>
              <a:rPr lang="en-US" sz="2400" b="1" dirty="0">
                <a:latin typeface="Courier New" charset="0"/>
              </a:rPr>
              <a:t>  </a:t>
            </a:r>
            <a:r>
              <a:rPr lang="en-US" sz="2400" b="1" dirty="0" smtClean="0">
                <a:latin typeface="Courier New" charset="0"/>
              </a:rPr>
              <a:t>  </a:t>
            </a:r>
            <a:r>
              <a:rPr lang="en-US" sz="2400" b="1" dirty="0">
                <a:latin typeface="Courier New" charset="0"/>
              </a:rPr>
              <a:t>   &lt;&lt;" vertices and "&lt;&lt;</a:t>
            </a:r>
            <a:r>
              <a:rPr lang="en-US" sz="2400" b="1" dirty="0" err="1" smtClean="0">
                <a:latin typeface="Courier New" charset="0"/>
              </a:rPr>
              <a:t>nrEdges</a:t>
            </a:r>
            <a:r>
              <a:rPr lang="en-US" sz="2400" b="1" dirty="0">
                <a:latin typeface="Courier New" charset="0"/>
              </a:rPr>
              <a:t>&lt;&lt;" edges" </a:t>
            </a:r>
            <a:br>
              <a:rPr lang="en-US" sz="2400" b="1" dirty="0">
                <a:latin typeface="Courier New" charset="0"/>
              </a:rPr>
            </a:br>
            <a:r>
              <a:rPr lang="en-US" sz="2400" b="1" dirty="0">
                <a:latin typeface="Courier New" charset="0"/>
              </a:rPr>
              <a:t>  </a:t>
            </a:r>
            <a:r>
              <a:rPr lang="en-US" sz="2400" b="1" dirty="0" smtClean="0">
                <a:latin typeface="Courier New" charset="0"/>
              </a:rPr>
              <a:t>  </a:t>
            </a:r>
            <a:r>
              <a:rPr lang="en-US" sz="2400" b="1" dirty="0">
                <a:latin typeface="Courier New" charset="0"/>
              </a:rPr>
              <a:t>   &lt;&lt; </a:t>
            </a:r>
            <a:r>
              <a:rPr lang="en-US" sz="2400" b="1" dirty="0" err="1">
                <a:latin typeface="Courier New" charset="0"/>
              </a:rPr>
              <a:t>endl</a:t>
            </a:r>
            <a:r>
              <a:rPr lang="en-US" sz="2400" b="1" dirty="0">
                <a:latin typeface="Courier New" charset="0"/>
              </a:rPr>
              <a:t> &lt;&lt; "The vertex names are: ";</a:t>
            </a:r>
            <a:br>
              <a:rPr lang="en-US" sz="2400" b="1" dirty="0">
                <a:latin typeface="Courier New" charset="0"/>
              </a:rPr>
            </a:br>
            <a:r>
              <a:rPr lang="en-US" sz="2400" b="1" dirty="0" smtClean="0">
                <a:latin typeface="Courier New" charset="0"/>
              </a:rPr>
              <a:t>  for </a:t>
            </a:r>
            <a:r>
              <a:rPr lang="en-US" sz="2400" b="1" dirty="0">
                <a:latin typeface="Courier New" charset="0"/>
              </a:rPr>
              <a:t>(</a:t>
            </a:r>
            <a:r>
              <a:rPr lang="en-US" sz="2400" b="1" dirty="0" err="1">
                <a:latin typeface="Courier New" charset="0"/>
              </a:rPr>
              <a:t>i</a:t>
            </a:r>
            <a:r>
              <a:rPr lang="en-US" sz="2400" b="1" dirty="0">
                <a:latin typeface="Courier New" charset="0"/>
              </a:rPr>
              <a:t>=0; </a:t>
            </a:r>
            <a:r>
              <a:rPr lang="en-US" sz="2400" b="1" dirty="0" err="1">
                <a:latin typeface="Courier New" charset="0"/>
              </a:rPr>
              <a:t>i</a:t>
            </a:r>
            <a:r>
              <a:rPr lang="en-US" sz="2400" b="1" dirty="0">
                <a:latin typeface="Courier New" charset="0"/>
              </a:rPr>
              <a:t>&lt;</a:t>
            </a:r>
            <a:r>
              <a:rPr lang="en-US" sz="2400" b="1" dirty="0" err="1" smtClean="0">
                <a:latin typeface="Courier New" charset="0"/>
              </a:rPr>
              <a:t>nrVertices</a:t>
            </a:r>
            <a:r>
              <a:rPr lang="en-US" sz="2400" b="1" dirty="0">
                <a:latin typeface="Courier New" charset="0"/>
              </a:rPr>
              <a:t>; </a:t>
            </a:r>
            <a:r>
              <a:rPr lang="en-US" sz="2400" b="1" dirty="0" err="1">
                <a:latin typeface="Courier New" charset="0"/>
              </a:rPr>
              <a:t>i</a:t>
            </a:r>
            <a:r>
              <a:rPr lang="en-US" sz="2400" b="1" dirty="0">
                <a:latin typeface="Courier New" charset="0"/>
              </a:rPr>
              <a:t>++)</a:t>
            </a:r>
            <a:br>
              <a:rPr lang="en-US" sz="2400" b="1" dirty="0">
                <a:latin typeface="Courier New" charset="0"/>
              </a:rPr>
            </a:br>
            <a:r>
              <a:rPr lang="en-US" sz="2400" b="1" dirty="0">
                <a:latin typeface="Courier New" charset="0"/>
              </a:rPr>
              <a:t>  </a:t>
            </a:r>
            <a:r>
              <a:rPr lang="en-US" sz="2400" b="1" dirty="0" smtClean="0">
                <a:latin typeface="Courier New" charset="0"/>
              </a:rPr>
              <a:t>    </a:t>
            </a:r>
            <a:r>
              <a:rPr lang="en-US" sz="2400" b="1" dirty="0" err="1" smtClean="0">
                <a:latin typeface="Courier New" charset="0"/>
              </a:rPr>
              <a:t>cout</a:t>
            </a:r>
            <a:r>
              <a:rPr lang="en-US" sz="2400" b="1" dirty="0" smtClean="0">
                <a:latin typeface="Courier New" charset="0"/>
              </a:rPr>
              <a:t> </a:t>
            </a:r>
            <a:r>
              <a:rPr lang="en-US" sz="2400" b="1" dirty="0">
                <a:latin typeface="Courier New" charset="0"/>
              </a:rPr>
              <a:t>&lt;&lt; vertices[</a:t>
            </a:r>
            <a:r>
              <a:rPr lang="en-US" sz="2400" b="1" dirty="0" err="1">
                <a:latin typeface="Courier New" charset="0"/>
              </a:rPr>
              <a:t>i</a:t>
            </a:r>
            <a:r>
              <a:rPr lang="en-US" sz="2400" b="1" dirty="0">
                <a:latin typeface="Courier New" charset="0"/>
              </a:rPr>
              <a:t>].name &lt;&lt; ' '</a:t>
            </a:r>
            <a:r>
              <a:rPr lang="en-US" sz="2400" b="1" dirty="0" smtClean="0">
                <a:latin typeface="Courier New" charset="0"/>
              </a:rPr>
              <a:t>;  </a:t>
            </a:r>
            <a:r>
              <a:rPr lang="en-US" sz="2400" b="1" dirty="0">
                <a:latin typeface="Courier New" charset="0"/>
              </a:rPr>
              <a:t/>
            </a:r>
            <a:br>
              <a:rPr lang="en-US" sz="2400" b="1" dirty="0">
                <a:latin typeface="Courier New" charset="0"/>
              </a:rPr>
            </a:br>
            <a:r>
              <a:rPr lang="en-US" sz="2400" b="1" dirty="0" smtClean="0">
                <a:latin typeface="Courier New" charset="0"/>
              </a:rPr>
              <a:t>  </a:t>
            </a:r>
            <a:r>
              <a:rPr lang="en-US" sz="2400" b="1" dirty="0" err="1" smtClean="0">
                <a:latin typeface="Courier New" charset="0"/>
              </a:rPr>
              <a:t>cout</a:t>
            </a:r>
            <a:r>
              <a:rPr lang="en-US" sz="2400" b="1" dirty="0" smtClean="0">
                <a:latin typeface="Courier New" charset="0"/>
              </a:rPr>
              <a:t> </a:t>
            </a:r>
            <a:r>
              <a:rPr lang="en-US" sz="2400" b="1" dirty="0">
                <a:latin typeface="Courier New" charset="0"/>
              </a:rPr>
              <a:t>&lt;&lt; </a:t>
            </a:r>
            <a:r>
              <a:rPr lang="en-US" sz="2400" b="1" dirty="0" err="1">
                <a:latin typeface="Courier New" charset="0"/>
              </a:rPr>
              <a:t>endl</a:t>
            </a:r>
            <a:r>
              <a:rPr lang="en-US" sz="2400" b="1" dirty="0">
                <a:latin typeface="Courier New" charset="0"/>
              </a:rPr>
              <a:t> &lt;&lt; "The adjacency list for </a:t>
            </a:r>
            <a:r>
              <a:rPr lang="en-US" sz="2400" b="1" dirty="0" smtClean="0">
                <a:latin typeface="Courier New" charset="0"/>
              </a:rPr>
              <a:t>"  </a:t>
            </a:r>
            <a:endParaRPr lang="en-US" sz="2400" b="1" dirty="0">
              <a:latin typeface="Courier New" charset="0"/>
            </a:endParaRPr>
          </a:p>
          <a:p>
            <a:pPr eaLnBrk="1" hangingPunct="1">
              <a:lnSpc>
                <a:spcPct val="80000"/>
              </a:lnSpc>
              <a:buNone/>
            </a:pPr>
            <a:r>
              <a:rPr lang="en-US" sz="2400" b="1" dirty="0">
                <a:latin typeface="Courier New" charset="0"/>
              </a:rPr>
              <a:t>       </a:t>
            </a:r>
            <a:r>
              <a:rPr lang="en-US" sz="2400" b="1" dirty="0" smtClean="0">
                <a:latin typeface="Courier New" charset="0"/>
              </a:rPr>
              <a:t>    "</a:t>
            </a:r>
            <a:r>
              <a:rPr lang="en-US" sz="2400" b="1" dirty="0">
                <a:latin typeface="Courier New" charset="0"/>
              </a:rPr>
              <a:t>each vertex is:" &lt;&lt; </a:t>
            </a:r>
            <a:r>
              <a:rPr lang="en-US" sz="2400" b="1" dirty="0" err="1">
                <a:latin typeface="Courier New" charset="0"/>
              </a:rPr>
              <a:t>endl</a:t>
            </a:r>
            <a:r>
              <a:rPr lang="en-US" sz="2400" b="1" dirty="0">
                <a:latin typeface="Courier New" charset="0"/>
              </a:rPr>
              <a:t>;</a:t>
            </a:r>
            <a:br>
              <a:rPr lang="en-US" sz="2400" b="1" dirty="0">
                <a:latin typeface="Courier New" charset="0"/>
              </a:rPr>
            </a:br>
            <a:r>
              <a:rPr lang="en-US" sz="2400" b="1" dirty="0" smtClean="0">
                <a:latin typeface="Courier New" charset="0"/>
              </a:rPr>
              <a:t>  for </a:t>
            </a:r>
            <a:r>
              <a:rPr lang="en-US" sz="2400" b="1" dirty="0">
                <a:latin typeface="Courier New" charset="0"/>
              </a:rPr>
              <a:t>(</a:t>
            </a:r>
            <a:r>
              <a:rPr lang="en-US" sz="2400" b="1" dirty="0" err="1">
                <a:latin typeface="Courier New" charset="0"/>
              </a:rPr>
              <a:t>i</a:t>
            </a:r>
            <a:r>
              <a:rPr lang="en-US" sz="2400" b="1" dirty="0">
                <a:latin typeface="Courier New" charset="0"/>
              </a:rPr>
              <a:t>=0; </a:t>
            </a:r>
            <a:r>
              <a:rPr lang="en-US" sz="2400" b="1" dirty="0" err="1">
                <a:latin typeface="Courier New" charset="0"/>
              </a:rPr>
              <a:t>i</a:t>
            </a:r>
            <a:r>
              <a:rPr lang="en-US" sz="2400" b="1" dirty="0">
                <a:latin typeface="Courier New" charset="0"/>
              </a:rPr>
              <a:t>&lt;</a:t>
            </a:r>
            <a:r>
              <a:rPr lang="en-US" sz="2400" b="1" dirty="0" err="1" smtClean="0">
                <a:latin typeface="Courier New" charset="0"/>
              </a:rPr>
              <a:t>nrVertices</a:t>
            </a:r>
            <a:r>
              <a:rPr lang="en-US" sz="2400" b="1" dirty="0">
                <a:latin typeface="Courier New" charset="0"/>
              </a:rPr>
              <a:t>; </a:t>
            </a:r>
            <a:r>
              <a:rPr lang="en-US" sz="2400" b="1" dirty="0" err="1">
                <a:latin typeface="Courier New" charset="0"/>
              </a:rPr>
              <a:t>i</a:t>
            </a:r>
            <a:r>
              <a:rPr lang="en-US" sz="2400" b="1" dirty="0">
                <a:latin typeface="Courier New" charset="0"/>
              </a:rPr>
              <a:t>++) </a:t>
            </a:r>
            <a:endParaRPr lang="en-US" sz="2400" b="1" dirty="0" smtClean="0">
              <a:latin typeface="Courier New" charset="0"/>
            </a:endParaRPr>
          </a:p>
          <a:p>
            <a:pPr eaLnBrk="1" hangingPunct="1">
              <a:lnSpc>
                <a:spcPct val="80000"/>
              </a:lnSpc>
              <a:buFont typeface="Wingdings" charset="2"/>
              <a:buNone/>
            </a:pPr>
            <a:r>
              <a:rPr lang="en-US" sz="2400" b="1" dirty="0">
                <a:latin typeface="Courier New" charset="0"/>
              </a:rPr>
              <a:t> </a:t>
            </a:r>
            <a:r>
              <a:rPr lang="en-US" sz="2400" b="1" dirty="0" smtClean="0">
                <a:latin typeface="Courier New" charset="0"/>
              </a:rPr>
              <a:t>   {</a:t>
            </a:r>
            <a:r>
              <a:rPr lang="en-US" sz="2400" b="1" dirty="0">
                <a:latin typeface="Courier New" charset="0"/>
              </a:rPr>
              <a:t/>
            </a:r>
            <a:br>
              <a:rPr lang="en-US" sz="2400" b="1" dirty="0">
                <a:latin typeface="Courier New" charset="0"/>
              </a:rPr>
            </a:br>
            <a:r>
              <a:rPr lang="en-US" sz="2400" b="1" dirty="0" smtClean="0">
                <a:latin typeface="Courier New" charset="0"/>
              </a:rPr>
              <a:t>    </a:t>
            </a:r>
            <a:r>
              <a:rPr lang="en-US" sz="2400" b="1" dirty="0">
                <a:latin typeface="Courier New" charset="0"/>
              </a:rPr>
              <a:t>  </a:t>
            </a:r>
            <a:r>
              <a:rPr lang="en-US" sz="2400" b="1" dirty="0" err="1">
                <a:latin typeface="Courier New" charset="0"/>
              </a:rPr>
              <a:t>cout</a:t>
            </a:r>
            <a:r>
              <a:rPr lang="en-US" sz="2400" b="1" dirty="0">
                <a:latin typeface="Courier New" charset="0"/>
              </a:rPr>
              <a:t> &lt;&lt; "vertex " &lt;&lt; </a:t>
            </a:r>
            <a:r>
              <a:rPr lang="en-US" sz="2400" b="1" dirty="0" err="1">
                <a:latin typeface="Courier New" charset="0"/>
              </a:rPr>
              <a:t>i</a:t>
            </a:r>
            <a:r>
              <a:rPr lang="en-US" sz="2400" b="1" dirty="0">
                <a:latin typeface="Courier New" charset="0"/>
              </a:rPr>
              <a:t> &lt;&lt; ": ";</a:t>
            </a:r>
            <a:br>
              <a:rPr lang="en-US" sz="2400" b="1" dirty="0">
                <a:latin typeface="Courier New" charset="0"/>
              </a:rPr>
            </a:br>
            <a:r>
              <a:rPr lang="en-US" sz="2400" b="1" dirty="0">
                <a:latin typeface="Courier New" charset="0"/>
              </a:rPr>
              <a:t>  </a:t>
            </a:r>
            <a:r>
              <a:rPr lang="en-US" sz="2400" b="1" dirty="0" smtClean="0">
                <a:latin typeface="Courier New" charset="0"/>
              </a:rPr>
              <a:t>    list</a:t>
            </a:r>
            <a:r>
              <a:rPr lang="en-US" sz="2400" b="1" dirty="0">
                <a:latin typeface="Courier New" charset="0"/>
              </a:rPr>
              <a:t>&lt;</a:t>
            </a:r>
            <a:r>
              <a:rPr lang="en-US" sz="2400" b="1" dirty="0" err="1">
                <a:latin typeface="Courier New" charset="0"/>
              </a:rPr>
              <a:t>int</a:t>
            </a:r>
            <a:r>
              <a:rPr lang="en-US" sz="2400" b="1" dirty="0">
                <a:latin typeface="Courier New" charset="0"/>
              </a:rPr>
              <a:t>&gt;::iterator </a:t>
            </a:r>
            <a:r>
              <a:rPr lang="en-US" sz="2400" b="1" dirty="0" err="1">
                <a:latin typeface="Courier New" charset="0"/>
              </a:rPr>
              <a:t>iter</a:t>
            </a:r>
            <a:r>
              <a:rPr lang="en-US" sz="2400" b="1" dirty="0">
                <a:latin typeface="Courier New" charset="0"/>
              </a:rPr>
              <a:t>;</a:t>
            </a:r>
            <a:br>
              <a:rPr lang="en-US" sz="2400" b="1" dirty="0">
                <a:latin typeface="Courier New" charset="0"/>
              </a:rPr>
            </a:br>
            <a:r>
              <a:rPr lang="en-US" sz="2400" b="1" dirty="0" smtClean="0">
                <a:latin typeface="Courier New" charset="0"/>
              </a:rPr>
              <a:t>    </a:t>
            </a:r>
            <a:r>
              <a:rPr lang="en-US" sz="2400" b="1" dirty="0">
                <a:latin typeface="Courier New" charset="0"/>
              </a:rPr>
              <a:t>  </a:t>
            </a:r>
            <a:r>
              <a:rPr lang="en-US" sz="2400" b="1" dirty="0" err="1">
                <a:latin typeface="Courier New" charset="0"/>
              </a:rPr>
              <a:t>iter</a:t>
            </a:r>
            <a:r>
              <a:rPr lang="en-US" sz="2400" b="1" dirty="0">
                <a:latin typeface="Courier New" charset="0"/>
              </a:rPr>
              <a:t> = vertices[</a:t>
            </a:r>
            <a:r>
              <a:rPr lang="en-US" sz="2400" b="1" dirty="0" err="1">
                <a:latin typeface="Courier New" charset="0"/>
              </a:rPr>
              <a:t>i</a:t>
            </a:r>
            <a:r>
              <a:rPr lang="en-US" sz="2400" b="1" dirty="0">
                <a:latin typeface="Courier New" charset="0"/>
              </a:rPr>
              <a:t>].</a:t>
            </a:r>
            <a:r>
              <a:rPr lang="en-US" sz="2400" b="1" dirty="0" err="1" smtClean="0">
                <a:latin typeface="Courier New" charset="0"/>
              </a:rPr>
              <a:t>edgeList.begin</a:t>
            </a:r>
            <a:r>
              <a:rPr lang="en-US" sz="2400" b="1" dirty="0">
                <a:latin typeface="Courier New" charset="0"/>
              </a:rPr>
              <a:t>();</a:t>
            </a:r>
            <a:br>
              <a:rPr lang="en-US" sz="2400" b="1" dirty="0">
                <a:latin typeface="Courier New" charset="0"/>
              </a:rPr>
            </a:br>
            <a:r>
              <a:rPr lang="en-US" sz="2400" b="1" dirty="0">
                <a:latin typeface="Courier New" charset="0"/>
              </a:rPr>
              <a:t>  </a:t>
            </a:r>
            <a:r>
              <a:rPr lang="en-US" sz="2400" b="1" dirty="0" smtClean="0">
                <a:latin typeface="Courier New" charset="0"/>
              </a:rPr>
              <a:t>    while </a:t>
            </a:r>
            <a:r>
              <a:rPr lang="en-US" sz="2400" b="1" dirty="0">
                <a:latin typeface="Courier New" charset="0"/>
              </a:rPr>
              <a:t>(</a:t>
            </a:r>
            <a:r>
              <a:rPr lang="en-US" sz="2400" b="1" dirty="0" err="1">
                <a:latin typeface="Courier New" charset="0"/>
              </a:rPr>
              <a:t>iter</a:t>
            </a:r>
            <a:r>
              <a:rPr lang="en-US" sz="2400" b="1" dirty="0">
                <a:latin typeface="Courier New" charset="0"/>
              </a:rPr>
              <a:t>!=vertices[</a:t>
            </a:r>
            <a:r>
              <a:rPr lang="en-US" sz="2400" b="1" dirty="0" err="1">
                <a:latin typeface="Courier New" charset="0"/>
              </a:rPr>
              <a:t>i</a:t>
            </a:r>
            <a:r>
              <a:rPr lang="en-US" sz="2400" b="1" dirty="0">
                <a:latin typeface="Courier New" charset="0"/>
              </a:rPr>
              <a:t>].</a:t>
            </a:r>
            <a:r>
              <a:rPr lang="en-US" sz="2400" b="1" dirty="0" err="1" smtClean="0">
                <a:latin typeface="Courier New" charset="0"/>
              </a:rPr>
              <a:t>edgeList.end</a:t>
            </a:r>
            <a:r>
              <a:rPr lang="en-US" sz="2400" b="1" dirty="0">
                <a:latin typeface="Courier New" charset="0"/>
              </a:rPr>
              <a:t>()</a:t>
            </a:r>
            <a:r>
              <a:rPr lang="en-US" sz="2400" b="1" dirty="0" smtClean="0">
                <a:latin typeface="Courier New" charset="0"/>
              </a:rPr>
              <a:t>)</a:t>
            </a:r>
          </a:p>
          <a:p>
            <a:pPr eaLnBrk="1" hangingPunct="1">
              <a:lnSpc>
                <a:spcPct val="80000"/>
              </a:lnSpc>
              <a:buFont typeface="Wingdings" charset="2"/>
              <a:buNone/>
            </a:pPr>
            <a:r>
              <a:rPr lang="en-US" sz="2400" b="1" dirty="0">
                <a:latin typeface="Courier New" charset="0"/>
              </a:rPr>
              <a:t> </a:t>
            </a:r>
            <a:r>
              <a:rPr lang="en-US" sz="2400" b="1" dirty="0" smtClean="0">
                <a:latin typeface="Courier New" charset="0"/>
              </a:rPr>
              <a:t>       {</a:t>
            </a:r>
            <a:r>
              <a:rPr lang="en-US" sz="2400" b="1" dirty="0">
                <a:latin typeface="Courier New" charset="0"/>
              </a:rPr>
              <a:t/>
            </a:r>
            <a:br>
              <a:rPr lang="en-US" sz="2400" b="1" dirty="0">
                <a:latin typeface="Courier New" charset="0"/>
              </a:rPr>
            </a:br>
            <a:r>
              <a:rPr lang="en-US" sz="2400" b="1" dirty="0">
                <a:latin typeface="Courier New" charset="0"/>
              </a:rPr>
              <a:t>    </a:t>
            </a:r>
            <a:r>
              <a:rPr lang="en-US" sz="2400" b="1" dirty="0" smtClean="0">
                <a:latin typeface="Courier New" charset="0"/>
              </a:rPr>
              <a:t>      </a:t>
            </a:r>
            <a:r>
              <a:rPr lang="en-US" sz="2400" b="1" dirty="0" err="1" smtClean="0">
                <a:latin typeface="Courier New" charset="0"/>
              </a:rPr>
              <a:t>cout</a:t>
            </a:r>
            <a:r>
              <a:rPr lang="en-US" sz="2400" b="1" dirty="0" smtClean="0">
                <a:latin typeface="Courier New" charset="0"/>
              </a:rPr>
              <a:t> </a:t>
            </a:r>
            <a:r>
              <a:rPr lang="en-US" sz="2400" b="1" dirty="0">
                <a:latin typeface="Courier New" charset="0"/>
              </a:rPr>
              <a:t>&lt;&lt; *</a:t>
            </a:r>
            <a:r>
              <a:rPr lang="en-US" sz="2400" b="1" dirty="0" err="1">
                <a:latin typeface="Courier New" charset="0"/>
              </a:rPr>
              <a:t>iter</a:t>
            </a:r>
            <a:r>
              <a:rPr lang="en-US" sz="2400" b="1" dirty="0">
                <a:latin typeface="Courier New" charset="0"/>
              </a:rPr>
              <a:t> &lt;&lt; ' ';</a:t>
            </a:r>
            <a:br>
              <a:rPr lang="en-US" sz="2400" b="1" dirty="0">
                <a:latin typeface="Courier New" charset="0"/>
              </a:rPr>
            </a:br>
            <a:r>
              <a:rPr lang="en-US" sz="2400" b="1" dirty="0">
                <a:latin typeface="Courier New" charset="0"/>
              </a:rPr>
              <a:t>   </a:t>
            </a:r>
            <a:r>
              <a:rPr lang="en-US" sz="2400" b="1" dirty="0" smtClean="0">
                <a:latin typeface="Courier New" charset="0"/>
              </a:rPr>
              <a:t>       </a:t>
            </a:r>
            <a:r>
              <a:rPr lang="en-US" sz="2400" b="1" dirty="0" err="1">
                <a:latin typeface="Courier New" charset="0"/>
              </a:rPr>
              <a:t>iter</a:t>
            </a:r>
            <a:r>
              <a:rPr lang="en-US" sz="2400" b="1" dirty="0">
                <a:latin typeface="Courier New" charset="0"/>
              </a:rPr>
              <a:t>++;</a:t>
            </a:r>
            <a:br>
              <a:rPr lang="en-US" sz="2400" b="1" dirty="0">
                <a:latin typeface="Courier New" charset="0"/>
              </a:rPr>
            </a:br>
            <a:r>
              <a:rPr lang="en-US" sz="2400" b="1" dirty="0">
                <a:latin typeface="Courier New" charset="0"/>
              </a:rPr>
              <a:t>  </a:t>
            </a:r>
            <a:r>
              <a:rPr lang="en-US" sz="2400" b="1" dirty="0" smtClean="0">
                <a:latin typeface="Courier New" charset="0"/>
              </a:rPr>
              <a:t>    }</a:t>
            </a:r>
            <a:r>
              <a:rPr lang="en-US" sz="2400" b="1" dirty="0">
                <a:latin typeface="Courier New" charset="0"/>
              </a:rPr>
              <a:t/>
            </a:r>
            <a:br>
              <a:rPr lang="en-US" sz="2400" b="1" dirty="0">
                <a:latin typeface="Courier New" charset="0"/>
              </a:rPr>
            </a:br>
            <a:r>
              <a:rPr lang="en-US" sz="2400" b="1" dirty="0">
                <a:latin typeface="Courier New" charset="0"/>
              </a:rPr>
              <a:t>  </a:t>
            </a:r>
            <a:r>
              <a:rPr lang="en-US" sz="2400" b="1" dirty="0" err="1">
                <a:latin typeface="Courier New" charset="0"/>
              </a:rPr>
              <a:t>cout</a:t>
            </a:r>
            <a:r>
              <a:rPr lang="en-US" sz="2400" b="1" dirty="0">
                <a:latin typeface="Courier New" charset="0"/>
              </a:rPr>
              <a:t> &lt;&lt; </a:t>
            </a:r>
            <a:r>
              <a:rPr lang="en-US" sz="2400" b="1" dirty="0" err="1">
                <a:latin typeface="Courier New" charset="0"/>
              </a:rPr>
              <a:t>endl</a:t>
            </a:r>
            <a:r>
              <a:rPr lang="en-US" sz="2400" b="1" dirty="0" smtClean="0">
                <a:latin typeface="Courier New" charset="0"/>
              </a:rPr>
              <a:t>;</a:t>
            </a:r>
          </a:p>
          <a:p>
            <a:pPr eaLnBrk="1" hangingPunct="1">
              <a:lnSpc>
                <a:spcPct val="80000"/>
              </a:lnSpc>
              <a:buFont typeface="Wingdings" charset="2"/>
              <a:buNone/>
            </a:pPr>
            <a:r>
              <a:rPr lang="en-US" sz="2400" b="1" dirty="0" smtClean="0">
                <a:latin typeface="Courier New" charset="0"/>
              </a:rPr>
              <a:t>}} </a:t>
            </a:r>
            <a:endParaRPr lang="en-US" sz="2400" b="1" dirty="0">
              <a:latin typeface="Courier New" charset="0"/>
            </a:endParaRPr>
          </a:p>
        </p:txBody>
      </p:sp>
      <p:sp>
        <p:nvSpPr>
          <p:cNvPr id="2" name="Slide Number Placeholder 1"/>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14</a:t>
            </a:fld>
            <a:endParaRPr kumimoji="0" lang="en-US"/>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a:xfrm>
            <a:off x="457200" y="152400"/>
            <a:ext cx="8229600" cy="1066800"/>
          </a:xfrm>
        </p:spPr>
        <p:txBody>
          <a:bodyPr/>
          <a:lstStyle/>
          <a:p>
            <a:pPr eaLnBrk="1" hangingPunct="1"/>
            <a:r>
              <a:rPr lang="en-US"/>
              <a:t>Storing the Graph in a File</a:t>
            </a:r>
          </a:p>
        </p:txBody>
      </p:sp>
      <p:sp>
        <p:nvSpPr>
          <p:cNvPr id="293891" name="Rectangle 3"/>
          <p:cNvSpPr>
            <a:spLocks noGrp="1" noChangeArrowheads="1"/>
          </p:cNvSpPr>
          <p:nvPr>
            <p:ph sz="half" idx="1"/>
          </p:nvPr>
        </p:nvSpPr>
        <p:spPr>
          <a:xfrm>
            <a:off x="457200" y="1295400"/>
            <a:ext cx="4724400" cy="5181600"/>
          </a:xfrm>
        </p:spPr>
        <p:txBody>
          <a:bodyPr/>
          <a:lstStyle/>
          <a:p>
            <a:pPr eaLnBrk="1" hangingPunct="1">
              <a:lnSpc>
                <a:spcPct val="90000"/>
              </a:lnSpc>
            </a:pPr>
            <a:r>
              <a:rPr lang="en-US" sz="2400"/>
              <a:t>Starts with a character telling us if the graph is directed or not.</a:t>
            </a:r>
          </a:p>
          <a:p>
            <a:pPr eaLnBrk="1" hangingPunct="1">
              <a:lnSpc>
                <a:spcPct val="90000"/>
              </a:lnSpc>
            </a:pPr>
            <a:r>
              <a:rPr lang="en-US" sz="2400"/>
              <a:t>The next line contains the number of vertices.</a:t>
            </a:r>
          </a:p>
          <a:p>
            <a:pPr eaLnBrk="1" hangingPunct="1">
              <a:lnSpc>
                <a:spcPct val="90000"/>
              </a:lnSpc>
            </a:pPr>
            <a:r>
              <a:rPr lang="en-US" sz="2400"/>
              <a:t>The names of the vertices are listed afterwards on a line each or with spaces between.</a:t>
            </a:r>
          </a:p>
          <a:p>
            <a:pPr eaLnBrk="1" hangingPunct="1">
              <a:lnSpc>
                <a:spcPct val="90000"/>
              </a:lnSpc>
            </a:pPr>
            <a:r>
              <a:rPr lang="en-US" sz="2400"/>
              <a:t>The edges are listed next, each edge on a line with a comma and a space (!) between the vertices. If the graph is weighted, the edge contains the weight too.</a:t>
            </a:r>
          </a:p>
        </p:txBody>
      </p:sp>
      <p:sp>
        <p:nvSpPr>
          <p:cNvPr id="293892" name="Rectangle 4"/>
          <p:cNvSpPr>
            <a:spLocks noGrp="1" noChangeArrowheads="1"/>
          </p:cNvSpPr>
          <p:nvPr>
            <p:ph sz="half" idx="2"/>
          </p:nvPr>
        </p:nvSpPr>
        <p:spPr>
          <a:xfrm>
            <a:off x="5181600" y="1600200"/>
            <a:ext cx="3200400" cy="4530725"/>
          </a:xfrm>
          <a:ln>
            <a:solidFill>
              <a:schemeClr val="tx2"/>
            </a:solidFill>
          </a:ln>
        </p:spPr>
        <p:txBody>
          <a:bodyPr/>
          <a:lstStyle/>
          <a:p>
            <a:pPr eaLnBrk="1" hangingPunct="1">
              <a:lnSpc>
                <a:spcPct val="90000"/>
              </a:lnSpc>
              <a:buFont typeface="Wingdings" charset="2"/>
              <a:buNone/>
            </a:pPr>
            <a:r>
              <a:rPr lang="en-US" sz="2000"/>
              <a:t>U</a:t>
            </a:r>
          </a:p>
          <a:p>
            <a:pPr eaLnBrk="1" hangingPunct="1">
              <a:lnSpc>
                <a:spcPct val="90000"/>
              </a:lnSpc>
              <a:buFont typeface="Wingdings" charset="2"/>
              <a:buNone/>
            </a:pPr>
            <a:r>
              <a:rPr lang="en-US" sz="2000"/>
              <a:t>4121</a:t>
            </a:r>
          </a:p>
          <a:p>
            <a:pPr eaLnBrk="1" hangingPunct="1">
              <a:lnSpc>
                <a:spcPct val="90000"/>
              </a:lnSpc>
              <a:buFont typeface="Wingdings" charset="2"/>
              <a:buNone/>
            </a:pPr>
            <a:r>
              <a:rPr lang="en-US" sz="2000"/>
              <a:t>Frankfurt</a:t>
            </a:r>
          </a:p>
          <a:p>
            <a:pPr eaLnBrk="1" hangingPunct="1">
              <a:lnSpc>
                <a:spcPct val="90000"/>
              </a:lnSpc>
              <a:buFont typeface="Wingdings" charset="2"/>
              <a:buNone/>
            </a:pPr>
            <a:r>
              <a:rPr lang="en-US" sz="2000"/>
              <a:t>Tehran</a:t>
            </a:r>
          </a:p>
          <a:p>
            <a:pPr eaLnBrk="1" hangingPunct="1">
              <a:lnSpc>
                <a:spcPct val="90000"/>
              </a:lnSpc>
              <a:buFont typeface="Wingdings" charset="2"/>
              <a:buNone/>
            </a:pPr>
            <a:r>
              <a:rPr lang="en-US" sz="2000"/>
              <a:t>Mexico City</a:t>
            </a:r>
          </a:p>
          <a:p>
            <a:pPr eaLnBrk="1" hangingPunct="1">
              <a:lnSpc>
                <a:spcPct val="90000"/>
              </a:lnSpc>
              <a:buFont typeface="Wingdings" charset="2"/>
              <a:buNone/>
            </a:pPr>
            <a:r>
              <a:rPr lang="en-US" sz="2000"/>
              <a:t>Paris</a:t>
            </a:r>
          </a:p>
          <a:p>
            <a:pPr eaLnBrk="1" hangingPunct="1">
              <a:lnSpc>
                <a:spcPct val="90000"/>
              </a:lnSpc>
              <a:buFont typeface="Wingdings" charset="2"/>
              <a:buNone/>
            </a:pPr>
            <a:r>
              <a:rPr lang="en-US" sz="2000"/>
              <a:t>...</a:t>
            </a:r>
          </a:p>
          <a:p>
            <a:pPr eaLnBrk="1" hangingPunct="1">
              <a:lnSpc>
                <a:spcPct val="90000"/>
              </a:lnSpc>
              <a:buFont typeface="Wingdings" charset="2"/>
              <a:buNone/>
            </a:pPr>
            <a:r>
              <a:rPr lang="en-US" sz="2000"/>
              <a:t>South Bend, Paris, 4225</a:t>
            </a:r>
          </a:p>
          <a:p>
            <a:pPr eaLnBrk="1" hangingPunct="1">
              <a:lnSpc>
                <a:spcPct val="90000"/>
              </a:lnSpc>
              <a:buFont typeface="Wingdings" charset="2"/>
              <a:buNone/>
            </a:pPr>
            <a:r>
              <a:rPr lang="en-US" sz="2000"/>
              <a:t>Nairobi, South Bend, 7806</a:t>
            </a:r>
          </a:p>
          <a:p>
            <a:pPr eaLnBrk="1" hangingPunct="1">
              <a:lnSpc>
                <a:spcPct val="90000"/>
              </a:lnSpc>
              <a:buFont typeface="Wingdings" charset="2"/>
              <a:buNone/>
            </a:pPr>
            <a:r>
              <a:rPr lang="en-US" sz="2000"/>
              <a:t>Boston, Calcutta, 13410</a:t>
            </a:r>
          </a:p>
          <a:p>
            <a:pPr eaLnBrk="1" hangingPunct="1">
              <a:lnSpc>
                <a:spcPct val="90000"/>
              </a:lnSpc>
              <a:buFont typeface="Wingdings" charset="2"/>
              <a:buNone/>
            </a:pPr>
            <a:r>
              <a:rPr lang="en-US" sz="2000"/>
              <a:t>Sidney, Calcutta, 8007</a:t>
            </a:r>
          </a:p>
        </p:txBody>
      </p:sp>
      <p:sp>
        <p:nvSpPr>
          <p:cNvPr id="2" name="Slide Number Placeholder 1"/>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15</a:t>
            </a:fld>
            <a:endParaRPr kumimoji="0" lang="en-US"/>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1" name="Rectangle 3"/>
          <p:cNvSpPr>
            <a:spLocks noGrp="1" noChangeArrowheads="1"/>
          </p:cNvSpPr>
          <p:nvPr>
            <p:ph idx="1"/>
          </p:nvPr>
        </p:nvSpPr>
        <p:spPr>
          <a:xfrm>
            <a:off x="228600" y="22133"/>
            <a:ext cx="8686800" cy="6705600"/>
          </a:xfrm>
        </p:spPr>
        <p:txBody>
          <a:bodyPr>
            <a:normAutofit lnSpcReduction="10000"/>
          </a:bodyPr>
          <a:lstStyle/>
          <a:p>
            <a:pPr eaLnBrk="1" hangingPunct="1">
              <a:lnSpc>
                <a:spcPct val="80000"/>
              </a:lnSpc>
              <a:buFont typeface="Wingdings" charset="2"/>
              <a:buNone/>
            </a:pPr>
            <a:r>
              <a:rPr lang="en-US" sz="2000" dirty="0">
                <a:latin typeface="Courier New" charset="0"/>
              </a:rPr>
              <a:t>  </a:t>
            </a:r>
            <a:r>
              <a:rPr lang="en-US" sz="2400" b="1" dirty="0">
                <a:latin typeface="Courier New" charset="0"/>
              </a:rPr>
              <a:t>void Graph::read(</a:t>
            </a:r>
            <a:r>
              <a:rPr lang="en-US" sz="2400" b="1" dirty="0" err="1">
                <a:latin typeface="Courier New" charset="0"/>
              </a:rPr>
              <a:t>const</a:t>
            </a:r>
            <a:r>
              <a:rPr lang="en-US" sz="2400" b="1" dirty="0">
                <a:latin typeface="Courier New" charset="0"/>
              </a:rPr>
              <a:t> char *filename)</a:t>
            </a:r>
            <a:br>
              <a:rPr lang="en-US" sz="2400" b="1" dirty="0">
                <a:latin typeface="Courier New" charset="0"/>
              </a:rPr>
            </a:br>
            <a:r>
              <a:rPr lang="en-US" sz="2400" b="1" dirty="0">
                <a:latin typeface="Courier New" charset="0"/>
              </a:rPr>
              <a:t>{</a:t>
            </a:r>
            <a:br>
              <a:rPr lang="en-US" sz="2400" b="1" dirty="0">
                <a:latin typeface="Courier New" charset="0"/>
              </a:rPr>
            </a:br>
            <a:r>
              <a:rPr lang="en-US" sz="2400" b="1" dirty="0">
                <a:latin typeface="Courier New" charset="0"/>
              </a:rPr>
              <a:t>  </a:t>
            </a:r>
            <a:r>
              <a:rPr lang="en-US" sz="2400" b="1" dirty="0" err="1">
                <a:latin typeface="Courier New" charset="0"/>
              </a:rPr>
              <a:t>ifstream</a:t>
            </a:r>
            <a:r>
              <a:rPr lang="en-US" sz="2400" b="1" dirty="0">
                <a:latin typeface="Courier New" charset="0"/>
              </a:rPr>
              <a:t> fin(filename);</a:t>
            </a:r>
            <a:br>
              <a:rPr lang="en-US" sz="2400" b="1" dirty="0">
                <a:latin typeface="Courier New" charset="0"/>
              </a:rPr>
            </a:br>
            <a:r>
              <a:rPr lang="en-US" sz="2400" b="1" dirty="0">
                <a:latin typeface="Courier New" charset="0"/>
              </a:rPr>
              <a:t>  char buffer[20], buffer1[20];</a:t>
            </a:r>
            <a:br>
              <a:rPr lang="en-US" sz="2400" b="1" dirty="0">
                <a:latin typeface="Courier New" charset="0"/>
              </a:rPr>
            </a:br>
            <a:r>
              <a:rPr lang="en-US" sz="2400" b="1" dirty="0">
                <a:latin typeface="Courier New" charset="0"/>
              </a:rPr>
              <a:t>  </a:t>
            </a:r>
            <a:r>
              <a:rPr lang="en-US" sz="2400" b="1" dirty="0" err="1">
                <a:latin typeface="Courier New" charset="0"/>
              </a:rPr>
              <a:t>int</a:t>
            </a:r>
            <a:r>
              <a:rPr lang="en-US" sz="2400" b="1" dirty="0">
                <a:latin typeface="Courier New" charset="0"/>
              </a:rPr>
              <a:t> </a:t>
            </a:r>
            <a:r>
              <a:rPr lang="en-US" sz="2400" b="1" dirty="0" err="1">
                <a:latin typeface="Courier New" charset="0"/>
              </a:rPr>
              <a:t>nrv</a:t>
            </a:r>
            <a:r>
              <a:rPr lang="en-US" sz="2400" b="1" dirty="0">
                <a:latin typeface="Courier New" charset="0"/>
              </a:rPr>
              <a:t>;</a:t>
            </a:r>
            <a:br>
              <a:rPr lang="en-US" sz="2400" b="1" dirty="0">
                <a:latin typeface="Courier New" charset="0"/>
              </a:rPr>
            </a:br>
            <a:r>
              <a:rPr lang="en-US" sz="2400" b="1" dirty="0">
                <a:latin typeface="Courier New" charset="0"/>
              </a:rPr>
              <a:t>  fin &gt;&gt; buffer; // U or D</a:t>
            </a:r>
            <a:br>
              <a:rPr lang="en-US" sz="2400" b="1" dirty="0">
                <a:latin typeface="Courier New" charset="0"/>
              </a:rPr>
            </a:br>
            <a:r>
              <a:rPr lang="en-US" sz="2400" b="1" dirty="0">
                <a:latin typeface="Courier New" charset="0"/>
              </a:rPr>
              <a:t>  if (buffer[0] == 'd' || buffer[0] == 'D') </a:t>
            </a:r>
            <a:br>
              <a:rPr lang="en-US" sz="2400" b="1" dirty="0">
                <a:latin typeface="Courier New" charset="0"/>
              </a:rPr>
            </a:br>
            <a:r>
              <a:rPr lang="en-US" sz="2400" b="1" dirty="0">
                <a:latin typeface="Courier New" charset="0"/>
              </a:rPr>
              <a:t>    directed=true;</a:t>
            </a:r>
            <a:br>
              <a:rPr lang="en-US" sz="2400" b="1" dirty="0">
                <a:latin typeface="Courier New" charset="0"/>
              </a:rPr>
            </a:br>
            <a:r>
              <a:rPr lang="en-US" sz="2400" b="1" dirty="0">
                <a:latin typeface="Courier New" charset="0"/>
              </a:rPr>
              <a:t>  fin &gt;&gt; </a:t>
            </a:r>
            <a:r>
              <a:rPr lang="en-US" sz="2400" b="1" dirty="0" err="1">
                <a:latin typeface="Courier New" charset="0"/>
              </a:rPr>
              <a:t>nrv</a:t>
            </a:r>
            <a:r>
              <a:rPr lang="en-US" sz="2400" b="1" dirty="0">
                <a:latin typeface="Courier New" charset="0"/>
              </a:rPr>
              <a:t>;</a:t>
            </a:r>
            <a:br>
              <a:rPr lang="en-US" sz="2400" b="1" dirty="0">
                <a:latin typeface="Courier New" charset="0"/>
              </a:rPr>
            </a:br>
            <a:r>
              <a:rPr lang="en-US" sz="2400" b="1" dirty="0">
                <a:latin typeface="Courier New" charset="0"/>
              </a:rPr>
              <a:t>  for (</a:t>
            </a:r>
            <a:r>
              <a:rPr lang="en-US" sz="2400" b="1" dirty="0" err="1">
                <a:latin typeface="Courier New" charset="0"/>
              </a:rPr>
              <a:t>int</a:t>
            </a:r>
            <a:r>
              <a:rPr lang="en-US" sz="2400" b="1" dirty="0">
                <a:latin typeface="Courier New" charset="0"/>
              </a:rPr>
              <a:t> </a:t>
            </a:r>
            <a:r>
              <a:rPr lang="en-US" sz="2400" b="1" dirty="0" err="1">
                <a:latin typeface="Courier New" charset="0"/>
              </a:rPr>
              <a:t>i</a:t>
            </a:r>
            <a:r>
              <a:rPr lang="en-US" sz="2400" b="1" dirty="0">
                <a:latin typeface="Courier New" charset="0"/>
              </a:rPr>
              <a:t>=0; </a:t>
            </a:r>
            <a:r>
              <a:rPr lang="en-US" sz="2400" b="1" dirty="0" err="1">
                <a:latin typeface="Courier New" charset="0"/>
              </a:rPr>
              <a:t>i</a:t>
            </a:r>
            <a:r>
              <a:rPr lang="en-US" sz="2400" b="1" dirty="0">
                <a:latin typeface="Courier New" charset="0"/>
              </a:rPr>
              <a:t>&lt;</a:t>
            </a:r>
            <a:r>
              <a:rPr lang="en-US" sz="2400" b="1" dirty="0" err="1">
                <a:latin typeface="Courier New" charset="0"/>
              </a:rPr>
              <a:t>nrv</a:t>
            </a:r>
            <a:r>
              <a:rPr lang="en-US" sz="2400" b="1" dirty="0">
                <a:latin typeface="Courier New" charset="0"/>
              </a:rPr>
              <a:t>; </a:t>
            </a:r>
            <a:r>
              <a:rPr lang="en-US" sz="2400" b="1" dirty="0" err="1">
                <a:latin typeface="Courier New" charset="0"/>
              </a:rPr>
              <a:t>i</a:t>
            </a:r>
            <a:r>
              <a:rPr lang="en-US" sz="2400" b="1" dirty="0">
                <a:latin typeface="Courier New" charset="0"/>
              </a:rPr>
              <a:t>++) {</a:t>
            </a:r>
            <a:br>
              <a:rPr lang="en-US" sz="2400" b="1" dirty="0">
                <a:latin typeface="Courier New" charset="0"/>
              </a:rPr>
            </a:br>
            <a:r>
              <a:rPr lang="en-US" sz="2400" b="1" dirty="0">
                <a:latin typeface="Courier New" charset="0"/>
              </a:rPr>
              <a:t>    fin &gt;&gt; buffer; // vertex name</a:t>
            </a:r>
            <a:br>
              <a:rPr lang="en-US" sz="2400" b="1" dirty="0">
                <a:latin typeface="Courier New" charset="0"/>
              </a:rPr>
            </a:br>
            <a:r>
              <a:rPr lang="en-US" sz="2400" b="1" dirty="0">
                <a:latin typeface="Courier New" charset="0"/>
              </a:rPr>
              <a:t>    </a:t>
            </a:r>
            <a:r>
              <a:rPr lang="en-US" sz="2400" b="1" dirty="0" err="1" smtClean="0">
                <a:latin typeface="Courier New" charset="0"/>
              </a:rPr>
              <a:t>addVertex</a:t>
            </a:r>
            <a:r>
              <a:rPr lang="en-US" sz="2400" b="1" dirty="0">
                <a:latin typeface="Courier New" charset="0"/>
              </a:rPr>
              <a:t>(string(buffer));</a:t>
            </a:r>
            <a:br>
              <a:rPr lang="en-US" sz="2400" b="1" dirty="0">
                <a:latin typeface="Courier New" charset="0"/>
              </a:rPr>
            </a:br>
            <a:r>
              <a:rPr lang="en-US" sz="2400" b="1" dirty="0">
                <a:latin typeface="Courier New" charset="0"/>
              </a:rPr>
              <a:t>  }</a:t>
            </a:r>
            <a:br>
              <a:rPr lang="en-US" sz="2400" b="1" dirty="0">
                <a:latin typeface="Courier New" charset="0"/>
              </a:rPr>
            </a:br>
            <a:r>
              <a:rPr lang="en-US" sz="2400" b="1" dirty="0">
                <a:latin typeface="Courier New" charset="0"/>
              </a:rPr>
              <a:t>  while (!</a:t>
            </a:r>
            <a:r>
              <a:rPr lang="en-US" sz="2400" b="1" dirty="0" err="1">
                <a:latin typeface="Courier New" charset="0"/>
              </a:rPr>
              <a:t>fin.eof</a:t>
            </a:r>
            <a:r>
              <a:rPr lang="en-US" sz="2400" b="1" dirty="0">
                <a:latin typeface="Courier New" charset="0"/>
              </a:rPr>
              <a:t>()) {</a:t>
            </a:r>
            <a:br>
              <a:rPr lang="en-US" sz="2400" b="1" dirty="0">
                <a:latin typeface="Courier New" charset="0"/>
              </a:rPr>
            </a:br>
            <a:r>
              <a:rPr lang="en-US" sz="2400" b="1" dirty="0">
                <a:latin typeface="Courier New" charset="0"/>
              </a:rPr>
              <a:t>    fin &gt;&gt; buffer;</a:t>
            </a:r>
            <a:br>
              <a:rPr lang="en-US" sz="2400" b="1" dirty="0">
                <a:latin typeface="Courier New" charset="0"/>
              </a:rPr>
            </a:br>
            <a:r>
              <a:rPr lang="en-US" sz="2400" b="1" dirty="0">
                <a:latin typeface="Courier New" charset="0"/>
              </a:rPr>
              <a:t>    buffer[strlen(buffer)-1]='\0';</a:t>
            </a:r>
            <a:br>
              <a:rPr lang="en-US" sz="2400" b="1" dirty="0">
                <a:latin typeface="Courier New" charset="0"/>
              </a:rPr>
            </a:br>
            <a:r>
              <a:rPr lang="en-US" sz="2400" b="1" dirty="0">
                <a:latin typeface="Courier New" charset="0"/>
              </a:rPr>
              <a:t>    fin &gt;&gt; buffer1;</a:t>
            </a:r>
            <a:br>
              <a:rPr lang="en-US" sz="2400" b="1" dirty="0">
                <a:latin typeface="Courier New" charset="0"/>
              </a:rPr>
            </a:br>
            <a:r>
              <a:rPr lang="en-US" sz="2400" b="1" dirty="0">
                <a:latin typeface="Courier New" charset="0"/>
              </a:rPr>
              <a:t>    if (</a:t>
            </a:r>
            <a:r>
              <a:rPr lang="en-US" sz="2400" b="1" dirty="0" err="1">
                <a:latin typeface="Courier New" charset="0"/>
              </a:rPr>
              <a:t>strlen</a:t>
            </a:r>
            <a:r>
              <a:rPr lang="en-US" sz="2400" b="1" dirty="0">
                <a:latin typeface="Courier New" charset="0"/>
              </a:rPr>
              <a:t>(buffer) &amp;&amp; strlen(buffer1))</a:t>
            </a:r>
            <a:br>
              <a:rPr lang="en-US" sz="2400" b="1" dirty="0">
                <a:latin typeface="Courier New" charset="0"/>
              </a:rPr>
            </a:br>
            <a:r>
              <a:rPr lang="en-US" sz="2400" b="1" dirty="0">
                <a:latin typeface="Courier New" charset="0"/>
              </a:rPr>
              <a:t>      </a:t>
            </a:r>
            <a:r>
              <a:rPr lang="en-US" sz="2400" b="1" dirty="0" err="1" smtClean="0">
                <a:latin typeface="Courier New" charset="0"/>
              </a:rPr>
              <a:t>addEdge</a:t>
            </a:r>
            <a:r>
              <a:rPr lang="en-US" sz="2400" b="1" dirty="0">
                <a:latin typeface="Courier New" charset="0"/>
              </a:rPr>
              <a:t>(string(buffer), </a:t>
            </a:r>
            <a:br>
              <a:rPr lang="en-US" sz="2400" b="1" dirty="0">
                <a:latin typeface="Courier New" charset="0"/>
              </a:rPr>
            </a:br>
            <a:r>
              <a:rPr lang="en-US" sz="2400" b="1" dirty="0">
                <a:latin typeface="Courier New" charset="0"/>
              </a:rPr>
              <a:t>               string(buffer1));</a:t>
            </a:r>
            <a:br>
              <a:rPr lang="en-US" sz="2400" b="1" dirty="0">
                <a:latin typeface="Courier New" charset="0"/>
              </a:rPr>
            </a:br>
            <a:r>
              <a:rPr lang="en-US" sz="2400" b="1" dirty="0">
                <a:latin typeface="Courier New" charset="0"/>
              </a:rPr>
              <a:t>  }</a:t>
            </a:r>
            <a:br>
              <a:rPr lang="en-US" sz="2400" b="1" dirty="0">
                <a:latin typeface="Courier New" charset="0"/>
              </a:rPr>
            </a:br>
            <a:r>
              <a:rPr lang="en-US" sz="2400" b="1" dirty="0">
                <a:latin typeface="Courier New" charset="0"/>
              </a:rPr>
              <a:t>  </a:t>
            </a:r>
            <a:r>
              <a:rPr lang="en-US" sz="2400" b="1" dirty="0" err="1">
                <a:latin typeface="Courier New" charset="0"/>
              </a:rPr>
              <a:t>fin.close</a:t>
            </a:r>
            <a:r>
              <a:rPr lang="en-US" sz="2400" b="1" dirty="0">
                <a:latin typeface="Courier New" charset="0"/>
              </a:rPr>
              <a:t>();</a:t>
            </a:r>
            <a:br>
              <a:rPr lang="en-US" sz="2400" b="1" dirty="0">
                <a:latin typeface="Courier New" charset="0"/>
              </a:rPr>
            </a:br>
            <a:r>
              <a:rPr lang="en-US" sz="2400" b="1" dirty="0">
                <a:latin typeface="Courier New" charset="0"/>
              </a:rPr>
              <a:t>} </a:t>
            </a:r>
          </a:p>
        </p:txBody>
      </p:sp>
      <p:sp>
        <p:nvSpPr>
          <p:cNvPr id="2" name="Slide Number Placeholder 1"/>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16</a:t>
            </a:fld>
            <a:endParaRPr kumimoji="0" lang="en-US"/>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lstStyle/>
          <a:p>
            <a:pPr eaLnBrk="1" hangingPunct="1"/>
            <a:r>
              <a:rPr lang="en-US"/>
              <a:t>Graph Traversal</a:t>
            </a:r>
          </a:p>
        </p:txBody>
      </p:sp>
      <p:sp>
        <p:nvSpPr>
          <p:cNvPr id="303107" name="Rectangle 3"/>
          <p:cNvSpPr>
            <a:spLocks noGrp="1" noChangeArrowheads="1"/>
          </p:cNvSpPr>
          <p:nvPr>
            <p:ph idx="1"/>
          </p:nvPr>
        </p:nvSpPr>
        <p:spPr/>
        <p:txBody>
          <a:bodyPr>
            <a:normAutofit lnSpcReduction="10000"/>
          </a:bodyPr>
          <a:lstStyle/>
          <a:p>
            <a:pPr eaLnBrk="1" hangingPunct="1"/>
            <a:r>
              <a:rPr lang="en-US" sz="2800" dirty="0"/>
              <a:t>There are two general graph traversal algorithms: breadth-first and depth-first.</a:t>
            </a:r>
          </a:p>
          <a:p>
            <a:pPr eaLnBrk="1" hangingPunct="1"/>
            <a:r>
              <a:rPr lang="en-US" sz="2800" dirty="0"/>
              <a:t>The breadth-first starts from a vertex, then explores all of its neighbors, the all of the neighbors of the neighbors, and so on.</a:t>
            </a:r>
          </a:p>
          <a:p>
            <a:pPr eaLnBrk="1" hangingPunct="1"/>
            <a:r>
              <a:rPr lang="en-US" sz="2800" dirty="0"/>
              <a:t>The depth first starts from a vertex and explores a path in the graph as far as it can go without repeating any vertex. When it can't go any further, it comes back and tries another path</a:t>
            </a:r>
            <a:r>
              <a:rPr lang="en-US" sz="2800" dirty="0" smtClean="0"/>
              <a:t>.</a:t>
            </a:r>
          </a:p>
          <a:p>
            <a:pPr eaLnBrk="1" hangingPunct="1"/>
            <a:endParaRPr lang="en-US" sz="2800" dirty="0"/>
          </a:p>
        </p:txBody>
      </p:sp>
      <p:sp>
        <p:nvSpPr>
          <p:cNvPr id="2" name="Slide Number Placeholder 1"/>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17</a:t>
            </a:fld>
            <a:endParaRPr kumimoji="0" lang="en-US"/>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p:txBody>
          <a:bodyPr/>
          <a:lstStyle/>
          <a:p>
            <a:pPr eaLnBrk="1" hangingPunct="1"/>
            <a:r>
              <a:rPr lang="en-US"/>
              <a:t>Breadth-First</a:t>
            </a:r>
          </a:p>
        </p:txBody>
      </p:sp>
      <p:sp>
        <p:nvSpPr>
          <p:cNvPr id="302083" name="Rectangle 3"/>
          <p:cNvSpPr>
            <a:spLocks noGrp="1" noChangeArrowheads="1"/>
          </p:cNvSpPr>
          <p:nvPr>
            <p:ph idx="1"/>
          </p:nvPr>
        </p:nvSpPr>
        <p:spPr>
          <a:xfrm>
            <a:off x="457200" y="1447800"/>
            <a:ext cx="8229600" cy="5029200"/>
          </a:xfrm>
        </p:spPr>
        <p:txBody>
          <a:bodyPr/>
          <a:lstStyle/>
          <a:p>
            <a:pPr eaLnBrk="1" hangingPunct="1">
              <a:lnSpc>
                <a:spcPct val="80000"/>
              </a:lnSpc>
            </a:pPr>
            <a:r>
              <a:rPr lang="en-US" sz="2800"/>
              <a:t>In a </a:t>
            </a:r>
            <a:r>
              <a:rPr lang="en-US" sz="2800" i="1"/>
              <a:t>breadth first search</a:t>
            </a:r>
            <a:r>
              <a:rPr lang="en-US" sz="2800"/>
              <a:t> we start at some vertex  v , process it, and mark it as having been "reached".  </a:t>
            </a:r>
          </a:p>
          <a:p>
            <a:pPr eaLnBrk="1" hangingPunct="1">
              <a:lnSpc>
                <a:spcPct val="80000"/>
              </a:lnSpc>
            </a:pPr>
            <a:r>
              <a:rPr lang="en-US" sz="2800"/>
              <a:t>Then we take each of its neighbors in turn, process the edges from v to those neighbors, process the neighbors themselves, and mark all the neighbors as having been reached.  </a:t>
            </a:r>
          </a:p>
          <a:p>
            <a:pPr eaLnBrk="1" hangingPunct="1">
              <a:lnSpc>
                <a:spcPct val="80000"/>
              </a:lnSpc>
            </a:pPr>
            <a:r>
              <a:rPr lang="en-US" sz="2800"/>
              <a:t>Then for each of those neighbors, taken one at a time, we process the edges out of them, and process and mark the neighbors at the ends of those edges.  </a:t>
            </a:r>
          </a:p>
          <a:p>
            <a:pPr eaLnBrk="1" hangingPunct="1">
              <a:lnSpc>
                <a:spcPct val="80000"/>
              </a:lnSpc>
            </a:pPr>
            <a:r>
              <a:rPr lang="en-US" sz="2800"/>
              <a:t>We continue in this way until all vertices that can be reached have been marked. </a:t>
            </a:r>
          </a:p>
        </p:txBody>
      </p:sp>
      <p:sp>
        <p:nvSpPr>
          <p:cNvPr id="2" name="Slide Number Placeholder 1"/>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18</a:t>
            </a:fld>
            <a:endParaRPr kumimoji="0" lang="en-US"/>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1" name="Rectangle 3"/>
          <p:cNvSpPr>
            <a:spLocks noGrp="1" noChangeArrowheads="1"/>
          </p:cNvSpPr>
          <p:nvPr>
            <p:ph idx="1"/>
          </p:nvPr>
        </p:nvSpPr>
        <p:spPr>
          <a:xfrm>
            <a:off x="381000" y="422"/>
            <a:ext cx="8534400" cy="6705600"/>
          </a:xfrm>
        </p:spPr>
        <p:txBody>
          <a:bodyPr/>
          <a:lstStyle/>
          <a:p>
            <a:pPr eaLnBrk="1" hangingPunct="1">
              <a:lnSpc>
                <a:spcPct val="80000"/>
              </a:lnSpc>
              <a:buFont typeface="Wingdings" charset="2"/>
              <a:buNone/>
            </a:pPr>
            <a:endParaRPr lang="en-US" sz="2400" b="1" dirty="0" smtClean="0">
              <a:latin typeface="Courier New" charset="0"/>
            </a:endParaRPr>
          </a:p>
          <a:p>
            <a:pPr eaLnBrk="1" hangingPunct="1">
              <a:lnSpc>
                <a:spcPct val="80000"/>
              </a:lnSpc>
              <a:buFont typeface="Wingdings" charset="2"/>
              <a:buNone/>
            </a:pPr>
            <a:r>
              <a:rPr lang="en-US" sz="2400" b="1" dirty="0" err="1" smtClean="0">
                <a:latin typeface="Courier New" charset="0"/>
              </a:rPr>
              <a:t>breadthFirstSearch</a:t>
            </a:r>
            <a:r>
              <a:rPr lang="en-US" sz="2400" b="1" dirty="0" smtClean="0">
                <a:latin typeface="Courier New" charset="0"/>
              </a:rPr>
              <a:t> </a:t>
            </a:r>
            <a:r>
              <a:rPr lang="en-US" sz="2400" b="1" dirty="0">
                <a:latin typeface="Courier New" charset="0"/>
              </a:rPr>
              <a:t>(graph G, </a:t>
            </a:r>
            <a:r>
              <a:rPr lang="en-US" sz="2400" b="1" dirty="0" err="1">
                <a:latin typeface="Courier New" charset="0"/>
              </a:rPr>
              <a:t>int</a:t>
            </a:r>
            <a:r>
              <a:rPr lang="en-US" sz="2400" b="1" dirty="0">
                <a:latin typeface="Courier New" charset="0"/>
              </a:rPr>
              <a:t> v) {</a:t>
            </a:r>
          </a:p>
          <a:p>
            <a:pPr eaLnBrk="1" hangingPunct="1">
              <a:lnSpc>
                <a:spcPct val="80000"/>
              </a:lnSpc>
              <a:buFont typeface="Wingdings" charset="2"/>
              <a:buNone/>
            </a:pPr>
            <a:r>
              <a:rPr lang="en-US" sz="2400" b="1" dirty="0">
                <a:latin typeface="Courier New" charset="0"/>
              </a:rPr>
              <a:t>  </a:t>
            </a:r>
            <a:r>
              <a:rPr lang="en-US" sz="2400" b="1" dirty="0" smtClean="0">
                <a:latin typeface="Courier New" charset="0"/>
              </a:rPr>
              <a:t>  </a:t>
            </a:r>
            <a:r>
              <a:rPr lang="en-US" sz="2400" b="1" dirty="0">
                <a:latin typeface="Courier New" charset="0"/>
              </a:rPr>
              <a:t>initialize all vertices as "unmarked";</a:t>
            </a:r>
          </a:p>
          <a:p>
            <a:pPr eaLnBrk="1" hangingPunct="1">
              <a:lnSpc>
                <a:spcPct val="80000"/>
              </a:lnSpc>
              <a:buFont typeface="Wingdings" charset="2"/>
              <a:buNone/>
            </a:pPr>
            <a:r>
              <a:rPr lang="en-US" sz="2400" b="1" dirty="0">
                <a:latin typeface="Courier New" charset="0"/>
              </a:rPr>
              <a:t>   </a:t>
            </a:r>
            <a:r>
              <a:rPr lang="en-US" sz="2400" b="1" dirty="0" smtClean="0">
                <a:latin typeface="Courier New" charset="0"/>
              </a:rPr>
              <a:t> queue</a:t>
            </a:r>
            <a:r>
              <a:rPr lang="en-US" sz="2400" b="1" dirty="0">
                <a:latin typeface="Courier New" charset="0"/>
              </a:rPr>
              <a:t>&lt;</a:t>
            </a:r>
            <a:r>
              <a:rPr lang="en-US" sz="2400" b="1" dirty="0" err="1">
                <a:latin typeface="Courier New" charset="0"/>
              </a:rPr>
              <a:t>int</a:t>
            </a:r>
            <a:r>
              <a:rPr lang="en-US" sz="2400" b="1" dirty="0">
                <a:latin typeface="Courier New" charset="0"/>
              </a:rPr>
              <a:t>&gt; Q;</a:t>
            </a:r>
          </a:p>
          <a:p>
            <a:pPr eaLnBrk="1" hangingPunct="1">
              <a:lnSpc>
                <a:spcPct val="80000"/>
              </a:lnSpc>
              <a:buFont typeface="Wingdings" charset="2"/>
              <a:buNone/>
            </a:pPr>
            <a:r>
              <a:rPr lang="en-US" sz="2400" b="1" dirty="0">
                <a:latin typeface="Courier New" charset="0"/>
              </a:rPr>
              <a:t>   </a:t>
            </a:r>
            <a:r>
              <a:rPr lang="en-US" sz="2400" b="1" dirty="0" smtClean="0">
                <a:latin typeface="Courier New" charset="0"/>
              </a:rPr>
              <a:t> process </a:t>
            </a:r>
            <a:r>
              <a:rPr lang="en-US" sz="2400" b="1" dirty="0">
                <a:latin typeface="Courier New" charset="0"/>
              </a:rPr>
              <a:t>and mark v;</a:t>
            </a:r>
          </a:p>
          <a:p>
            <a:pPr eaLnBrk="1" hangingPunct="1">
              <a:lnSpc>
                <a:spcPct val="80000"/>
              </a:lnSpc>
              <a:buFont typeface="Wingdings" charset="2"/>
              <a:buNone/>
            </a:pPr>
            <a:r>
              <a:rPr lang="en-US" sz="2400" b="1" dirty="0">
                <a:latin typeface="Courier New" charset="0"/>
              </a:rPr>
              <a:t>   </a:t>
            </a:r>
            <a:r>
              <a:rPr lang="en-US" sz="2400" b="1" dirty="0" smtClean="0">
                <a:latin typeface="Courier New" charset="0"/>
              </a:rPr>
              <a:t> </a:t>
            </a:r>
            <a:r>
              <a:rPr lang="en-US" sz="2400" b="1" dirty="0" err="1" smtClean="0">
                <a:latin typeface="Courier New" charset="0"/>
              </a:rPr>
              <a:t>Q.enqueue</a:t>
            </a:r>
            <a:r>
              <a:rPr lang="en-US" sz="2400" b="1" dirty="0">
                <a:latin typeface="Courier New" charset="0"/>
              </a:rPr>
              <a:t>(v);</a:t>
            </a:r>
          </a:p>
          <a:p>
            <a:pPr eaLnBrk="1" hangingPunct="1">
              <a:lnSpc>
                <a:spcPct val="80000"/>
              </a:lnSpc>
              <a:buFont typeface="Wingdings" charset="2"/>
              <a:buNone/>
            </a:pPr>
            <a:r>
              <a:rPr lang="en-US" sz="2400" b="1" dirty="0">
                <a:latin typeface="Courier New" charset="0"/>
              </a:rPr>
              <a:t>   </a:t>
            </a:r>
            <a:r>
              <a:rPr lang="en-US" sz="2400" b="1" dirty="0" smtClean="0">
                <a:latin typeface="Courier New" charset="0"/>
              </a:rPr>
              <a:t> while </a:t>
            </a:r>
            <a:r>
              <a:rPr lang="en-US" sz="2400" b="1" dirty="0">
                <a:latin typeface="Courier New" charset="0"/>
              </a:rPr>
              <a:t>(Q is not empty) {</a:t>
            </a:r>
          </a:p>
          <a:p>
            <a:pPr eaLnBrk="1" hangingPunct="1">
              <a:lnSpc>
                <a:spcPct val="80000"/>
              </a:lnSpc>
              <a:buFont typeface="Wingdings" charset="2"/>
              <a:buNone/>
            </a:pPr>
            <a:r>
              <a:rPr lang="en-US" sz="2400" b="1" dirty="0">
                <a:latin typeface="Courier New" charset="0"/>
              </a:rPr>
              <a:t>   </a:t>
            </a:r>
            <a:r>
              <a:rPr lang="en-US" sz="2400" b="1" dirty="0" smtClean="0">
                <a:latin typeface="Courier New" charset="0"/>
              </a:rPr>
              <a:t>     </a:t>
            </a:r>
            <a:r>
              <a:rPr lang="en-US" sz="2400" b="1" dirty="0">
                <a:latin typeface="Courier New" charset="0"/>
              </a:rPr>
              <a:t>x = </a:t>
            </a:r>
            <a:r>
              <a:rPr lang="en-US" sz="2400" b="1" dirty="0" err="1">
                <a:latin typeface="Courier New" charset="0"/>
              </a:rPr>
              <a:t>Q.dequeue</a:t>
            </a:r>
            <a:r>
              <a:rPr lang="en-US" sz="2400" b="1" dirty="0">
                <a:latin typeface="Courier New" charset="0"/>
              </a:rPr>
              <a:t>();</a:t>
            </a:r>
          </a:p>
          <a:p>
            <a:pPr eaLnBrk="1" hangingPunct="1">
              <a:lnSpc>
                <a:spcPct val="80000"/>
              </a:lnSpc>
              <a:buFont typeface="Wingdings" charset="2"/>
              <a:buNone/>
            </a:pPr>
            <a:r>
              <a:rPr lang="en-US" sz="2400" b="1" dirty="0">
                <a:latin typeface="Courier New" charset="0"/>
              </a:rPr>
              <a:t>   </a:t>
            </a:r>
            <a:r>
              <a:rPr lang="en-US" sz="2400" b="1" dirty="0" smtClean="0">
                <a:latin typeface="Courier New" charset="0"/>
              </a:rPr>
              <a:t>     </a:t>
            </a:r>
            <a:r>
              <a:rPr lang="en-US" sz="2400" b="1" dirty="0">
                <a:latin typeface="Courier New" charset="0"/>
              </a:rPr>
              <a:t>for each neighbor y of x in G {</a:t>
            </a:r>
          </a:p>
          <a:p>
            <a:pPr eaLnBrk="1" hangingPunct="1">
              <a:lnSpc>
                <a:spcPct val="80000"/>
              </a:lnSpc>
              <a:buFont typeface="Wingdings" charset="2"/>
              <a:buNone/>
            </a:pPr>
            <a:r>
              <a:rPr lang="en-US" sz="2400" b="1" dirty="0">
                <a:latin typeface="Courier New" charset="0"/>
              </a:rPr>
              <a:t>	 </a:t>
            </a:r>
            <a:r>
              <a:rPr lang="en-US" sz="2400" b="1" dirty="0" smtClean="0">
                <a:latin typeface="Courier New" charset="0"/>
              </a:rPr>
              <a:t>         </a:t>
            </a:r>
            <a:r>
              <a:rPr lang="en-US" sz="2400" b="1" dirty="0">
                <a:latin typeface="Courier New" charset="0"/>
              </a:rPr>
              <a:t>process the edge from x to y if </a:t>
            </a:r>
          </a:p>
          <a:p>
            <a:pPr eaLnBrk="1" hangingPunct="1">
              <a:lnSpc>
                <a:spcPct val="80000"/>
              </a:lnSpc>
              <a:buFont typeface="Wingdings" charset="2"/>
              <a:buNone/>
            </a:pPr>
            <a:r>
              <a:rPr lang="en-US" sz="2400" b="1" dirty="0">
                <a:latin typeface="Courier New" charset="0"/>
              </a:rPr>
              <a:t>   </a:t>
            </a:r>
            <a:r>
              <a:rPr lang="en-US" sz="2400" b="1" dirty="0" smtClean="0">
                <a:latin typeface="Courier New" charset="0"/>
              </a:rPr>
              <a:t>         </a:t>
            </a:r>
            <a:r>
              <a:rPr lang="en-US" sz="2400" b="1" dirty="0">
                <a:latin typeface="Courier New" charset="0"/>
              </a:rPr>
              <a:t>necessary;</a:t>
            </a:r>
          </a:p>
          <a:p>
            <a:pPr eaLnBrk="1" hangingPunct="1">
              <a:lnSpc>
                <a:spcPct val="80000"/>
              </a:lnSpc>
              <a:buFont typeface="Wingdings" charset="2"/>
              <a:buNone/>
            </a:pPr>
            <a:r>
              <a:rPr lang="en-US" sz="2400" b="1" dirty="0">
                <a:latin typeface="Courier New" charset="0"/>
              </a:rPr>
              <a:t>	 </a:t>
            </a:r>
            <a:r>
              <a:rPr lang="en-US" sz="2400" b="1" dirty="0" smtClean="0">
                <a:latin typeface="Courier New" charset="0"/>
              </a:rPr>
              <a:t>         </a:t>
            </a:r>
            <a:r>
              <a:rPr lang="en-US" sz="2400" b="1" dirty="0">
                <a:latin typeface="Courier New" charset="0"/>
              </a:rPr>
              <a:t>if (y has not been marked) {</a:t>
            </a:r>
          </a:p>
          <a:p>
            <a:pPr eaLnBrk="1" hangingPunct="1">
              <a:lnSpc>
                <a:spcPct val="80000"/>
              </a:lnSpc>
              <a:buFont typeface="Wingdings" charset="2"/>
              <a:buNone/>
            </a:pPr>
            <a:r>
              <a:rPr lang="en-US" sz="2400" b="1" dirty="0">
                <a:latin typeface="Courier New" charset="0"/>
              </a:rPr>
              <a:t>	 </a:t>
            </a:r>
            <a:r>
              <a:rPr lang="en-US" sz="2400" b="1" dirty="0" smtClean="0">
                <a:latin typeface="Courier New" charset="0"/>
              </a:rPr>
              <a:t>             </a:t>
            </a:r>
            <a:r>
              <a:rPr lang="en-US" sz="2400" b="1" dirty="0">
                <a:latin typeface="Courier New" charset="0"/>
              </a:rPr>
              <a:t>process and mark y;</a:t>
            </a:r>
          </a:p>
          <a:p>
            <a:pPr eaLnBrk="1" hangingPunct="1">
              <a:lnSpc>
                <a:spcPct val="80000"/>
              </a:lnSpc>
              <a:buFont typeface="Wingdings" charset="2"/>
              <a:buNone/>
            </a:pPr>
            <a:r>
              <a:rPr lang="en-US" sz="2400" b="1" dirty="0">
                <a:latin typeface="Courier New" charset="0"/>
              </a:rPr>
              <a:t>	 </a:t>
            </a:r>
            <a:r>
              <a:rPr lang="en-US" sz="2400" b="1" dirty="0" smtClean="0">
                <a:latin typeface="Courier New" charset="0"/>
              </a:rPr>
              <a:t>             </a:t>
            </a:r>
            <a:r>
              <a:rPr lang="en-US" sz="2400" b="1" dirty="0" err="1">
                <a:latin typeface="Courier New" charset="0"/>
              </a:rPr>
              <a:t>Q.enqueue</a:t>
            </a:r>
            <a:r>
              <a:rPr lang="en-US" sz="2400" b="1" dirty="0">
                <a:latin typeface="Courier New" charset="0"/>
              </a:rPr>
              <a:t>(y);</a:t>
            </a:r>
          </a:p>
          <a:p>
            <a:pPr eaLnBrk="1" hangingPunct="1">
              <a:lnSpc>
                <a:spcPct val="80000"/>
              </a:lnSpc>
              <a:buFont typeface="Wingdings" charset="2"/>
              <a:buNone/>
            </a:pPr>
            <a:r>
              <a:rPr lang="en-US" sz="2400" b="1" dirty="0">
                <a:latin typeface="Courier New" charset="0"/>
              </a:rPr>
              <a:t>	 </a:t>
            </a:r>
            <a:r>
              <a:rPr lang="en-US" sz="2400" b="1" dirty="0" smtClean="0">
                <a:latin typeface="Courier New" charset="0"/>
              </a:rPr>
              <a:t>         </a:t>
            </a:r>
            <a:r>
              <a:rPr lang="en-US" sz="2400" b="1" dirty="0">
                <a:latin typeface="Courier New" charset="0"/>
              </a:rPr>
              <a:t>}</a:t>
            </a:r>
          </a:p>
          <a:p>
            <a:pPr eaLnBrk="1" hangingPunct="1">
              <a:lnSpc>
                <a:spcPct val="80000"/>
              </a:lnSpc>
              <a:buFont typeface="Wingdings" charset="2"/>
              <a:buNone/>
            </a:pPr>
            <a:r>
              <a:rPr lang="en-US" sz="2400" b="1" dirty="0">
                <a:latin typeface="Courier New" charset="0"/>
              </a:rPr>
              <a:t>   </a:t>
            </a:r>
            <a:r>
              <a:rPr lang="en-US" sz="2400" b="1" dirty="0" smtClean="0">
                <a:latin typeface="Courier New" charset="0"/>
              </a:rPr>
              <a:t>     </a:t>
            </a:r>
            <a:r>
              <a:rPr lang="en-US" sz="2400" b="1" dirty="0">
                <a:latin typeface="Courier New" charset="0"/>
              </a:rPr>
              <a:t>}</a:t>
            </a:r>
          </a:p>
          <a:p>
            <a:pPr eaLnBrk="1" hangingPunct="1">
              <a:lnSpc>
                <a:spcPct val="80000"/>
              </a:lnSpc>
              <a:buFont typeface="Wingdings" charset="2"/>
              <a:buNone/>
            </a:pPr>
            <a:r>
              <a:rPr lang="en-US" sz="2400" b="1" dirty="0" smtClean="0">
                <a:latin typeface="Courier New" charset="0"/>
              </a:rPr>
              <a:t>    }</a:t>
            </a:r>
            <a:endParaRPr lang="en-US" sz="2400" b="1" dirty="0">
              <a:latin typeface="Courier New" charset="0"/>
            </a:endParaRPr>
          </a:p>
          <a:p>
            <a:pPr eaLnBrk="1" hangingPunct="1">
              <a:lnSpc>
                <a:spcPct val="80000"/>
              </a:lnSpc>
              <a:buFont typeface="Wingdings" charset="2"/>
              <a:buNone/>
            </a:pPr>
            <a:r>
              <a:rPr lang="en-US" sz="2400" b="1" dirty="0">
                <a:latin typeface="Courier New" charset="0"/>
              </a:rPr>
              <a:t>}</a:t>
            </a:r>
          </a:p>
        </p:txBody>
      </p:sp>
      <p:sp>
        <p:nvSpPr>
          <p:cNvPr id="2" name="Slide Number Placeholder 1"/>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19</a:t>
            </a:fld>
            <a:endParaRPr kumimoji="0" lang="en-US"/>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p:txBody>
          <a:bodyPr/>
          <a:lstStyle/>
          <a:p>
            <a:pPr eaLnBrk="1" hangingPunct="1"/>
            <a:r>
              <a:rPr lang="en-US"/>
              <a:t>Finite Graphs</a:t>
            </a:r>
          </a:p>
        </p:txBody>
      </p:sp>
      <p:sp>
        <p:nvSpPr>
          <p:cNvPr id="281603" name="Rectangle 3"/>
          <p:cNvSpPr>
            <a:spLocks noGrp="1" noChangeArrowheads="1"/>
          </p:cNvSpPr>
          <p:nvPr>
            <p:ph idx="1"/>
          </p:nvPr>
        </p:nvSpPr>
        <p:spPr/>
        <p:txBody>
          <a:bodyPr>
            <a:normAutofit fontScale="92500"/>
          </a:bodyPr>
          <a:lstStyle/>
          <a:p>
            <a:pPr eaLnBrk="1" hangingPunct="1">
              <a:lnSpc>
                <a:spcPct val="80000"/>
              </a:lnSpc>
            </a:pPr>
            <a:r>
              <a:rPr lang="en-US" sz="2800" i="1">
                <a:solidFill>
                  <a:schemeClr val="accent2"/>
                </a:solidFill>
              </a:rPr>
              <a:t>Def</a:t>
            </a:r>
            <a:r>
              <a:rPr lang="en-US" sz="2800"/>
              <a:t>. A </a:t>
            </a:r>
            <a:r>
              <a:rPr lang="en-US" sz="2800" i="1">
                <a:solidFill>
                  <a:schemeClr val="accent2"/>
                </a:solidFill>
              </a:rPr>
              <a:t>finite graph</a:t>
            </a:r>
            <a:r>
              <a:rPr lang="en-US" sz="2800"/>
              <a:t> </a:t>
            </a:r>
            <a:r>
              <a:rPr lang="en-US" sz="2800" i="1"/>
              <a:t>G</a:t>
            </a:r>
            <a:r>
              <a:rPr lang="en-US" sz="2800"/>
              <a:t> consists of a finite set of </a:t>
            </a:r>
            <a:r>
              <a:rPr lang="en-US" sz="2800" i="1">
                <a:solidFill>
                  <a:schemeClr val="accent2"/>
                </a:solidFill>
              </a:rPr>
              <a:t>vertices</a:t>
            </a:r>
            <a:r>
              <a:rPr lang="en-US" sz="2800"/>
              <a:t>, </a:t>
            </a:r>
            <a:r>
              <a:rPr lang="en-US" sz="2800" i="1"/>
              <a:t>V</a:t>
            </a:r>
            <a:r>
              <a:rPr lang="en-US" sz="2800"/>
              <a:t>, and a finite set </a:t>
            </a:r>
            <a:r>
              <a:rPr lang="en-US" sz="2800" i="1"/>
              <a:t>E</a:t>
            </a:r>
            <a:r>
              <a:rPr lang="en-US" sz="2800"/>
              <a:t> of pairs of vertices from </a:t>
            </a:r>
            <a:r>
              <a:rPr lang="en-US" sz="2800" i="1"/>
              <a:t>V</a:t>
            </a:r>
            <a:r>
              <a:rPr lang="en-US" sz="2800"/>
              <a:t>, called </a:t>
            </a:r>
            <a:r>
              <a:rPr lang="en-US" sz="2800" i="1">
                <a:solidFill>
                  <a:schemeClr val="accent2"/>
                </a:solidFill>
              </a:rPr>
              <a:t>edges</a:t>
            </a:r>
            <a:r>
              <a:rPr lang="en-US" sz="2800"/>
              <a:t>. Notation: G = {V, E}. </a:t>
            </a:r>
          </a:p>
          <a:p>
            <a:pPr eaLnBrk="1" hangingPunct="1">
              <a:lnSpc>
                <a:spcPct val="80000"/>
              </a:lnSpc>
            </a:pPr>
            <a:r>
              <a:rPr lang="en-US" sz="2800"/>
              <a:t>We say that two vertices v</a:t>
            </a:r>
            <a:r>
              <a:rPr lang="en-US" sz="2800" baseline="-25000"/>
              <a:t>1</a:t>
            </a:r>
            <a:r>
              <a:rPr lang="en-US" sz="2800"/>
              <a:t> and v</a:t>
            </a:r>
            <a:r>
              <a:rPr lang="en-US" sz="2800" baseline="-25000"/>
              <a:t>2</a:t>
            </a:r>
            <a:r>
              <a:rPr lang="en-US" sz="2800"/>
              <a:t> are adjacent if there exists an edge connecting them.</a:t>
            </a:r>
          </a:p>
          <a:p>
            <a:pPr eaLnBrk="1" hangingPunct="1">
              <a:lnSpc>
                <a:spcPct val="80000"/>
              </a:lnSpc>
            </a:pPr>
            <a:r>
              <a:rPr lang="en-US" sz="2800"/>
              <a:t>A graph is called </a:t>
            </a:r>
            <a:r>
              <a:rPr lang="en-US" sz="2800" i="1">
                <a:solidFill>
                  <a:schemeClr val="accent2"/>
                </a:solidFill>
              </a:rPr>
              <a:t>directed</a:t>
            </a:r>
            <a:r>
              <a:rPr lang="en-US" sz="2800"/>
              <a:t> (or a digraph) if the edges are ordered pairs. The graph is </a:t>
            </a:r>
            <a:r>
              <a:rPr lang="en-US" sz="2800" i="1">
                <a:solidFill>
                  <a:schemeClr val="accent2"/>
                </a:solidFill>
              </a:rPr>
              <a:t>undirected</a:t>
            </a:r>
            <a:r>
              <a:rPr lang="en-US" sz="2800"/>
              <a:t> if the edges are unordered pairs.</a:t>
            </a:r>
          </a:p>
          <a:p>
            <a:pPr eaLnBrk="1" hangingPunct="1">
              <a:lnSpc>
                <a:spcPct val="80000"/>
              </a:lnSpc>
            </a:pPr>
            <a:r>
              <a:rPr lang="en-US" sz="2800"/>
              <a:t>A graph is called </a:t>
            </a:r>
            <a:r>
              <a:rPr lang="en-US" sz="2800" i="1">
                <a:solidFill>
                  <a:schemeClr val="accent2"/>
                </a:solidFill>
              </a:rPr>
              <a:t>weighted</a:t>
            </a:r>
            <a:r>
              <a:rPr lang="en-US" sz="2800"/>
              <a:t> if every edge has a real number associated with it, called weight or cost.</a:t>
            </a:r>
          </a:p>
        </p:txBody>
      </p:sp>
      <p:sp>
        <p:nvSpPr>
          <p:cNvPr id="2" name="Slide Number Placeholder 1"/>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2</a:t>
            </a:fld>
            <a:endParaRPr kumimoji="0" lang="en-US"/>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5" name="Rectangle 5"/>
          <p:cNvSpPr>
            <a:spLocks noGrp="1" noChangeArrowheads="1"/>
          </p:cNvSpPr>
          <p:nvPr>
            <p:ph type="title"/>
          </p:nvPr>
        </p:nvSpPr>
        <p:spPr/>
        <p:txBody>
          <a:bodyPr/>
          <a:lstStyle/>
          <a:p>
            <a:pPr eaLnBrk="1" hangingPunct="1"/>
            <a:r>
              <a:rPr lang="en-US"/>
              <a:t>Graph Page 16-13</a:t>
            </a:r>
          </a:p>
        </p:txBody>
      </p:sp>
      <p:pic>
        <p:nvPicPr>
          <p:cNvPr id="22532" name="Picture 4" descr="graph_bfs"/>
          <p:cNvPicPr>
            <a:picLocks noGrp="1" noChangeAspect="1" noChangeArrowheads="1"/>
          </p:cNvPicPr>
          <p:nvPr>
            <p:ph idx="1"/>
          </p:nvPr>
        </p:nvPicPr>
        <p:blipFill>
          <a:blip r:embed="rId2" cstate="print"/>
          <a:srcRect/>
          <a:stretch>
            <a:fillRect/>
          </a:stretch>
        </p:blipFill>
        <p:spPr>
          <a:xfrm>
            <a:off x="2057400" y="2087563"/>
            <a:ext cx="4800600" cy="3394075"/>
          </a:xfrm>
          <a:noFill/>
        </p:spPr>
      </p:pic>
      <p:sp>
        <p:nvSpPr>
          <p:cNvPr id="2" name="Slide Number Placeholder 1"/>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20</a:t>
            </a:fld>
            <a:endParaRPr kumimoji="0" lang="en-US"/>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p:txBody>
          <a:bodyPr/>
          <a:lstStyle/>
          <a:p>
            <a:pPr eaLnBrk="1" hangingPunct="1"/>
            <a:r>
              <a:rPr lang="en-US"/>
              <a:t>Graph Page 16-14</a:t>
            </a:r>
          </a:p>
        </p:txBody>
      </p:sp>
      <p:pic>
        <p:nvPicPr>
          <p:cNvPr id="23556" name="Picture 4" descr="graph_bfs1"/>
          <p:cNvPicPr>
            <a:picLocks noGrp="1" noChangeAspect="1" noChangeArrowheads="1"/>
          </p:cNvPicPr>
          <p:nvPr>
            <p:ph idx="1"/>
          </p:nvPr>
        </p:nvPicPr>
        <p:blipFill>
          <a:blip r:embed="rId2" cstate="print"/>
          <a:srcRect/>
          <a:stretch>
            <a:fillRect/>
          </a:stretch>
        </p:blipFill>
        <p:spPr>
          <a:xfrm>
            <a:off x="1066800" y="1603375"/>
            <a:ext cx="6629400" cy="4278313"/>
          </a:xfrm>
          <a:noFill/>
        </p:spPr>
      </p:pic>
      <p:sp>
        <p:nvSpPr>
          <p:cNvPr id="2" name="Slide Number Placeholder 1"/>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21</a:t>
            </a:fld>
            <a:endParaRPr kumimoji="0" lang="en-US"/>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a:xfrm>
            <a:off x="457200" y="0"/>
            <a:ext cx="8229600" cy="1066800"/>
          </a:xfrm>
        </p:spPr>
        <p:txBody>
          <a:bodyPr/>
          <a:lstStyle/>
          <a:p>
            <a:pPr eaLnBrk="1" hangingPunct="1"/>
            <a:r>
              <a:rPr lang="en-US"/>
              <a:t>Depth-First</a:t>
            </a:r>
          </a:p>
        </p:txBody>
      </p:sp>
      <p:sp>
        <p:nvSpPr>
          <p:cNvPr id="305155" name="Rectangle 3"/>
          <p:cNvSpPr>
            <a:spLocks noGrp="1" noChangeArrowheads="1"/>
          </p:cNvSpPr>
          <p:nvPr>
            <p:ph idx="1"/>
          </p:nvPr>
        </p:nvSpPr>
        <p:spPr>
          <a:xfrm>
            <a:off x="457200" y="1066800"/>
            <a:ext cx="8229600" cy="5257800"/>
          </a:xfrm>
        </p:spPr>
        <p:txBody>
          <a:bodyPr/>
          <a:lstStyle/>
          <a:p>
            <a:pPr eaLnBrk="1" hangingPunct="1">
              <a:lnSpc>
                <a:spcPct val="90000"/>
              </a:lnSpc>
            </a:pPr>
            <a:r>
              <a:rPr lang="en-US" sz="2400"/>
              <a:t>We start at some vertex  v , process it, and mark it as having been reached.  </a:t>
            </a:r>
          </a:p>
          <a:p>
            <a:pPr eaLnBrk="1" hangingPunct="1">
              <a:lnSpc>
                <a:spcPct val="90000"/>
              </a:lnSpc>
            </a:pPr>
            <a:r>
              <a:rPr lang="en-US" sz="2400"/>
              <a:t>Then we select one of its neighbors, call it  w , process the edge from  v  to  w ,  and mark  w  as having been reached.  </a:t>
            </a:r>
          </a:p>
          <a:p>
            <a:pPr eaLnBrk="1" hangingPunct="1">
              <a:lnSpc>
                <a:spcPct val="90000"/>
              </a:lnSpc>
            </a:pPr>
            <a:r>
              <a:rPr lang="en-US" sz="2400"/>
              <a:t>Then we select an unmarked neighbor of  w , call it  x , process the edge from  w  to  x , and mark  x  as reached.  </a:t>
            </a:r>
          </a:p>
          <a:p>
            <a:pPr eaLnBrk="1" hangingPunct="1">
              <a:lnSpc>
                <a:spcPct val="90000"/>
              </a:lnSpc>
            </a:pPr>
            <a:r>
              <a:rPr lang="en-US" sz="2400"/>
              <a:t>We keep on going "deeper and deeper" into the graph until we cannot reach any more unmarked nodes.  </a:t>
            </a:r>
          </a:p>
          <a:p>
            <a:pPr eaLnBrk="1" hangingPunct="1">
              <a:lnSpc>
                <a:spcPct val="90000"/>
              </a:lnSpc>
            </a:pPr>
            <a:r>
              <a:rPr lang="en-US" sz="2400"/>
              <a:t>Then we</a:t>
            </a:r>
            <a:r>
              <a:rPr lang="en-US" sz="2400" b="1" i="1"/>
              <a:t> backtrack</a:t>
            </a:r>
            <a:r>
              <a:rPr lang="en-US" sz="2400" b="1"/>
              <a:t> </a:t>
            </a:r>
            <a:r>
              <a:rPr lang="en-US" sz="2400"/>
              <a:t>until we get back to a node that has an unmarked neighbor, and we start down that path. </a:t>
            </a:r>
          </a:p>
          <a:p>
            <a:pPr eaLnBrk="1" hangingPunct="1">
              <a:lnSpc>
                <a:spcPct val="90000"/>
              </a:lnSpc>
            </a:pPr>
            <a:r>
              <a:rPr lang="en-US" sz="2400"/>
              <a:t>We continue this process until we exhaust all possible paths from the original vertex  v.</a:t>
            </a:r>
          </a:p>
        </p:txBody>
      </p:sp>
      <p:sp>
        <p:nvSpPr>
          <p:cNvPr id="2" name="Slide Number Placeholder 1"/>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22</a:t>
            </a:fld>
            <a:endParaRPr kumimoji="0" lang="en-US"/>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9" name="Rectangle 3"/>
          <p:cNvSpPr>
            <a:spLocks noGrp="1" noChangeArrowheads="1"/>
          </p:cNvSpPr>
          <p:nvPr>
            <p:ph idx="1"/>
          </p:nvPr>
        </p:nvSpPr>
        <p:spPr>
          <a:xfrm>
            <a:off x="152400" y="0"/>
            <a:ext cx="8991600" cy="6858000"/>
          </a:xfrm>
        </p:spPr>
        <p:txBody>
          <a:bodyPr/>
          <a:lstStyle/>
          <a:p>
            <a:pPr eaLnBrk="1" hangingPunct="1">
              <a:lnSpc>
                <a:spcPct val="80000"/>
              </a:lnSpc>
              <a:buFont typeface="Wingdings" charset="2"/>
              <a:buNone/>
            </a:pPr>
            <a:r>
              <a:rPr lang="en-US" sz="2000" b="1" dirty="0">
                <a:latin typeface="Courier New" charset="0"/>
              </a:rPr>
              <a:t>Graph::</a:t>
            </a:r>
            <a:r>
              <a:rPr lang="en-US" sz="2000" b="1" dirty="0" err="1" smtClean="0">
                <a:latin typeface="Courier New" charset="0"/>
              </a:rPr>
              <a:t>depthFirstSearch</a:t>
            </a:r>
            <a:r>
              <a:rPr lang="en-US" sz="2000" b="1" dirty="0" smtClean="0">
                <a:latin typeface="Courier New" charset="0"/>
              </a:rPr>
              <a:t> </a:t>
            </a:r>
            <a:r>
              <a:rPr lang="en-US" sz="2000" b="1" dirty="0">
                <a:latin typeface="Courier New" charset="0"/>
              </a:rPr>
              <a:t>(</a:t>
            </a:r>
            <a:r>
              <a:rPr lang="en-US" sz="2000" b="1" dirty="0" err="1">
                <a:latin typeface="Courier New" charset="0"/>
              </a:rPr>
              <a:t>int</a:t>
            </a:r>
            <a:r>
              <a:rPr lang="en-US" sz="2000" b="1" dirty="0">
                <a:latin typeface="Courier New" charset="0"/>
              </a:rPr>
              <a:t> v) {   </a:t>
            </a:r>
          </a:p>
          <a:p>
            <a:pPr eaLnBrk="1" hangingPunct="1">
              <a:lnSpc>
                <a:spcPct val="80000"/>
              </a:lnSpc>
              <a:buFont typeface="Wingdings" charset="2"/>
              <a:buNone/>
            </a:pPr>
            <a:r>
              <a:rPr lang="en-US" sz="2000" b="1" dirty="0">
                <a:latin typeface="Courier New" charset="0"/>
              </a:rPr>
              <a:t>  </a:t>
            </a:r>
            <a:r>
              <a:rPr lang="en-US" sz="2000" b="1" dirty="0" smtClean="0">
                <a:latin typeface="Courier New" charset="0"/>
              </a:rPr>
              <a:t>  </a:t>
            </a:r>
            <a:r>
              <a:rPr lang="en-US" sz="2000" b="1" dirty="0" err="1" smtClean="0">
                <a:latin typeface="Courier New" charset="0"/>
              </a:rPr>
              <a:t>bool</a:t>
            </a:r>
            <a:r>
              <a:rPr lang="en-US" sz="2000" b="1" dirty="0" smtClean="0">
                <a:latin typeface="Courier New" charset="0"/>
              </a:rPr>
              <a:t> </a:t>
            </a:r>
            <a:r>
              <a:rPr lang="en-US" sz="2000" b="1" dirty="0">
                <a:latin typeface="Courier New" charset="0"/>
              </a:rPr>
              <a:t>mark[</a:t>
            </a:r>
            <a:r>
              <a:rPr lang="en-US" sz="2000" b="1" dirty="0" err="1" smtClean="0">
                <a:latin typeface="Courier New" charset="0"/>
              </a:rPr>
              <a:t>nrVertices</a:t>
            </a:r>
            <a:r>
              <a:rPr lang="en-US" sz="2000" b="1" dirty="0">
                <a:latin typeface="Courier New" charset="0"/>
              </a:rPr>
              <a:t>];</a:t>
            </a:r>
          </a:p>
          <a:p>
            <a:pPr eaLnBrk="1" hangingPunct="1">
              <a:lnSpc>
                <a:spcPct val="80000"/>
              </a:lnSpc>
              <a:buFont typeface="Wingdings" charset="2"/>
              <a:buNone/>
            </a:pPr>
            <a:r>
              <a:rPr lang="en-US" sz="2000" b="1" dirty="0">
                <a:latin typeface="Courier New" charset="0"/>
              </a:rPr>
              <a:t>  </a:t>
            </a:r>
            <a:r>
              <a:rPr lang="en-US" sz="2000" b="1" dirty="0" smtClean="0">
                <a:latin typeface="Courier New" charset="0"/>
              </a:rPr>
              <a:t>  for </a:t>
            </a:r>
            <a:r>
              <a:rPr lang="en-US" sz="2000" b="1" dirty="0">
                <a:latin typeface="Courier New" charset="0"/>
              </a:rPr>
              <a:t>(</a:t>
            </a:r>
            <a:r>
              <a:rPr lang="en-US" sz="2000" b="1" dirty="0" err="1">
                <a:latin typeface="Courier New" charset="0"/>
              </a:rPr>
              <a:t>int</a:t>
            </a:r>
            <a:r>
              <a:rPr lang="en-US" sz="2000" b="1" dirty="0">
                <a:latin typeface="Courier New" charset="0"/>
              </a:rPr>
              <a:t> </a:t>
            </a:r>
            <a:r>
              <a:rPr lang="en-US" sz="2000" b="1" dirty="0" err="1">
                <a:latin typeface="Courier New" charset="0"/>
              </a:rPr>
              <a:t>i</a:t>
            </a:r>
            <a:r>
              <a:rPr lang="en-US" sz="2000" b="1" dirty="0">
                <a:latin typeface="Courier New" charset="0"/>
              </a:rPr>
              <a:t>=0; </a:t>
            </a:r>
            <a:r>
              <a:rPr lang="en-US" sz="2000" b="1" dirty="0" err="1">
                <a:latin typeface="Courier New" charset="0"/>
              </a:rPr>
              <a:t>i</a:t>
            </a:r>
            <a:r>
              <a:rPr lang="en-US" sz="2000" b="1" dirty="0">
                <a:latin typeface="Courier New" charset="0"/>
              </a:rPr>
              <a:t>&lt; </a:t>
            </a:r>
            <a:r>
              <a:rPr lang="en-US" sz="2000" b="1" dirty="0" err="1" smtClean="0">
                <a:latin typeface="Courier New" charset="0"/>
              </a:rPr>
              <a:t>nrVertices</a:t>
            </a:r>
            <a:r>
              <a:rPr lang="en-US" sz="2000" b="1" dirty="0">
                <a:latin typeface="Courier New" charset="0"/>
              </a:rPr>
              <a:t>; </a:t>
            </a:r>
            <a:r>
              <a:rPr lang="en-US" sz="2000" b="1" dirty="0" err="1">
                <a:latin typeface="Courier New" charset="0"/>
              </a:rPr>
              <a:t>i</a:t>
            </a:r>
            <a:r>
              <a:rPr lang="en-US" sz="2000" b="1" dirty="0">
                <a:latin typeface="Courier New" charset="0"/>
              </a:rPr>
              <a:t>++)</a:t>
            </a:r>
          </a:p>
          <a:p>
            <a:pPr eaLnBrk="1" hangingPunct="1">
              <a:lnSpc>
                <a:spcPct val="80000"/>
              </a:lnSpc>
              <a:buFont typeface="Wingdings" charset="2"/>
              <a:buNone/>
            </a:pPr>
            <a:r>
              <a:rPr lang="en-US" sz="2000" b="1" dirty="0">
                <a:latin typeface="Courier New" charset="0"/>
              </a:rPr>
              <a:t>    </a:t>
            </a:r>
            <a:r>
              <a:rPr lang="en-US" sz="2000" b="1" dirty="0" smtClean="0">
                <a:latin typeface="Courier New" charset="0"/>
              </a:rPr>
              <a:t>  mark</a:t>
            </a:r>
            <a:r>
              <a:rPr lang="en-US" sz="2000" b="1" dirty="0">
                <a:latin typeface="Courier New" charset="0"/>
              </a:rPr>
              <a:t>[</a:t>
            </a:r>
            <a:r>
              <a:rPr lang="en-US" sz="2000" b="1" dirty="0" err="1">
                <a:latin typeface="Courier New" charset="0"/>
              </a:rPr>
              <a:t>i</a:t>
            </a:r>
            <a:r>
              <a:rPr lang="en-US" sz="2000" b="1" dirty="0">
                <a:latin typeface="Courier New" charset="0"/>
              </a:rPr>
              <a:t>]=false; </a:t>
            </a:r>
          </a:p>
          <a:p>
            <a:pPr eaLnBrk="1" hangingPunct="1">
              <a:lnSpc>
                <a:spcPct val="80000"/>
              </a:lnSpc>
              <a:buFont typeface="Wingdings" charset="2"/>
              <a:buNone/>
            </a:pPr>
            <a:r>
              <a:rPr lang="en-US" sz="2000" b="1" dirty="0">
                <a:latin typeface="Courier New" charset="0"/>
              </a:rPr>
              <a:t>  </a:t>
            </a:r>
            <a:r>
              <a:rPr lang="en-US" sz="2000" b="1" dirty="0" smtClean="0">
                <a:latin typeface="Courier New" charset="0"/>
              </a:rPr>
              <a:t>  stack</a:t>
            </a:r>
            <a:r>
              <a:rPr lang="en-US" sz="2000" b="1" dirty="0">
                <a:latin typeface="Courier New" charset="0"/>
              </a:rPr>
              <a:t>&lt;(</a:t>
            </a:r>
            <a:r>
              <a:rPr lang="en-US" sz="2000" b="1" dirty="0" err="1">
                <a:latin typeface="Courier New" charset="0"/>
              </a:rPr>
              <a:t>int</a:t>
            </a:r>
            <a:r>
              <a:rPr lang="en-US" sz="2000" b="1" dirty="0">
                <a:latin typeface="Courier New" charset="0"/>
              </a:rPr>
              <a:t>, </a:t>
            </a:r>
            <a:r>
              <a:rPr lang="en-US" sz="2000" b="1" dirty="0" smtClean="0">
                <a:latin typeface="Courier New" charset="0"/>
              </a:rPr>
              <a:t>list&lt;</a:t>
            </a:r>
            <a:r>
              <a:rPr lang="en-US" sz="2000" b="1" dirty="0" err="1" smtClean="0">
                <a:latin typeface="Courier New" charset="0"/>
              </a:rPr>
              <a:t>int</a:t>
            </a:r>
            <a:r>
              <a:rPr lang="en-US" sz="2000" b="1" dirty="0" smtClean="0">
                <a:latin typeface="Courier New" charset="0"/>
              </a:rPr>
              <a:t>&gt;::iterator)&gt; </a:t>
            </a:r>
            <a:r>
              <a:rPr lang="en-US" sz="2000" b="1" dirty="0">
                <a:latin typeface="Courier New" charset="0"/>
              </a:rPr>
              <a:t>S;</a:t>
            </a:r>
          </a:p>
          <a:p>
            <a:pPr eaLnBrk="1" hangingPunct="1">
              <a:lnSpc>
                <a:spcPct val="80000"/>
              </a:lnSpc>
              <a:buFont typeface="Wingdings" charset="2"/>
              <a:buNone/>
            </a:pPr>
            <a:r>
              <a:rPr lang="en-US" sz="2000" b="1" dirty="0">
                <a:latin typeface="Courier New" charset="0"/>
              </a:rPr>
              <a:t>  </a:t>
            </a:r>
            <a:r>
              <a:rPr lang="en-US" sz="2000" b="1" dirty="0" smtClean="0">
                <a:latin typeface="Courier New" charset="0"/>
              </a:rPr>
              <a:t>  mark</a:t>
            </a:r>
            <a:r>
              <a:rPr lang="en-US" sz="2000" b="1" dirty="0">
                <a:latin typeface="Courier New" charset="0"/>
              </a:rPr>
              <a:t>[v]=true; // </a:t>
            </a:r>
            <a:r>
              <a:rPr lang="en-US" sz="2000" b="1" dirty="0" smtClean="0">
                <a:latin typeface="Courier New" charset="0"/>
              </a:rPr>
              <a:t>process </a:t>
            </a:r>
            <a:r>
              <a:rPr lang="en-US" sz="2000" b="1" dirty="0">
                <a:latin typeface="Courier New" charset="0"/>
              </a:rPr>
              <a:t>v;</a:t>
            </a:r>
          </a:p>
          <a:p>
            <a:pPr eaLnBrk="1" hangingPunct="1">
              <a:lnSpc>
                <a:spcPct val="80000"/>
              </a:lnSpc>
              <a:buFont typeface="Wingdings" charset="2"/>
              <a:buNone/>
            </a:pPr>
            <a:r>
              <a:rPr lang="en-US" sz="2000" b="1" dirty="0">
                <a:latin typeface="Courier New" charset="0"/>
              </a:rPr>
              <a:t>  </a:t>
            </a:r>
            <a:r>
              <a:rPr lang="en-US" sz="2000" b="1" dirty="0" smtClean="0">
                <a:latin typeface="Courier New" charset="0"/>
              </a:rPr>
              <a:t>  p </a:t>
            </a:r>
            <a:r>
              <a:rPr lang="en-US" sz="2000" b="1" dirty="0">
                <a:latin typeface="Courier New" charset="0"/>
              </a:rPr>
              <a:t>= vertices[v].</a:t>
            </a:r>
            <a:r>
              <a:rPr lang="en-US" sz="2000" b="1" dirty="0" err="1" smtClean="0">
                <a:latin typeface="Courier New" charset="0"/>
              </a:rPr>
              <a:t>edgeList.begin</a:t>
            </a:r>
            <a:r>
              <a:rPr lang="en-US" sz="2000" b="1" dirty="0">
                <a:latin typeface="Courier New" charset="0"/>
              </a:rPr>
              <a:t>();</a:t>
            </a:r>
          </a:p>
          <a:p>
            <a:pPr eaLnBrk="1" hangingPunct="1">
              <a:lnSpc>
                <a:spcPct val="80000"/>
              </a:lnSpc>
              <a:buFont typeface="Wingdings" charset="2"/>
              <a:buNone/>
            </a:pPr>
            <a:r>
              <a:rPr lang="en-US" sz="2000" b="1" dirty="0">
                <a:latin typeface="Courier New" charset="0"/>
              </a:rPr>
              <a:t>  </a:t>
            </a:r>
            <a:r>
              <a:rPr lang="en-US" sz="2000" b="1" dirty="0" smtClean="0">
                <a:latin typeface="Courier New" charset="0"/>
              </a:rPr>
              <a:t>  </a:t>
            </a:r>
            <a:r>
              <a:rPr lang="en-US" sz="2000" b="1" dirty="0" err="1" smtClean="0">
                <a:latin typeface="Courier New" charset="0"/>
              </a:rPr>
              <a:t>S.push</a:t>
            </a:r>
            <a:r>
              <a:rPr lang="en-US" sz="2000" b="1" dirty="0">
                <a:latin typeface="Courier New" charset="0"/>
              </a:rPr>
              <a:t>(</a:t>
            </a:r>
            <a:r>
              <a:rPr lang="en-US" sz="2000" b="1" dirty="0" err="1">
                <a:latin typeface="Courier New" charset="0"/>
              </a:rPr>
              <a:t>v,p</a:t>
            </a:r>
            <a:r>
              <a:rPr lang="en-US" sz="2000" b="1" dirty="0">
                <a:latin typeface="Courier New" charset="0"/>
              </a:rPr>
              <a:t>);</a:t>
            </a:r>
          </a:p>
          <a:p>
            <a:pPr eaLnBrk="1" hangingPunct="1">
              <a:lnSpc>
                <a:spcPct val="80000"/>
              </a:lnSpc>
              <a:buFont typeface="Wingdings" charset="2"/>
              <a:buNone/>
            </a:pPr>
            <a:r>
              <a:rPr lang="en-US" sz="2000" b="1" dirty="0">
                <a:latin typeface="Courier New" charset="0"/>
              </a:rPr>
              <a:t> </a:t>
            </a:r>
            <a:r>
              <a:rPr lang="en-US" sz="2000" b="1" dirty="0" smtClean="0">
                <a:latin typeface="Courier New" charset="0"/>
              </a:rPr>
              <a:t>   </a:t>
            </a:r>
            <a:r>
              <a:rPr lang="en-US" sz="2000" b="1" dirty="0">
                <a:latin typeface="Courier New" charset="0"/>
              </a:rPr>
              <a:t>while (S is not empty) {</a:t>
            </a:r>
          </a:p>
          <a:p>
            <a:pPr eaLnBrk="1" hangingPunct="1">
              <a:lnSpc>
                <a:spcPct val="80000"/>
              </a:lnSpc>
              <a:buFont typeface="Wingdings" charset="2"/>
              <a:buNone/>
            </a:pPr>
            <a:r>
              <a:rPr lang="en-US" sz="2000" b="1" dirty="0">
                <a:latin typeface="Courier New" charset="0"/>
              </a:rPr>
              <a:t>   </a:t>
            </a:r>
            <a:r>
              <a:rPr lang="en-US" sz="2000" b="1" dirty="0" smtClean="0">
                <a:latin typeface="Courier New" charset="0"/>
              </a:rPr>
              <a:t>     (</a:t>
            </a:r>
            <a:r>
              <a:rPr lang="en-US" sz="2000" b="1" dirty="0" err="1">
                <a:latin typeface="Courier New" charset="0"/>
              </a:rPr>
              <a:t>v,p</a:t>
            </a:r>
            <a:r>
              <a:rPr lang="en-US" sz="2000" b="1" dirty="0">
                <a:latin typeface="Courier New" charset="0"/>
              </a:rPr>
              <a:t>)=</a:t>
            </a:r>
            <a:r>
              <a:rPr lang="en-US" sz="2000" b="1" dirty="0" err="1">
                <a:latin typeface="Courier New" charset="0"/>
              </a:rPr>
              <a:t>S.pop</a:t>
            </a:r>
            <a:r>
              <a:rPr lang="en-US" sz="2000" b="1" dirty="0">
                <a:latin typeface="Courier New" charset="0"/>
              </a:rPr>
              <a:t>()</a:t>
            </a:r>
            <a:r>
              <a:rPr lang="en-US" sz="2000" b="1" dirty="0" smtClean="0">
                <a:latin typeface="Courier New" charset="0"/>
              </a:rPr>
              <a:t>;</a:t>
            </a:r>
          </a:p>
          <a:p>
            <a:pPr eaLnBrk="1" hangingPunct="1">
              <a:lnSpc>
                <a:spcPct val="80000"/>
              </a:lnSpc>
              <a:buFont typeface="Wingdings" charset="2"/>
              <a:buNone/>
            </a:pPr>
            <a:r>
              <a:rPr lang="en-US" sz="2000" b="1" dirty="0">
                <a:latin typeface="Courier New" charset="0"/>
              </a:rPr>
              <a:t> </a:t>
            </a:r>
            <a:r>
              <a:rPr lang="en-US" sz="2000" b="1" dirty="0" smtClean="0">
                <a:latin typeface="Courier New" charset="0"/>
              </a:rPr>
              <a:t>      </a:t>
            </a:r>
            <a:r>
              <a:rPr lang="en-US" sz="2000" b="1" dirty="0" smtClean="0">
                <a:latin typeface="Courier New" charset="0"/>
              </a:rPr>
              <a:t> </a:t>
            </a:r>
            <a:r>
              <a:rPr lang="en-US" sz="2000" b="1" dirty="0" smtClean="0">
                <a:latin typeface="Courier New" charset="0"/>
              </a:rPr>
              <a:t>while </a:t>
            </a:r>
            <a:r>
              <a:rPr lang="en-US" sz="2000" b="1" dirty="0">
                <a:latin typeface="Courier New" charset="0"/>
              </a:rPr>
              <a:t>(p != vertices[v].</a:t>
            </a:r>
            <a:r>
              <a:rPr lang="en-US" sz="2000" b="1" dirty="0" err="1" smtClean="0">
                <a:latin typeface="Courier New" charset="0"/>
              </a:rPr>
              <a:t>edgeList.end</a:t>
            </a:r>
            <a:r>
              <a:rPr lang="en-US" sz="2000" b="1" dirty="0" smtClean="0">
                <a:latin typeface="Courier New" charset="0"/>
              </a:rPr>
              <a:t>()) </a:t>
            </a:r>
            <a:r>
              <a:rPr lang="en-US" sz="2000" b="1" dirty="0">
                <a:latin typeface="Courier New" charset="0"/>
              </a:rPr>
              <a:t>{</a:t>
            </a:r>
          </a:p>
          <a:p>
            <a:pPr eaLnBrk="1" hangingPunct="1">
              <a:lnSpc>
                <a:spcPct val="80000"/>
              </a:lnSpc>
              <a:buFont typeface="Wingdings" charset="2"/>
              <a:buNone/>
            </a:pPr>
            <a:r>
              <a:rPr lang="en-US" sz="2000" b="1" dirty="0">
                <a:latin typeface="Courier New" charset="0"/>
              </a:rPr>
              <a:t>      </a:t>
            </a:r>
            <a:r>
              <a:rPr lang="en-US" sz="2000" b="1" dirty="0" smtClean="0">
                <a:latin typeface="Courier New" charset="0"/>
              </a:rPr>
              <a:t>      w </a:t>
            </a:r>
            <a:r>
              <a:rPr lang="en-US" sz="2000" b="1" dirty="0">
                <a:latin typeface="Courier New" charset="0"/>
              </a:rPr>
              <a:t>= *p; // process the edge from v to w;</a:t>
            </a:r>
          </a:p>
          <a:p>
            <a:pPr eaLnBrk="1" hangingPunct="1">
              <a:lnSpc>
                <a:spcPct val="80000"/>
              </a:lnSpc>
              <a:buFont typeface="Wingdings" charset="2"/>
              <a:buNone/>
            </a:pPr>
            <a:r>
              <a:rPr lang="en-US" sz="2000" b="1" dirty="0">
                <a:latin typeface="Courier New" charset="0"/>
              </a:rPr>
              <a:t>      </a:t>
            </a:r>
            <a:r>
              <a:rPr lang="en-US" sz="2000" b="1" dirty="0" smtClean="0">
                <a:latin typeface="Courier New" charset="0"/>
              </a:rPr>
              <a:t>      p</a:t>
            </a:r>
            <a:r>
              <a:rPr lang="en-US" sz="2000" b="1" dirty="0">
                <a:latin typeface="Courier New" charset="0"/>
              </a:rPr>
              <a:t>++; </a:t>
            </a:r>
          </a:p>
          <a:p>
            <a:pPr eaLnBrk="1" hangingPunct="1">
              <a:lnSpc>
                <a:spcPct val="80000"/>
              </a:lnSpc>
              <a:buFont typeface="Wingdings" charset="2"/>
              <a:buNone/>
            </a:pPr>
            <a:r>
              <a:rPr lang="en-US" sz="2000" b="1" dirty="0">
                <a:latin typeface="Courier New" charset="0"/>
              </a:rPr>
              <a:t>      </a:t>
            </a:r>
            <a:r>
              <a:rPr lang="en-US" sz="2000" b="1" dirty="0" smtClean="0">
                <a:latin typeface="Courier New" charset="0"/>
              </a:rPr>
              <a:t>      if </a:t>
            </a:r>
            <a:r>
              <a:rPr lang="en-US" sz="2000" b="1" dirty="0">
                <a:latin typeface="Courier New" charset="0"/>
              </a:rPr>
              <a:t>(!mark[w]) { // w has not been reached)</a:t>
            </a:r>
          </a:p>
          <a:p>
            <a:pPr eaLnBrk="1" hangingPunct="1">
              <a:lnSpc>
                <a:spcPct val="80000"/>
              </a:lnSpc>
              <a:buFont typeface="Wingdings" charset="2"/>
              <a:buNone/>
            </a:pPr>
            <a:r>
              <a:rPr lang="en-US" sz="2000" b="1" dirty="0" smtClean="0">
                <a:latin typeface="Courier New" charset="0"/>
              </a:rPr>
              <a:t>                </a:t>
            </a:r>
            <a:r>
              <a:rPr lang="en-US" sz="2000" b="1" dirty="0" err="1">
                <a:latin typeface="Courier New" charset="0"/>
              </a:rPr>
              <a:t>S.push</a:t>
            </a:r>
            <a:r>
              <a:rPr lang="en-US" sz="2000" b="1" dirty="0">
                <a:latin typeface="Courier New" charset="0"/>
              </a:rPr>
              <a:t>(</a:t>
            </a:r>
            <a:r>
              <a:rPr lang="en-US" sz="2000" b="1" dirty="0" err="1">
                <a:latin typeface="Courier New" charset="0"/>
              </a:rPr>
              <a:t>v,p</a:t>
            </a:r>
            <a:r>
              <a:rPr lang="en-US" sz="2000" b="1" dirty="0">
                <a:latin typeface="Courier New" charset="0"/>
              </a:rPr>
              <a:t>);</a:t>
            </a:r>
          </a:p>
          <a:p>
            <a:pPr eaLnBrk="1" hangingPunct="1">
              <a:lnSpc>
                <a:spcPct val="80000"/>
              </a:lnSpc>
              <a:buFont typeface="Wingdings" charset="2"/>
              <a:buNone/>
            </a:pPr>
            <a:r>
              <a:rPr lang="en-US" sz="2000" b="1" dirty="0">
                <a:latin typeface="Courier New" charset="0"/>
              </a:rPr>
              <a:t>        </a:t>
            </a:r>
            <a:r>
              <a:rPr lang="en-US" sz="2000" b="1" dirty="0" smtClean="0">
                <a:latin typeface="Courier New" charset="0"/>
              </a:rPr>
              <a:t>        v </a:t>
            </a:r>
            <a:r>
              <a:rPr lang="en-US" sz="2000" b="1" dirty="0">
                <a:latin typeface="Courier New" charset="0"/>
              </a:rPr>
              <a:t>= w;</a:t>
            </a:r>
          </a:p>
          <a:p>
            <a:pPr eaLnBrk="1" hangingPunct="1">
              <a:lnSpc>
                <a:spcPct val="80000"/>
              </a:lnSpc>
              <a:buFont typeface="Wingdings" charset="2"/>
              <a:buNone/>
            </a:pPr>
            <a:r>
              <a:rPr lang="en-US" sz="2000" b="1" dirty="0">
                <a:latin typeface="Courier New" charset="0"/>
              </a:rPr>
              <a:t>        </a:t>
            </a:r>
            <a:r>
              <a:rPr lang="en-US" sz="2000" b="1" dirty="0" smtClean="0">
                <a:latin typeface="Courier New" charset="0"/>
              </a:rPr>
              <a:t>        mark</a:t>
            </a:r>
            <a:r>
              <a:rPr lang="en-US" sz="2000" b="1" dirty="0">
                <a:latin typeface="Courier New" charset="0"/>
              </a:rPr>
              <a:t>[v] = true; /</a:t>
            </a:r>
            <a:r>
              <a:rPr lang="en-US" sz="2000" b="1" dirty="0" smtClean="0">
                <a:latin typeface="Courier New" charset="0"/>
              </a:rPr>
              <a:t>/ process v</a:t>
            </a:r>
            <a:endParaRPr lang="en-US" sz="2000" b="1" dirty="0">
              <a:latin typeface="Courier New" charset="0"/>
            </a:endParaRPr>
          </a:p>
          <a:p>
            <a:pPr eaLnBrk="1" hangingPunct="1">
              <a:lnSpc>
                <a:spcPct val="80000"/>
              </a:lnSpc>
              <a:buFont typeface="Wingdings" charset="2"/>
              <a:buNone/>
            </a:pPr>
            <a:r>
              <a:rPr lang="en-US" sz="2000" b="1" dirty="0">
                <a:latin typeface="Courier New" charset="0"/>
              </a:rPr>
              <a:t>        </a:t>
            </a:r>
            <a:r>
              <a:rPr lang="en-US" sz="2000" b="1" dirty="0" smtClean="0">
                <a:latin typeface="Courier New" charset="0"/>
              </a:rPr>
              <a:t>        p </a:t>
            </a:r>
            <a:r>
              <a:rPr lang="en-US" sz="2000" b="1" dirty="0">
                <a:latin typeface="Courier New" charset="0"/>
              </a:rPr>
              <a:t>= vertices[v].</a:t>
            </a:r>
            <a:r>
              <a:rPr lang="en-US" sz="2000" b="1" dirty="0" err="1" smtClean="0">
                <a:latin typeface="Courier New" charset="0"/>
              </a:rPr>
              <a:t>edgeList.begin</a:t>
            </a:r>
            <a:r>
              <a:rPr lang="en-US" sz="2000" b="1" dirty="0">
                <a:latin typeface="Courier New" charset="0"/>
              </a:rPr>
              <a:t>(); </a:t>
            </a:r>
          </a:p>
          <a:p>
            <a:pPr eaLnBrk="1" hangingPunct="1">
              <a:lnSpc>
                <a:spcPct val="80000"/>
              </a:lnSpc>
              <a:buFont typeface="Wingdings" charset="2"/>
              <a:buNone/>
            </a:pPr>
            <a:r>
              <a:rPr lang="en-US" sz="2000" b="1" dirty="0">
                <a:latin typeface="Courier New" charset="0"/>
              </a:rPr>
              <a:t>      </a:t>
            </a:r>
            <a:r>
              <a:rPr lang="en-US" sz="2000" b="1" dirty="0" smtClean="0">
                <a:latin typeface="Courier New" charset="0"/>
              </a:rPr>
              <a:t>      </a:t>
            </a:r>
            <a:r>
              <a:rPr lang="en-US" sz="2000" b="1" dirty="0" smtClean="0">
                <a:latin typeface="Courier New" charset="0"/>
              </a:rPr>
              <a:t>}</a:t>
            </a:r>
          </a:p>
          <a:p>
            <a:pPr eaLnBrk="1" hangingPunct="1">
              <a:lnSpc>
                <a:spcPct val="80000"/>
              </a:lnSpc>
              <a:buFont typeface="Wingdings" charset="2"/>
              <a:buNone/>
            </a:pPr>
            <a:r>
              <a:rPr lang="en-US" sz="2000" b="1" dirty="0">
                <a:latin typeface="Courier New" charset="0"/>
              </a:rPr>
              <a:t> </a:t>
            </a:r>
            <a:r>
              <a:rPr lang="en-US" sz="2000" b="1" dirty="0" smtClean="0">
                <a:latin typeface="Courier New" charset="0"/>
              </a:rPr>
              <a:t>      </a:t>
            </a:r>
            <a:r>
              <a:rPr lang="en-US" sz="2000" b="1" dirty="0" smtClean="0">
                <a:latin typeface="Courier New" charset="0"/>
              </a:rPr>
              <a:t>}</a:t>
            </a:r>
            <a:endParaRPr lang="en-US" sz="2000" b="1" dirty="0">
              <a:latin typeface="Courier New" charset="0"/>
            </a:endParaRPr>
          </a:p>
          <a:p>
            <a:pPr eaLnBrk="1" hangingPunct="1">
              <a:lnSpc>
                <a:spcPct val="80000"/>
              </a:lnSpc>
              <a:buFont typeface="Wingdings" charset="2"/>
              <a:buNone/>
            </a:pPr>
            <a:r>
              <a:rPr lang="en-US" sz="2000" b="1" dirty="0" smtClean="0">
                <a:latin typeface="Courier New" charset="0"/>
              </a:rPr>
              <a:t>    }</a:t>
            </a:r>
          </a:p>
          <a:p>
            <a:pPr eaLnBrk="1" hangingPunct="1">
              <a:lnSpc>
                <a:spcPct val="80000"/>
              </a:lnSpc>
              <a:buFont typeface="Wingdings" charset="2"/>
              <a:buNone/>
            </a:pPr>
            <a:r>
              <a:rPr lang="en-US" sz="2000" b="1" dirty="0" smtClean="0">
                <a:latin typeface="Courier New" charset="0"/>
              </a:rPr>
              <a:t>}</a:t>
            </a:r>
            <a:endParaRPr lang="en-US" sz="2000" b="1" dirty="0">
              <a:latin typeface="Courier New" charset="0"/>
            </a:endParaRPr>
          </a:p>
        </p:txBody>
      </p:sp>
      <p:sp>
        <p:nvSpPr>
          <p:cNvPr id="2" name="Slide Number Placeholder 1"/>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23</a:t>
            </a:fld>
            <a:endParaRPr kumimoji="0" lang="en-US"/>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idx="1"/>
          </p:nvPr>
        </p:nvSpPr>
        <p:spPr>
          <a:xfrm>
            <a:off x="152400" y="22133"/>
            <a:ext cx="8991600" cy="6705600"/>
          </a:xfrm>
        </p:spPr>
        <p:txBody>
          <a:bodyPr/>
          <a:lstStyle/>
          <a:p>
            <a:pPr eaLnBrk="1" hangingPunct="1">
              <a:lnSpc>
                <a:spcPct val="80000"/>
              </a:lnSpc>
              <a:buFont typeface="Wingdings" charset="2"/>
              <a:buNone/>
            </a:pPr>
            <a:r>
              <a:rPr lang="en-US" sz="2000" b="1" dirty="0" err="1">
                <a:latin typeface="Courier New" charset="0"/>
              </a:rPr>
              <a:t>bool</a:t>
            </a:r>
            <a:r>
              <a:rPr lang="en-US" sz="2000" b="1" dirty="0">
                <a:latin typeface="Courier New" charset="0"/>
              </a:rPr>
              <a:t> mark[</a:t>
            </a:r>
            <a:r>
              <a:rPr lang="en-US" sz="2000" b="1" dirty="0" err="1" smtClean="0">
                <a:latin typeface="Courier New" charset="0"/>
              </a:rPr>
              <a:t>nrVertices</a:t>
            </a:r>
            <a:r>
              <a:rPr lang="en-US" sz="2000" b="1" dirty="0">
                <a:latin typeface="Courier New" charset="0"/>
              </a:rPr>
              <a:t>]; </a:t>
            </a:r>
          </a:p>
          <a:p>
            <a:pPr eaLnBrk="1" hangingPunct="1">
              <a:lnSpc>
                <a:spcPct val="80000"/>
              </a:lnSpc>
              <a:buFont typeface="Wingdings" charset="2"/>
              <a:buNone/>
            </a:pPr>
            <a:r>
              <a:rPr lang="en-US" sz="2000" b="1" dirty="0">
                <a:latin typeface="Courier New" charset="0"/>
              </a:rPr>
              <a:t>Graph::</a:t>
            </a:r>
            <a:r>
              <a:rPr lang="en-US" sz="2000" b="1" dirty="0" err="1" smtClean="0">
                <a:latin typeface="Courier New" charset="0"/>
              </a:rPr>
              <a:t>depthFirstSearch</a:t>
            </a:r>
            <a:r>
              <a:rPr lang="en-US" sz="2000" b="1" dirty="0">
                <a:latin typeface="Courier New" charset="0"/>
              </a:rPr>
              <a:t>(</a:t>
            </a:r>
            <a:r>
              <a:rPr lang="en-US" sz="2000" b="1" dirty="0" err="1">
                <a:latin typeface="Courier New" charset="0"/>
              </a:rPr>
              <a:t>int</a:t>
            </a:r>
            <a:r>
              <a:rPr lang="en-US" sz="2000" b="1" dirty="0">
                <a:latin typeface="Courier New" charset="0"/>
              </a:rPr>
              <a:t> v) {</a:t>
            </a:r>
          </a:p>
          <a:p>
            <a:pPr eaLnBrk="1" hangingPunct="1">
              <a:lnSpc>
                <a:spcPct val="80000"/>
              </a:lnSpc>
              <a:buFont typeface="Wingdings" charset="2"/>
              <a:buNone/>
            </a:pPr>
            <a:r>
              <a:rPr lang="en-US" sz="2000" b="1" dirty="0">
                <a:latin typeface="Courier New" charset="0"/>
              </a:rPr>
              <a:t> </a:t>
            </a:r>
            <a:r>
              <a:rPr lang="en-US" sz="2000" b="1" dirty="0" smtClean="0">
                <a:latin typeface="Courier New" charset="0"/>
              </a:rPr>
              <a:t>   </a:t>
            </a:r>
            <a:r>
              <a:rPr lang="en-US" sz="2000" b="1" dirty="0">
                <a:latin typeface="Courier New" charset="0"/>
              </a:rPr>
              <a:t>for (</a:t>
            </a:r>
            <a:r>
              <a:rPr lang="en-US" sz="2000" b="1" dirty="0" err="1">
                <a:latin typeface="Courier New" charset="0"/>
              </a:rPr>
              <a:t>int</a:t>
            </a:r>
            <a:r>
              <a:rPr lang="en-US" sz="2000" b="1" dirty="0">
                <a:latin typeface="Courier New" charset="0"/>
              </a:rPr>
              <a:t> </a:t>
            </a:r>
            <a:r>
              <a:rPr lang="en-US" sz="2000" b="1" dirty="0" err="1">
                <a:latin typeface="Courier New" charset="0"/>
              </a:rPr>
              <a:t>i</a:t>
            </a:r>
            <a:r>
              <a:rPr lang="en-US" sz="2000" b="1" dirty="0">
                <a:latin typeface="Courier New" charset="0"/>
              </a:rPr>
              <a:t>=0; </a:t>
            </a:r>
            <a:r>
              <a:rPr lang="en-US" sz="2000" b="1" dirty="0" err="1">
                <a:latin typeface="Courier New" charset="0"/>
              </a:rPr>
              <a:t>i</a:t>
            </a:r>
            <a:r>
              <a:rPr lang="en-US" sz="2000" b="1" dirty="0">
                <a:latin typeface="Courier New" charset="0"/>
              </a:rPr>
              <a:t>&lt; </a:t>
            </a:r>
            <a:r>
              <a:rPr lang="en-US" sz="2000" b="1" dirty="0" err="1" smtClean="0">
                <a:latin typeface="Courier New" charset="0"/>
              </a:rPr>
              <a:t>nrVertices</a:t>
            </a:r>
            <a:r>
              <a:rPr lang="en-US" sz="2000" b="1" dirty="0">
                <a:latin typeface="Courier New" charset="0"/>
              </a:rPr>
              <a:t>; </a:t>
            </a:r>
            <a:r>
              <a:rPr lang="en-US" sz="2000" b="1" dirty="0" err="1">
                <a:latin typeface="Courier New" charset="0"/>
              </a:rPr>
              <a:t>i</a:t>
            </a:r>
            <a:r>
              <a:rPr lang="en-US" sz="2000" b="1" dirty="0">
                <a:latin typeface="Courier New" charset="0"/>
              </a:rPr>
              <a:t>++)</a:t>
            </a:r>
          </a:p>
          <a:p>
            <a:pPr eaLnBrk="1" hangingPunct="1">
              <a:lnSpc>
                <a:spcPct val="80000"/>
              </a:lnSpc>
              <a:buFont typeface="Wingdings" charset="2"/>
              <a:buNone/>
            </a:pPr>
            <a:r>
              <a:rPr lang="en-US" sz="2000" b="1" dirty="0">
                <a:latin typeface="Courier New" charset="0"/>
              </a:rPr>
              <a:t>   </a:t>
            </a:r>
            <a:r>
              <a:rPr lang="en-US" sz="2000" b="1" dirty="0" smtClean="0">
                <a:latin typeface="Courier New" charset="0"/>
              </a:rPr>
              <a:t>     </a:t>
            </a:r>
            <a:r>
              <a:rPr lang="en-US" sz="2000" b="1" dirty="0">
                <a:latin typeface="Courier New" charset="0"/>
              </a:rPr>
              <a:t>mark[</a:t>
            </a:r>
            <a:r>
              <a:rPr lang="en-US" sz="2000" b="1" dirty="0" err="1">
                <a:latin typeface="Courier New" charset="0"/>
              </a:rPr>
              <a:t>i</a:t>
            </a:r>
            <a:r>
              <a:rPr lang="en-US" sz="2000" b="1" dirty="0">
                <a:latin typeface="Courier New" charset="0"/>
              </a:rPr>
              <a:t>]=false;</a:t>
            </a:r>
          </a:p>
          <a:p>
            <a:pPr eaLnBrk="1" hangingPunct="1">
              <a:lnSpc>
                <a:spcPct val="80000"/>
              </a:lnSpc>
              <a:buFont typeface="Wingdings" charset="2"/>
              <a:buNone/>
            </a:pPr>
            <a:r>
              <a:rPr lang="en-US" sz="2000" b="1" dirty="0">
                <a:latin typeface="Courier New" charset="0"/>
              </a:rPr>
              <a:t>  </a:t>
            </a:r>
            <a:r>
              <a:rPr lang="en-US" sz="2000" b="1" dirty="0" smtClean="0">
                <a:latin typeface="Courier New" charset="0"/>
              </a:rPr>
              <a:t>  </a:t>
            </a:r>
            <a:r>
              <a:rPr lang="en-US" sz="2000" b="1" dirty="0" err="1" smtClean="0">
                <a:latin typeface="Courier New" charset="0"/>
              </a:rPr>
              <a:t>recursiveDepthFirstSearch</a:t>
            </a:r>
            <a:r>
              <a:rPr lang="en-US" sz="2000" b="1" dirty="0">
                <a:latin typeface="Courier New" charset="0"/>
              </a:rPr>
              <a:t>(v);</a:t>
            </a:r>
          </a:p>
          <a:p>
            <a:pPr eaLnBrk="1" hangingPunct="1">
              <a:lnSpc>
                <a:spcPct val="80000"/>
              </a:lnSpc>
              <a:buFont typeface="Wingdings" charset="2"/>
              <a:buNone/>
            </a:pPr>
            <a:r>
              <a:rPr lang="en-US" sz="2000" b="1" dirty="0">
                <a:latin typeface="Courier New" charset="0"/>
              </a:rPr>
              <a:t>}  </a:t>
            </a:r>
          </a:p>
          <a:p>
            <a:pPr eaLnBrk="1" hangingPunct="1">
              <a:lnSpc>
                <a:spcPct val="80000"/>
              </a:lnSpc>
              <a:buFont typeface="Wingdings" charset="2"/>
              <a:buNone/>
            </a:pPr>
            <a:r>
              <a:rPr lang="en-US" sz="2000" b="1" dirty="0">
                <a:latin typeface="Courier New" charset="0"/>
              </a:rPr>
              <a:t>                      </a:t>
            </a:r>
          </a:p>
          <a:p>
            <a:pPr eaLnBrk="1" hangingPunct="1">
              <a:lnSpc>
                <a:spcPct val="80000"/>
              </a:lnSpc>
              <a:buFont typeface="Wingdings" charset="2"/>
              <a:buNone/>
            </a:pPr>
            <a:r>
              <a:rPr lang="en-US" sz="2000" b="1" dirty="0">
                <a:latin typeface="Courier New" charset="0"/>
              </a:rPr>
              <a:t>Graph::</a:t>
            </a:r>
            <a:r>
              <a:rPr lang="en-US" sz="2000" b="1" dirty="0" err="1" smtClean="0">
                <a:latin typeface="Courier New" charset="0"/>
              </a:rPr>
              <a:t>recursiveDepthFirstSearch</a:t>
            </a:r>
            <a:r>
              <a:rPr lang="en-US" sz="2000" b="1" dirty="0" smtClean="0">
                <a:latin typeface="Courier New" charset="0"/>
              </a:rPr>
              <a:t> </a:t>
            </a:r>
            <a:r>
              <a:rPr lang="en-US" sz="2000" b="1" dirty="0">
                <a:latin typeface="Courier New" charset="0"/>
              </a:rPr>
              <a:t>(</a:t>
            </a:r>
            <a:r>
              <a:rPr lang="en-US" sz="2000" b="1" dirty="0" err="1">
                <a:latin typeface="Courier New" charset="0"/>
              </a:rPr>
              <a:t>int</a:t>
            </a:r>
            <a:r>
              <a:rPr lang="en-US" sz="2000" b="1" dirty="0">
                <a:latin typeface="Courier New" charset="0"/>
              </a:rPr>
              <a:t> v) {   </a:t>
            </a:r>
          </a:p>
          <a:p>
            <a:pPr eaLnBrk="1" hangingPunct="1">
              <a:lnSpc>
                <a:spcPct val="80000"/>
              </a:lnSpc>
              <a:buFont typeface="Wingdings" charset="2"/>
              <a:buNone/>
            </a:pPr>
            <a:r>
              <a:rPr lang="en-US" sz="2000" b="1" dirty="0">
                <a:latin typeface="Courier New" charset="0"/>
              </a:rPr>
              <a:t>   </a:t>
            </a:r>
            <a:r>
              <a:rPr lang="en-US" sz="2000" b="1" dirty="0" smtClean="0">
                <a:latin typeface="Courier New" charset="0"/>
              </a:rPr>
              <a:t> mark</a:t>
            </a:r>
            <a:r>
              <a:rPr lang="en-US" sz="2000" b="1" dirty="0">
                <a:latin typeface="Courier New" charset="0"/>
              </a:rPr>
              <a:t>[v] = true;</a:t>
            </a:r>
          </a:p>
          <a:p>
            <a:pPr eaLnBrk="1" hangingPunct="1">
              <a:lnSpc>
                <a:spcPct val="80000"/>
              </a:lnSpc>
              <a:buFont typeface="Wingdings" charset="2"/>
              <a:buNone/>
            </a:pPr>
            <a:r>
              <a:rPr lang="en-US" sz="2000" b="1" dirty="0" smtClean="0">
                <a:latin typeface="Courier New" charset="0"/>
              </a:rPr>
              <a:t>    </a:t>
            </a:r>
            <a:r>
              <a:rPr lang="en-US" sz="2000" b="1" dirty="0" smtClean="0">
                <a:latin typeface="Courier New" charset="0"/>
              </a:rPr>
              <a:t>process </a:t>
            </a:r>
            <a:r>
              <a:rPr lang="en-US" sz="2000" b="1" dirty="0">
                <a:latin typeface="Courier New" charset="0"/>
              </a:rPr>
              <a:t>v;</a:t>
            </a:r>
          </a:p>
          <a:p>
            <a:pPr eaLnBrk="1" hangingPunct="1">
              <a:lnSpc>
                <a:spcPct val="80000"/>
              </a:lnSpc>
              <a:buFont typeface="Wingdings" charset="2"/>
              <a:buNone/>
            </a:pPr>
            <a:r>
              <a:rPr lang="en-US" sz="2000" b="1" dirty="0">
                <a:latin typeface="Courier New" charset="0"/>
              </a:rPr>
              <a:t> </a:t>
            </a:r>
            <a:r>
              <a:rPr lang="en-US" sz="2000" b="1" dirty="0" smtClean="0">
                <a:latin typeface="Courier New" charset="0"/>
              </a:rPr>
              <a:t>   list&lt;</a:t>
            </a:r>
            <a:r>
              <a:rPr lang="en-US" sz="2000" b="1" dirty="0" err="1" smtClean="0">
                <a:latin typeface="Courier New" charset="0"/>
              </a:rPr>
              <a:t>int</a:t>
            </a:r>
            <a:r>
              <a:rPr lang="en-US" sz="2000" b="1" dirty="0" smtClean="0">
                <a:latin typeface="Courier New" charset="0"/>
              </a:rPr>
              <a:t>&gt;::iterator p </a:t>
            </a:r>
            <a:r>
              <a:rPr lang="en-US" sz="2000" b="1" dirty="0">
                <a:latin typeface="Courier New" charset="0"/>
              </a:rPr>
              <a:t>= vertices[v].</a:t>
            </a:r>
            <a:r>
              <a:rPr lang="en-US" sz="2000" b="1" dirty="0" err="1" smtClean="0">
                <a:latin typeface="Courier New" charset="0"/>
              </a:rPr>
              <a:t>edgeList.begin</a:t>
            </a:r>
            <a:r>
              <a:rPr lang="en-US" sz="2000" b="1" dirty="0">
                <a:latin typeface="Courier New" charset="0"/>
              </a:rPr>
              <a:t>();</a:t>
            </a:r>
            <a:r>
              <a:rPr lang="en-US" sz="1000" b="1" dirty="0"/>
              <a:t> </a:t>
            </a:r>
            <a:endParaRPr lang="en-US" sz="2000" b="1" dirty="0">
              <a:latin typeface="Courier New" charset="0"/>
            </a:endParaRPr>
          </a:p>
          <a:p>
            <a:pPr eaLnBrk="1" hangingPunct="1">
              <a:lnSpc>
                <a:spcPct val="80000"/>
              </a:lnSpc>
              <a:buFont typeface="Wingdings" charset="2"/>
              <a:buNone/>
            </a:pPr>
            <a:r>
              <a:rPr lang="en-US" sz="2000" b="1" dirty="0">
                <a:latin typeface="Courier New" charset="0"/>
              </a:rPr>
              <a:t> </a:t>
            </a:r>
            <a:r>
              <a:rPr lang="en-US" sz="2000" b="1" dirty="0" smtClean="0">
                <a:latin typeface="Courier New" charset="0"/>
              </a:rPr>
              <a:t>   </a:t>
            </a:r>
            <a:r>
              <a:rPr lang="en-US" sz="2000" b="1" dirty="0">
                <a:latin typeface="Courier New" charset="0"/>
              </a:rPr>
              <a:t>while (p != vertices[v].</a:t>
            </a:r>
            <a:r>
              <a:rPr lang="en-US" sz="2000" b="1" dirty="0" err="1" smtClean="0">
                <a:latin typeface="Courier New" charset="0"/>
              </a:rPr>
              <a:t>edgeList.end</a:t>
            </a:r>
            <a:r>
              <a:rPr lang="en-US" sz="2000" b="1" dirty="0">
                <a:latin typeface="Courier New" charset="0"/>
              </a:rPr>
              <a:t>()) {</a:t>
            </a:r>
          </a:p>
          <a:p>
            <a:pPr eaLnBrk="1" hangingPunct="1">
              <a:lnSpc>
                <a:spcPct val="80000"/>
              </a:lnSpc>
              <a:buFont typeface="Wingdings" charset="2"/>
              <a:buNone/>
            </a:pPr>
            <a:r>
              <a:rPr lang="en-US" sz="2000" b="1" dirty="0" smtClean="0">
                <a:latin typeface="Courier New" charset="0"/>
              </a:rPr>
              <a:t>        w </a:t>
            </a:r>
            <a:r>
              <a:rPr lang="en-US" sz="2000" b="1" dirty="0">
                <a:latin typeface="Courier New" charset="0"/>
              </a:rPr>
              <a:t>= *p;</a:t>
            </a:r>
          </a:p>
          <a:p>
            <a:pPr eaLnBrk="1" hangingPunct="1">
              <a:lnSpc>
                <a:spcPct val="80000"/>
              </a:lnSpc>
              <a:buFont typeface="Wingdings" charset="2"/>
              <a:buNone/>
            </a:pPr>
            <a:r>
              <a:rPr lang="en-US" sz="2000" b="1" dirty="0" smtClean="0">
                <a:latin typeface="Courier New" charset="0"/>
              </a:rPr>
              <a:t>        </a:t>
            </a:r>
            <a:r>
              <a:rPr lang="en-US" sz="2000" b="1" dirty="0">
                <a:latin typeface="Courier New" charset="0"/>
              </a:rPr>
              <a:t>process the edge from v to w if necessary; </a:t>
            </a:r>
          </a:p>
          <a:p>
            <a:pPr eaLnBrk="1" hangingPunct="1">
              <a:lnSpc>
                <a:spcPct val="80000"/>
              </a:lnSpc>
              <a:buFont typeface="Wingdings" charset="2"/>
              <a:buNone/>
            </a:pPr>
            <a:r>
              <a:rPr lang="en-US" sz="2000" b="1" dirty="0">
                <a:latin typeface="Courier New" charset="0"/>
              </a:rPr>
              <a:t>  </a:t>
            </a:r>
            <a:r>
              <a:rPr lang="en-US" sz="2000" b="1" dirty="0" smtClean="0">
                <a:latin typeface="Courier New" charset="0"/>
              </a:rPr>
              <a:t>      </a:t>
            </a:r>
            <a:r>
              <a:rPr lang="en-US" sz="2000" b="1" dirty="0">
                <a:latin typeface="Courier New" charset="0"/>
              </a:rPr>
              <a:t>if (!mark[w])</a:t>
            </a:r>
          </a:p>
          <a:p>
            <a:pPr eaLnBrk="1" hangingPunct="1">
              <a:lnSpc>
                <a:spcPct val="80000"/>
              </a:lnSpc>
              <a:buFont typeface="Wingdings" charset="2"/>
              <a:buNone/>
            </a:pPr>
            <a:r>
              <a:rPr lang="en-US" sz="2000" b="1" dirty="0">
                <a:latin typeface="Courier New" charset="0"/>
              </a:rPr>
              <a:t>  </a:t>
            </a:r>
            <a:r>
              <a:rPr lang="en-US" sz="2000" b="1" dirty="0" smtClean="0">
                <a:latin typeface="Courier New" charset="0"/>
              </a:rPr>
              <a:t>          </a:t>
            </a:r>
            <a:r>
              <a:rPr lang="en-US" sz="2000" b="1" dirty="0" err="1" smtClean="0">
                <a:latin typeface="Courier New" charset="0"/>
              </a:rPr>
              <a:t>recursiveDepthFirstSearch</a:t>
            </a:r>
            <a:r>
              <a:rPr lang="en-US" sz="2000" b="1" dirty="0" smtClean="0">
                <a:latin typeface="Courier New" charset="0"/>
              </a:rPr>
              <a:t> </a:t>
            </a:r>
            <a:r>
              <a:rPr lang="en-US" sz="2000" b="1" dirty="0">
                <a:latin typeface="Courier New" charset="0"/>
              </a:rPr>
              <a:t>(w); </a:t>
            </a:r>
          </a:p>
          <a:p>
            <a:pPr eaLnBrk="1" hangingPunct="1">
              <a:lnSpc>
                <a:spcPct val="80000"/>
              </a:lnSpc>
              <a:buFont typeface="Wingdings" charset="2"/>
              <a:buNone/>
            </a:pPr>
            <a:r>
              <a:rPr lang="en-US" sz="2000" b="1" dirty="0">
                <a:latin typeface="Courier New" charset="0"/>
              </a:rPr>
              <a:t>  </a:t>
            </a:r>
            <a:r>
              <a:rPr lang="en-US" sz="2000" b="1" dirty="0" smtClean="0">
                <a:latin typeface="Courier New" charset="0"/>
              </a:rPr>
              <a:t>      </a:t>
            </a:r>
            <a:r>
              <a:rPr lang="en-US" sz="2000" b="1" dirty="0">
                <a:latin typeface="Courier New" charset="0"/>
              </a:rPr>
              <a:t>p++;</a:t>
            </a:r>
          </a:p>
          <a:p>
            <a:pPr eaLnBrk="1" hangingPunct="1">
              <a:lnSpc>
                <a:spcPct val="80000"/>
              </a:lnSpc>
              <a:buFont typeface="Wingdings" charset="2"/>
              <a:buNone/>
            </a:pPr>
            <a:r>
              <a:rPr lang="en-US" sz="2000" b="1" dirty="0">
                <a:latin typeface="Courier New" charset="0"/>
              </a:rPr>
              <a:t>  </a:t>
            </a:r>
            <a:r>
              <a:rPr lang="en-US" sz="2000" b="1" dirty="0" smtClean="0">
                <a:latin typeface="Courier New" charset="0"/>
              </a:rPr>
              <a:t>  </a:t>
            </a:r>
            <a:r>
              <a:rPr lang="en-US" sz="2000" b="1" dirty="0" smtClean="0">
                <a:latin typeface="Courier New" charset="0"/>
              </a:rPr>
              <a:t>}</a:t>
            </a:r>
            <a:endParaRPr lang="en-US" sz="2000" b="1" dirty="0">
              <a:latin typeface="Courier New" charset="0"/>
            </a:endParaRPr>
          </a:p>
          <a:p>
            <a:pPr eaLnBrk="1" hangingPunct="1">
              <a:lnSpc>
                <a:spcPct val="80000"/>
              </a:lnSpc>
              <a:buFont typeface="Wingdings" charset="2"/>
              <a:buNone/>
            </a:pPr>
            <a:r>
              <a:rPr lang="en-US" sz="2000" b="1" dirty="0">
                <a:latin typeface="Courier New" charset="0"/>
              </a:rPr>
              <a:t>}</a:t>
            </a:r>
          </a:p>
        </p:txBody>
      </p:sp>
      <p:sp>
        <p:nvSpPr>
          <p:cNvPr id="2" name="Slide Number Placeholder 1"/>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24</a:t>
            </a:fld>
            <a:endParaRPr kumimoji="0" lang="en-US"/>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p:txBody>
          <a:bodyPr/>
          <a:lstStyle/>
          <a:p>
            <a:pPr eaLnBrk="1" hangingPunct="1"/>
            <a:r>
              <a:rPr lang="en-US"/>
              <a:t>Shortest Path Problems</a:t>
            </a:r>
          </a:p>
        </p:txBody>
      </p:sp>
      <p:sp>
        <p:nvSpPr>
          <p:cNvPr id="311299" name="Rectangle 3"/>
          <p:cNvSpPr>
            <a:spLocks noGrp="1" noChangeArrowheads="1"/>
          </p:cNvSpPr>
          <p:nvPr>
            <p:ph idx="1"/>
          </p:nvPr>
        </p:nvSpPr>
        <p:spPr/>
        <p:txBody>
          <a:bodyPr>
            <a:normAutofit fontScale="92500"/>
          </a:bodyPr>
          <a:lstStyle/>
          <a:p>
            <a:pPr eaLnBrk="1" hangingPunct="1">
              <a:lnSpc>
                <a:spcPct val="90000"/>
              </a:lnSpc>
            </a:pPr>
            <a:r>
              <a:rPr lang="en-US" sz="2800"/>
              <a:t>How can we find a path in  </a:t>
            </a:r>
            <a:r>
              <a:rPr lang="en-US" sz="2800" i="1"/>
              <a:t>G</a:t>
            </a:r>
            <a:r>
              <a:rPr lang="en-US" sz="2800"/>
              <a:t>  from the origin to the destination with the </a:t>
            </a:r>
            <a:r>
              <a:rPr lang="en-US" sz="2800" i="1"/>
              <a:t>fewest possible edges</a:t>
            </a:r>
            <a:r>
              <a:rPr lang="en-US" sz="2800"/>
              <a:t>? </a:t>
            </a:r>
          </a:p>
          <a:p>
            <a:pPr eaLnBrk="1" hangingPunct="1">
              <a:lnSpc>
                <a:spcPct val="90000"/>
              </a:lnSpc>
            </a:pPr>
            <a:r>
              <a:rPr lang="en-US" sz="2800"/>
              <a:t>It is possible to rewrite the breadth-first algorithm to find the shortest path to a vertex.</a:t>
            </a:r>
          </a:p>
          <a:p>
            <a:pPr eaLnBrk="1" hangingPunct="1">
              <a:lnSpc>
                <a:spcPct val="90000"/>
              </a:lnSpc>
            </a:pPr>
            <a:r>
              <a:rPr lang="en-US" sz="2800"/>
              <a:t>For this, when we mark a new vertex, we can count the number of edges to that node.</a:t>
            </a:r>
          </a:p>
          <a:p>
            <a:pPr eaLnBrk="1" hangingPunct="1">
              <a:lnSpc>
                <a:spcPct val="90000"/>
              </a:lnSpc>
            </a:pPr>
            <a:r>
              <a:rPr lang="en-US" sz="2800"/>
              <a:t>Every time we follow an edge, we increase the length of the path to that node by 1.</a:t>
            </a:r>
          </a:p>
          <a:p>
            <a:pPr eaLnBrk="1" hangingPunct="1">
              <a:lnSpc>
                <a:spcPct val="90000"/>
              </a:lnSpc>
            </a:pPr>
            <a:r>
              <a:rPr lang="en-US" sz="2800"/>
              <a:t>The first time we encounter a node, it will be on the shortest path.</a:t>
            </a:r>
          </a:p>
        </p:txBody>
      </p:sp>
      <p:sp>
        <p:nvSpPr>
          <p:cNvPr id="2" name="Slide Number Placeholder 1"/>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25</a:t>
            </a:fld>
            <a:endParaRPr kumimoji="0" lang="en-US"/>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ChangeArrowheads="1"/>
          </p:cNvSpPr>
          <p:nvPr>
            <p:ph type="title"/>
          </p:nvPr>
        </p:nvSpPr>
        <p:spPr/>
        <p:txBody>
          <a:bodyPr/>
          <a:lstStyle/>
          <a:p>
            <a:pPr eaLnBrk="1" hangingPunct="1"/>
            <a:r>
              <a:rPr lang="en-US"/>
              <a:t>Least Costly Path</a:t>
            </a:r>
          </a:p>
        </p:txBody>
      </p:sp>
      <p:sp>
        <p:nvSpPr>
          <p:cNvPr id="312323" name="Rectangle 3"/>
          <p:cNvSpPr>
            <a:spLocks noGrp="1" noChangeArrowheads="1"/>
          </p:cNvSpPr>
          <p:nvPr>
            <p:ph idx="1"/>
          </p:nvPr>
        </p:nvSpPr>
        <p:spPr/>
        <p:txBody>
          <a:bodyPr>
            <a:normAutofit lnSpcReduction="10000"/>
          </a:bodyPr>
          <a:lstStyle/>
          <a:p>
            <a:pPr eaLnBrk="1" hangingPunct="1">
              <a:lnSpc>
                <a:spcPct val="90000"/>
              </a:lnSpc>
            </a:pPr>
            <a:r>
              <a:rPr lang="en-US" sz="2800"/>
              <a:t>For a weighted graph, we would like to find the path such that the sum of the weights of all the edges is minimal.</a:t>
            </a:r>
          </a:p>
          <a:p>
            <a:pPr eaLnBrk="1" hangingPunct="1">
              <a:lnSpc>
                <a:spcPct val="90000"/>
              </a:lnSpc>
            </a:pPr>
            <a:r>
              <a:rPr lang="en-US" sz="2800"/>
              <a:t>The best known algorithm was invented in 1959 by E. Dijkstra.</a:t>
            </a:r>
          </a:p>
          <a:p>
            <a:pPr eaLnBrk="1" hangingPunct="1">
              <a:lnSpc>
                <a:spcPct val="90000"/>
              </a:lnSpc>
            </a:pPr>
            <a:r>
              <a:rPr lang="en-US" sz="2800"/>
              <a:t>It's a modification of the BF algorithm using a priority queue instead of the simple queue.</a:t>
            </a:r>
          </a:p>
          <a:p>
            <a:pPr eaLnBrk="1" hangingPunct="1">
              <a:lnSpc>
                <a:spcPct val="90000"/>
              </a:lnSpc>
            </a:pPr>
            <a:r>
              <a:rPr lang="en-US" sz="2800"/>
              <a:t>The queue will contain the least costly path to each vertex as known up to that point in the algorithm.</a:t>
            </a:r>
          </a:p>
        </p:txBody>
      </p:sp>
      <p:sp>
        <p:nvSpPr>
          <p:cNvPr id="2" name="Slide Number Placeholder 1"/>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26</a:t>
            </a:fld>
            <a:endParaRPr kumimoji="0" lang="en-US"/>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p:txBody>
          <a:bodyPr/>
          <a:lstStyle/>
          <a:p>
            <a:pPr eaLnBrk="1" hangingPunct="1"/>
            <a:r>
              <a:rPr lang="en-US"/>
              <a:t>Dijkstra's Algorithm</a:t>
            </a:r>
          </a:p>
        </p:txBody>
      </p:sp>
      <p:sp>
        <p:nvSpPr>
          <p:cNvPr id="313347" name="Rectangle 3"/>
          <p:cNvSpPr>
            <a:spLocks noGrp="1" noChangeArrowheads="1"/>
          </p:cNvSpPr>
          <p:nvPr>
            <p:ph idx="1"/>
          </p:nvPr>
        </p:nvSpPr>
        <p:spPr/>
        <p:txBody>
          <a:bodyPr>
            <a:normAutofit lnSpcReduction="10000"/>
          </a:bodyPr>
          <a:lstStyle/>
          <a:p>
            <a:pPr eaLnBrk="1" hangingPunct="1">
              <a:lnSpc>
                <a:spcPct val="80000"/>
              </a:lnSpc>
            </a:pPr>
            <a:r>
              <a:rPr lang="en-US" sz="2800"/>
              <a:t>The algorithm starts with an origin and has to reach a destination.</a:t>
            </a:r>
          </a:p>
          <a:p>
            <a:pPr eaLnBrk="1" hangingPunct="1">
              <a:lnSpc>
                <a:spcPct val="80000"/>
              </a:lnSpc>
            </a:pPr>
            <a:r>
              <a:rPr lang="en-US" sz="2800"/>
              <a:t>We will need to store for every vertex, the total cost of the path from the origin to it.</a:t>
            </a:r>
          </a:p>
          <a:p>
            <a:pPr eaLnBrk="1" hangingPunct="1">
              <a:lnSpc>
                <a:spcPct val="80000"/>
              </a:lnSpc>
            </a:pPr>
            <a:r>
              <a:rPr lang="en-US" sz="2800"/>
              <a:t>We also need to know for every vertex, its predecessor in the path from the origin to it.</a:t>
            </a:r>
          </a:p>
          <a:p>
            <a:pPr eaLnBrk="1" hangingPunct="1">
              <a:lnSpc>
                <a:spcPct val="80000"/>
              </a:lnSpc>
            </a:pPr>
            <a:r>
              <a:rPr lang="en-US" sz="2800"/>
              <a:t>We will classify the vertices in the graph as finalized or not. For the finalized vertices, the best path from the origin to it known so far is already the least costly path.</a:t>
            </a:r>
          </a:p>
          <a:p>
            <a:pPr eaLnBrk="1" hangingPunct="1">
              <a:lnSpc>
                <a:spcPct val="80000"/>
              </a:lnSpc>
            </a:pPr>
            <a:r>
              <a:rPr lang="en-US" sz="2800"/>
              <a:t>The algorithm stops when the destination has been finalized.</a:t>
            </a:r>
          </a:p>
        </p:txBody>
      </p:sp>
      <p:sp>
        <p:nvSpPr>
          <p:cNvPr id="2" name="Slide Number Placeholder 1"/>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27</a:t>
            </a:fld>
            <a:endParaRPr kumimoji="0" lang="en-US"/>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p:txBody>
          <a:bodyPr/>
          <a:lstStyle/>
          <a:p>
            <a:pPr eaLnBrk="1" hangingPunct="1"/>
            <a:r>
              <a:rPr lang="en-US"/>
              <a:t>Dijkstra Initialization</a:t>
            </a:r>
          </a:p>
        </p:txBody>
      </p:sp>
      <p:sp>
        <p:nvSpPr>
          <p:cNvPr id="315395" name="Rectangle 3"/>
          <p:cNvSpPr>
            <a:spLocks noGrp="1" noChangeArrowheads="1"/>
          </p:cNvSpPr>
          <p:nvPr>
            <p:ph idx="1"/>
          </p:nvPr>
        </p:nvSpPr>
        <p:spPr>
          <a:xfrm>
            <a:off x="457200" y="1600200"/>
            <a:ext cx="8077200" cy="4525963"/>
          </a:xfrm>
        </p:spPr>
        <p:txBody>
          <a:bodyPr>
            <a:normAutofit/>
          </a:bodyPr>
          <a:lstStyle/>
          <a:p>
            <a:pPr eaLnBrk="1" hangingPunct="1">
              <a:lnSpc>
                <a:spcPct val="90000"/>
              </a:lnSpc>
              <a:buFont typeface="Wingdings" charset="2"/>
              <a:buNone/>
            </a:pPr>
            <a:r>
              <a:rPr lang="en-US" sz="2400" b="1" dirty="0">
                <a:latin typeface="Courier New" charset="0"/>
              </a:rPr>
              <a:t>Initialization()</a:t>
            </a:r>
          </a:p>
          <a:p>
            <a:pPr eaLnBrk="1" hangingPunct="1">
              <a:lnSpc>
                <a:spcPct val="90000"/>
              </a:lnSpc>
              <a:buFont typeface="Wingdings" charset="2"/>
              <a:buNone/>
            </a:pPr>
            <a:r>
              <a:rPr lang="en-US" sz="2400" b="1" dirty="0">
                <a:latin typeface="Courier New" charset="0"/>
              </a:rPr>
              <a:t>{</a:t>
            </a:r>
          </a:p>
          <a:p>
            <a:pPr eaLnBrk="1" hangingPunct="1">
              <a:lnSpc>
                <a:spcPct val="90000"/>
              </a:lnSpc>
              <a:buFont typeface="Wingdings" charset="2"/>
              <a:buNone/>
            </a:pPr>
            <a:r>
              <a:rPr lang="en-US" sz="2400" b="1" dirty="0">
                <a:latin typeface="Courier New" charset="0"/>
              </a:rPr>
              <a:t> </a:t>
            </a:r>
            <a:r>
              <a:rPr lang="en-US" sz="2400" b="1" dirty="0" smtClean="0">
                <a:latin typeface="Courier New" charset="0"/>
              </a:rPr>
              <a:t>   </a:t>
            </a:r>
            <a:r>
              <a:rPr lang="en-US" sz="2400" b="1" dirty="0">
                <a:latin typeface="Courier New" charset="0"/>
              </a:rPr>
              <a:t>for (</a:t>
            </a:r>
            <a:r>
              <a:rPr lang="en-US" sz="2400" b="1" dirty="0" err="1">
                <a:latin typeface="Courier New" charset="0"/>
              </a:rPr>
              <a:t>int</a:t>
            </a:r>
            <a:r>
              <a:rPr lang="en-US" sz="2400" b="1" dirty="0">
                <a:latin typeface="Courier New" charset="0"/>
              </a:rPr>
              <a:t> </a:t>
            </a:r>
            <a:r>
              <a:rPr lang="en-US" sz="2400" b="1" dirty="0" err="1">
                <a:latin typeface="Courier New" charset="0"/>
              </a:rPr>
              <a:t>i</a:t>
            </a:r>
            <a:r>
              <a:rPr lang="en-US" sz="2400" b="1" dirty="0">
                <a:latin typeface="Courier New" charset="0"/>
              </a:rPr>
              <a:t>=0; </a:t>
            </a:r>
            <a:r>
              <a:rPr lang="en-US" sz="2400" b="1" dirty="0" err="1">
                <a:latin typeface="Courier New" charset="0"/>
              </a:rPr>
              <a:t>i</a:t>
            </a:r>
            <a:r>
              <a:rPr lang="en-US" sz="2400" b="1" dirty="0">
                <a:latin typeface="Courier New" charset="0"/>
              </a:rPr>
              <a:t>&lt;</a:t>
            </a:r>
            <a:r>
              <a:rPr lang="en-US" sz="2400" b="1" dirty="0" err="1" smtClean="0">
                <a:latin typeface="Courier New" charset="0"/>
              </a:rPr>
              <a:t>nrVertices</a:t>
            </a:r>
            <a:r>
              <a:rPr lang="en-US" sz="2400" b="1" dirty="0">
                <a:latin typeface="Courier New" charset="0"/>
              </a:rPr>
              <a:t>; </a:t>
            </a:r>
            <a:r>
              <a:rPr lang="en-US" sz="2400" b="1" dirty="0" err="1">
                <a:latin typeface="Courier New" charset="0"/>
              </a:rPr>
              <a:t>i</a:t>
            </a:r>
            <a:r>
              <a:rPr lang="en-US" sz="2400" b="1" dirty="0">
                <a:latin typeface="Courier New" charset="0"/>
              </a:rPr>
              <a:t>++) {</a:t>
            </a:r>
          </a:p>
          <a:p>
            <a:pPr eaLnBrk="1" hangingPunct="1">
              <a:lnSpc>
                <a:spcPct val="90000"/>
              </a:lnSpc>
              <a:buFont typeface="Wingdings" charset="2"/>
              <a:buNone/>
            </a:pPr>
            <a:r>
              <a:rPr lang="en-US" sz="2400" b="1" dirty="0">
                <a:latin typeface="Courier New" charset="0"/>
              </a:rPr>
              <a:t>   </a:t>
            </a:r>
            <a:r>
              <a:rPr lang="en-US" sz="2400" b="1" dirty="0" smtClean="0">
                <a:latin typeface="Courier New" charset="0"/>
              </a:rPr>
              <a:t>     </a:t>
            </a:r>
            <a:r>
              <a:rPr lang="en-US" sz="2400" b="1" dirty="0">
                <a:latin typeface="Courier New" charset="0"/>
              </a:rPr>
              <a:t>vertices[</a:t>
            </a:r>
            <a:r>
              <a:rPr lang="en-US" sz="2400" b="1" dirty="0" err="1">
                <a:latin typeface="Courier New" charset="0"/>
              </a:rPr>
              <a:t>i</a:t>
            </a:r>
            <a:r>
              <a:rPr lang="en-US" sz="2400" b="1" dirty="0">
                <a:latin typeface="Courier New" charset="0"/>
              </a:rPr>
              <a:t>].</a:t>
            </a:r>
            <a:r>
              <a:rPr lang="en-US" sz="2400" b="1" dirty="0" err="1" smtClean="0">
                <a:latin typeface="Courier New" charset="0"/>
              </a:rPr>
              <a:t>totalCost</a:t>
            </a:r>
            <a:r>
              <a:rPr lang="en-US" sz="2400" b="1" dirty="0" smtClean="0">
                <a:latin typeface="Courier New" charset="0"/>
              </a:rPr>
              <a:t> </a:t>
            </a:r>
            <a:r>
              <a:rPr lang="en-US" sz="2400" b="1" dirty="0">
                <a:latin typeface="Courier New" charset="0"/>
              </a:rPr>
              <a:t>= +infinity;</a:t>
            </a:r>
          </a:p>
          <a:p>
            <a:pPr eaLnBrk="1" hangingPunct="1">
              <a:lnSpc>
                <a:spcPct val="90000"/>
              </a:lnSpc>
              <a:buFont typeface="Wingdings" charset="2"/>
              <a:buNone/>
            </a:pPr>
            <a:r>
              <a:rPr lang="en-US" sz="2400" b="1" dirty="0">
                <a:latin typeface="Courier New" charset="0"/>
              </a:rPr>
              <a:t>   </a:t>
            </a:r>
            <a:r>
              <a:rPr lang="en-US" sz="2400" b="1" dirty="0" smtClean="0">
                <a:latin typeface="Courier New" charset="0"/>
              </a:rPr>
              <a:t>     </a:t>
            </a:r>
            <a:r>
              <a:rPr lang="en-US" sz="2400" b="1" dirty="0">
                <a:latin typeface="Courier New" charset="0"/>
              </a:rPr>
              <a:t>vertices[</a:t>
            </a:r>
            <a:r>
              <a:rPr lang="en-US" sz="2400" b="1" dirty="0" err="1">
                <a:latin typeface="Courier New" charset="0"/>
              </a:rPr>
              <a:t>i</a:t>
            </a:r>
            <a:r>
              <a:rPr lang="en-US" sz="2400" b="1" dirty="0">
                <a:latin typeface="Courier New" charset="0"/>
              </a:rPr>
              <a:t>].finalized = false;</a:t>
            </a:r>
          </a:p>
          <a:p>
            <a:pPr eaLnBrk="1" hangingPunct="1">
              <a:lnSpc>
                <a:spcPct val="90000"/>
              </a:lnSpc>
              <a:buFont typeface="Wingdings" charset="2"/>
              <a:buNone/>
            </a:pPr>
            <a:r>
              <a:rPr lang="en-US" sz="2400" b="1" dirty="0">
                <a:latin typeface="Courier New" charset="0"/>
              </a:rPr>
              <a:t>  </a:t>
            </a:r>
            <a:r>
              <a:rPr lang="en-US" sz="2400" b="1" dirty="0" smtClean="0">
                <a:latin typeface="Courier New" charset="0"/>
              </a:rPr>
              <a:t>  }</a:t>
            </a:r>
            <a:endParaRPr lang="en-US" sz="2400" b="1" dirty="0">
              <a:latin typeface="Courier New" charset="0"/>
            </a:endParaRPr>
          </a:p>
          <a:p>
            <a:pPr eaLnBrk="1" hangingPunct="1">
              <a:lnSpc>
                <a:spcPct val="90000"/>
              </a:lnSpc>
              <a:buFont typeface="Wingdings" charset="2"/>
              <a:buNone/>
            </a:pPr>
            <a:r>
              <a:rPr lang="en-US" sz="2400" b="1" dirty="0">
                <a:latin typeface="Courier New" charset="0"/>
              </a:rPr>
              <a:t>  </a:t>
            </a:r>
            <a:r>
              <a:rPr lang="en-US" sz="2400" b="1" dirty="0" smtClean="0">
                <a:latin typeface="Courier New" charset="0"/>
              </a:rPr>
              <a:t>  </a:t>
            </a:r>
            <a:r>
              <a:rPr lang="en-US" sz="2400" b="1" dirty="0" err="1" smtClean="0">
                <a:latin typeface="Courier New" charset="0"/>
              </a:rPr>
              <a:t>PriorityMinQueue</a:t>
            </a:r>
            <a:r>
              <a:rPr lang="en-US" sz="2400" b="1" dirty="0" smtClean="0">
                <a:latin typeface="Courier New" charset="0"/>
              </a:rPr>
              <a:t> </a:t>
            </a:r>
            <a:r>
              <a:rPr lang="en-US" sz="2400" b="1" dirty="0">
                <a:latin typeface="Courier New" charset="0"/>
              </a:rPr>
              <a:t>PQ;     </a:t>
            </a:r>
          </a:p>
          <a:p>
            <a:pPr eaLnBrk="1" hangingPunct="1">
              <a:lnSpc>
                <a:spcPct val="90000"/>
              </a:lnSpc>
              <a:buFont typeface="Wingdings" charset="2"/>
              <a:buNone/>
            </a:pPr>
            <a:r>
              <a:rPr lang="en-US" sz="2400" b="1" dirty="0">
                <a:latin typeface="Courier New" charset="0"/>
              </a:rPr>
              <a:t>  </a:t>
            </a:r>
            <a:r>
              <a:rPr lang="en-US" sz="2400" b="1" dirty="0" smtClean="0">
                <a:latin typeface="Courier New" charset="0"/>
              </a:rPr>
              <a:t>  vertices</a:t>
            </a:r>
            <a:r>
              <a:rPr lang="en-US" sz="2400" b="1" dirty="0">
                <a:latin typeface="Courier New" charset="0"/>
              </a:rPr>
              <a:t>[origin].</a:t>
            </a:r>
            <a:r>
              <a:rPr lang="en-US" sz="2400" b="1" dirty="0" err="1" smtClean="0">
                <a:latin typeface="Courier New" charset="0"/>
              </a:rPr>
              <a:t>totalCost</a:t>
            </a:r>
            <a:r>
              <a:rPr lang="en-US" sz="2400" b="1" dirty="0" smtClean="0">
                <a:latin typeface="Courier New" charset="0"/>
              </a:rPr>
              <a:t> </a:t>
            </a:r>
            <a:r>
              <a:rPr lang="en-US" sz="2400" b="1" dirty="0">
                <a:latin typeface="Courier New" charset="0"/>
              </a:rPr>
              <a:t>= 0;</a:t>
            </a:r>
          </a:p>
          <a:p>
            <a:pPr eaLnBrk="1" hangingPunct="1">
              <a:lnSpc>
                <a:spcPct val="90000"/>
              </a:lnSpc>
              <a:buFont typeface="Wingdings" charset="2"/>
              <a:buNone/>
            </a:pPr>
            <a:r>
              <a:rPr lang="en-US" sz="2400" b="1" dirty="0">
                <a:latin typeface="Courier New" charset="0"/>
              </a:rPr>
              <a:t>  </a:t>
            </a:r>
            <a:r>
              <a:rPr lang="en-US" sz="2400" b="1" dirty="0" smtClean="0">
                <a:latin typeface="Courier New" charset="0"/>
              </a:rPr>
              <a:t>  vertices</a:t>
            </a:r>
            <a:r>
              <a:rPr lang="en-US" sz="2400" b="1" dirty="0">
                <a:latin typeface="Courier New" charset="0"/>
              </a:rPr>
              <a:t>[origin].predecessor = -1; </a:t>
            </a:r>
          </a:p>
          <a:p>
            <a:pPr eaLnBrk="1" hangingPunct="1">
              <a:lnSpc>
                <a:spcPct val="90000"/>
              </a:lnSpc>
              <a:buFont typeface="Wingdings" charset="2"/>
              <a:buNone/>
            </a:pPr>
            <a:r>
              <a:rPr lang="en-US" sz="2400" b="1" dirty="0">
                <a:latin typeface="Courier New" charset="0"/>
              </a:rPr>
              <a:t>  </a:t>
            </a:r>
            <a:r>
              <a:rPr lang="en-US" sz="2400" b="1" dirty="0" smtClean="0">
                <a:latin typeface="Courier New" charset="0"/>
              </a:rPr>
              <a:t>  </a:t>
            </a:r>
            <a:r>
              <a:rPr lang="en-US" sz="2400" b="1" dirty="0" err="1" smtClean="0">
                <a:latin typeface="Courier New" charset="0"/>
              </a:rPr>
              <a:t>PQ.push</a:t>
            </a:r>
            <a:r>
              <a:rPr lang="en-US" sz="2400" b="1" dirty="0">
                <a:latin typeface="Courier New" charset="0"/>
              </a:rPr>
              <a:t>(origin, 0);</a:t>
            </a:r>
          </a:p>
          <a:p>
            <a:pPr eaLnBrk="1" hangingPunct="1">
              <a:lnSpc>
                <a:spcPct val="90000"/>
              </a:lnSpc>
              <a:buFont typeface="Wingdings" charset="2"/>
              <a:buNone/>
            </a:pPr>
            <a:r>
              <a:rPr lang="en-US" sz="2400" b="1" dirty="0">
                <a:latin typeface="Courier New" charset="0"/>
              </a:rPr>
              <a:t>}</a:t>
            </a:r>
          </a:p>
        </p:txBody>
      </p:sp>
      <p:sp>
        <p:nvSpPr>
          <p:cNvPr id="2" name="Slide Number Placeholder 1"/>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28</a:t>
            </a:fld>
            <a:endParaRPr kumimoji="0" lang="en-US"/>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1" name="Rectangle 3"/>
          <p:cNvSpPr>
            <a:spLocks noGrp="1" noChangeArrowheads="1"/>
          </p:cNvSpPr>
          <p:nvPr>
            <p:ph idx="1"/>
          </p:nvPr>
        </p:nvSpPr>
        <p:spPr>
          <a:xfrm>
            <a:off x="9022" y="11489"/>
            <a:ext cx="9134977" cy="6846511"/>
          </a:xfrm>
        </p:spPr>
        <p:txBody>
          <a:bodyPr/>
          <a:lstStyle/>
          <a:p>
            <a:pPr eaLnBrk="1" hangingPunct="1">
              <a:lnSpc>
                <a:spcPct val="80000"/>
              </a:lnSpc>
              <a:buFont typeface="Wingdings" charset="2"/>
              <a:buNone/>
            </a:pPr>
            <a:r>
              <a:rPr lang="en-US" sz="2200" b="1" dirty="0" err="1" smtClean="0">
                <a:latin typeface="Courier New" charset="0"/>
              </a:rPr>
              <a:t>dijkstra</a:t>
            </a:r>
            <a:r>
              <a:rPr lang="en-US" sz="2200" b="1" dirty="0" smtClean="0">
                <a:latin typeface="Courier New" charset="0"/>
              </a:rPr>
              <a:t> </a:t>
            </a:r>
            <a:r>
              <a:rPr lang="en-US" sz="2200" b="1" dirty="0">
                <a:latin typeface="Courier New" charset="0"/>
              </a:rPr>
              <a:t>(graph G, </a:t>
            </a:r>
            <a:r>
              <a:rPr lang="en-US" sz="2200" b="1" dirty="0" err="1">
                <a:latin typeface="Courier New" charset="0"/>
              </a:rPr>
              <a:t>int</a:t>
            </a:r>
            <a:r>
              <a:rPr lang="en-US" sz="2200" b="1" dirty="0">
                <a:latin typeface="Courier New" charset="0"/>
              </a:rPr>
              <a:t> origin, </a:t>
            </a:r>
            <a:r>
              <a:rPr lang="en-US" sz="2200" b="1" dirty="0" err="1" smtClean="0">
                <a:latin typeface="Courier New" charset="0"/>
              </a:rPr>
              <a:t>int</a:t>
            </a:r>
            <a:r>
              <a:rPr lang="en-US" sz="2200" b="1" dirty="0" smtClean="0">
                <a:latin typeface="Courier New" charset="0"/>
              </a:rPr>
              <a:t> </a:t>
            </a:r>
            <a:r>
              <a:rPr lang="en-US" sz="2200" b="1" dirty="0">
                <a:latin typeface="Courier New" charset="0"/>
              </a:rPr>
              <a:t>destination) </a:t>
            </a:r>
            <a:endParaRPr lang="en-US" sz="2200" b="1" dirty="0" smtClean="0">
              <a:latin typeface="Courier New" charset="0"/>
            </a:endParaRPr>
          </a:p>
          <a:p>
            <a:pPr eaLnBrk="1" hangingPunct="1">
              <a:lnSpc>
                <a:spcPct val="80000"/>
              </a:lnSpc>
              <a:buFont typeface="Wingdings" charset="2"/>
              <a:buNone/>
            </a:pPr>
            <a:r>
              <a:rPr lang="en-US" sz="2200" b="1" dirty="0" smtClean="0">
                <a:latin typeface="Courier New" charset="0"/>
              </a:rPr>
              <a:t>{</a:t>
            </a:r>
            <a:endParaRPr lang="en-US" sz="2200" b="1" dirty="0">
              <a:latin typeface="Courier New" charset="0"/>
            </a:endParaRPr>
          </a:p>
          <a:p>
            <a:pPr eaLnBrk="1" hangingPunct="1">
              <a:lnSpc>
                <a:spcPct val="80000"/>
              </a:lnSpc>
              <a:buFont typeface="Wingdings" charset="2"/>
              <a:buNone/>
            </a:pPr>
            <a:r>
              <a:rPr lang="en-US" sz="2200" b="1" dirty="0">
                <a:latin typeface="Courier New" charset="0"/>
              </a:rPr>
              <a:t>  </a:t>
            </a:r>
            <a:r>
              <a:rPr lang="en-US" sz="2200" b="1" dirty="0" smtClean="0">
                <a:latin typeface="Courier New" charset="0"/>
              </a:rPr>
              <a:t>  Initialization</a:t>
            </a:r>
            <a:r>
              <a:rPr lang="en-US" sz="2200" b="1" dirty="0">
                <a:latin typeface="Courier New" charset="0"/>
              </a:rPr>
              <a:t>(); // should return PQ somehow.</a:t>
            </a:r>
          </a:p>
          <a:p>
            <a:pPr eaLnBrk="1" hangingPunct="1">
              <a:lnSpc>
                <a:spcPct val="80000"/>
              </a:lnSpc>
              <a:buFont typeface="Wingdings" charset="2"/>
              <a:buNone/>
            </a:pPr>
            <a:r>
              <a:rPr lang="en-US" sz="2200" b="1" dirty="0">
                <a:latin typeface="Courier New" charset="0"/>
              </a:rPr>
              <a:t>  </a:t>
            </a:r>
            <a:r>
              <a:rPr lang="en-US" sz="2200" b="1" dirty="0" smtClean="0">
                <a:latin typeface="Courier New" charset="0"/>
              </a:rPr>
              <a:t>  while </a:t>
            </a:r>
            <a:r>
              <a:rPr lang="en-US" sz="2200" b="1" dirty="0">
                <a:latin typeface="Courier New" charset="0"/>
              </a:rPr>
              <a:t>(PQ is not empty) </a:t>
            </a:r>
            <a:endParaRPr lang="en-US" sz="2200" b="1" dirty="0" smtClean="0">
              <a:latin typeface="Courier New" charset="0"/>
            </a:endParaRPr>
          </a:p>
          <a:p>
            <a:pPr eaLnBrk="1" hangingPunct="1">
              <a:lnSpc>
                <a:spcPct val="80000"/>
              </a:lnSpc>
              <a:buFont typeface="Wingdings" charset="2"/>
              <a:buNone/>
            </a:pPr>
            <a:r>
              <a:rPr lang="en-US" sz="2200" b="1" dirty="0">
                <a:latin typeface="Courier New" charset="0"/>
              </a:rPr>
              <a:t> </a:t>
            </a:r>
            <a:r>
              <a:rPr lang="en-US" sz="2200" b="1" dirty="0" smtClean="0">
                <a:latin typeface="Courier New" charset="0"/>
              </a:rPr>
              <a:t>   {</a:t>
            </a:r>
            <a:endParaRPr lang="en-US" sz="2200" b="1" dirty="0">
              <a:latin typeface="Courier New" charset="0"/>
            </a:endParaRPr>
          </a:p>
          <a:p>
            <a:pPr eaLnBrk="1" hangingPunct="1">
              <a:lnSpc>
                <a:spcPct val="80000"/>
              </a:lnSpc>
              <a:buFont typeface="Wingdings" charset="2"/>
              <a:buNone/>
            </a:pPr>
            <a:r>
              <a:rPr lang="en-US" sz="2200" b="1" dirty="0">
                <a:latin typeface="Courier New" charset="0"/>
              </a:rPr>
              <a:t>    </a:t>
            </a:r>
            <a:r>
              <a:rPr lang="en-US" sz="2200" b="1" dirty="0" smtClean="0">
                <a:latin typeface="Courier New" charset="0"/>
              </a:rPr>
              <a:t>    x </a:t>
            </a:r>
            <a:r>
              <a:rPr lang="en-US" sz="2200" b="1" dirty="0">
                <a:latin typeface="Courier New" charset="0"/>
              </a:rPr>
              <a:t>= </a:t>
            </a:r>
            <a:r>
              <a:rPr lang="en-US" sz="2200" b="1" dirty="0" err="1">
                <a:latin typeface="Courier New" charset="0"/>
              </a:rPr>
              <a:t>PQ.pop</a:t>
            </a:r>
            <a:r>
              <a:rPr lang="en-US" sz="2200" b="1" dirty="0">
                <a:latin typeface="Courier New" charset="0"/>
              </a:rPr>
              <a:t>();</a:t>
            </a:r>
          </a:p>
          <a:p>
            <a:pPr eaLnBrk="1" hangingPunct="1">
              <a:lnSpc>
                <a:spcPct val="80000"/>
              </a:lnSpc>
              <a:buFont typeface="Wingdings" charset="2"/>
              <a:buNone/>
            </a:pPr>
            <a:r>
              <a:rPr lang="en-US" sz="2200" b="1" dirty="0">
                <a:latin typeface="Courier New" charset="0"/>
              </a:rPr>
              <a:t>    </a:t>
            </a:r>
            <a:r>
              <a:rPr lang="en-US" sz="2200" b="1" dirty="0" smtClean="0">
                <a:latin typeface="Courier New" charset="0"/>
              </a:rPr>
              <a:t>    if </a:t>
            </a:r>
            <a:r>
              <a:rPr lang="en-US" sz="2200" b="1" dirty="0">
                <a:latin typeface="Courier New" charset="0"/>
              </a:rPr>
              <a:t>(vertices[x].finalized) continue;</a:t>
            </a:r>
          </a:p>
          <a:p>
            <a:pPr eaLnBrk="1" hangingPunct="1">
              <a:lnSpc>
                <a:spcPct val="80000"/>
              </a:lnSpc>
              <a:buFont typeface="Wingdings" charset="2"/>
              <a:buNone/>
            </a:pPr>
            <a:r>
              <a:rPr lang="en-US" sz="2200" b="1" dirty="0">
                <a:latin typeface="Courier New" charset="0"/>
              </a:rPr>
              <a:t>    </a:t>
            </a:r>
            <a:r>
              <a:rPr lang="en-US" sz="2200" b="1" dirty="0" smtClean="0">
                <a:latin typeface="Courier New" charset="0"/>
              </a:rPr>
              <a:t>    vertices</a:t>
            </a:r>
            <a:r>
              <a:rPr lang="en-US" sz="2200" b="1" dirty="0">
                <a:latin typeface="Courier New" charset="0"/>
              </a:rPr>
              <a:t>[x].finalized = TRUE;</a:t>
            </a:r>
          </a:p>
          <a:p>
            <a:pPr eaLnBrk="1" hangingPunct="1">
              <a:lnSpc>
                <a:spcPct val="80000"/>
              </a:lnSpc>
              <a:buFont typeface="Wingdings" charset="2"/>
              <a:buNone/>
            </a:pPr>
            <a:r>
              <a:rPr lang="en-US" sz="2200" b="1" dirty="0">
                <a:latin typeface="Courier New" charset="0"/>
              </a:rPr>
              <a:t>    </a:t>
            </a:r>
            <a:r>
              <a:rPr lang="en-US" sz="2200" b="1" dirty="0" smtClean="0">
                <a:latin typeface="Courier New" charset="0"/>
              </a:rPr>
              <a:t>    if </a:t>
            </a:r>
            <a:r>
              <a:rPr lang="en-US" sz="2200" b="1" dirty="0">
                <a:latin typeface="Courier New" charset="0"/>
              </a:rPr>
              <a:t>(x == destination)</a:t>
            </a:r>
          </a:p>
          <a:p>
            <a:pPr eaLnBrk="1" hangingPunct="1">
              <a:lnSpc>
                <a:spcPct val="80000"/>
              </a:lnSpc>
              <a:buFont typeface="Wingdings" charset="2"/>
              <a:buNone/>
            </a:pPr>
            <a:r>
              <a:rPr lang="en-US" sz="2200" b="1" dirty="0">
                <a:latin typeface="Courier New" charset="0"/>
              </a:rPr>
              <a:t>    </a:t>
            </a:r>
            <a:r>
              <a:rPr lang="en-US" sz="2200" b="1" dirty="0" smtClean="0">
                <a:latin typeface="Courier New" charset="0"/>
              </a:rPr>
              <a:t>        </a:t>
            </a:r>
            <a:r>
              <a:rPr lang="en-US" sz="2200" b="1" dirty="0">
                <a:latin typeface="Courier New" charset="0"/>
              </a:rPr>
              <a:t>return;</a:t>
            </a:r>
          </a:p>
          <a:p>
            <a:pPr eaLnBrk="1" hangingPunct="1">
              <a:lnSpc>
                <a:spcPct val="80000"/>
              </a:lnSpc>
              <a:buFont typeface="Wingdings" charset="2"/>
              <a:buNone/>
            </a:pPr>
            <a:r>
              <a:rPr lang="en-US" sz="2200" b="1" dirty="0">
                <a:latin typeface="Courier New" charset="0"/>
              </a:rPr>
              <a:t>    </a:t>
            </a:r>
            <a:r>
              <a:rPr lang="en-US" sz="2200" b="1" dirty="0" smtClean="0">
                <a:latin typeface="Courier New" charset="0"/>
              </a:rPr>
              <a:t>    for </a:t>
            </a:r>
            <a:r>
              <a:rPr lang="en-US" sz="2200" b="1" dirty="0">
                <a:latin typeface="Courier New" charset="0"/>
              </a:rPr>
              <a:t>each non-finalized neighbor y of x</a:t>
            </a:r>
          </a:p>
          <a:p>
            <a:pPr eaLnBrk="1" hangingPunct="1">
              <a:lnSpc>
                <a:spcPct val="80000"/>
              </a:lnSpc>
              <a:buFont typeface="Wingdings" charset="2"/>
              <a:buNone/>
            </a:pPr>
            <a:r>
              <a:rPr lang="en-US" sz="2200" b="1" dirty="0">
                <a:latin typeface="Courier New" charset="0"/>
              </a:rPr>
              <a:t>    </a:t>
            </a:r>
            <a:r>
              <a:rPr lang="en-US" sz="2200" b="1" dirty="0" smtClean="0">
                <a:latin typeface="Courier New" charset="0"/>
              </a:rPr>
              <a:t>        </a:t>
            </a:r>
            <a:r>
              <a:rPr lang="en-US" sz="2200" b="1" dirty="0">
                <a:latin typeface="Courier New" charset="0"/>
              </a:rPr>
              <a:t>if (vertices[x].</a:t>
            </a:r>
            <a:r>
              <a:rPr lang="en-US" sz="2200" b="1" dirty="0" err="1" smtClean="0">
                <a:latin typeface="Courier New" charset="0"/>
              </a:rPr>
              <a:t>totalCost</a:t>
            </a:r>
            <a:r>
              <a:rPr lang="en-US" sz="2200" b="1" dirty="0" smtClean="0">
                <a:latin typeface="Courier New" charset="0"/>
              </a:rPr>
              <a:t> </a:t>
            </a:r>
            <a:r>
              <a:rPr lang="en-US" sz="2200" b="1" dirty="0">
                <a:latin typeface="Courier New" charset="0"/>
              </a:rPr>
              <a:t>+ cost(</a:t>
            </a:r>
            <a:r>
              <a:rPr lang="en-US" sz="2200" b="1" dirty="0" err="1">
                <a:latin typeface="Courier New" charset="0"/>
              </a:rPr>
              <a:t>x,y</a:t>
            </a:r>
            <a:r>
              <a:rPr lang="en-US" sz="2200" b="1" dirty="0">
                <a:latin typeface="Courier New" charset="0"/>
              </a:rPr>
              <a:t>) </a:t>
            </a:r>
            <a:endParaRPr lang="en-US" sz="2200" b="1" dirty="0" smtClean="0">
              <a:latin typeface="Courier New" charset="0"/>
            </a:endParaRPr>
          </a:p>
          <a:p>
            <a:pPr eaLnBrk="1" hangingPunct="1">
              <a:lnSpc>
                <a:spcPct val="80000"/>
              </a:lnSpc>
              <a:buFont typeface="Wingdings" charset="2"/>
              <a:buNone/>
            </a:pPr>
            <a:r>
              <a:rPr lang="en-US" sz="2200" b="1" dirty="0" smtClean="0">
                <a:latin typeface="Courier New" charset="0"/>
              </a:rPr>
              <a:t>                &lt; </a:t>
            </a:r>
            <a:r>
              <a:rPr lang="en-US" sz="2200" b="1" dirty="0">
                <a:latin typeface="Courier New" charset="0"/>
              </a:rPr>
              <a:t>vertices[y].</a:t>
            </a:r>
            <a:r>
              <a:rPr lang="en-US" sz="2200" b="1" dirty="0" err="1" smtClean="0">
                <a:latin typeface="Courier New" charset="0"/>
              </a:rPr>
              <a:t>totalCost</a:t>
            </a:r>
            <a:r>
              <a:rPr lang="en-US" sz="2200" b="1" dirty="0">
                <a:latin typeface="Courier New" charset="0"/>
              </a:rPr>
              <a:t>) </a:t>
            </a:r>
            <a:endParaRPr lang="en-US" sz="2200" b="1" dirty="0" smtClean="0">
              <a:latin typeface="Courier New" charset="0"/>
            </a:endParaRPr>
          </a:p>
          <a:p>
            <a:pPr eaLnBrk="1" hangingPunct="1">
              <a:lnSpc>
                <a:spcPct val="80000"/>
              </a:lnSpc>
              <a:buFont typeface="Wingdings" charset="2"/>
              <a:buNone/>
            </a:pPr>
            <a:r>
              <a:rPr lang="en-US" sz="2200" b="1" dirty="0">
                <a:latin typeface="Courier New" charset="0"/>
              </a:rPr>
              <a:t> </a:t>
            </a:r>
            <a:r>
              <a:rPr lang="en-US" sz="2200" b="1" dirty="0" smtClean="0">
                <a:latin typeface="Courier New" charset="0"/>
              </a:rPr>
              <a:t>          {</a:t>
            </a:r>
            <a:endParaRPr lang="en-US" sz="2200" b="1" dirty="0">
              <a:latin typeface="Courier New" charset="0"/>
            </a:endParaRPr>
          </a:p>
          <a:p>
            <a:pPr eaLnBrk="1" hangingPunct="1">
              <a:lnSpc>
                <a:spcPct val="80000"/>
              </a:lnSpc>
              <a:buFont typeface="Wingdings" charset="2"/>
              <a:buNone/>
            </a:pPr>
            <a:r>
              <a:rPr lang="en-US" sz="2200" b="1" dirty="0">
                <a:latin typeface="Courier New" charset="0"/>
              </a:rPr>
              <a:t>        </a:t>
            </a:r>
            <a:r>
              <a:rPr lang="en-US" sz="2200" b="1" dirty="0" smtClean="0">
                <a:latin typeface="Courier New" charset="0"/>
              </a:rPr>
              <a:t>        vertices</a:t>
            </a:r>
            <a:r>
              <a:rPr lang="en-US" sz="2200" b="1" dirty="0">
                <a:latin typeface="Courier New" charset="0"/>
              </a:rPr>
              <a:t>[y].</a:t>
            </a:r>
            <a:r>
              <a:rPr lang="en-US" sz="2200" b="1" dirty="0" err="1" smtClean="0">
                <a:latin typeface="Courier New" charset="0"/>
              </a:rPr>
              <a:t>totalCost</a:t>
            </a:r>
            <a:r>
              <a:rPr lang="en-US" sz="2200" b="1" dirty="0" smtClean="0">
                <a:latin typeface="Courier New" charset="0"/>
              </a:rPr>
              <a:t> =</a:t>
            </a:r>
            <a:endParaRPr lang="en-US" sz="2200" b="1" dirty="0">
              <a:latin typeface="Courier New" charset="0"/>
            </a:endParaRPr>
          </a:p>
          <a:p>
            <a:pPr eaLnBrk="1" hangingPunct="1">
              <a:lnSpc>
                <a:spcPct val="80000"/>
              </a:lnSpc>
              <a:buFont typeface="Wingdings" charset="2"/>
              <a:buNone/>
            </a:pPr>
            <a:r>
              <a:rPr lang="en-US" sz="2200" b="1" dirty="0">
                <a:latin typeface="Courier New" charset="0"/>
              </a:rPr>
              <a:t>           </a:t>
            </a:r>
            <a:r>
              <a:rPr lang="en-US" sz="2200" b="1" dirty="0" smtClean="0">
                <a:latin typeface="Courier New" charset="0"/>
              </a:rPr>
              <a:t>         vertices</a:t>
            </a:r>
            <a:r>
              <a:rPr lang="en-US" sz="2200" b="1" dirty="0">
                <a:latin typeface="Courier New" charset="0"/>
              </a:rPr>
              <a:t>[x].</a:t>
            </a:r>
            <a:r>
              <a:rPr lang="en-US" sz="2200" b="1" dirty="0" err="1" smtClean="0">
                <a:latin typeface="Courier New" charset="0"/>
              </a:rPr>
              <a:t>totalCost+cost</a:t>
            </a:r>
            <a:r>
              <a:rPr lang="en-US" sz="2200" b="1" dirty="0">
                <a:latin typeface="Courier New" charset="0"/>
              </a:rPr>
              <a:t>(</a:t>
            </a:r>
            <a:r>
              <a:rPr lang="en-US" sz="2200" b="1" dirty="0" err="1">
                <a:latin typeface="Courier New" charset="0"/>
              </a:rPr>
              <a:t>x,y</a:t>
            </a:r>
            <a:r>
              <a:rPr lang="en-US" sz="2200" b="1" dirty="0">
                <a:latin typeface="Courier New" charset="0"/>
              </a:rPr>
              <a:t>);</a:t>
            </a:r>
          </a:p>
          <a:p>
            <a:pPr eaLnBrk="1" hangingPunct="1">
              <a:lnSpc>
                <a:spcPct val="80000"/>
              </a:lnSpc>
              <a:buFont typeface="Wingdings" charset="2"/>
              <a:buNone/>
            </a:pPr>
            <a:r>
              <a:rPr lang="en-US" sz="2200" b="1" dirty="0">
                <a:latin typeface="Courier New" charset="0"/>
              </a:rPr>
              <a:t>        </a:t>
            </a:r>
            <a:r>
              <a:rPr lang="en-US" sz="2200" b="1" dirty="0" smtClean="0">
                <a:latin typeface="Courier New" charset="0"/>
              </a:rPr>
              <a:t>        vertices</a:t>
            </a:r>
            <a:r>
              <a:rPr lang="en-US" sz="2200" b="1" dirty="0">
                <a:latin typeface="Courier New" charset="0"/>
              </a:rPr>
              <a:t>[y].predecessor = x;</a:t>
            </a:r>
          </a:p>
          <a:p>
            <a:pPr eaLnBrk="1" hangingPunct="1">
              <a:lnSpc>
                <a:spcPct val="80000"/>
              </a:lnSpc>
              <a:buFont typeface="Wingdings" charset="2"/>
              <a:buNone/>
            </a:pPr>
            <a:r>
              <a:rPr lang="en-US" sz="2200" b="1" dirty="0">
                <a:latin typeface="Courier New" charset="0"/>
              </a:rPr>
              <a:t>        </a:t>
            </a:r>
            <a:r>
              <a:rPr lang="en-US" sz="2200" b="1" dirty="0" smtClean="0">
                <a:latin typeface="Courier New" charset="0"/>
              </a:rPr>
              <a:t>        </a:t>
            </a:r>
            <a:r>
              <a:rPr lang="en-US" sz="2200" b="1" dirty="0" err="1" smtClean="0">
                <a:latin typeface="Courier New" charset="0"/>
              </a:rPr>
              <a:t>PQ.push</a:t>
            </a:r>
            <a:r>
              <a:rPr lang="en-US" sz="2200" b="1" dirty="0">
                <a:latin typeface="Courier New" charset="0"/>
              </a:rPr>
              <a:t>(y, vertices[y].</a:t>
            </a:r>
            <a:r>
              <a:rPr lang="en-US" sz="2200" b="1" dirty="0" err="1" smtClean="0">
                <a:latin typeface="Courier New" charset="0"/>
              </a:rPr>
              <a:t>totalCost</a:t>
            </a:r>
            <a:r>
              <a:rPr lang="en-US" sz="2200" b="1" dirty="0">
                <a:latin typeface="Courier New" charset="0"/>
              </a:rPr>
              <a:t>);</a:t>
            </a:r>
          </a:p>
          <a:p>
            <a:pPr eaLnBrk="1" hangingPunct="1">
              <a:lnSpc>
                <a:spcPct val="80000"/>
              </a:lnSpc>
              <a:buFont typeface="Wingdings" charset="2"/>
              <a:buNone/>
            </a:pPr>
            <a:r>
              <a:rPr lang="en-US" sz="2200" b="1" dirty="0" smtClean="0">
                <a:latin typeface="Courier New" charset="0"/>
              </a:rPr>
              <a:t>           }</a:t>
            </a:r>
          </a:p>
          <a:p>
            <a:pPr eaLnBrk="1" hangingPunct="1">
              <a:lnSpc>
                <a:spcPct val="80000"/>
              </a:lnSpc>
              <a:buFont typeface="Wingdings" charset="2"/>
              <a:buNone/>
            </a:pPr>
            <a:r>
              <a:rPr lang="en-US" sz="2200" b="1" dirty="0" smtClean="0">
                <a:latin typeface="Courier New" charset="0"/>
              </a:rPr>
              <a:t>}} </a:t>
            </a:r>
            <a:endParaRPr lang="en-US" sz="2200" b="1" dirty="0">
              <a:latin typeface="Courier New" charset="0"/>
            </a:endParaRPr>
          </a:p>
        </p:txBody>
      </p:sp>
      <p:sp>
        <p:nvSpPr>
          <p:cNvPr id="2" name="Slide Number Placeholder 1"/>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29</a:t>
            </a:fld>
            <a:endParaRPr kumimoji="0" lang="en-US"/>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p:txBody>
          <a:bodyPr/>
          <a:lstStyle/>
          <a:p>
            <a:pPr eaLnBrk="1" hangingPunct="1"/>
            <a:r>
              <a:rPr lang="en-US"/>
              <a:t>Examples</a:t>
            </a:r>
          </a:p>
        </p:txBody>
      </p:sp>
      <p:sp>
        <p:nvSpPr>
          <p:cNvPr id="5124" name="Oval 5"/>
          <p:cNvSpPr>
            <a:spLocks noChangeArrowheads="1"/>
          </p:cNvSpPr>
          <p:nvPr/>
        </p:nvSpPr>
        <p:spPr bwMode="auto">
          <a:xfrm>
            <a:off x="762000" y="2743200"/>
            <a:ext cx="381000" cy="381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a:r>
              <a:rPr lang="en-US"/>
              <a:t>E</a:t>
            </a:r>
          </a:p>
        </p:txBody>
      </p:sp>
      <p:sp>
        <p:nvSpPr>
          <p:cNvPr id="5125" name="Oval 9"/>
          <p:cNvSpPr>
            <a:spLocks noChangeArrowheads="1"/>
          </p:cNvSpPr>
          <p:nvPr/>
        </p:nvSpPr>
        <p:spPr bwMode="auto">
          <a:xfrm>
            <a:off x="1828800" y="1676400"/>
            <a:ext cx="381000" cy="381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a:r>
              <a:rPr lang="en-US"/>
              <a:t>A</a:t>
            </a:r>
          </a:p>
        </p:txBody>
      </p:sp>
      <p:sp>
        <p:nvSpPr>
          <p:cNvPr id="5126" name="Oval 10"/>
          <p:cNvSpPr>
            <a:spLocks noChangeArrowheads="1"/>
          </p:cNvSpPr>
          <p:nvPr/>
        </p:nvSpPr>
        <p:spPr bwMode="auto">
          <a:xfrm>
            <a:off x="1524000" y="4191000"/>
            <a:ext cx="381000" cy="381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a:r>
              <a:rPr lang="en-US"/>
              <a:t>D</a:t>
            </a:r>
          </a:p>
        </p:txBody>
      </p:sp>
      <p:sp>
        <p:nvSpPr>
          <p:cNvPr id="5127" name="Oval 11"/>
          <p:cNvSpPr>
            <a:spLocks noChangeArrowheads="1"/>
          </p:cNvSpPr>
          <p:nvPr/>
        </p:nvSpPr>
        <p:spPr bwMode="auto">
          <a:xfrm>
            <a:off x="3124200" y="2362200"/>
            <a:ext cx="381000" cy="381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a:r>
              <a:rPr lang="en-US"/>
              <a:t>B</a:t>
            </a:r>
          </a:p>
        </p:txBody>
      </p:sp>
      <p:sp>
        <p:nvSpPr>
          <p:cNvPr id="5128" name="Oval 12"/>
          <p:cNvSpPr>
            <a:spLocks noChangeArrowheads="1"/>
          </p:cNvSpPr>
          <p:nvPr/>
        </p:nvSpPr>
        <p:spPr bwMode="auto">
          <a:xfrm>
            <a:off x="3048000" y="3962400"/>
            <a:ext cx="381000" cy="381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a:r>
              <a:rPr lang="en-US"/>
              <a:t>C</a:t>
            </a:r>
          </a:p>
        </p:txBody>
      </p:sp>
      <p:sp>
        <p:nvSpPr>
          <p:cNvPr id="5129" name="Oval 13"/>
          <p:cNvSpPr>
            <a:spLocks noChangeArrowheads="1"/>
          </p:cNvSpPr>
          <p:nvPr/>
        </p:nvSpPr>
        <p:spPr bwMode="auto">
          <a:xfrm>
            <a:off x="6553200" y="1295400"/>
            <a:ext cx="381000" cy="381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a:r>
              <a:rPr lang="en-US"/>
              <a:t>A</a:t>
            </a:r>
          </a:p>
        </p:txBody>
      </p:sp>
      <p:sp>
        <p:nvSpPr>
          <p:cNvPr id="5130" name="Oval 14"/>
          <p:cNvSpPr>
            <a:spLocks noChangeArrowheads="1"/>
          </p:cNvSpPr>
          <p:nvPr/>
        </p:nvSpPr>
        <p:spPr bwMode="auto">
          <a:xfrm>
            <a:off x="4876800" y="2209800"/>
            <a:ext cx="381000" cy="381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a:r>
              <a:rPr lang="en-US"/>
              <a:t>B</a:t>
            </a:r>
          </a:p>
        </p:txBody>
      </p:sp>
      <p:sp>
        <p:nvSpPr>
          <p:cNvPr id="5131" name="Oval 15"/>
          <p:cNvSpPr>
            <a:spLocks noChangeArrowheads="1"/>
          </p:cNvSpPr>
          <p:nvPr/>
        </p:nvSpPr>
        <p:spPr bwMode="auto">
          <a:xfrm>
            <a:off x="5029200" y="3733800"/>
            <a:ext cx="381000" cy="381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a:r>
              <a:rPr lang="en-US"/>
              <a:t>C</a:t>
            </a:r>
          </a:p>
        </p:txBody>
      </p:sp>
      <p:sp>
        <p:nvSpPr>
          <p:cNvPr id="5132" name="Oval 16"/>
          <p:cNvSpPr>
            <a:spLocks noChangeArrowheads="1"/>
          </p:cNvSpPr>
          <p:nvPr/>
        </p:nvSpPr>
        <p:spPr bwMode="auto">
          <a:xfrm>
            <a:off x="6553200" y="4419600"/>
            <a:ext cx="381000" cy="381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a:r>
              <a:rPr lang="en-US"/>
              <a:t>D</a:t>
            </a:r>
          </a:p>
        </p:txBody>
      </p:sp>
      <p:sp>
        <p:nvSpPr>
          <p:cNvPr id="5133" name="Oval 17"/>
          <p:cNvSpPr>
            <a:spLocks noChangeArrowheads="1"/>
          </p:cNvSpPr>
          <p:nvPr/>
        </p:nvSpPr>
        <p:spPr bwMode="auto">
          <a:xfrm>
            <a:off x="7848600" y="1905000"/>
            <a:ext cx="381000" cy="381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a:r>
              <a:rPr lang="en-US"/>
              <a:t>F</a:t>
            </a:r>
          </a:p>
        </p:txBody>
      </p:sp>
      <p:sp>
        <p:nvSpPr>
          <p:cNvPr id="5134" name="Oval 18"/>
          <p:cNvSpPr>
            <a:spLocks noChangeArrowheads="1"/>
          </p:cNvSpPr>
          <p:nvPr/>
        </p:nvSpPr>
        <p:spPr bwMode="auto">
          <a:xfrm>
            <a:off x="8001000" y="3505200"/>
            <a:ext cx="381000" cy="381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a:r>
              <a:rPr lang="en-US"/>
              <a:t>E</a:t>
            </a:r>
          </a:p>
        </p:txBody>
      </p:sp>
      <p:sp>
        <p:nvSpPr>
          <p:cNvPr id="5135" name="Line 19"/>
          <p:cNvSpPr>
            <a:spLocks noChangeShapeType="1"/>
          </p:cNvSpPr>
          <p:nvPr/>
        </p:nvSpPr>
        <p:spPr bwMode="auto">
          <a:xfrm>
            <a:off x="2209800" y="1981200"/>
            <a:ext cx="914400" cy="457200"/>
          </a:xfrm>
          <a:prstGeom prst="line">
            <a:avLst/>
          </a:prstGeom>
          <a:noFill/>
          <a:ln w="19050" cap="flat" cmpd="sng" algn="ctr">
            <a:solidFill>
              <a:schemeClr val="tx1"/>
            </a:solidFill>
            <a:prstDash val="solid"/>
            <a:round/>
            <a:headEnd type="none" w="med" len="med"/>
            <a:tailEnd w="med" len="med"/>
          </a:ln>
        </p:spPr>
        <p:txBody>
          <a:bodyPr>
            <a:prstTxWarp prst="textNoShape">
              <a:avLst/>
            </a:prstTxWarp>
          </a:bodyPr>
          <a:lstStyle/>
          <a:p>
            <a:endParaRPr lang="en-US"/>
          </a:p>
        </p:txBody>
      </p:sp>
      <p:sp>
        <p:nvSpPr>
          <p:cNvPr id="5136" name="Line 20"/>
          <p:cNvSpPr>
            <a:spLocks noChangeShapeType="1"/>
          </p:cNvSpPr>
          <p:nvPr/>
        </p:nvSpPr>
        <p:spPr bwMode="auto">
          <a:xfrm flipH="1">
            <a:off x="1752600" y="2057400"/>
            <a:ext cx="228600" cy="2133600"/>
          </a:xfrm>
          <a:prstGeom prst="line">
            <a:avLst/>
          </a:prstGeom>
          <a:noFill/>
          <a:ln w="19050" cap="flat" cmpd="sng" algn="ctr">
            <a:solidFill>
              <a:schemeClr val="tx1"/>
            </a:solidFill>
            <a:prstDash val="solid"/>
            <a:round/>
            <a:headEnd type="none" w="med" len="med"/>
            <a:tailEnd w="med" len="med"/>
          </a:ln>
        </p:spPr>
        <p:txBody>
          <a:bodyPr>
            <a:prstTxWarp prst="textNoShape">
              <a:avLst/>
            </a:prstTxWarp>
          </a:bodyPr>
          <a:lstStyle/>
          <a:p>
            <a:endParaRPr lang="en-US"/>
          </a:p>
        </p:txBody>
      </p:sp>
      <p:sp>
        <p:nvSpPr>
          <p:cNvPr id="5137" name="Line 21"/>
          <p:cNvSpPr>
            <a:spLocks noChangeShapeType="1"/>
          </p:cNvSpPr>
          <p:nvPr/>
        </p:nvSpPr>
        <p:spPr bwMode="auto">
          <a:xfrm>
            <a:off x="1143000" y="3048000"/>
            <a:ext cx="1981200" cy="914400"/>
          </a:xfrm>
          <a:prstGeom prst="line">
            <a:avLst/>
          </a:prstGeom>
          <a:noFill/>
          <a:ln w="19050" cap="flat" cmpd="sng" algn="ctr">
            <a:solidFill>
              <a:schemeClr val="tx1"/>
            </a:solidFill>
            <a:prstDash val="solid"/>
            <a:round/>
            <a:headEnd type="none" w="med" len="med"/>
            <a:tailEnd w="med" len="med"/>
          </a:ln>
        </p:spPr>
        <p:txBody>
          <a:bodyPr>
            <a:prstTxWarp prst="textNoShape">
              <a:avLst/>
            </a:prstTxWarp>
          </a:bodyPr>
          <a:lstStyle/>
          <a:p>
            <a:endParaRPr lang="en-US"/>
          </a:p>
        </p:txBody>
      </p:sp>
      <p:sp>
        <p:nvSpPr>
          <p:cNvPr id="5138" name="Line 22"/>
          <p:cNvSpPr>
            <a:spLocks noChangeShapeType="1"/>
          </p:cNvSpPr>
          <p:nvPr/>
        </p:nvSpPr>
        <p:spPr bwMode="auto">
          <a:xfrm flipH="1">
            <a:off x="3200400" y="2743200"/>
            <a:ext cx="152400" cy="1219200"/>
          </a:xfrm>
          <a:prstGeom prst="line">
            <a:avLst/>
          </a:prstGeom>
          <a:noFill/>
          <a:ln w="19050" cap="flat" cmpd="sng" algn="ctr">
            <a:solidFill>
              <a:schemeClr val="tx1"/>
            </a:solidFill>
            <a:prstDash val="solid"/>
            <a:round/>
            <a:headEnd type="none" w="med" len="med"/>
            <a:tailEnd w="med" len="med"/>
          </a:ln>
        </p:spPr>
        <p:txBody>
          <a:bodyPr>
            <a:prstTxWarp prst="textNoShape">
              <a:avLst/>
            </a:prstTxWarp>
          </a:bodyPr>
          <a:lstStyle/>
          <a:p>
            <a:endParaRPr lang="en-US"/>
          </a:p>
        </p:txBody>
      </p:sp>
      <p:sp>
        <p:nvSpPr>
          <p:cNvPr id="5139" name="Line 23"/>
          <p:cNvSpPr>
            <a:spLocks noChangeShapeType="1"/>
          </p:cNvSpPr>
          <p:nvPr/>
        </p:nvSpPr>
        <p:spPr bwMode="auto">
          <a:xfrm flipV="1">
            <a:off x="1066800" y="1981200"/>
            <a:ext cx="838200" cy="838200"/>
          </a:xfrm>
          <a:prstGeom prst="line">
            <a:avLst/>
          </a:prstGeom>
          <a:noFill/>
          <a:ln w="19050" cap="flat" cmpd="sng" algn="ctr">
            <a:solidFill>
              <a:schemeClr val="tx1"/>
            </a:solidFill>
            <a:prstDash val="solid"/>
            <a:round/>
            <a:headEnd type="none" w="med" len="med"/>
            <a:tailEnd w="med" len="med"/>
          </a:ln>
        </p:spPr>
        <p:txBody>
          <a:bodyPr>
            <a:prstTxWarp prst="textNoShape">
              <a:avLst/>
            </a:prstTxWarp>
          </a:bodyPr>
          <a:lstStyle/>
          <a:p>
            <a:endParaRPr lang="en-US"/>
          </a:p>
        </p:txBody>
      </p:sp>
      <p:sp>
        <p:nvSpPr>
          <p:cNvPr id="5140" name="Line 24"/>
          <p:cNvSpPr>
            <a:spLocks noChangeShapeType="1"/>
          </p:cNvSpPr>
          <p:nvPr/>
        </p:nvSpPr>
        <p:spPr bwMode="auto">
          <a:xfrm flipV="1">
            <a:off x="1905000" y="4267200"/>
            <a:ext cx="1143000" cy="152400"/>
          </a:xfrm>
          <a:prstGeom prst="line">
            <a:avLst/>
          </a:prstGeom>
          <a:noFill/>
          <a:ln w="19050" cap="flat" cmpd="sng" algn="ctr">
            <a:solidFill>
              <a:schemeClr val="tx1"/>
            </a:solidFill>
            <a:prstDash val="solid"/>
            <a:round/>
            <a:headEnd type="none" w="med" len="med"/>
            <a:tailEnd w="med" len="med"/>
          </a:ln>
        </p:spPr>
        <p:txBody>
          <a:bodyPr>
            <a:prstTxWarp prst="textNoShape">
              <a:avLst/>
            </a:prstTxWarp>
          </a:bodyPr>
          <a:lstStyle/>
          <a:p>
            <a:endParaRPr lang="en-US"/>
          </a:p>
        </p:txBody>
      </p:sp>
      <p:sp>
        <p:nvSpPr>
          <p:cNvPr id="5141" name="Line 25"/>
          <p:cNvSpPr>
            <a:spLocks noChangeShapeType="1"/>
          </p:cNvSpPr>
          <p:nvPr/>
        </p:nvSpPr>
        <p:spPr bwMode="auto">
          <a:xfrm flipH="1">
            <a:off x="1905000" y="2667000"/>
            <a:ext cx="1295400" cy="1676400"/>
          </a:xfrm>
          <a:prstGeom prst="line">
            <a:avLst/>
          </a:prstGeom>
          <a:noFill/>
          <a:ln w="19050" cap="flat" cmpd="sng" algn="ctr">
            <a:solidFill>
              <a:schemeClr val="tx1"/>
            </a:solidFill>
            <a:prstDash val="solid"/>
            <a:round/>
            <a:headEnd type="none" w="med" len="med"/>
            <a:tailEnd w="med" len="med"/>
          </a:ln>
        </p:spPr>
        <p:txBody>
          <a:bodyPr>
            <a:prstTxWarp prst="textNoShape">
              <a:avLst/>
            </a:prstTxWarp>
          </a:bodyPr>
          <a:lstStyle/>
          <a:p>
            <a:endParaRPr lang="en-US"/>
          </a:p>
        </p:txBody>
      </p:sp>
      <p:sp>
        <p:nvSpPr>
          <p:cNvPr id="5142" name="Line 26"/>
          <p:cNvSpPr>
            <a:spLocks noChangeShapeType="1"/>
          </p:cNvSpPr>
          <p:nvPr/>
        </p:nvSpPr>
        <p:spPr bwMode="auto">
          <a:xfrm flipV="1">
            <a:off x="5181600" y="1600200"/>
            <a:ext cx="1371600" cy="685800"/>
          </a:xfrm>
          <a:prstGeom prst="line">
            <a:avLst/>
          </a:prstGeom>
          <a:noFill/>
          <a:ln w="19050" cap="flat" cmpd="sng" algn="ctr">
            <a:solidFill>
              <a:schemeClr val="tx1"/>
            </a:solidFill>
            <a:prstDash val="solid"/>
            <a:round/>
            <a:headEnd type="none" w="med" len="med"/>
            <a:tailEnd type="stealth" w="lg" len="lg"/>
          </a:ln>
        </p:spPr>
        <p:txBody>
          <a:bodyPr>
            <a:prstTxWarp prst="textNoShape">
              <a:avLst/>
            </a:prstTxWarp>
          </a:bodyPr>
          <a:lstStyle/>
          <a:p>
            <a:endParaRPr lang="en-US"/>
          </a:p>
        </p:txBody>
      </p:sp>
      <p:sp>
        <p:nvSpPr>
          <p:cNvPr id="5143" name="Line 27"/>
          <p:cNvSpPr>
            <a:spLocks noChangeShapeType="1"/>
          </p:cNvSpPr>
          <p:nvPr/>
        </p:nvSpPr>
        <p:spPr bwMode="auto">
          <a:xfrm flipH="1">
            <a:off x="6705600" y="1676400"/>
            <a:ext cx="76200" cy="2743200"/>
          </a:xfrm>
          <a:prstGeom prst="line">
            <a:avLst/>
          </a:prstGeom>
          <a:noFill/>
          <a:ln w="19050" cap="flat" cmpd="sng" algn="ctr">
            <a:solidFill>
              <a:schemeClr val="tx1"/>
            </a:solidFill>
            <a:prstDash val="solid"/>
            <a:round/>
            <a:headEnd type="none" w="med" len="med"/>
            <a:tailEnd type="stealth" w="lg" len="lg"/>
          </a:ln>
        </p:spPr>
        <p:txBody>
          <a:bodyPr>
            <a:prstTxWarp prst="textNoShape">
              <a:avLst/>
            </a:prstTxWarp>
          </a:bodyPr>
          <a:lstStyle/>
          <a:p>
            <a:endParaRPr lang="en-US"/>
          </a:p>
        </p:txBody>
      </p:sp>
      <p:sp>
        <p:nvSpPr>
          <p:cNvPr id="5144" name="Line 28"/>
          <p:cNvSpPr>
            <a:spLocks noChangeShapeType="1"/>
          </p:cNvSpPr>
          <p:nvPr/>
        </p:nvSpPr>
        <p:spPr bwMode="auto">
          <a:xfrm flipH="1" flipV="1">
            <a:off x="5105400" y="2590800"/>
            <a:ext cx="1447800" cy="1905000"/>
          </a:xfrm>
          <a:prstGeom prst="line">
            <a:avLst/>
          </a:prstGeom>
          <a:noFill/>
          <a:ln w="19050" cap="flat" cmpd="sng" algn="ctr">
            <a:solidFill>
              <a:schemeClr val="tx1"/>
            </a:solidFill>
            <a:prstDash val="solid"/>
            <a:round/>
            <a:headEnd type="none" w="med" len="med"/>
            <a:tailEnd type="stealth" w="lg" len="lg"/>
          </a:ln>
        </p:spPr>
        <p:txBody>
          <a:bodyPr>
            <a:prstTxWarp prst="textNoShape">
              <a:avLst/>
            </a:prstTxWarp>
          </a:bodyPr>
          <a:lstStyle/>
          <a:p>
            <a:endParaRPr lang="en-US"/>
          </a:p>
        </p:txBody>
      </p:sp>
      <p:sp>
        <p:nvSpPr>
          <p:cNvPr id="5145" name="Line 29"/>
          <p:cNvSpPr>
            <a:spLocks noChangeShapeType="1"/>
          </p:cNvSpPr>
          <p:nvPr/>
        </p:nvSpPr>
        <p:spPr bwMode="auto">
          <a:xfrm>
            <a:off x="5257800" y="2438400"/>
            <a:ext cx="2819400" cy="1066800"/>
          </a:xfrm>
          <a:prstGeom prst="line">
            <a:avLst/>
          </a:prstGeom>
          <a:noFill/>
          <a:ln w="19050" cap="flat" cmpd="sng" algn="ctr">
            <a:solidFill>
              <a:schemeClr val="tx1"/>
            </a:solidFill>
            <a:prstDash val="solid"/>
            <a:round/>
            <a:headEnd type="none" w="med" len="med"/>
            <a:tailEnd type="stealth" w="lg" len="lg"/>
          </a:ln>
        </p:spPr>
        <p:txBody>
          <a:bodyPr>
            <a:prstTxWarp prst="textNoShape">
              <a:avLst/>
            </a:prstTxWarp>
          </a:bodyPr>
          <a:lstStyle/>
          <a:p>
            <a:endParaRPr lang="en-US"/>
          </a:p>
        </p:txBody>
      </p:sp>
      <p:sp>
        <p:nvSpPr>
          <p:cNvPr id="5146" name="Line 30"/>
          <p:cNvSpPr>
            <a:spLocks noChangeShapeType="1"/>
          </p:cNvSpPr>
          <p:nvPr/>
        </p:nvSpPr>
        <p:spPr bwMode="auto">
          <a:xfrm>
            <a:off x="5334000" y="4114800"/>
            <a:ext cx="1219200" cy="533400"/>
          </a:xfrm>
          <a:prstGeom prst="line">
            <a:avLst/>
          </a:prstGeom>
          <a:noFill/>
          <a:ln w="19050" cap="flat" cmpd="sng" algn="ctr">
            <a:solidFill>
              <a:schemeClr val="tx1"/>
            </a:solidFill>
            <a:prstDash val="solid"/>
            <a:round/>
            <a:headEnd type="none" w="med" len="med"/>
            <a:tailEnd type="stealth" w="lg" len="lg"/>
          </a:ln>
        </p:spPr>
        <p:txBody>
          <a:bodyPr>
            <a:prstTxWarp prst="textNoShape">
              <a:avLst/>
            </a:prstTxWarp>
          </a:bodyPr>
          <a:lstStyle/>
          <a:p>
            <a:endParaRPr lang="en-US"/>
          </a:p>
        </p:txBody>
      </p:sp>
      <p:sp>
        <p:nvSpPr>
          <p:cNvPr id="5147" name="Line 31"/>
          <p:cNvSpPr>
            <a:spLocks noChangeShapeType="1"/>
          </p:cNvSpPr>
          <p:nvPr/>
        </p:nvSpPr>
        <p:spPr bwMode="auto">
          <a:xfrm flipV="1">
            <a:off x="5334000" y="2133600"/>
            <a:ext cx="2514600" cy="1600200"/>
          </a:xfrm>
          <a:prstGeom prst="line">
            <a:avLst/>
          </a:prstGeom>
          <a:noFill/>
          <a:ln w="19050" cap="flat" cmpd="sng" algn="ctr">
            <a:solidFill>
              <a:schemeClr val="tx1"/>
            </a:solidFill>
            <a:prstDash val="solid"/>
            <a:round/>
            <a:headEnd type="none" w="med" len="med"/>
            <a:tailEnd type="stealth" w="lg" len="lg"/>
          </a:ln>
        </p:spPr>
        <p:txBody>
          <a:bodyPr>
            <a:prstTxWarp prst="textNoShape">
              <a:avLst/>
            </a:prstTxWarp>
          </a:bodyPr>
          <a:lstStyle/>
          <a:p>
            <a:endParaRPr lang="en-US"/>
          </a:p>
        </p:txBody>
      </p:sp>
      <p:sp>
        <p:nvSpPr>
          <p:cNvPr id="5148" name="Line 33"/>
          <p:cNvSpPr>
            <a:spLocks noChangeShapeType="1"/>
          </p:cNvSpPr>
          <p:nvPr/>
        </p:nvSpPr>
        <p:spPr bwMode="auto">
          <a:xfrm flipH="1" flipV="1">
            <a:off x="6934200" y="1600200"/>
            <a:ext cx="990600" cy="381000"/>
          </a:xfrm>
          <a:prstGeom prst="line">
            <a:avLst/>
          </a:prstGeom>
          <a:noFill/>
          <a:ln w="19050" cap="flat" cmpd="sng" algn="ctr">
            <a:solidFill>
              <a:schemeClr val="tx1"/>
            </a:solidFill>
            <a:prstDash val="solid"/>
            <a:round/>
            <a:headEnd type="none" w="med" len="med"/>
            <a:tailEnd type="stealth" w="lg" len="lg"/>
          </a:ln>
        </p:spPr>
        <p:txBody>
          <a:bodyPr>
            <a:prstTxWarp prst="textNoShape">
              <a:avLst/>
            </a:prstTxWarp>
          </a:bodyPr>
          <a:lstStyle/>
          <a:p>
            <a:endParaRPr lang="en-US"/>
          </a:p>
        </p:txBody>
      </p:sp>
      <p:sp>
        <p:nvSpPr>
          <p:cNvPr id="5149" name="Line 34"/>
          <p:cNvSpPr>
            <a:spLocks noChangeShapeType="1"/>
          </p:cNvSpPr>
          <p:nvPr/>
        </p:nvSpPr>
        <p:spPr bwMode="auto">
          <a:xfrm flipH="1">
            <a:off x="5410200" y="3657600"/>
            <a:ext cx="2590800" cy="228600"/>
          </a:xfrm>
          <a:prstGeom prst="line">
            <a:avLst/>
          </a:prstGeom>
          <a:noFill/>
          <a:ln w="19050" cap="flat" cmpd="sng" algn="ctr">
            <a:solidFill>
              <a:schemeClr val="tx1"/>
            </a:solidFill>
            <a:prstDash val="solid"/>
            <a:round/>
            <a:headEnd type="none" w="med" len="med"/>
            <a:tailEnd type="stealth" w="lg" len="lg"/>
          </a:ln>
        </p:spPr>
        <p:txBody>
          <a:bodyPr>
            <a:prstTxWarp prst="textNoShape">
              <a:avLst/>
            </a:prstTxWarp>
          </a:bodyPr>
          <a:lstStyle/>
          <a:p>
            <a:endParaRPr lang="en-US"/>
          </a:p>
        </p:txBody>
      </p:sp>
      <p:sp>
        <p:nvSpPr>
          <p:cNvPr id="5150" name="Text Box 35"/>
          <p:cNvSpPr txBox="1">
            <a:spLocks noChangeArrowheads="1"/>
          </p:cNvSpPr>
          <p:nvPr/>
        </p:nvSpPr>
        <p:spPr bwMode="auto">
          <a:xfrm>
            <a:off x="914400" y="4800600"/>
            <a:ext cx="2474913" cy="1187450"/>
          </a:xfrm>
          <a:prstGeom prst="rect">
            <a:avLst/>
          </a:prstGeom>
          <a:noFill/>
          <a:ln w="9525">
            <a:noFill/>
            <a:miter lim="800000"/>
            <a:headEnd/>
            <a:tailEnd/>
          </a:ln>
        </p:spPr>
        <p:txBody>
          <a:bodyPr wrap="none">
            <a:prstTxWarp prst="textNoShape">
              <a:avLst/>
            </a:prstTxWarp>
            <a:spAutoFit/>
          </a:bodyPr>
          <a:lstStyle/>
          <a:p>
            <a:r>
              <a:rPr lang="en-US" sz="2400"/>
              <a:t>undirected graph</a:t>
            </a:r>
          </a:p>
          <a:p>
            <a:r>
              <a:rPr lang="en-US" sz="2400"/>
              <a:t>5 vertices</a:t>
            </a:r>
          </a:p>
          <a:p>
            <a:r>
              <a:rPr lang="en-US" sz="2400"/>
              <a:t>7 edges</a:t>
            </a:r>
          </a:p>
        </p:txBody>
      </p:sp>
      <p:sp>
        <p:nvSpPr>
          <p:cNvPr id="5151" name="Text Box 36"/>
          <p:cNvSpPr txBox="1">
            <a:spLocks noChangeArrowheads="1"/>
          </p:cNvSpPr>
          <p:nvPr/>
        </p:nvSpPr>
        <p:spPr bwMode="auto">
          <a:xfrm>
            <a:off x="5638800" y="4953000"/>
            <a:ext cx="2135188" cy="1187450"/>
          </a:xfrm>
          <a:prstGeom prst="rect">
            <a:avLst/>
          </a:prstGeom>
          <a:noFill/>
          <a:ln w="9525">
            <a:noFill/>
            <a:miter lim="800000"/>
            <a:headEnd/>
            <a:tailEnd/>
          </a:ln>
        </p:spPr>
        <p:txBody>
          <a:bodyPr wrap="none">
            <a:prstTxWarp prst="textNoShape">
              <a:avLst/>
            </a:prstTxWarp>
            <a:spAutoFit/>
          </a:bodyPr>
          <a:lstStyle/>
          <a:p>
            <a:r>
              <a:rPr lang="en-US" sz="2400"/>
              <a:t>directed graph</a:t>
            </a:r>
          </a:p>
          <a:p>
            <a:r>
              <a:rPr lang="en-US" sz="2400"/>
              <a:t>6 vertices</a:t>
            </a:r>
          </a:p>
          <a:p>
            <a:r>
              <a:rPr lang="en-US" sz="2400"/>
              <a:t>8 edges</a:t>
            </a:r>
          </a:p>
        </p:txBody>
      </p:sp>
      <p:sp>
        <p:nvSpPr>
          <p:cNvPr id="2" name="Slide Number Placeholder 1"/>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3</a:t>
            </a:fld>
            <a:endParaRPr kumimoji="0" lang="en-US"/>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lstStyle/>
          <a:p>
            <a:pPr eaLnBrk="1" hangingPunct="1"/>
            <a:r>
              <a:rPr lang="en-US"/>
              <a:t>Graph Example</a:t>
            </a:r>
          </a:p>
        </p:txBody>
      </p:sp>
      <p:pic>
        <p:nvPicPr>
          <p:cNvPr id="32772" name="Picture 4" descr="dijkstra_graph"/>
          <p:cNvPicPr>
            <a:picLocks noGrp="1" noChangeAspect="1" noChangeArrowheads="1"/>
          </p:cNvPicPr>
          <p:nvPr>
            <p:ph sz="half" idx="1"/>
          </p:nvPr>
        </p:nvPicPr>
        <p:blipFill>
          <a:blip r:embed="rId2" cstate="print"/>
          <a:srcRect/>
          <a:stretch>
            <a:fillRect/>
          </a:stretch>
        </p:blipFill>
        <p:spPr>
          <a:xfrm>
            <a:off x="381000" y="2133600"/>
            <a:ext cx="3429000" cy="2911475"/>
          </a:xfrm>
          <a:noFill/>
        </p:spPr>
      </p:pic>
      <p:pic>
        <p:nvPicPr>
          <p:cNvPr id="32773" name="Picture 6" descr="dijkstra_edge_list"/>
          <p:cNvPicPr>
            <a:picLocks noGrp="1" noChangeAspect="1" noChangeArrowheads="1"/>
          </p:cNvPicPr>
          <p:nvPr>
            <p:ph sz="half" idx="2"/>
          </p:nvPr>
        </p:nvPicPr>
        <p:blipFill>
          <a:blip r:embed="rId3" cstate="print"/>
          <a:srcRect/>
          <a:stretch>
            <a:fillRect/>
          </a:stretch>
        </p:blipFill>
        <p:spPr>
          <a:xfrm>
            <a:off x="4038600" y="2133600"/>
            <a:ext cx="4876800" cy="2936875"/>
          </a:xfrm>
          <a:noFill/>
        </p:spPr>
      </p:pic>
      <p:sp>
        <p:nvSpPr>
          <p:cNvPr id="32774" name="Text Box 8"/>
          <p:cNvSpPr txBox="1">
            <a:spLocks noChangeArrowheads="1"/>
          </p:cNvSpPr>
          <p:nvPr/>
        </p:nvSpPr>
        <p:spPr bwMode="auto">
          <a:xfrm>
            <a:off x="3886200" y="1600200"/>
            <a:ext cx="4489450" cy="366713"/>
          </a:xfrm>
          <a:prstGeom prst="rect">
            <a:avLst/>
          </a:prstGeom>
          <a:noFill/>
          <a:ln w="9525">
            <a:noFill/>
            <a:miter lim="800000"/>
            <a:headEnd/>
            <a:tailEnd/>
          </a:ln>
        </p:spPr>
        <p:txBody>
          <a:bodyPr wrap="none">
            <a:prstTxWarp prst="textNoShape">
              <a:avLst/>
            </a:prstTxWarp>
            <a:spAutoFit/>
          </a:bodyPr>
          <a:lstStyle/>
          <a:p>
            <a:r>
              <a:rPr lang="en-US" dirty="0" err="1" smtClean="0"/>
              <a:t>totalCost</a:t>
            </a:r>
            <a:r>
              <a:rPr lang="en-US" dirty="0"/>
              <a:t>, finalized, predecessor, edge list</a:t>
            </a:r>
          </a:p>
        </p:txBody>
      </p:sp>
      <p:sp>
        <p:nvSpPr>
          <p:cNvPr id="32775" name="Line 9"/>
          <p:cNvSpPr>
            <a:spLocks noChangeShapeType="1"/>
          </p:cNvSpPr>
          <p:nvPr/>
        </p:nvSpPr>
        <p:spPr bwMode="auto">
          <a:xfrm flipH="1">
            <a:off x="4572000" y="1905000"/>
            <a:ext cx="76200" cy="381000"/>
          </a:xfrm>
          <a:prstGeom prst="line">
            <a:avLst/>
          </a:prstGeom>
          <a:noFill/>
          <a:ln w="9525">
            <a:solidFill>
              <a:srgbClr val="FF6600"/>
            </a:solidFill>
            <a:round/>
            <a:headEnd/>
            <a:tailEnd type="triangle" w="med" len="med"/>
          </a:ln>
        </p:spPr>
        <p:txBody>
          <a:bodyPr>
            <a:prstTxWarp prst="textNoShape">
              <a:avLst/>
            </a:prstTxWarp>
          </a:bodyPr>
          <a:lstStyle/>
          <a:p>
            <a:endParaRPr lang="en-US"/>
          </a:p>
        </p:txBody>
      </p:sp>
      <p:sp>
        <p:nvSpPr>
          <p:cNvPr id="32776" name="Line 10"/>
          <p:cNvSpPr>
            <a:spLocks noChangeShapeType="1"/>
          </p:cNvSpPr>
          <p:nvPr/>
        </p:nvSpPr>
        <p:spPr bwMode="auto">
          <a:xfrm flipH="1">
            <a:off x="5029200" y="1905000"/>
            <a:ext cx="381000" cy="304800"/>
          </a:xfrm>
          <a:prstGeom prst="line">
            <a:avLst/>
          </a:prstGeom>
          <a:noFill/>
          <a:ln w="9525">
            <a:solidFill>
              <a:srgbClr val="FF6600"/>
            </a:solidFill>
            <a:round/>
            <a:headEnd/>
            <a:tailEnd type="triangle" w="med" len="med"/>
          </a:ln>
        </p:spPr>
        <p:txBody>
          <a:bodyPr>
            <a:prstTxWarp prst="textNoShape">
              <a:avLst/>
            </a:prstTxWarp>
          </a:bodyPr>
          <a:lstStyle/>
          <a:p>
            <a:endParaRPr lang="en-US"/>
          </a:p>
        </p:txBody>
      </p:sp>
      <p:sp>
        <p:nvSpPr>
          <p:cNvPr id="32777" name="Line 11"/>
          <p:cNvSpPr>
            <a:spLocks noChangeShapeType="1"/>
          </p:cNvSpPr>
          <p:nvPr/>
        </p:nvSpPr>
        <p:spPr bwMode="auto">
          <a:xfrm flipH="1">
            <a:off x="5410200" y="1905000"/>
            <a:ext cx="1295400" cy="304800"/>
          </a:xfrm>
          <a:prstGeom prst="line">
            <a:avLst/>
          </a:prstGeom>
          <a:noFill/>
          <a:ln w="9525">
            <a:solidFill>
              <a:srgbClr val="FF6600"/>
            </a:solidFill>
            <a:round/>
            <a:headEnd/>
            <a:tailEnd type="triangle" w="med" len="med"/>
          </a:ln>
        </p:spPr>
        <p:txBody>
          <a:bodyPr>
            <a:prstTxWarp prst="textNoShape">
              <a:avLst/>
            </a:prstTxWarp>
          </a:bodyPr>
          <a:lstStyle/>
          <a:p>
            <a:endParaRPr lang="en-US"/>
          </a:p>
        </p:txBody>
      </p:sp>
      <p:sp>
        <p:nvSpPr>
          <p:cNvPr id="32778" name="Line 12"/>
          <p:cNvSpPr>
            <a:spLocks noChangeShapeType="1"/>
          </p:cNvSpPr>
          <p:nvPr/>
        </p:nvSpPr>
        <p:spPr bwMode="auto">
          <a:xfrm flipH="1">
            <a:off x="5867400" y="1905000"/>
            <a:ext cx="1752600" cy="304800"/>
          </a:xfrm>
          <a:prstGeom prst="line">
            <a:avLst/>
          </a:prstGeom>
          <a:noFill/>
          <a:ln w="9525">
            <a:solidFill>
              <a:srgbClr val="FF6600"/>
            </a:solidFill>
            <a:round/>
            <a:headEnd/>
            <a:tailEnd type="triangle" w="med" len="med"/>
          </a:ln>
        </p:spPr>
        <p:txBody>
          <a:bodyPr>
            <a:prstTxWarp prst="textNoShape">
              <a:avLst/>
            </a:prstTxWarp>
          </a:bodyPr>
          <a:lstStyle/>
          <a:p>
            <a:endParaRPr lang="en-US"/>
          </a:p>
        </p:txBody>
      </p:sp>
      <p:sp>
        <p:nvSpPr>
          <p:cNvPr id="32779" name="Text Box 13"/>
          <p:cNvSpPr txBox="1">
            <a:spLocks noChangeArrowheads="1"/>
          </p:cNvSpPr>
          <p:nvPr/>
        </p:nvSpPr>
        <p:spPr bwMode="auto">
          <a:xfrm>
            <a:off x="3276600" y="5334000"/>
            <a:ext cx="1762125" cy="457200"/>
          </a:xfrm>
          <a:prstGeom prst="rect">
            <a:avLst/>
          </a:prstGeom>
          <a:noFill/>
          <a:ln w="9525">
            <a:noFill/>
            <a:miter lim="800000"/>
            <a:headEnd/>
            <a:tailEnd/>
          </a:ln>
        </p:spPr>
        <p:txBody>
          <a:bodyPr wrap="none">
            <a:prstTxWarp prst="textNoShape">
              <a:avLst/>
            </a:prstTxWarp>
            <a:spAutoFit/>
          </a:bodyPr>
          <a:lstStyle/>
          <a:p>
            <a:r>
              <a:rPr lang="en-US" sz="2400"/>
              <a:t>Page 16-30</a:t>
            </a:r>
          </a:p>
        </p:txBody>
      </p:sp>
      <p:sp>
        <p:nvSpPr>
          <p:cNvPr id="2" name="Slide Number Placeholder 1"/>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30</a:t>
            </a:fld>
            <a:endParaRPr kumimoji="0" lang="en-US"/>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pPr eaLnBrk="1" hangingPunct="1"/>
            <a:r>
              <a:rPr lang="en-US"/>
              <a:t>Minimum Spanning Tree</a:t>
            </a:r>
          </a:p>
        </p:txBody>
      </p:sp>
      <p:sp>
        <p:nvSpPr>
          <p:cNvPr id="321539" name="Rectangle 3"/>
          <p:cNvSpPr>
            <a:spLocks noGrp="1" noChangeArrowheads="1"/>
          </p:cNvSpPr>
          <p:nvPr>
            <p:ph idx="1"/>
          </p:nvPr>
        </p:nvSpPr>
        <p:spPr/>
        <p:txBody>
          <a:bodyPr/>
          <a:lstStyle/>
          <a:p>
            <a:pPr eaLnBrk="1" hangingPunct="1">
              <a:lnSpc>
                <a:spcPct val="90000"/>
              </a:lnSpc>
            </a:pPr>
            <a:r>
              <a:rPr lang="en-US">
                <a:solidFill>
                  <a:schemeClr val="accent2"/>
                </a:solidFill>
              </a:rPr>
              <a:t>Def</a:t>
            </a:r>
            <a:r>
              <a:rPr lang="en-US"/>
              <a:t>. A </a:t>
            </a:r>
            <a:r>
              <a:rPr lang="en-US" i="1">
                <a:solidFill>
                  <a:schemeClr val="accent2"/>
                </a:solidFill>
              </a:rPr>
              <a:t>free tree</a:t>
            </a:r>
            <a:r>
              <a:rPr lang="en-US"/>
              <a:t> is an undirected, connected, acyclic graph.</a:t>
            </a:r>
          </a:p>
          <a:p>
            <a:pPr eaLnBrk="1" hangingPunct="1">
              <a:lnSpc>
                <a:spcPct val="90000"/>
              </a:lnSpc>
            </a:pPr>
            <a:r>
              <a:rPr lang="en-US">
                <a:solidFill>
                  <a:schemeClr val="accent2"/>
                </a:solidFill>
              </a:rPr>
              <a:t>Def</a:t>
            </a:r>
            <a:r>
              <a:rPr lang="en-US"/>
              <a:t>. A </a:t>
            </a:r>
            <a:r>
              <a:rPr lang="en-US" i="1">
                <a:solidFill>
                  <a:schemeClr val="accent2"/>
                </a:solidFill>
              </a:rPr>
              <a:t>spanning tree</a:t>
            </a:r>
            <a:r>
              <a:rPr lang="en-US"/>
              <a:t> for a given graph is a free tree that has the same vertex set as the graph.</a:t>
            </a:r>
          </a:p>
          <a:p>
            <a:pPr eaLnBrk="1" hangingPunct="1">
              <a:lnSpc>
                <a:spcPct val="90000"/>
              </a:lnSpc>
            </a:pPr>
            <a:r>
              <a:rPr lang="en-US"/>
              <a:t>Given an undirected, weighted graph </a:t>
            </a:r>
            <a:r>
              <a:rPr lang="en-US" i="1"/>
              <a:t>G</a:t>
            </a:r>
            <a:r>
              <a:rPr lang="en-US"/>
              <a:t>=(V,E), find a spanning tree </a:t>
            </a:r>
            <a:r>
              <a:rPr lang="en-US" i="1"/>
              <a:t>T</a:t>
            </a:r>
            <a:r>
              <a:rPr lang="en-US"/>
              <a:t> such that the sum of the weights of the its edges is minimal.</a:t>
            </a:r>
          </a:p>
        </p:txBody>
      </p:sp>
      <p:sp>
        <p:nvSpPr>
          <p:cNvPr id="2" name="Slide Number Placeholder 1"/>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31</a:t>
            </a:fld>
            <a:endParaRPr kumimoji="0" lang="en-US"/>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p:txBody>
          <a:bodyPr/>
          <a:lstStyle/>
          <a:p>
            <a:pPr eaLnBrk="1" hangingPunct="1"/>
            <a:r>
              <a:rPr lang="en-US"/>
              <a:t>Example</a:t>
            </a:r>
          </a:p>
        </p:txBody>
      </p:sp>
      <p:pic>
        <p:nvPicPr>
          <p:cNvPr id="34820" name="Picture 4" descr="graphk"/>
          <p:cNvPicPr>
            <a:picLocks noGrp="1" noChangeAspect="1" noChangeArrowheads="1"/>
          </p:cNvPicPr>
          <p:nvPr>
            <p:ph idx="1"/>
          </p:nvPr>
        </p:nvPicPr>
        <p:blipFill>
          <a:blip r:embed="rId2" cstate="print"/>
          <a:srcRect/>
          <a:stretch>
            <a:fillRect/>
          </a:stretch>
        </p:blipFill>
        <p:spPr>
          <a:xfrm>
            <a:off x="457200" y="1981200"/>
            <a:ext cx="8229600" cy="3167063"/>
          </a:xfrm>
          <a:noFill/>
        </p:spPr>
      </p:pic>
      <p:sp>
        <p:nvSpPr>
          <p:cNvPr id="34821" name="Text Box 6"/>
          <p:cNvSpPr txBox="1">
            <a:spLocks noChangeArrowheads="1"/>
          </p:cNvSpPr>
          <p:nvPr/>
        </p:nvSpPr>
        <p:spPr bwMode="auto">
          <a:xfrm>
            <a:off x="3260725" y="5602288"/>
            <a:ext cx="1762125" cy="457200"/>
          </a:xfrm>
          <a:prstGeom prst="rect">
            <a:avLst/>
          </a:prstGeom>
          <a:noFill/>
          <a:ln w="9525">
            <a:noFill/>
            <a:miter lim="800000"/>
            <a:headEnd/>
            <a:tailEnd/>
          </a:ln>
        </p:spPr>
        <p:txBody>
          <a:bodyPr wrap="none">
            <a:prstTxWarp prst="textNoShape">
              <a:avLst/>
            </a:prstTxWarp>
            <a:spAutoFit/>
          </a:bodyPr>
          <a:lstStyle/>
          <a:p>
            <a:r>
              <a:rPr lang="en-US" sz="2400"/>
              <a:t>Page 16-35</a:t>
            </a:r>
          </a:p>
        </p:txBody>
      </p:sp>
      <p:sp>
        <p:nvSpPr>
          <p:cNvPr id="2" name="Slide Number Placeholder 1"/>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32</a:t>
            </a:fld>
            <a:endParaRPr kumimoji="0" lang="en-US"/>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p:txBody>
          <a:bodyPr/>
          <a:lstStyle/>
          <a:p>
            <a:pPr eaLnBrk="1" hangingPunct="1"/>
            <a:r>
              <a:rPr lang="en-US"/>
              <a:t>Kruskal's Algorithm (1956): </a:t>
            </a:r>
          </a:p>
        </p:txBody>
      </p:sp>
      <p:sp>
        <p:nvSpPr>
          <p:cNvPr id="324611" name="Rectangle 3"/>
          <p:cNvSpPr>
            <a:spLocks noGrp="1" noChangeArrowheads="1"/>
          </p:cNvSpPr>
          <p:nvPr>
            <p:ph idx="1"/>
          </p:nvPr>
        </p:nvSpPr>
        <p:spPr>
          <a:xfrm>
            <a:off x="457200" y="1600200"/>
            <a:ext cx="7467600" cy="5105400"/>
          </a:xfrm>
        </p:spPr>
        <p:txBody>
          <a:bodyPr>
            <a:normAutofit lnSpcReduction="10000"/>
          </a:bodyPr>
          <a:lstStyle/>
          <a:p>
            <a:pPr eaLnBrk="1" hangingPunct="1"/>
            <a:r>
              <a:rPr lang="en-US" sz="2800" dirty="0"/>
              <a:t>Let </a:t>
            </a:r>
            <a:r>
              <a:rPr lang="en-US" sz="2800" i="1" dirty="0"/>
              <a:t>G</a:t>
            </a:r>
            <a:r>
              <a:rPr lang="en-US" sz="2800" dirty="0"/>
              <a:t>=(</a:t>
            </a:r>
            <a:r>
              <a:rPr lang="en-US" sz="2800" i="1" dirty="0"/>
              <a:t>V</a:t>
            </a:r>
            <a:r>
              <a:rPr lang="en-US" sz="2800" dirty="0"/>
              <a:t>, </a:t>
            </a:r>
            <a:r>
              <a:rPr lang="en-US" sz="2800" i="1" dirty="0"/>
              <a:t>E</a:t>
            </a:r>
            <a:r>
              <a:rPr lang="en-US" sz="2800" dirty="0"/>
              <a:t>).</a:t>
            </a:r>
          </a:p>
          <a:p>
            <a:pPr eaLnBrk="1" hangingPunct="1"/>
            <a:r>
              <a:rPr lang="en-US" sz="2800" dirty="0"/>
              <a:t>Initialize </a:t>
            </a:r>
            <a:r>
              <a:rPr lang="en-US" sz="2800" i="1" dirty="0"/>
              <a:t>T</a:t>
            </a:r>
            <a:r>
              <a:rPr lang="en-US" sz="2800" dirty="0"/>
              <a:t> = (</a:t>
            </a:r>
            <a:r>
              <a:rPr lang="en-US" sz="2800" i="1" dirty="0"/>
              <a:t>V</a:t>
            </a:r>
            <a:r>
              <a:rPr lang="en-US" sz="2800" dirty="0"/>
              <a:t>, </a:t>
            </a:r>
            <a:r>
              <a:rPr lang="en-US" sz="2800" i="1" dirty="0"/>
              <a:t>E</a:t>
            </a:r>
            <a:r>
              <a:rPr lang="en-US" sz="2800" i="1" baseline="-25000" dirty="0"/>
              <a:t>T</a:t>
            </a:r>
            <a:r>
              <a:rPr lang="en-US" sz="2800" dirty="0"/>
              <a:t>) , </a:t>
            </a:r>
            <a:r>
              <a:rPr lang="en-US" sz="2800" i="1" dirty="0"/>
              <a:t>E</a:t>
            </a:r>
            <a:r>
              <a:rPr lang="en-US" sz="2800" i="1" baseline="-25000" dirty="0"/>
              <a:t>T</a:t>
            </a:r>
            <a:r>
              <a:rPr lang="en-US" sz="2800" dirty="0"/>
              <a:t> = </a:t>
            </a:r>
            <a:r>
              <a:rPr lang="en-US" sz="2800" dirty="0">
                <a:sym typeface="Symbol" charset="2"/>
              </a:rPr>
              <a:t></a:t>
            </a:r>
            <a:r>
              <a:rPr lang="en-US" sz="2800" dirty="0"/>
              <a:t> - totally disconnected.</a:t>
            </a:r>
          </a:p>
          <a:p>
            <a:pPr eaLnBrk="1" hangingPunct="1"/>
            <a:r>
              <a:rPr lang="en-US" sz="2800" dirty="0"/>
              <a:t>Let  </a:t>
            </a:r>
            <a:r>
              <a:rPr lang="en-US" sz="2800" i="1" dirty="0"/>
              <a:t>C</a:t>
            </a:r>
            <a:r>
              <a:rPr lang="en-US" sz="2800" dirty="0"/>
              <a:t> = {connected components of  </a:t>
            </a:r>
            <a:r>
              <a:rPr lang="en-US" sz="2800" i="1" dirty="0"/>
              <a:t>T</a:t>
            </a:r>
            <a:r>
              <a:rPr lang="en-US" sz="2800" dirty="0"/>
              <a:t>}.</a:t>
            </a:r>
          </a:p>
          <a:p>
            <a:pPr eaLnBrk="1" hangingPunct="1"/>
            <a:r>
              <a:rPr lang="en-US" sz="2800" dirty="0"/>
              <a:t>while (| </a:t>
            </a:r>
            <a:r>
              <a:rPr lang="en-US" sz="2800" i="1" dirty="0"/>
              <a:t>E</a:t>
            </a:r>
            <a:r>
              <a:rPr lang="en-US" sz="2800" i="1" baseline="-25000" dirty="0"/>
              <a:t>T</a:t>
            </a:r>
            <a:r>
              <a:rPr lang="en-US" sz="2800" i="1" dirty="0"/>
              <a:t> </a:t>
            </a:r>
            <a:r>
              <a:rPr lang="en-US" sz="2800" dirty="0"/>
              <a:t>|  &lt; </a:t>
            </a:r>
            <a:r>
              <a:rPr lang="en-US" sz="2800" i="1" dirty="0"/>
              <a:t>n</a:t>
            </a:r>
            <a:r>
              <a:rPr lang="en-US" sz="2800" dirty="0"/>
              <a:t> - 1 and </a:t>
            </a:r>
            <a:r>
              <a:rPr lang="en-US" sz="2800" i="1" dirty="0"/>
              <a:t>E</a:t>
            </a:r>
            <a:r>
              <a:rPr lang="en-US" sz="2800" dirty="0"/>
              <a:t> is not exhausted) {</a:t>
            </a:r>
          </a:p>
          <a:p>
            <a:pPr lvl="1" eaLnBrk="1" hangingPunct="1"/>
            <a:r>
              <a:rPr lang="en-US" sz="2400" dirty="0"/>
              <a:t>Remove a lowest cost edge  </a:t>
            </a:r>
            <a:r>
              <a:rPr lang="en-US" sz="2400" i="1" dirty="0"/>
              <a:t>e</a:t>
            </a:r>
            <a:r>
              <a:rPr lang="en-US" sz="2400" dirty="0"/>
              <a:t> ={</a:t>
            </a:r>
            <a:r>
              <a:rPr lang="en-US" sz="2400" i="1" dirty="0"/>
              <a:t>a</a:t>
            </a:r>
            <a:r>
              <a:rPr lang="en-US" sz="2400" dirty="0"/>
              <a:t>, </a:t>
            </a:r>
            <a:r>
              <a:rPr lang="en-US" sz="2400" i="1" dirty="0"/>
              <a:t>b</a:t>
            </a:r>
            <a:r>
              <a:rPr lang="en-US" sz="2400" dirty="0"/>
              <a:t>} from  </a:t>
            </a:r>
            <a:r>
              <a:rPr lang="en-US" sz="2400" i="1" dirty="0"/>
              <a:t>E</a:t>
            </a:r>
            <a:r>
              <a:rPr lang="en-US" sz="2400" dirty="0"/>
              <a:t>;</a:t>
            </a:r>
          </a:p>
          <a:p>
            <a:pPr lvl="1" eaLnBrk="1" hangingPunct="1"/>
            <a:r>
              <a:rPr lang="en-US" sz="2400" dirty="0"/>
              <a:t>If </a:t>
            </a:r>
            <a:r>
              <a:rPr lang="en-US" sz="2400" i="1" dirty="0"/>
              <a:t>a</a:t>
            </a:r>
            <a:r>
              <a:rPr lang="en-US" sz="2400" dirty="0"/>
              <a:t> and </a:t>
            </a:r>
            <a:r>
              <a:rPr lang="en-US" sz="2400" i="1" dirty="0"/>
              <a:t>b</a:t>
            </a:r>
            <a:r>
              <a:rPr lang="en-US" sz="2400" dirty="0"/>
              <a:t> belong to different connected components of  </a:t>
            </a:r>
            <a:r>
              <a:rPr lang="en-US" sz="2400" i="1" dirty="0"/>
              <a:t>T</a:t>
            </a:r>
            <a:r>
              <a:rPr lang="en-US" sz="2400" dirty="0"/>
              <a:t>, then add  </a:t>
            </a:r>
            <a:r>
              <a:rPr lang="en-US" sz="2400" i="1" dirty="0"/>
              <a:t>e</a:t>
            </a:r>
            <a:r>
              <a:rPr lang="en-US" sz="2400" dirty="0"/>
              <a:t>  to </a:t>
            </a:r>
            <a:r>
              <a:rPr lang="en-US" sz="2400" i="1" dirty="0"/>
              <a:t>E</a:t>
            </a:r>
            <a:r>
              <a:rPr lang="en-US" sz="2400" i="1" baseline="-25000" dirty="0"/>
              <a:t>T</a:t>
            </a:r>
            <a:r>
              <a:rPr lang="en-US" sz="2400" dirty="0"/>
              <a:t>  and form the union of the two components containing </a:t>
            </a:r>
            <a:r>
              <a:rPr lang="en-US" sz="2400" i="1" dirty="0"/>
              <a:t>a</a:t>
            </a:r>
            <a:r>
              <a:rPr lang="en-US" sz="2400" dirty="0"/>
              <a:t> and </a:t>
            </a:r>
            <a:r>
              <a:rPr lang="en-US" sz="2400" i="1" dirty="0"/>
              <a:t>b</a:t>
            </a:r>
            <a:r>
              <a:rPr lang="en-US" sz="2400" dirty="0"/>
              <a:t>, creating a single component of </a:t>
            </a:r>
            <a:r>
              <a:rPr lang="en-US" sz="2400" i="1" dirty="0"/>
              <a:t>C</a:t>
            </a:r>
            <a:r>
              <a:rPr lang="en-US" sz="2400" dirty="0" smtClean="0"/>
              <a:t>.</a:t>
            </a:r>
          </a:p>
          <a:p>
            <a:pPr marL="448056" lvl="1" indent="0" eaLnBrk="1" hangingPunct="1">
              <a:buNone/>
            </a:pPr>
            <a:r>
              <a:rPr lang="en-US" sz="2400" dirty="0" smtClean="0"/>
              <a:t>} </a:t>
            </a:r>
            <a:endParaRPr lang="en-US" sz="2400" dirty="0"/>
          </a:p>
        </p:txBody>
      </p:sp>
      <p:sp>
        <p:nvSpPr>
          <p:cNvPr id="2" name="Slide Number Placeholder 1"/>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33</a:t>
            </a:fld>
            <a:endParaRPr kumimoji="0" lang="en-US"/>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Prim’s Algorithm (1957)</a:t>
            </a:r>
            <a:endParaRPr lang="en-US" dirty="0"/>
          </a:p>
        </p:txBody>
      </p:sp>
      <p:sp>
        <p:nvSpPr>
          <p:cNvPr id="3" name="Content Placeholder 2"/>
          <p:cNvSpPr>
            <a:spLocks noGrp="1"/>
          </p:cNvSpPr>
          <p:nvPr>
            <p:ph idx="1"/>
          </p:nvPr>
        </p:nvSpPr>
        <p:spPr/>
        <p:txBody>
          <a:bodyPr/>
          <a:lstStyle/>
          <a:p>
            <a:r>
              <a:rPr lang="en-US" sz="2800" dirty="0" smtClean="0"/>
              <a:t>Start with the tree containing a single arbitrary </a:t>
            </a:r>
            <a:r>
              <a:rPr lang="en-US" sz="2800" smtClean="0"/>
              <a:t>vertex.</a:t>
            </a:r>
            <a:endParaRPr lang="en-US" sz="2800" dirty="0" smtClean="0"/>
          </a:p>
          <a:p>
            <a:r>
              <a:rPr lang="en-US" sz="2800" dirty="0" smtClean="0"/>
              <a:t>At every step, select an edge of minimal weight connecting a vertex already in the tree with one that is not in the tree.</a:t>
            </a:r>
          </a:p>
          <a:p>
            <a:r>
              <a:rPr lang="en-US" sz="2800" dirty="0" smtClean="0"/>
              <a:t>Continue until all the possible vertices have been added to the tree.</a:t>
            </a:r>
          </a:p>
          <a:p>
            <a:r>
              <a:rPr lang="en-US" sz="2800" dirty="0" smtClean="0"/>
              <a:t>http://www.unf.edu/~wkloster/foundations/PrimApplet/PrimApplet.htm</a:t>
            </a:r>
            <a:endParaRPr lang="en-US" sz="2800" dirty="0"/>
          </a:p>
        </p:txBody>
      </p:sp>
      <p:sp>
        <p:nvSpPr>
          <p:cNvPr id="5" name="Slide Number Placeholder 4"/>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34</a:t>
            </a:fld>
            <a:endParaRPr kumimoji="0"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Maze Generation</a:t>
            </a:r>
            <a:endParaRPr lang="en-US" dirty="0"/>
          </a:p>
        </p:txBody>
      </p:sp>
      <p:sp>
        <p:nvSpPr>
          <p:cNvPr id="3" name="Content Placeholder 2"/>
          <p:cNvSpPr>
            <a:spLocks noGrp="1"/>
          </p:cNvSpPr>
          <p:nvPr>
            <p:ph idx="1"/>
          </p:nvPr>
        </p:nvSpPr>
        <p:spPr/>
        <p:txBody>
          <a:bodyPr/>
          <a:lstStyle/>
          <a:p>
            <a:r>
              <a:rPr lang="en-US" sz="2800" dirty="0" smtClean="0"/>
              <a:t>Using </a:t>
            </a:r>
            <a:r>
              <a:rPr lang="en-US" sz="2800" dirty="0" err="1" smtClean="0"/>
              <a:t>Kruskal</a:t>
            </a:r>
            <a:r>
              <a:rPr lang="en-US" sz="2800" dirty="0" smtClean="0"/>
              <a:t> or Prim algorithm to generate a maze.</a:t>
            </a:r>
          </a:p>
          <a:p>
            <a:r>
              <a:rPr lang="en-US" sz="2800" dirty="0" smtClean="0"/>
              <a:t>Every cell in the maze is a vertex.</a:t>
            </a:r>
          </a:p>
          <a:p>
            <a:r>
              <a:rPr lang="en-US" sz="2800" dirty="0" smtClean="0"/>
              <a:t>Consider that the cell is connected to all the adjacent ones. All the weights are 1.</a:t>
            </a:r>
          </a:p>
          <a:p>
            <a:r>
              <a:rPr lang="en-US" sz="2800" dirty="0" smtClean="0"/>
              <a:t>Apply </a:t>
            </a:r>
            <a:r>
              <a:rPr lang="en-US" sz="2800" dirty="0" err="1" smtClean="0"/>
              <a:t>Kruskal</a:t>
            </a:r>
            <a:r>
              <a:rPr lang="en-US" sz="2800" dirty="0" smtClean="0"/>
              <a:t> or Prim to find a minimal spanning tree. At every point, the edge is selected with a random choice. </a:t>
            </a:r>
          </a:p>
          <a:p>
            <a:r>
              <a:rPr lang="en-US" sz="2800" dirty="0" smtClean="0"/>
              <a:t>The result is a maze.</a:t>
            </a:r>
            <a:endParaRPr lang="en-US" sz="2800" dirty="0"/>
          </a:p>
        </p:txBody>
      </p:sp>
      <p:sp>
        <p:nvSpPr>
          <p:cNvPr id="5" name="Slide Number Placeholder 4"/>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35</a:t>
            </a:fld>
            <a:endParaRPr kumimoji="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p:txBody>
          <a:bodyPr/>
          <a:lstStyle/>
          <a:p>
            <a:pPr eaLnBrk="1" hangingPunct="1"/>
            <a:r>
              <a:rPr lang="en-US"/>
              <a:t>Path</a:t>
            </a:r>
          </a:p>
        </p:txBody>
      </p:sp>
      <p:sp>
        <p:nvSpPr>
          <p:cNvPr id="282627" name="Rectangle 3"/>
          <p:cNvSpPr>
            <a:spLocks noGrp="1" noChangeArrowheads="1"/>
          </p:cNvSpPr>
          <p:nvPr>
            <p:ph idx="1"/>
          </p:nvPr>
        </p:nvSpPr>
        <p:spPr>
          <a:xfrm>
            <a:off x="457200" y="1447800"/>
            <a:ext cx="8229600" cy="4876800"/>
          </a:xfrm>
        </p:spPr>
        <p:txBody>
          <a:bodyPr/>
          <a:lstStyle/>
          <a:p>
            <a:pPr eaLnBrk="1" hangingPunct="1">
              <a:lnSpc>
                <a:spcPct val="80000"/>
              </a:lnSpc>
            </a:pPr>
            <a:r>
              <a:rPr lang="en-US" sz="2800"/>
              <a:t>If v</a:t>
            </a:r>
            <a:r>
              <a:rPr lang="en-US" sz="2800" baseline="-25000"/>
              <a:t>1</a:t>
            </a:r>
            <a:r>
              <a:rPr lang="en-US" sz="2800"/>
              <a:t> and v</a:t>
            </a:r>
            <a:r>
              <a:rPr lang="en-US" sz="2800" baseline="-25000"/>
              <a:t>2</a:t>
            </a:r>
            <a:r>
              <a:rPr lang="en-US" sz="2800"/>
              <a:t> are vertices from V, we denote the edge connecting them as (v</a:t>
            </a:r>
            <a:r>
              <a:rPr lang="en-US" sz="2800" baseline="-25000"/>
              <a:t>1</a:t>
            </a:r>
            <a:r>
              <a:rPr lang="en-US" sz="2800"/>
              <a:t>, v</a:t>
            </a:r>
            <a:r>
              <a:rPr lang="en-US" sz="2800" baseline="-25000"/>
              <a:t>2</a:t>
            </a:r>
            <a:r>
              <a:rPr lang="en-US" sz="2800"/>
              <a:t>) for a directed graph and {v</a:t>
            </a:r>
            <a:r>
              <a:rPr lang="en-US" sz="2800" baseline="-25000"/>
              <a:t>1</a:t>
            </a:r>
            <a:r>
              <a:rPr lang="en-US" sz="2800"/>
              <a:t>, v</a:t>
            </a:r>
            <a:r>
              <a:rPr lang="en-US" sz="2800" baseline="-25000"/>
              <a:t>2</a:t>
            </a:r>
            <a:r>
              <a:rPr lang="en-US" sz="2800"/>
              <a:t>} for an undirected graph.</a:t>
            </a:r>
          </a:p>
          <a:p>
            <a:pPr eaLnBrk="1" hangingPunct="1">
              <a:lnSpc>
                <a:spcPct val="80000"/>
              </a:lnSpc>
            </a:pPr>
            <a:r>
              <a:rPr lang="en-US" sz="2800"/>
              <a:t>A </a:t>
            </a:r>
            <a:r>
              <a:rPr lang="en-US" sz="2800" i="1">
                <a:solidFill>
                  <a:schemeClr val="accent2"/>
                </a:solidFill>
              </a:rPr>
              <a:t>path</a:t>
            </a:r>
            <a:r>
              <a:rPr lang="en-US" sz="2800"/>
              <a:t> in a graph is a sequence of vertices v</a:t>
            </a:r>
            <a:r>
              <a:rPr lang="en-US" sz="2800" baseline="-25000"/>
              <a:t>1</a:t>
            </a:r>
            <a:r>
              <a:rPr lang="en-US" sz="2800"/>
              <a:t>, v</a:t>
            </a:r>
            <a:r>
              <a:rPr lang="en-US" sz="2800" baseline="-25000"/>
              <a:t>2</a:t>
            </a:r>
            <a:r>
              <a:rPr lang="en-US" sz="2800"/>
              <a:t>, …, v</a:t>
            </a:r>
            <a:r>
              <a:rPr lang="en-US" sz="2800" baseline="-25000"/>
              <a:t>n</a:t>
            </a:r>
            <a:r>
              <a:rPr lang="en-US" sz="2800"/>
              <a:t> such that for every i between 1 and n-1, (v</a:t>
            </a:r>
            <a:r>
              <a:rPr lang="en-US" sz="2800" baseline="-25000"/>
              <a:t>i</a:t>
            </a:r>
            <a:r>
              <a:rPr lang="en-US" sz="2800"/>
              <a:t>, v</a:t>
            </a:r>
            <a:r>
              <a:rPr lang="en-US" sz="2800" baseline="-25000"/>
              <a:t>i+1</a:t>
            </a:r>
            <a:r>
              <a:rPr lang="en-US" sz="2800"/>
              <a:t>) or {v</a:t>
            </a:r>
            <a:r>
              <a:rPr lang="en-US" sz="2800" baseline="-25000"/>
              <a:t>i</a:t>
            </a:r>
            <a:r>
              <a:rPr lang="en-US" sz="2800"/>
              <a:t>, v</a:t>
            </a:r>
            <a:r>
              <a:rPr lang="en-US" sz="2800" baseline="-25000"/>
              <a:t>i+1</a:t>
            </a:r>
            <a:r>
              <a:rPr lang="en-US" sz="2800"/>
              <a:t>} is an edge.</a:t>
            </a:r>
          </a:p>
          <a:p>
            <a:pPr eaLnBrk="1" hangingPunct="1">
              <a:lnSpc>
                <a:spcPct val="80000"/>
              </a:lnSpc>
            </a:pPr>
            <a:r>
              <a:rPr lang="en-US" sz="2800"/>
              <a:t>A path is called a </a:t>
            </a:r>
            <a:r>
              <a:rPr lang="en-US" sz="2800" i="1">
                <a:solidFill>
                  <a:schemeClr val="accent2"/>
                </a:solidFill>
              </a:rPr>
              <a:t>cycle</a:t>
            </a:r>
            <a:r>
              <a:rPr lang="en-US" sz="2800"/>
              <a:t> if the first and last vertices are the same: v</a:t>
            </a:r>
            <a:r>
              <a:rPr lang="en-US" sz="2800" baseline="-25000"/>
              <a:t>1</a:t>
            </a:r>
            <a:r>
              <a:rPr lang="en-US" sz="2800"/>
              <a:t> = v</a:t>
            </a:r>
            <a:r>
              <a:rPr lang="en-US" sz="2800" baseline="-25000"/>
              <a:t>n</a:t>
            </a:r>
            <a:r>
              <a:rPr lang="en-US" sz="2800"/>
              <a:t>.</a:t>
            </a:r>
          </a:p>
          <a:p>
            <a:pPr eaLnBrk="1" hangingPunct="1">
              <a:lnSpc>
                <a:spcPct val="80000"/>
              </a:lnSpc>
            </a:pPr>
            <a:r>
              <a:rPr lang="en-US" sz="2800"/>
              <a:t>The length of a path is the number of edges in the path. In this notation, it's n-1.</a:t>
            </a:r>
          </a:p>
          <a:p>
            <a:pPr eaLnBrk="1" hangingPunct="1">
              <a:lnSpc>
                <a:spcPct val="80000"/>
              </a:lnSpc>
            </a:pPr>
            <a:r>
              <a:rPr lang="en-US" sz="2800"/>
              <a:t>A path is called </a:t>
            </a:r>
            <a:r>
              <a:rPr lang="en-US" sz="2800" i="1">
                <a:solidFill>
                  <a:schemeClr val="accent2"/>
                </a:solidFill>
              </a:rPr>
              <a:t>simple</a:t>
            </a:r>
            <a:r>
              <a:rPr lang="en-US" sz="2800"/>
              <a:t> if no vertex is repeated in the path. A cycle is called simple if by removing the last vertex, it becomes a simple path.</a:t>
            </a:r>
          </a:p>
        </p:txBody>
      </p:sp>
      <p:sp>
        <p:nvSpPr>
          <p:cNvPr id="2" name="Slide Number Placeholder 1"/>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4</a:t>
            </a:fld>
            <a:endParaRPr kumimoji="0" lang="en-US"/>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p:txBody>
          <a:bodyPr/>
          <a:lstStyle/>
          <a:p>
            <a:pPr eaLnBrk="1" hangingPunct="1"/>
            <a:r>
              <a:rPr lang="en-US"/>
              <a:t>Connectivity</a:t>
            </a:r>
          </a:p>
        </p:txBody>
      </p:sp>
      <p:sp>
        <p:nvSpPr>
          <p:cNvPr id="285699" name="Rectangle 3"/>
          <p:cNvSpPr>
            <a:spLocks noGrp="1" noChangeArrowheads="1"/>
          </p:cNvSpPr>
          <p:nvPr>
            <p:ph idx="1"/>
          </p:nvPr>
        </p:nvSpPr>
        <p:spPr/>
        <p:txBody>
          <a:bodyPr/>
          <a:lstStyle/>
          <a:p>
            <a:pPr eaLnBrk="1" hangingPunct="1">
              <a:lnSpc>
                <a:spcPct val="80000"/>
              </a:lnSpc>
            </a:pPr>
            <a:r>
              <a:rPr lang="en-US" sz="2800"/>
              <a:t>An undirected graph is called </a:t>
            </a:r>
            <a:r>
              <a:rPr lang="en-US" sz="2800" i="1">
                <a:solidFill>
                  <a:schemeClr val="accent2"/>
                </a:solidFill>
              </a:rPr>
              <a:t>connected</a:t>
            </a:r>
            <a:r>
              <a:rPr lang="en-US" sz="2800"/>
              <a:t> if for every pair of vertices  x  and  y  in the graph there is a path from  x  to  y. </a:t>
            </a:r>
          </a:p>
          <a:p>
            <a:pPr eaLnBrk="1" hangingPunct="1">
              <a:lnSpc>
                <a:spcPct val="80000"/>
              </a:lnSpc>
            </a:pPr>
            <a:r>
              <a:rPr lang="en-US" sz="2800" i="1">
                <a:solidFill>
                  <a:schemeClr val="accent2"/>
                </a:solidFill>
              </a:rPr>
              <a:t>Def</a:t>
            </a:r>
            <a:r>
              <a:rPr lang="en-US" sz="2800"/>
              <a:t>. A graph H = {W, F}  is a </a:t>
            </a:r>
            <a:r>
              <a:rPr lang="en-US" sz="2800" i="1">
                <a:solidFill>
                  <a:schemeClr val="accent2"/>
                </a:solidFill>
              </a:rPr>
              <a:t>subgraph</a:t>
            </a:r>
            <a:r>
              <a:rPr lang="en-US" sz="2800"/>
              <a:t>  of a graph G = {V, E} if W </a:t>
            </a:r>
            <a:r>
              <a:rPr lang="en-US" sz="2800">
                <a:latin typeface="Symbol" charset="2"/>
              </a:rPr>
              <a:t>Í</a:t>
            </a:r>
            <a:r>
              <a:rPr lang="en-US" sz="2800"/>
              <a:t> V and F </a:t>
            </a:r>
            <a:r>
              <a:rPr lang="en-US" sz="2800">
                <a:latin typeface="Symbol" charset="2"/>
              </a:rPr>
              <a:t>Í</a:t>
            </a:r>
            <a:r>
              <a:rPr lang="en-US" sz="2800"/>
              <a:t> E .</a:t>
            </a:r>
          </a:p>
          <a:p>
            <a:pPr eaLnBrk="1" hangingPunct="1">
              <a:lnSpc>
                <a:spcPct val="80000"/>
              </a:lnSpc>
            </a:pPr>
            <a:r>
              <a:rPr lang="en-US" sz="2800" i="1">
                <a:solidFill>
                  <a:schemeClr val="accent2"/>
                </a:solidFill>
              </a:rPr>
              <a:t>Def</a:t>
            </a:r>
            <a:r>
              <a:rPr lang="en-US" sz="2800"/>
              <a:t>. A </a:t>
            </a:r>
            <a:r>
              <a:rPr lang="en-US" sz="2800" i="1">
                <a:solidFill>
                  <a:schemeClr val="accent2"/>
                </a:solidFill>
              </a:rPr>
              <a:t>connected component</a:t>
            </a:r>
            <a:r>
              <a:rPr lang="en-US" sz="2800"/>
              <a:t> in a graph is the subgraph containing all the vertices for which there is a path to a particular vertex and all the edges that these vertices belong to.</a:t>
            </a:r>
          </a:p>
          <a:p>
            <a:pPr eaLnBrk="1" hangingPunct="1">
              <a:lnSpc>
                <a:spcPct val="80000"/>
              </a:lnSpc>
            </a:pPr>
            <a:r>
              <a:rPr lang="en-US" sz="2800"/>
              <a:t>A graph is called </a:t>
            </a:r>
            <a:r>
              <a:rPr lang="en-US" sz="2800" i="1">
                <a:solidFill>
                  <a:schemeClr val="accent2"/>
                </a:solidFill>
              </a:rPr>
              <a:t>complete</a:t>
            </a:r>
            <a:r>
              <a:rPr lang="en-US" sz="2800"/>
              <a:t> if it contains all possible edges.</a:t>
            </a:r>
          </a:p>
        </p:txBody>
      </p:sp>
      <p:sp>
        <p:nvSpPr>
          <p:cNvPr id="2" name="Slide Number Placeholder 1"/>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5</a:t>
            </a:fld>
            <a:endParaRPr kumimoji="0" lang="en-US"/>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p:txBody>
          <a:bodyPr/>
          <a:lstStyle/>
          <a:p>
            <a:pPr eaLnBrk="1" hangingPunct="1"/>
            <a:r>
              <a:rPr lang="en-US"/>
              <a:t>Graph Implementations</a:t>
            </a:r>
          </a:p>
        </p:txBody>
      </p:sp>
      <p:sp>
        <p:nvSpPr>
          <p:cNvPr id="288771" name="Rectangle 3"/>
          <p:cNvSpPr>
            <a:spLocks noGrp="1" noChangeArrowheads="1"/>
          </p:cNvSpPr>
          <p:nvPr>
            <p:ph idx="1"/>
          </p:nvPr>
        </p:nvSpPr>
        <p:spPr/>
        <p:txBody>
          <a:bodyPr>
            <a:normAutofit fontScale="92500"/>
          </a:bodyPr>
          <a:lstStyle/>
          <a:p>
            <a:pPr eaLnBrk="1" hangingPunct="1">
              <a:lnSpc>
                <a:spcPct val="80000"/>
              </a:lnSpc>
            </a:pPr>
            <a:r>
              <a:rPr lang="en-US" sz="2800" dirty="0"/>
              <a:t>There are two classical approaches: list of vertices or adjacency matrix.</a:t>
            </a:r>
          </a:p>
          <a:p>
            <a:pPr eaLnBrk="1" hangingPunct="1">
              <a:lnSpc>
                <a:spcPct val="80000"/>
              </a:lnSpc>
            </a:pPr>
            <a:r>
              <a:rPr lang="en-US" sz="2800" dirty="0"/>
              <a:t>For a </a:t>
            </a:r>
            <a:r>
              <a:rPr lang="en-US" sz="2800" i="1" dirty="0">
                <a:solidFill>
                  <a:schemeClr val="accent2"/>
                </a:solidFill>
              </a:rPr>
              <a:t>list of vertices</a:t>
            </a:r>
            <a:r>
              <a:rPr lang="en-US" sz="2800" dirty="0"/>
              <a:t>, for every vertex we keep a linked list of the vertices adjacent to it.</a:t>
            </a:r>
          </a:p>
          <a:p>
            <a:pPr eaLnBrk="1" hangingPunct="1">
              <a:lnSpc>
                <a:spcPct val="80000"/>
              </a:lnSpc>
            </a:pPr>
            <a:r>
              <a:rPr lang="en-US" sz="2800" dirty="0"/>
              <a:t>For an </a:t>
            </a:r>
            <a:r>
              <a:rPr lang="en-US" sz="2800" i="1" dirty="0">
                <a:solidFill>
                  <a:schemeClr val="accent2"/>
                </a:solidFill>
              </a:rPr>
              <a:t>adjacency matrix</a:t>
            </a:r>
            <a:r>
              <a:rPr lang="en-US" sz="2800" dirty="0"/>
              <a:t>, we keep the edges in a matrix with a nr of rows and columns equal to the number of vertices in the graph.</a:t>
            </a:r>
          </a:p>
          <a:p>
            <a:pPr eaLnBrk="1" hangingPunct="1">
              <a:lnSpc>
                <a:spcPct val="80000"/>
              </a:lnSpc>
            </a:pPr>
            <a:r>
              <a:rPr lang="en-US" sz="2800" dirty="0"/>
              <a:t>We represent an edge (</a:t>
            </a:r>
            <a:r>
              <a:rPr lang="en-US" sz="2800" dirty="0" err="1"/>
              <a:t>x</a:t>
            </a:r>
            <a:r>
              <a:rPr lang="en-US" sz="2800" dirty="0"/>
              <a:t>, </a:t>
            </a:r>
            <a:r>
              <a:rPr lang="en-US" sz="2800" dirty="0" err="1"/>
              <a:t>y</a:t>
            </a:r>
            <a:r>
              <a:rPr lang="en-US" sz="2800" dirty="0"/>
              <a:t>) by assigning</a:t>
            </a:r>
            <a:r>
              <a:rPr lang="en-US" sz="2800" dirty="0" smtClean="0"/>
              <a:t> </a:t>
            </a:r>
            <a:br>
              <a:rPr lang="en-US" sz="2800" dirty="0" smtClean="0"/>
            </a:br>
            <a:r>
              <a:rPr lang="en-US" sz="2800" dirty="0" err="1" smtClean="0"/>
              <a:t>adj</a:t>
            </a:r>
            <a:r>
              <a:rPr lang="en-US" sz="2800" dirty="0" err="1"/>
              <a:t>[x][y</a:t>
            </a:r>
            <a:r>
              <a:rPr lang="en-US" sz="2800" dirty="0"/>
              <a:t>] = 1;. All the other elements of the matrix are 0.</a:t>
            </a:r>
          </a:p>
          <a:p>
            <a:pPr eaLnBrk="1" hangingPunct="1">
              <a:lnSpc>
                <a:spcPct val="80000"/>
              </a:lnSpc>
            </a:pPr>
            <a:r>
              <a:rPr lang="en-US" sz="2800" dirty="0"/>
              <a:t>The adjacency matrix is used when the number of edges is big (close to n</a:t>
            </a:r>
            <a:r>
              <a:rPr lang="en-US" sz="2800" baseline="30000" dirty="0"/>
              <a:t>2</a:t>
            </a:r>
            <a:r>
              <a:rPr lang="en-US" sz="2800" dirty="0"/>
              <a:t>).</a:t>
            </a:r>
          </a:p>
        </p:txBody>
      </p:sp>
      <p:sp>
        <p:nvSpPr>
          <p:cNvPr id="2" name="Slide Number Placeholder 1"/>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6</a:t>
            </a:fld>
            <a:endParaRPr kumimoji="0" lang="en-US"/>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p:txBody>
          <a:bodyPr/>
          <a:lstStyle/>
          <a:p>
            <a:pPr eaLnBrk="1" hangingPunct="1"/>
            <a:r>
              <a:rPr lang="en-US"/>
              <a:t>Adjacency Matrix</a:t>
            </a:r>
          </a:p>
        </p:txBody>
      </p:sp>
      <p:sp>
        <p:nvSpPr>
          <p:cNvPr id="289795" name="Rectangle 3"/>
          <p:cNvSpPr>
            <a:spLocks noGrp="1" noChangeArrowheads="1"/>
          </p:cNvSpPr>
          <p:nvPr>
            <p:ph type="body" sz="half" idx="1"/>
          </p:nvPr>
        </p:nvSpPr>
        <p:spPr/>
        <p:txBody>
          <a:bodyPr/>
          <a:lstStyle/>
          <a:p>
            <a:pPr eaLnBrk="1" hangingPunct="1">
              <a:lnSpc>
                <a:spcPct val="90000"/>
              </a:lnSpc>
            </a:pPr>
            <a:r>
              <a:rPr lang="en-US" sz="2800"/>
              <a:t>Used when the graph is small or when the number of edges is high.</a:t>
            </a:r>
          </a:p>
          <a:p>
            <a:pPr eaLnBrk="1" hangingPunct="1">
              <a:lnSpc>
                <a:spcPct val="90000"/>
              </a:lnSpc>
            </a:pPr>
            <a:r>
              <a:rPr lang="en-US" sz="2800"/>
              <a:t>Adjacency matrix for the first graph in the examples:</a:t>
            </a:r>
          </a:p>
          <a:p>
            <a:pPr eaLnBrk="1" hangingPunct="1">
              <a:lnSpc>
                <a:spcPct val="90000"/>
              </a:lnSpc>
            </a:pPr>
            <a:r>
              <a:rPr lang="en-US" sz="2800"/>
              <a:t>For un undirected graph the matrix is symmetric.</a:t>
            </a:r>
          </a:p>
        </p:txBody>
      </p:sp>
      <p:graphicFrame>
        <p:nvGraphicFramePr>
          <p:cNvPr id="289834" name="Group 42"/>
          <p:cNvGraphicFramePr>
            <a:graphicFrameLocks noGrp="1"/>
          </p:cNvGraphicFramePr>
          <p:nvPr>
            <p:ph sz="half" idx="2"/>
          </p:nvPr>
        </p:nvGraphicFramePr>
        <p:xfrm>
          <a:off x="5181600" y="2133600"/>
          <a:ext cx="3505200" cy="4149727"/>
        </p:xfrm>
        <a:graphic>
          <a:graphicData uri="http://schemas.openxmlformats.org/drawingml/2006/table">
            <a:tbl>
              <a:tblPr/>
              <a:tblGrid>
                <a:gridCol w="701675"/>
                <a:gridCol w="700088"/>
                <a:gridCol w="701675"/>
                <a:gridCol w="700087"/>
                <a:gridCol w="701675"/>
              </a:tblGrid>
              <a:tr h="8302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302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86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302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302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259" name="Text Box 44"/>
          <p:cNvSpPr txBox="1">
            <a:spLocks noChangeArrowheads="1"/>
          </p:cNvSpPr>
          <p:nvPr/>
        </p:nvSpPr>
        <p:spPr bwMode="auto">
          <a:xfrm>
            <a:off x="5334000" y="1600200"/>
            <a:ext cx="387350" cy="457200"/>
          </a:xfrm>
          <a:prstGeom prst="rect">
            <a:avLst/>
          </a:prstGeom>
          <a:noFill/>
          <a:ln w="9525">
            <a:noFill/>
            <a:miter lim="800000"/>
            <a:headEnd/>
            <a:tailEnd/>
          </a:ln>
        </p:spPr>
        <p:txBody>
          <a:bodyPr wrap="none">
            <a:prstTxWarp prst="textNoShape">
              <a:avLst/>
            </a:prstTxWarp>
            <a:spAutoFit/>
          </a:bodyPr>
          <a:lstStyle/>
          <a:p>
            <a:r>
              <a:rPr lang="en-US" sz="2400"/>
              <a:t>A</a:t>
            </a:r>
          </a:p>
        </p:txBody>
      </p:sp>
      <p:sp>
        <p:nvSpPr>
          <p:cNvPr id="9260" name="Text Box 45"/>
          <p:cNvSpPr txBox="1">
            <a:spLocks noChangeArrowheads="1"/>
          </p:cNvSpPr>
          <p:nvPr/>
        </p:nvSpPr>
        <p:spPr bwMode="auto">
          <a:xfrm>
            <a:off x="6019800" y="1600200"/>
            <a:ext cx="387350" cy="457200"/>
          </a:xfrm>
          <a:prstGeom prst="rect">
            <a:avLst/>
          </a:prstGeom>
          <a:noFill/>
          <a:ln w="9525">
            <a:noFill/>
            <a:miter lim="800000"/>
            <a:headEnd/>
            <a:tailEnd/>
          </a:ln>
        </p:spPr>
        <p:txBody>
          <a:bodyPr wrap="none">
            <a:prstTxWarp prst="textNoShape">
              <a:avLst/>
            </a:prstTxWarp>
            <a:spAutoFit/>
          </a:bodyPr>
          <a:lstStyle/>
          <a:p>
            <a:r>
              <a:rPr lang="en-US" sz="2400"/>
              <a:t>B</a:t>
            </a:r>
          </a:p>
        </p:txBody>
      </p:sp>
      <p:sp>
        <p:nvSpPr>
          <p:cNvPr id="9261" name="Text Box 46"/>
          <p:cNvSpPr txBox="1">
            <a:spLocks noChangeArrowheads="1"/>
          </p:cNvSpPr>
          <p:nvPr/>
        </p:nvSpPr>
        <p:spPr bwMode="auto">
          <a:xfrm>
            <a:off x="6705600" y="1600200"/>
            <a:ext cx="404813" cy="457200"/>
          </a:xfrm>
          <a:prstGeom prst="rect">
            <a:avLst/>
          </a:prstGeom>
          <a:noFill/>
          <a:ln w="9525">
            <a:noFill/>
            <a:miter lim="800000"/>
            <a:headEnd/>
            <a:tailEnd/>
          </a:ln>
        </p:spPr>
        <p:txBody>
          <a:bodyPr wrap="none">
            <a:prstTxWarp prst="textNoShape">
              <a:avLst/>
            </a:prstTxWarp>
            <a:spAutoFit/>
          </a:bodyPr>
          <a:lstStyle/>
          <a:p>
            <a:r>
              <a:rPr lang="en-US" sz="2400"/>
              <a:t>C</a:t>
            </a:r>
          </a:p>
        </p:txBody>
      </p:sp>
      <p:sp>
        <p:nvSpPr>
          <p:cNvPr id="9262" name="Text Box 47"/>
          <p:cNvSpPr txBox="1">
            <a:spLocks noChangeArrowheads="1"/>
          </p:cNvSpPr>
          <p:nvPr/>
        </p:nvSpPr>
        <p:spPr bwMode="auto">
          <a:xfrm>
            <a:off x="7467600" y="1600200"/>
            <a:ext cx="404813" cy="457200"/>
          </a:xfrm>
          <a:prstGeom prst="rect">
            <a:avLst/>
          </a:prstGeom>
          <a:noFill/>
          <a:ln w="9525">
            <a:noFill/>
            <a:miter lim="800000"/>
            <a:headEnd/>
            <a:tailEnd/>
          </a:ln>
        </p:spPr>
        <p:txBody>
          <a:bodyPr wrap="none">
            <a:prstTxWarp prst="textNoShape">
              <a:avLst/>
            </a:prstTxWarp>
            <a:spAutoFit/>
          </a:bodyPr>
          <a:lstStyle/>
          <a:p>
            <a:r>
              <a:rPr lang="en-US" sz="2400"/>
              <a:t>D</a:t>
            </a:r>
          </a:p>
        </p:txBody>
      </p:sp>
      <p:sp>
        <p:nvSpPr>
          <p:cNvPr id="9263" name="Text Box 48"/>
          <p:cNvSpPr txBox="1">
            <a:spLocks noChangeArrowheads="1"/>
          </p:cNvSpPr>
          <p:nvPr/>
        </p:nvSpPr>
        <p:spPr bwMode="auto">
          <a:xfrm>
            <a:off x="8153400" y="1600200"/>
            <a:ext cx="387350" cy="457200"/>
          </a:xfrm>
          <a:prstGeom prst="rect">
            <a:avLst/>
          </a:prstGeom>
          <a:noFill/>
          <a:ln w="9525">
            <a:noFill/>
            <a:miter lim="800000"/>
            <a:headEnd/>
            <a:tailEnd/>
          </a:ln>
        </p:spPr>
        <p:txBody>
          <a:bodyPr wrap="none">
            <a:prstTxWarp prst="textNoShape">
              <a:avLst/>
            </a:prstTxWarp>
            <a:spAutoFit/>
          </a:bodyPr>
          <a:lstStyle/>
          <a:p>
            <a:r>
              <a:rPr lang="en-US" sz="2400"/>
              <a:t>E</a:t>
            </a:r>
          </a:p>
        </p:txBody>
      </p:sp>
      <p:sp>
        <p:nvSpPr>
          <p:cNvPr id="9264" name="Text Box 49"/>
          <p:cNvSpPr txBox="1">
            <a:spLocks noChangeArrowheads="1"/>
          </p:cNvSpPr>
          <p:nvPr/>
        </p:nvSpPr>
        <p:spPr bwMode="auto">
          <a:xfrm>
            <a:off x="4724400" y="2286000"/>
            <a:ext cx="387350" cy="457200"/>
          </a:xfrm>
          <a:prstGeom prst="rect">
            <a:avLst/>
          </a:prstGeom>
          <a:noFill/>
          <a:ln w="9525">
            <a:noFill/>
            <a:miter lim="800000"/>
            <a:headEnd/>
            <a:tailEnd/>
          </a:ln>
        </p:spPr>
        <p:txBody>
          <a:bodyPr wrap="none">
            <a:prstTxWarp prst="textNoShape">
              <a:avLst/>
            </a:prstTxWarp>
            <a:spAutoFit/>
          </a:bodyPr>
          <a:lstStyle/>
          <a:p>
            <a:r>
              <a:rPr lang="en-US" sz="2400"/>
              <a:t>A</a:t>
            </a:r>
          </a:p>
        </p:txBody>
      </p:sp>
      <p:sp>
        <p:nvSpPr>
          <p:cNvPr id="9265" name="Text Box 50"/>
          <p:cNvSpPr txBox="1">
            <a:spLocks noChangeArrowheads="1"/>
          </p:cNvSpPr>
          <p:nvPr/>
        </p:nvSpPr>
        <p:spPr bwMode="auto">
          <a:xfrm>
            <a:off x="4724400" y="3124200"/>
            <a:ext cx="387350" cy="457200"/>
          </a:xfrm>
          <a:prstGeom prst="rect">
            <a:avLst/>
          </a:prstGeom>
          <a:noFill/>
          <a:ln w="9525">
            <a:noFill/>
            <a:miter lim="800000"/>
            <a:headEnd/>
            <a:tailEnd/>
          </a:ln>
        </p:spPr>
        <p:txBody>
          <a:bodyPr wrap="none">
            <a:prstTxWarp prst="textNoShape">
              <a:avLst/>
            </a:prstTxWarp>
            <a:spAutoFit/>
          </a:bodyPr>
          <a:lstStyle/>
          <a:p>
            <a:r>
              <a:rPr lang="en-US" sz="2400"/>
              <a:t>B</a:t>
            </a:r>
          </a:p>
        </p:txBody>
      </p:sp>
      <p:sp>
        <p:nvSpPr>
          <p:cNvPr id="9266" name="Text Box 51"/>
          <p:cNvSpPr txBox="1">
            <a:spLocks noChangeArrowheads="1"/>
          </p:cNvSpPr>
          <p:nvPr/>
        </p:nvSpPr>
        <p:spPr bwMode="auto">
          <a:xfrm>
            <a:off x="4724400" y="3962400"/>
            <a:ext cx="404813" cy="457200"/>
          </a:xfrm>
          <a:prstGeom prst="rect">
            <a:avLst/>
          </a:prstGeom>
          <a:noFill/>
          <a:ln w="9525">
            <a:noFill/>
            <a:miter lim="800000"/>
            <a:headEnd/>
            <a:tailEnd/>
          </a:ln>
        </p:spPr>
        <p:txBody>
          <a:bodyPr wrap="none">
            <a:prstTxWarp prst="textNoShape">
              <a:avLst/>
            </a:prstTxWarp>
            <a:spAutoFit/>
          </a:bodyPr>
          <a:lstStyle/>
          <a:p>
            <a:r>
              <a:rPr lang="en-US" sz="2400"/>
              <a:t>C</a:t>
            </a:r>
          </a:p>
        </p:txBody>
      </p:sp>
      <p:sp>
        <p:nvSpPr>
          <p:cNvPr id="9267" name="Text Box 52"/>
          <p:cNvSpPr txBox="1">
            <a:spLocks noChangeArrowheads="1"/>
          </p:cNvSpPr>
          <p:nvPr/>
        </p:nvSpPr>
        <p:spPr bwMode="auto">
          <a:xfrm>
            <a:off x="4724400" y="4724400"/>
            <a:ext cx="404813" cy="457200"/>
          </a:xfrm>
          <a:prstGeom prst="rect">
            <a:avLst/>
          </a:prstGeom>
          <a:noFill/>
          <a:ln w="9525">
            <a:noFill/>
            <a:miter lim="800000"/>
            <a:headEnd/>
            <a:tailEnd/>
          </a:ln>
        </p:spPr>
        <p:txBody>
          <a:bodyPr wrap="none">
            <a:prstTxWarp prst="textNoShape">
              <a:avLst/>
            </a:prstTxWarp>
            <a:spAutoFit/>
          </a:bodyPr>
          <a:lstStyle/>
          <a:p>
            <a:r>
              <a:rPr lang="en-US" sz="2400"/>
              <a:t>D</a:t>
            </a:r>
          </a:p>
        </p:txBody>
      </p:sp>
      <p:sp>
        <p:nvSpPr>
          <p:cNvPr id="9268" name="Text Box 53"/>
          <p:cNvSpPr txBox="1">
            <a:spLocks noChangeArrowheads="1"/>
          </p:cNvSpPr>
          <p:nvPr/>
        </p:nvSpPr>
        <p:spPr bwMode="auto">
          <a:xfrm>
            <a:off x="4724400" y="5638800"/>
            <a:ext cx="387350" cy="457200"/>
          </a:xfrm>
          <a:prstGeom prst="rect">
            <a:avLst/>
          </a:prstGeom>
          <a:noFill/>
          <a:ln w="9525">
            <a:noFill/>
            <a:miter lim="800000"/>
            <a:headEnd/>
            <a:tailEnd/>
          </a:ln>
        </p:spPr>
        <p:txBody>
          <a:bodyPr wrap="none">
            <a:prstTxWarp prst="textNoShape">
              <a:avLst/>
            </a:prstTxWarp>
            <a:spAutoFit/>
          </a:bodyPr>
          <a:lstStyle/>
          <a:p>
            <a:r>
              <a:rPr lang="en-US" sz="2400"/>
              <a:t>E</a:t>
            </a: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p:txBody>
          <a:bodyPr/>
          <a:lstStyle/>
          <a:p>
            <a:pPr eaLnBrk="1" hangingPunct="1"/>
            <a:r>
              <a:rPr lang="en-US"/>
              <a:t>Adjacency List</a:t>
            </a:r>
          </a:p>
        </p:txBody>
      </p:sp>
      <p:sp>
        <p:nvSpPr>
          <p:cNvPr id="291843" name="Rectangle 3"/>
          <p:cNvSpPr>
            <a:spLocks noGrp="1" noChangeArrowheads="1"/>
          </p:cNvSpPr>
          <p:nvPr>
            <p:ph idx="1"/>
          </p:nvPr>
        </p:nvSpPr>
        <p:spPr>
          <a:xfrm>
            <a:off x="457200" y="1600200"/>
            <a:ext cx="4724400" cy="4530725"/>
          </a:xfrm>
        </p:spPr>
        <p:txBody>
          <a:bodyPr/>
          <a:lstStyle/>
          <a:p>
            <a:pPr eaLnBrk="1" hangingPunct="1">
              <a:lnSpc>
                <a:spcPct val="80000"/>
              </a:lnSpc>
            </a:pPr>
            <a:r>
              <a:rPr lang="en-US" sz="2800"/>
              <a:t>The most common implementation of graphs.</a:t>
            </a:r>
          </a:p>
          <a:p>
            <a:pPr eaLnBrk="1" hangingPunct="1">
              <a:lnSpc>
                <a:spcPct val="80000"/>
              </a:lnSpc>
            </a:pPr>
            <a:r>
              <a:rPr lang="en-US" sz="2800"/>
              <a:t>Example for the second graph.</a:t>
            </a:r>
          </a:p>
          <a:p>
            <a:pPr eaLnBrk="1" hangingPunct="1">
              <a:lnSpc>
                <a:spcPct val="80000"/>
              </a:lnSpc>
            </a:pPr>
            <a:r>
              <a:rPr lang="en-US" sz="2800"/>
              <a:t>If the vertices have non-trivial names, they can be stored in a hash table separately.</a:t>
            </a:r>
          </a:p>
          <a:p>
            <a:pPr eaLnBrk="1" hangingPunct="1">
              <a:lnSpc>
                <a:spcPct val="80000"/>
              </a:lnSpc>
            </a:pPr>
            <a:r>
              <a:rPr lang="en-US" sz="2800"/>
              <a:t>If the graph is weighted, the weights are contained in the nodes of the adjacency lists.</a:t>
            </a:r>
          </a:p>
        </p:txBody>
      </p:sp>
      <p:sp>
        <p:nvSpPr>
          <p:cNvPr id="10245" name="Rectangle 4"/>
          <p:cNvSpPr>
            <a:spLocks noChangeArrowheads="1"/>
          </p:cNvSpPr>
          <p:nvPr/>
        </p:nvSpPr>
        <p:spPr bwMode="auto">
          <a:xfrm>
            <a:off x="5486400" y="1905000"/>
            <a:ext cx="609600" cy="609600"/>
          </a:xfrm>
          <a:prstGeom prst="rect">
            <a:avLst/>
          </a:prstGeom>
          <a:noFill/>
          <a:ln w="19050" cap="flat" cmpd="sng" algn="ctr">
            <a:solidFill>
              <a:schemeClr val="tx1"/>
            </a:solidFill>
            <a:prstDash val="solid"/>
            <a:miter lim="800000"/>
            <a:headEnd type="none" w="med" len="med"/>
            <a:tailEnd w="med" len="med"/>
          </a:ln>
        </p:spPr>
        <p:txBody>
          <a:bodyPr wrap="none" anchor="ctr">
            <a:prstTxWarp prst="textNoShape">
              <a:avLst/>
            </a:prstTxWarp>
          </a:bodyPr>
          <a:lstStyle/>
          <a:p>
            <a:endParaRPr lang="en-US"/>
          </a:p>
        </p:txBody>
      </p:sp>
      <p:sp>
        <p:nvSpPr>
          <p:cNvPr id="10246" name="Rectangle 5"/>
          <p:cNvSpPr>
            <a:spLocks noChangeArrowheads="1"/>
          </p:cNvSpPr>
          <p:nvPr/>
        </p:nvSpPr>
        <p:spPr bwMode="auto">
          <a:xfrm>
            <a:off x="5486400" y="2514600"/>
            <a:ext cx="609600" cy="609600"/>
          </a:xfrm>
          <a:prstGeom prst="rect">
            <a:avLst/>
          </a:prstGeom>
          <a:noFill/>
          <a:ln w="19050" cap="flat" cmpd="sng" algn="ctr">
            <a:solidFill>
              <a:schemeClr val="tx1"/>
            </a:solidFill>
            <a:prstDash val="solid"/>
            <a:miter lim="800000"/>
            <a:headEnd type="none" w="med" len="med"/>
            <a:tailEnd w="med" len="med"/>
          </a:ln>
        </p:spPr>
        <p:txBody>
          <a:bodyPr wrap="none" anchor="ctr">
            <a:prstTxWarp prst="textNoShape">
              <a:avLst/>
            </a:prstTxWarp>
          </a:bodyPr>
          <a:lstStyle/>
          <a:p>
            <a:endParaRPr lang="en-US"/>
          </a:p>
        </p:txBody>
      </p:sp>
      <p:sp>
        <p:nvSpPr>
          <p:cNvPr id="10247" name="Rectangle 6"/>
          <p:cNvSpPr>
            <a:spLocks noChangeArrowheads="1"/>
          </p:cNvSpPr>
          <p:nvPr/>
        </p:nvSpPr>
        <p:spPr bwMode="auto">
          <a:xfrm>
            <a:off x="5486400" y="3124200"/>
            <a:ext cx="609600" cy="609600"/>
          </a:xfrm>
          <a:prstGeom prst="rect">
            <a:avLst/>
          </a:prstGeom>
          <a:noFill/>
          <a:ln w="19050" cap="flat" cmpd="sng" algn="ctr">
            <a:solidFill>
              <a:schemeClr val="tx1"/>
            </a:solidFill>
            <a:prstDash val="solid"/>
            <a:miter lim="800000"/>
            <a:headEnd type="none" w="med" len="med"/>
            <a:tailEnd w="med" len="med"/>
          </a:ln>
        </p:spPr>
        <p:txBody>
          <a:bodyPr wrap="none" anchor="ctr">
            <a:prstTxWarp prst="textNoShape">
              <a:avLst/>
            </a:prstTxWarp>
          </a:bodyPr>
          <a:lstStyle/>
          <a:p>
            <a:endParaRPr lang="en-US"/>
          </a:p>
        </p:txBody>
      </p:sp>
      <p:sp>
        <p:nvSpPr>
          <p:cNvPr id="10248" name="Rectangle 7"/>
          <p:cNvSpPr>
            <a:spLocks noChangeArrowheads="1"/>
          </p:cNvSpPr>
          <p:nvPr/>
        </p:nvSpPr>
        <p:spPr bwMode="auto">
          <a:xfrm>
            <a:off x="5486400" y="3733800"/>
            <a:ext cx="609600" cy="609600"/>
          </a:xfrm>
          <a:prstGeom prst="rect">
            <a:avLst/>
          </a:prstGeom>
          <a:noFill/>
          <a:ln w="19050" cap="flat" cmpd="sng" algn="ctr">
            <a:solidFill>
              <a:schemeClr val="tx1"/>
            </a:solidFill>
            <a:prstDash val="solid"/>
            <a:miter lim="800000"/>
            <a:headEnd type="none" w="med" len="med"/>
            <a:tailEnd w="med" len="med"/>
          </a:ln>
        </p:spPr>
        <p:txBody>
          <a:bodyPr wrap="none" anchor="ctr">
            <a:prstTxWarp prst="textNoShape">
              <a:avLst/>
            </a:prstTxWarp>
          </a:bodyPr>
          <a:lstStyle/>
          <a:p>
            <a:endParaRPr lang="en-US"/>
          </a:p>
        </p:txBody>
      </p:sp>
      <p:sp>
        <p:nvSpPr>
          <p:cNvPr id="10249" name="Rectangle 8"/>
          <p:cNvSpPr>
            <a:spLocks noChangeArrowheads="1"/>
          </p:cNvSpPr>
          <p:nvPr/>
        </p:nvSpPr>
        <p:spPr bwMode="auto">
          <a:xfrm>
            <a:off x="5486400" y="4343400"/>
            <a:ext cx="609600" cy="609600"/>
          </a:xfrm>
          <a:prstGeom prst="rect">
            <a:avLst/>
          </a:prstGeom>
          <a:noFill/>
          <a:ln w="19050" cap="flat" cmpd="sng" algn="ctr">
            <a:solidFill>
              <a:schemeClr val="tx1"/>
            </a:solidFill>
            <a:prstDash val="solid"/>
            <a:miter lim="800000"/>
            <a:headEnd type="none" w="med" len="med"/>
            <a:tailEnd w="med" len="med"/>
          </a:ln>
        </p:spPr>
        <p:txBody>
          <a:bodyPr wrap="none" anchor="ctr">
            <a:prstTxWarp prst="textNoShape">
              <a:avLst/>
            </a:prstTxWarp>
          </a:bodyPr>
          <a:lstStyle/>
          <a:p>
            <a:endParaRPr lang="en-US"/>
          </a:p>
        </p:txBody>
      </p:sp>
      <p:sp>
        <p:nvSpPr>
          <p:cNvPr id="10250" name="Rectangle 9"/>
          <p:cNvSpPr>
            <a:spLocks noChangeArrowheads="1"/>
          </p:cNvSpPr>
          <p:nvPr/>
        </p:nvSpPr>
        <p:spPr bwMode="auto">
          <a:xfrm>
            <a:off x="5486400" y="4953000"/>
            <a:ext cx="609600" cy="609600"/>
          </a:xfrm>
          <a:prstGeom prst="rect">
            <a:avLst/>
          </a:prstGeom>
          <a:noFill/>
          <a:ln w="19050" cap="flat" cmpd="sng" algn="ctr">
            <a:solidFill>
              <a:schemeClr val="tx1"/>
            </a:solidFill>
            <a:prstDash val="solid"/>
            <a:miter lim="800000"/>
            <a:headEnd type="none" w="med" len="med"/>
            <a:tailEnd w="med" len="med"/>
          </a:ln>
        </p:spPr>
        <p:txBody>
          <a:bodyPr wrap="none" anchor="ctr">
            <a:prstTxWarp prst="textNoShape">
              <a:avLst/>
            </a:prstTxWarp>
          </a:bodyPr>
          <a:lstStyle/>
          <a:p>
            <a:endParaRPr lang="en-US"/>
          </a:p>
        </p:txBody>
      </p:sp>
      <p:sp>
        <p:nvSpPr>
          <p:cNvPr id="10251" name="Rectangle 10"/>
          <p:cNvSpPr>
            <a:spLocks noChangeArrowheads="1"/>
          </p:cNvSpPr>
          <p:nvPr/>
        </p:nvSpPr>
        <p:spPr bwMode="auto">
          <a:xfrm>
            <a:off x="6553200" y="1905000"/>
            <a:ext cx="762000" cy="533400"/>
          </a:xfrm>
          <a:prstGeom prst="rect">
            <a:avLst/>
          </a:prstGeom>
          <a:noFill/>
          <a:ln w="19050" cap="flat" cmpd="sng" algn="ctr">
            <a:solidFill>
              <a:schemeClr val="tx1"/>
            </a:solidFill>
            <a:prstDash val="solid"/>
            <a:miter lim="800000"/>
            <a:headEnd type="none" w="med" len="med"/>
            <a:tailEnd w="med" len="med"/>
          </a:ln>
        </p:spPr>
        <p:txBody>
          <a:bodyPr wrap="none" anchor="ctr">
            <a:prstTxWarp prst="textNoShape">
              <a:avLst/>
            </a:prstTxWarp>
          </a:bodyPr>
          <a:lstStyle/>
          <a:p>
            <a:endParaRPr lang="en-US"/>
          </a:p>
        </p:txBody>
      </p:sp>
      <p:sp>
        <p:nvSpPr>
          <p:cNvPr id="10252" name="Line 12"/>
          <p:cNvSpPr>
            <a:spLocks noChangeShapeType="1"/>
          </p:cNvSpPr>
          <p:nvPr/>
        </p:nvSpPr>
        <p:spPr bwMode="auto">
          <a:xfrm>
            <a:off x="7086600" y="1905000"/>
            <a:ext cx="0" cy="533400"/>
          </a:xfrm>
          <a:prstGeom prst="line">
            <a:avLst/>
          </a:prstGeom>
          <a:noFill/>
          <a:ln w="19050" cap="flat" cmpd="sng" algn="ctr">
            <a:solidFill>
              <a:schemeClr val="tx1"/>
            </a:solidFill>
            <a:prstDash val="solid"/>
            <a:round/>
            <a:headEnd type="none" w="med" len="med"/>
            <a:tailEnd w="med" len="med"/>
          </a:ln>
        </p:spPr>
        <p:txBody>
          <a:bodyPr>
            <a:prstTxWarp prst="textNoShape">
              <a:avLst/>
            </a:prstTxWarp>
          </a:bodyPr>
          <a:lstStyle/>
          <a:p>
            <a:endParaRPr lang="en-US"/>
          </a:p>
        </p:txBody>
      </p:sp>
      <p:sp>
        <p:nvSpPr>
          <p:cNvPr id="10253" name="Rectangle 13"/>
          <p:cNvSpPr>
            <a:spLocks noChangeArrowheads="1"/>
          </p:cNvSpPr>
          <p:nvPr/>
        </p:nvSpPr>
        <p:spPr bwMode="auto">
          <a:xfrm>
            <a:off x="6553200" y="2514600"/>
            <a:ext cx="762000" cy="533400"/>
          </a:xfrm>
          <a:prstGeom prst="rect">
            <a:avLst/>
          </a:prstGeom>
          <a:noFill/>
          <a:ln w="19050" cap="flat" cmpd="sng" algn="ctr">
            <a:solidFill>
              <a:schemeClr val="tx1"/>
            </a:solidFill>
            <a:prstDash val="solid"/>
            <a:miter lim="800000"/>
            <a:headEnd type="none" w="med" len="med"/>
            <a:tailEnd w="med" len="med"/>
          </a:ln>
        </p:spPr>
        <p:txBody>
          <a:bodyPr wrap="none" anchor="ctr">
            <a:prstTxWarp prst="textNoShape">
              <a:avLst/>
            </a:prstTxWarp>
          </a:bodyPr>
          <a:lstStyle/>
          <a:p>
            <a:endParaRPr lang="en-US"/>
          </a:p>
        </p:txBody>
      </p:sp>
      <p:sp>
        <p:nvSpPr>
          <p:cNvPr id="10254" name="Line 14"/>
          <p:cNvSpPr>
            <a:spLocks noChangeShapeType="1"/>
          </p:cNvSpPr>
          <p:nvPr/>
        </p:nvSpPr>
        <p:spPr bwMode="auto">
          <a:xfrm>
            <a:off x="7086600" y="2514600"/>
            <a:ext cx="0" cy="533400"/>
          </a:xfrm>
          <a:prstGeom prst="line">
            <a:avLst/>
          </a:prstGeom>
          <a:noFill/>
          <a:ln w="19050" cap="flat" cmpd="sng" algn="ctr">
            <a:solidFill>
              <a:schemeClr val="tx1"/>
            </a:solidFill>
            <a:prstDash val="solid"/>
            <a:round/>
            <a:headEnd type="none" w="med" len="med"/>
            <a:tailEnd w="med" len="med"/>
          </a:ln>
        </p:spPr>
        <p:txBody>
          <a:bodyPr>
            <a:prstTxWarp prst="textNoShape">
              <a:avLst/>
            </a:prstTxWarp>
          </a:bodyPr>
          <a:lstStyle/>
          <a:p>
            <a:endParaRPr lang="en-US"/>
          </a:p>
        </p:txBody>
      </p:sp>
      <p:sp>
        <p:nvSpPr>
          <p:cNvPr id="10255" name="Rectangle 15"/>
          <p:cNvSpPr>
            <a:spLocks noChangeArrowheads="1"/>
          </p:cNvSpPr>
          <p:nvPr/>
        </p:nvSpPr>
        <p:spPr bwMode="auto">
          <a:xfrm>
            <a:off x="7620000" y="2514600"/>
            <a:ext cx="762000" cy="533400"/>
          </a:xfrm>
          <a:prstGeom prst="rect">
            <a:avLst/>
          </a:prstGeom>
          <a:noFill/>
          <a:ln w="19050" cap="flat" cmpd="sng" algn="ctr">
            <a:solidFill>
              <a:schemeClr val="tx1"/>
            </a:solidFill>
            <a:prstDash val="solid"/>
            <a:miter lim="800000"/>
            <a:headEnd type="none" w="med" len="med"/>
            <a:tailEnd w="med" len="med"/>
          </a:ln>
        </p:spPr>
        <p:txBody>
          <a:bodyPr wrap="none" anchor="ctr">
            <a:prstTxWarp prst="textNoShape">
              <a:avLst/>
            </a:prstTxWarp>
          </a:bodyPr>
          <a:lstStyle/>
          <a:p>
            <a:endParaRPr lang="en-US"/>
          </a:p>
        </p:txBody>
      </p:sp>
      <p:sp>
        <p:nvSpPr>
          <p:cNvPr id="10256" name="Line 16"/>
          <p:cNvSpPr>
            <a:spLocks noChangeShapeType="1"/>
          </p:cNvSpPr>
          <p:nvPr/>
        </p:nvSpPr>
        <p:spPr bwMode="auto">
          <a:xfrm>
            <a:off x="8153400" y="2514600"/>
            <a:ext cx="0" cy="533400"/>
          </a:xfrm>
          <a:prstGeom prst="line">
            <a:avLst/>
          </a:prstGeom>
          <a:noFill/>
          <a:ln w="19050" cap="flat" cmpd="sng" algn="ctr">
            <a:solidFill>
              <a:schemeClr val="tx1"/>
            </a:solidFill>
            <a:prstDash val="solid"/>
            <a:round/>
            <a:headEnd type="none" w="med" len="med"/>
            <a:tailEnd w="med" len="med"/>
          </a:ln>
        </p:spPr>
        <p:txBody>
          <a:bodyPr>
            <a:prstTxWarp prst="textNoShape">
              <a:avLst/>
            </a:prstTxWarp>
          </a:bodyPr>
          <a:lstStyle/>
          <a:p>
            <a:endParaRPr lang="en-US"/>
          </a:p>
        </p:txBody>
      </p:sp>
      <p:sp>
        <p:nvSpPr>
          <p:cNvPr id="10257" name="Rectangle 17"/>
          <p:cNvSpPr>
            <a:spLocks noChangeArrowheads="1"/>
          </p:cNvSpPr>
          <p:nvPr/>
        </p:nvSpPr>
        <p:spPr bwMode="auto">
          <a:xfrm>
            <a:off x="6553200" y="3124200"/>
            <a:ext cx="762000" cy="533400"/>
          </a:xfrm>
          <a:prstGeom prst="rect">
            <a:avLst/>
          </a:prstGeom>
          <a:noFill/>
          <a:ln w="19050" cap="flat" cmpd="sng" algn="ctr">
            <a:solidFill>
              <a:schemeClr val="tx1"/>
            </a:solidFill>
            <a:prstDash val="solid"/>
            <a:miter lim="800000"/>
            <a:headEnd type="none" w="med" len="med"/>
            <a:tailEnd w="med" len="med"/>
          </a:ln>
        </p:spPr>
        <p:txBody>
          <a:bodyPr wrap="none" anchor="ctr">
            <a:prstTxWarp prst="textNoShape">
              <a:avLst/>
            </a:prstTxWarp>
          </a:bodyPr>
          <a:lstStyle/>
          <a:p>
            <a:endParaRPr lang="en-US"/>
          </a:p>
        </p:txBody>
      </p:sp>
      <p:sp>
        <p:nvSpPr>
          <p:cNvPr id="10258" name="Line 18"/>
          <p:cNvSpPr>
            <a:spLocks noChangeShapeType="1"/>
          </p:cNvSpPr>
          <p:nvPr/>
        </p:nvSpPr>
        <p:spPr bwMode="auto">
          <a:xfrm>
            <a:off x="7086600" y="3124200"/>
            <a:ext cx="0" cy="533400"/>
          </a:xfrm>
          <a:prstGeom prst="line">
            <a:avLst/>
          </a:prstGeom>
          <a:noFill/>
          <a:ln w="19050" cap="flat" cmpd="sng" algn="ctr">
            <a:solidFill>
              <a:schemeClr val="tx1"/>
            </a:solidFill>
            <a:prstDash val="solid"/>
            <a:round/>
            <a:headEnd type="none" w="med" len="med"/>
            <a:tailEnd w="med" len="med"/>
          </a:ln>
        </p:spPr>
        <p:txBody>
          <a:bodyPr>
            <a:prstTxWarp prst="textNoShape">
              <a:avLst/>
            </a:prstTxWarp>
          </a:bodyPr>
          <a:lstStyle/>
          <a:p>
            <a:endParaRPr lang="en-US"/>
          </a:p>
        </p:txBody>
      </p:sp>
      <p:sp>
        <p:nvSpPr>
          <p:cNvPr id="10259" name="Rectangle 19"/>
          <p:cNvSpPr>
            <a:spLocks noChangeArrowheads="1"/>
          </p:cNvSpPr>
          <p:nvPr/>
        </p:nvSpPr>
        <p:spPr bwMode="auto">
          <a:xfrm>
            <a:off x="7620000" y="3124200"/>
            <a:ext cx="762000" cy="533400"/>
          </a:xfrm>
          <a:prstGeom prst="rect">
            <a:avLst/>
          </a:prstGeom>
          <a:noFill/>
          <a:ln w="19050" cap="flat" cmpd="sng" algn="ctr">
            <a:solidFill>
              <a:schemeClr val="tx1"/>
            </a:solidFill>
            <a:prstDash val="solid"/>
            <a:miter lim="800000"/>
            <a:headEnd type="none" w="med" len="med"/>
            <a:tailEnd w="med" len="med"/>
          </a:ln>
        </p:spPr>
        <p:txBody>
          <a:bodyPr wrap="none" anchor="ctr">
            <a:prstTxWarp prst="textNoShape">
              <a:avLst/>
            </a:prstTxWarp>
          </a:bodyPr>
          <a:lstStyle/>
          <a:p>
            <a:endParaRPr lang="en-US"/>
          </a:p>
        </p:txBody>
      </p:sp>
      <p:sp>
        <p:nvSpPr>
          <p:cNvPr id="10260" name="Line 20"/>
          <p:cNvSpPr>
            <a:spLocks noChangeShapeType="1"/>
          </p:cNvSpPr>
          <p:nvPr/>
        </p:nvSpPr>
        <p:spPr bwMode="auto">
          <a:xfrm>
            <a:off x="8153400" y="3124200"/>
            <a:ext cx="0" cy="533400"/>
          </a:xfrm>
          <a:prstGeom prst="line">
            <a:avLst/>
          </a:prstGeom>
          <a:noFill/>
          <a:ln w="19050" cap="flat" cmpd="sng" algn="ctr">
            <a:solidFill>
              <a:schemeClr val="tx1"/>
            </a:solidFill>
            <a:prstDash val="solid"/>
            <a:round/>
            <a:headEnd type="none" w="med" len="med"/>
            <a:tailEnd w="med" len="med"/>
          </a:ln>
        </p:spPr>
        <p:txBody>
          <a:bodyPr>
            <a:prstTxWarp prst="textNoShape">
              <a:avLst/>
            </a:prstTxWarp>
          </a:bodyPr>
          <a:lstStyle/>
          <a:p>
            <a:endParaRPr lang="en-US"/>
          </a:p>
        </p:txBody>
      </p:sp>
      <p:sp>
        <p:nvSpPr>
          <p:cNvPr id="10261" name="Rectangle 21"/>
          <p:cNvSpPr>
            <a:spLocks noChangeArrowheads="1"/>
          </p:cNvSpPr>
          <p:nvPr/>
        </p:nvSpPr>
        <p:spPr bwMode="auto">
          <a:xfrm>
            <a:off x="6553200" y="3733800"/>
            <a:ext cx="762000" cy="533400"/>
          </a:xfrm>
          <a:prstGeom prst="rect">
            <a:avLst/>
          </a:prstGeom>
          <a:noFill/>
          <a:ln w="19050" cap="flat" cmpd="sng" algn="ctr">
            <a:solidFill>
              <a:schemeClr val="tx1"/>
            </a:solidFill>
            <a:prstDash val="solid"/>
            <a:miter lim="800000"/>
            <a:headEnd type="none" w="med" len="med"/>
            <a:tailEnd w="med" len="med"/>
          </a:ln>
        </p:spPr>
        <p:txBody>
          <a:bodyPr wrap="none" anchor="ctr">
            <a:prstTxWarp prst="textNoShape">
              <a:avLst/>
            </a:prstTxWarp>
          </a:bodyPr>
          <a:lstStyle/>
          <a:p>
            <a:endParaRPr lang="en-US"/>
          </a:p>
        </p:txBody>
      </p:sp>
      <p:sp>
        <p:nvSpPr>
          <p:cNvPr id="10262" name="Line 22"/>
          <p:cNvSpPr>
            <a:spLocks noChangeShapeType="1"/>
          </p:cNvSpPr>
          <p:nvPr/>
        </p:nvSpPr>
        <p:spPr bwMode="auto">
          <a:xfrm>
            <a:off x="7086600" y="3733800"/>
            <a:ext cx="0" cy="533400"/>
          </a:xfrm>
          <a:prstGeom prst="line">
            <a:avLst/>
          </a:prstGeom>
          <a:noFill/>
          <a:ln w="19050" cap="flat" cmpd="sng" algn="ctr">
            <a:solidFill>
              <a:schemeClr val="tx1"/>
            </a:solidFill>
            <a:prstDash val="solid"/>
            <a:round/>
            <a:headEnd type="none" w="med" len="med"/>
            <a:tailEnd w="med" len="med"/>
          </a:ln>
        </p:spPr>
        <p:txBody>
          <a:bodyPr>
            <a:prstTxWarp prst="textNoShape">
              <a:avLst/>
            </a:prstTxWarp>
          </a:bodyPr>
          <a:lstStyle/>
          <a:p>
            <a:endParaRPr lang="en-US"/>
          </a:p>
        </p:txBody>
      </p:sp>
      <p:sp>
        <p:nvSpPr>
          <p:cNvPr id="10263" name="Rectangle 23"/>
          <p:cNvSpPr>
            <a:spLocks noChangeArrowheads="1"/>
          </p:cNvSpPr>
          <p:nvPr/>
        </p:nvSpPr>
        <p:spPr bwMode="auto">
          <a:xfrm>
            <a:off x="6553200" y="4343400"/>
            <a:ext cx="762000" cy="533400"/>
          </a:xfrm>
          <a:prstGeom prst="rect">
            <a:avLst/>
          </a:prstGeom>
          <a:noFill/>
          <a:ln w="19050" cap="flat" cmpd="sng" algn="ctr">
            <a:solidFill>
              <a:schemeClr val="tx1"/>
            </a:solidFill>
            <a:prstDash val="solid"/>
            <a:miter lim="800000"/>
            <a:headEnd type="none" w="med" len="med"/>
            <a:tailEnd w="med" len="med"/>
          </a:ln>
        </p:spPr>
        <p:txBody>
          <a:bodyPr wrap="none" anchor="ctr">
            <a:prstTxWarp prst="textNoShape">
              <a:avLst/>
            </a:prstTxWarp>
          </a:bodyPr>
          <a:lstStyle/>
          <a:p>
            <a:endParaRPr lang="en-US"/>
          </a:p>
        </p:txBody>
      </p:sp>
      <p:sp>
        <p:nvSpPr>
          <p:cNvPr id="10264" name="Line 24"/>
          <p:cNvSpPr>
            <a:spLocks noChangeShapeType="1"/>
          </p:cNvSpPr>
          <p:nvPr/>
        </p:nvSpPr>
        <p:spPr bwMode="auto">
          <a:xfrm>
            <a:off x="7086600" y="4343400"/>
            <a:ext cx="0" cy="533400"/>
          </a:xfrm>
          <a:prstGeom prst="line">
            <a:avLst/>
          </a:prstGeom>
          <a:noFill/>
          <a:ln w="19050" cap="flat" cmpd="sng" algn="ctr">
            <a:solidFill>
              <a:schemeClr val="tx1"/>
            </a:solidFill>
            <a:prstDash val="solid"/>
            <a:round/>
            <a:headEnd type="none" w="med" len="med"/>
            <a:tailEnd w="med" len="med"/>
          </a:ln>
        </p:spPr>
        <p:txBody>
          <a:bodyPr>
            <a:prstTxWarp prst="textNoShape">
              <a:avLst/>
            </a:prstTxWarp>
          </a:bodyPr>
          <a:lstStyle/>
          <a:p>
            <a:endParaRPr lang="en-US"/>
          </a:p>
        </p:txBody>
      </p:sp>
      <p:sp>
        <p:nvSpPr>
          <p:cNvPr id="10265" name="Rectangle 25"/>
          <p:cNvSpPr>
            <a:spLocks noChangeArrowheads="1"/>
          </p:cNvSpPr>
          <p:nvPr/>
        </p:nvSpPr>
        <p:spPr bwMode="auto">
          <a:xfrm>
            <a:off x="6553200" y="4953000"/>
            <a:ext cx="762000" cy="533400"/>
          </a:xfrm>
          <a:prstGeom prst="rect">
            <a:avLst/>
          </a:prstGeom>
          <a:noFill/>
          <a:ln w="19050" cap="flat" cmpd="sng" algn="ctr">
            <a:solidFill>
              <a:schemeClr val="tx1"/>
            </a:solidFill>
            <a:prstDash val="solid"/>
            <a:miter lim="800000"/>
            <a:headEnd type="none" w="med" len="med"/>
            <a:tailEnd w="med" len="med"/>
          </a:ln>
        </p:spPr>
        <p:txBody>
          <a:bodyPr wrap="none" anchor="ctr">
            <a:prstTxWarp prst="textNoShape">
              <a:avLst/>
            </a:prstTxWarp>
          </a:bodyPr>
          <a:lstStyle/>
          <a:p>
            <a:endParaRPr lang="en-US"/>
          </a:p>
        </p:txBody>
      </p:sp>
      <p:sp>
        <p:nvSpPr>
          <p:cNvPr id="10266" name="Line 26"/>
          <p:cNvSpPr>
            <a:spLocks noChangeShapeType="1"/>
          </p:cNvSpPr>
          <p:nvPr/>
        </p:nvSpPr>
        <p:spPr bwMode="auto">
          <a:xfrm>
            <a:off x="7086600" y="4953000"/>
            <a:ext cx="0" cy="533400"/>
          </a:xfrm>
          <a:prstGeom prst="line">
            <a:avLst/>
          </a:prstGeom>
          <a:noFill/>
          <a:ln w="19050" cap="flat" cmpd="sng" algn="ctr">
            <a:solidFill>
              <a:schemeClr val="tx1"/>
            </a:solidFill>
            <a:prstDash val="solid"/>
            <a:round/>
            <a:headEnd type="none" w="med" len="med"/>
            <a:tailEnd w="med" len="med"/>
          </a:ln>
        </p:spPr>
        <p:txBody>
          <a:bodyPr>
            <a:prstTxWarp prst="textNoShape">
              <a:avLst/>
            </a:prstTxWarp>
          </a:bodyPr>
          <a:lstStyle/>
          <a:p>
            <a:endParaRPr lang="en-US"/>
          </a:p>
        </p:txBody>
      </p:sp>
      <p:sp>
        <p:nvSpPr>
          <p:cNvPr id="10267" name="Line 27"/>
          <p:cNvSpPr>
            <a:spLocks noChangeShapeType="1"/>
          </p:cNvSpPr>
          <p:nvPr/>
        </p:nvSpPr>
        <p:spPr bwMode="auto">
          <a:xfrm>
            <a:off x="5943600" y="2209800"/>
            <a:ext cx="609600" cy="0"/>
          </a:xfrm>
          <a:prstGeom prst="line">
            <a:avLst/>
          </a:prstGeom>
          <a:noFill/>
          <a:ln w="19050" cap="flat" cmpd="sng" algn="ctr">
            <a:solidFill>
              <a:schemeClr val="tx1"/>
            </a:solidFill>
            <a:prstDash val="solid"/>
            <a:round/>
            <a:headEnd type="none" w="med" len="med"/>
            <a:tailEnd type="triangle" w="med" len="med"/>
          </a:ln>
        </p:spPr>
        <p:txBody>
          <a:bodyPr>
            <a:prstTxWarp prst="textNoShape">
              <a:avLst/>
            </a:prstTxWarp>
          </a:bodyPr>
          <a:lstStyle/>
          <a:p>
            <a:endParaRPr lang="en-US"/>
          </a:p>
        </p:txBody>
      </p:sp>
      <p:sp>
        <p:nvSpPr>
          <p:cNvPr id="10268" name="Line 28"/>
          <p:cNvSpPr>
            <a:spLocks noChangeShapeType="1"/>
          </p:cNvSpPr>
          <p:nvPr/>
        </p:nvSpPr>
        <p:spPr bwMode="auto">
          <a:xfrm>
            <a:off x="6019800" y="2819400"/>
            <a:ext cx="533400" cy="0"/>
          </a:xfrm>
          <a:prstGeom prst="line">
            <a:avLst/>
          </a:prstGeom>
          <a:noFill/>
          <a:ln w="19050" cap="flat" cmpd="sng" algn="ctr">
            <a:solidFill>
              <a:schemeClr val="tx1"/>
            </a:solidFill>
            <a:prstDash val="solid"/>
            <a:round/>
            <a:headEnd type="none" w="med" len="med"/>
            <a:tailEnd type="triangle" w="med" len="med"/>
          </a:ln>
        </p:spPr>
        <p:txBody>
          <a:bodyPr>
            <a:prstTxWarp prst="textNoShape">
              <a:avLst/>
            </a:prstTxWarp>
          </a:bodyPr>
          <a:lstStyle/>
          <a:p>
            <a:endParaRPr lang="en-US"/>
          </a:p>
        </p:txBody>
      </p:sp>
      <p:sp>
        <p:nvSpPr>
          <p:cNvPr id="10269" name="Line 29"/>
          <p:cNvSpPr>
            <a:spLocks noChangeShapeType="1"/>
          </p:cNvSpPr>
          <p:nvPr/>
        </p:nvSpPr>
        <p:spPr bwMode="auto">
          <a:xfrm>
            <a:off x="7162800" y="2819400"/>
            <a:ext cx="457200" cy="0"/>
          </a:xfrm>
          <a:prstGeom prst="line">
            <a:avLst/>
          </a:prstGeom>
          <a:noFill/>
          <a:ln w="19050" cap="flat" cmpd="sng" algn="ctr">
            <a:solidFill>
              <a:schemeClr val="tx1"/>
            </a:solidFill>
            <a:prstDash val="solid"/>
            <a:round/>
            <a:headEnd type="none" w="med" len="med"/>
            <a:tailEnd type="triangle" w="med" len="med"/>
          </a:ln>
        </p:spPr>
        <p:txBody>
          <a:bodyPr>
            <a:prstTxWarp prst="textNoShape">
              <a:avLst/>
            </a:prstTxWarp>
          </a:bodyPr>
          <a:lstStyle/>
          <a:p>
            <a:endParaRPr lang="en-US"/>
          </a:p>
        </p:txBody>
      </p:sp>
      <p:sp>
        <p:nvSpPr>
          <p:cNvPr id="10270" name="Line 30"/>
          <p:cNvSpPr>
            <a:spLocks noChangeShapeType="1"/>
          </p:cNvSpPr>
          <p:nvPr/>
        </p:nvSpPr>
        <p:spPr bwMode="auto">
          <a:xfrm>
            <a:off x="7162800" y="3352800"/>
            <a:ext cx="457200" cy="0"/>
          </a:xfrm>
          <a:prstGeom prst="line">
            <a:avLst/>
          </a:prstGeom>
          <a:noFill/>
          <a:ln w="19050" cap="flat" cmpd="sng" algn="ctr">
            <a:solidFill>
              <a:schemeClr val="tx1"/>
            </a:solidFill>
            <a:prstDash val="solid"/>
            <a:round/>
            <a:headEnd type="none" w="med" len="med"/>
            <a:tailEnd type="triangle" w="med" len="med"/>
          </a:ln>
        </p:spPr>
        <p:txBody>
          <a:bodyPr>
            <a:prstTxWarp prst="textNoShape">
              <a:avLst/>
            </a:prstTxWarp>
          </a:bodyPr>
          <a:lstStyle/>
          <a:p>
            <a:endParaRPr lang="en-US"/>
          </a:p>
        </p:txBody>
      </p:sp>
      <p:sp>
        <p:nvSpPr>
          <p:cNvPr id="10271" name="Line 31"/>
          <p:cNvSpPr>
            <a:spLocks noChangeShapeType="1"/>
          </p:cNvSpPr>
          <p:nvPr/>
        </p:nvSpPr>
        <p:spPr bwMode="auto">
          <a:xfrm>
            <a:off x="5943600" y="3429000"/>
            <a:ext cx="609600" cy="0"/>
          </a:xfrm>
          <a:prstGeom prst="line">
            <a:avLst/>
          </a:prstGeom>
          <a:noFill/>
          <a:ln w="19050" cap="flat" cmpd="sng" algn="ctr">
            <a:solidFill>
              <a:schemeClr val="tx1"/>
            </a:solidFill>
            <a:prstDash val="solid"/>
            <a:round/>
            <a:headEnd type="none" w="med" len="med"/>
            <a:tailEnd type="triangle" w="med" len="med"/>
          </a:ln>
        </p:spPr>
        <p:txBody>
          <a:bodyPr>
            <a:prstTxWarp prst="textNoShape">
              <a:avLst/>
            </a:prstTxWarp>
          </a:bodyPr>
          <a:lstStyle/>
          <a:p>
            <a:endParaRPr lang="en-US"/>
          </a:p>
        </p:txBody>
      </p:sp>
      <p:sp>
        <p:nvSpPr>
          <p:cNvPr id="10272" name="Line 32"/>
          <p:cNvSpPr>
            <a:spLocks noChangeShapeType="1"/>
          </p:cNvSpPr>
          <p:nvPr/>
        </p:nvSpPr>
        <p:spPr bwMode="auto">
          <a:xfrm>
            <a:off x="5943600" y="4038600"/>
            <a:ext cx="609600" cy="0"/>
          </a:xfrm>
          <a:prstGeom prst="line">
            <a:avLst/>
          </a:prstGeom>
          <a:noFill/>
          <a:ln w="19050" cap="flat" cmpd="sng" algn="ctr">
            <a:solidFill>
              <a:schemeClr val="tx1"/>
            </a:solidFill>
            <a:prstDash val="solid"/>
            <a:round/>
            <a:headEnd type="none" w="med" len="med"/>
            <a:tailEnd type="triangle" w="med" len="med"/>
          </a:ln>
        </p:spPr>
        <p:txBody>
          <a:bodyPr>
            <a:prstTxWarp prst="textNoShape">
              <a:avLst/>
            </a:prstTxWarp>
          </a:bodyPr>
          <a:lstStyle/>
          <a:p>
            <a:endParaRPr lang="en-US"/>
          </a:p>
        </p:txBody>
      </p:sp>
      <p:sp>
        <p:nvSpPr>
          <p:cNvPr id="10273" name="Line 33"/>
          <p:cNvSpPr>
            <a:spLocks noChangeShapeType="1"/>
          </p:cNvSpPr>
          <p:nvPr/>
        </p:nvSpPr>
        <p:spPr bwMode="auto">
          <a:xfrm>
            <a:off x="5943600" y="4648200"/>
            <a:ext cx="609600" cy="0"/>
          </a:xfrm>
          <a:prstGeom prst="line">
            <a:avLst/>
          </a:prstGeom>
          <a:noFill/>
          <a:ln w="19050" cap="flat" cmpd="sng" algn="ctr">
            <a:solidFill>
              <a:schemeClr val="tx1"/>
            </a:solidFill>
            <a:prstDash val="solid"/>
            <a:round/>
            <a:headEnd type="none" w="med" len="med"/>
            <a:tailEnd type="triangle" w="med" len="med"/>
          </a:ln>
        </p:spPr>
        <p:txBody>
          <a:bodyPr>
            <a:prstTxWarp prst="textNoShape">
              <a:avLst/>
            </a:prstTxWarp>
          </a:bodyPr>
          <a:lstStyle/>
          <a:p>
            <a:endParaRPr lang="en-US"/>
          </a:p>
        </p:txBody>
      </p:sp>
      <p:sp>
        <p:nvSpPr>
          <p:cNvPr id="10274" name="Line 34"/>
          <p:cNvSpPr>
            <a:spLocks noChangeShapeType="1"/>
          </p:cNvSpPr>
          <p:nvPr/>
        </p:nvSpPr>
        <p:spPr bwMode="auto">
          <a:xfrm>
            <a:off x="5943600" y="5257800"/>
            <a:ext cx="609600" cy="0"/>
          </a:xfrm>
          <a:prstGeom prst="line">
            <a:avLst/>
          </a:prstGeom>
          <a:noFill/>
          <a:ln w="19050" cap="flat" cmpd="sng" algn="ctr">
            <a:solidFill>
              <a:schemeClr val="tx1"/>
            </a:solidFill>
            <a:prstDash val="solid"/>
            <a:round/>
            <a:headEnd type="none" w="med" len="med"/>
            <a:tailEnd type="triangle" w="med" len="med"/>
          </a:ln>
        </p:spPr>
        <p:txBody>
          <a:bodyPr>
            <a:prstTxWarp prst="textNoShape">
              <a:avLst/>
            </a:prstTxWarp>
          </a:bodyPr>
          <a:lstStyle/>
          <a:p>
            <a:endParaRPr lang="en-US"/>
          </a:p>
        </p:txBody>
      </p:sp>
      <p:sp>
        <p:nvSpPr>
          <p:cNvPr id="10275" name="Text Box 35"/>
          <p:cNvSpPr txBox="1">
            <a:spLocks noChangeArrowheads="1"/>
          </p:cNvSpPr>
          <p:nvPr/>
        </p:nvSpPr>
        <p:spPr bwMode="auto">
          <a:xfrm>
            <a:off x="5562600" y="1981200"/>
            <a:ext cx="387350" cy="457200"/>
          </a:xfrm>
          <a:prstGeom prst="rect">
            <a:avLst/>
          </a:prstGeom>
          <a:noFill/>
          <a:ln w="9525">
            <a:noFill/>
            <a:miter lim="800000"/>
            <a:headEnd/>
            <a:tailEnd/>
          </a:ln>
        </p:spPr>
        <p:txBody>
          <a:bodyPr wrap="none">
            <a:prstTxWarp prst="textNoShape">
              <a:avLst/>
            </a:prstTxWarp>
            <a:spAutoFit/>
          </a:bodyPr>
          <a:lstStyle/>
          <a:p>
            <a:r>
              <a:rPr lang="en-US" sz="2400"/>
              <a:t>A</a:t>
            </a:r>
          </a:p>
        </p:txBody>
      </p:sp>
      <p:sp>
        <p:nvSpPr>
          <p:cNvPr id="10276" name="Text Box 36"/>
          <p:cNvSpPr txBox="1">
            <a:spLocks noChangeArrowheads="1"/>
          </p:cNvSpPr>
          <p:nvPr/>
        </p:nvSpPr>
        <p:spPr bwMode="auto">
          <a:xfrm>
            <a:off x="5562600" y="2514600"/>
            <a:ext cx="387350" cy="457200"/>
          </a:xfrm>
          <a:prstGeom prst="rect">
            <a:avLst/>
          </a:prstGeom>
          <a:noFill/>
          <a:ln w="9525">
            <a:noFill/>
            <a:miter lim="800000"/>
            <a:headEnd/>
            <a:tailEnd/>
          </a:ln>
        </p:spPr>
        <p:txBody>
          <a:bodyPr wrap="none">
            <a:prstTxWarp prst="textNoShape">
              <a:avLst/>
            </a:prstTxWarp>
            <a:spAutoFit/>
          </a:bodyPr>
          <a:lstStyle/>
          <a:p>
            <a:r>
              <a:rPr lang="en-US" sz="2400"/>
              <a:t>B</a:t>
            </a:r>
          </a:p>
        </p:txBody>
      </p:sp>
      <p:sp>
        <p:nvSpPr>
          <p:cNvPr id="10277" name="Text Box 37"/>
          <p:cNvSpPr txBox="1">
            <a:spLocks noChangeArrowheads="1"/>
          </p:cNvSpPr>
          <p:nvPr/>
        </p:nvSpPr>
        <p:spPr bwMode="auto">
          <a:xfrm>
            <a:off x="5562600" y="3124200"/>
            <a:ext cx="404813" cy="457200"/>
          </a:xfrm>
          <a:prstGeom prst="rect">
            <a:avLst/>
          </a:prstGeom>
          <a:noFill/>
          <a:ln w="9525">
            <a:noFill/>
            <a:miter lim="800000"/>
            <a:headEnd/>
            <a:tailEnd/>
          </a:ln>
        </p:spPr>
        <p:txBody>
          <a:bodyPr wrap="none">
            <a:prstTxWarp prst="textNoShape">
              <a:avLst/>
            </a:prstTxWarp>
            <a:spAutoFit/>
          </a:bodyPr>
          <a:lstStyle/>
          <a:p>
            <a:r>
              <a:rPr lang="en-US" sz="2400"/>
              <a:t>C</a:t>
            </a:r>
          </a:p>
        </p:txBody>
      </p:sp>
      <p:sp>
        <p:nvSpPr>
          <p:cNvPr id="10278" name="Text Box 38"/>
          <p:cNvSpPr txBox="1">
            <a:spLocks noChangeArrowheads="1"/>
          </p:cNvSpPr>
          <p:nvPr/>
        </p:nvSpPr>
        <p:spPr bwMode="auto">
          <a:xfrm>
            <a:off x="5562600" y="3810000"/>
            <a:ext cx="404813" cy="457200"/>
          </a:xfrm>
          <a:prstGeom prst="rect">
            <a:avLst/>
          </a:prstGeom>
          <a:noFill/>
          <a:ln w="9525">
            <a:noFill/>
            <a:miter lim="800000"/>
            <a:headEnd/>
            <a:tailEnd/>
          </a:ln>
        </p:spPr>
        <p:txBody>
          <a:bodyPr wrap="none">
            <a:prstTxWarp prst="textNoShape">
              <a:avLst/>
            </a:prstTxWarp>
            <a:spAutoFit/>
          </a:bodyPr>
          <a:lstStyle/>
          <a:p>
            <a:r>
              <a:rPr lang="en-US" sz="2400"/>
              <a:t>D</a:t>
            </a:r>
          </a:p>
        </p:txBody>
      </p:sp>
      <p:sp>
        <p:nvSpPr>
          <p:cNvPr id="10279" name="Text Box 39"/>
          <p:cNvSpPr txBox="1">
            <a:spLocks noChangeArrowheads="1"/>
          </p:cNvSpPr>
          <p:nvPr/>
        </p:nvSpPr>
        <p:spPr bwMode="auto">
          <a:xfrm>
            <a:off x="5562600" y="4343400"/>
            <a:ext cx="387350" cy="457200"/>
          </a:xfrm>
          <a:prstGeom prst="rect">
            <a:avLst/>
          </a:prstGeom>
          <a:noFill/>
          <a:ln w="9525">
            <a:noFill/>
            <a:miter lim="800000"/>
            <a:headEnd/>
            <a:tailEnd/>
          </a:ln>
        </p:spPr>
        <p:txBody>
          <a:bodyPr wrap="none">
            <a:prstTxWarp prst="textNoShape">
              <a:avLst/>
            </a:prstTxWarp>
            <a:spAutoFit/>
          </a:bodyPr>
          <a:lstStyle/>
          <a:p>
            <a:r>
              <a:rPr lang="en-US" sz="2400"/>
              <a:t>E</a:t>
            </a:r>
          </a:p>
        </p:txBody>
      </p:sp>
      <p:sp>
        <p:nvSpPr>
          <p:cNvPr id="10280" name="Text Box 40"/>
          <p:cNvSpPr txBox="1">
            <a:spLocks noChangeArrowheads="1"/>
          </p:cNvSpPr>
          <p:nvPr/>
        </p:nvSpPr>
        <p:spPr bwMode="auto">
          <a:xfrm>
            <a:off x="5562600" y="4953000"/>
            <a:ext cx="369888" cy="457200"/>
          </a:xfrm>
          <a:prstGeom prst="rect">
            <a:avLst/>
          </a:prstGeom>
          <a:noFill/>
          <a:ln w="9525">
            <a:noFill/>
            <a:miter lim="800000"/>
            <a:headEnd/>
            <a:tailEnd/>
          </a:ln>
        </p:spPr>
        <p:txBody>
          <a:bodyPr wrap="none">
            <a:prstTxWarp prst="textNoShape">
              <a:avLst/>
            </a:prstTxWarp>
            <a:spAutoFit/>
          </a:bodyPr>
          <a:lstStyle/>
          <a:p>
            <a:r>
              <a:rPr lang="en-US" sz="2400"/>
              <a:t>F</a:t>
            </a:r>
          </a:p>
        </p:txBody>
      </p:sp>
      <p:sp>
        <p:nvSpPr>
          <p:cNvPr id="10281" name="Text Box 41"/>
          <p:cNvSpPr txBox="1">
            <a:spLocks noChangeArrowheads="1"/>
          </p:cNvSpPr>
          <p:nvPr/>
        </p:nvSpPr>
        <p:spPr bwMode="auto">
          <a:xfrm>
            <a:off x="6689725" y="1941513"/>
            <a:ext cx="311150" cy="366712"/>
          </a:xfrm>
          <a:prstGeom prst="rect">
            <a:avLst/>
          </a:prstGeom>
          <a:noFill/>
          <a:ln w="9525">
            <a:noFill/>
            <a:miter lim="800000"/>
            <a:headEnd/>
            <a:tailEnd/>
          </a:ln>
        </p:spPr>
        <p:txBody>
          <a:bodyPr wrap="none">
            <a:prstTxWarp prst="textNoShape">
              <a:avLst/>
            </a:prstTxWarp>
            <a:spAutoFit/>
          </a:bodyPr>
          <a:lstStyle/>
          <a:p>
            <a:r>
              <a:rPr lang="en-US"/>
              <a:t>3</a:t>
            </a:r>
          </a:p>
        </p:txBody>
      </p:sp>
      <p:sp>
        <p:nvSpPr>
          <p:cNvPr id="10282" name="Text Box 42"/>
          <p:cNvSpPr txBox="1">
            <a:spLocks noChangeArrowheads="1"/>
          </p:cNvSpPr>
          <p:nvPr/>
        </p:nvSpPr>
        <p:spPr bwMode="auto">
          <a:xfrm>
            <a:off x="6689725" y="2551113"/>
            <a:ext cx="311150" cy="366712"/>
          </a:xfrm>
          <a:prstGeom prst="rect">
            <a:avLst/>
          </a:prstGeom>
          <a:noFill/>
          <a:ln w="9525">
            <a:noFill/>
            <a:miter lim="800000"/>
            <a:headEnd/>
            <a:tailEnd/>
          </a:ln>
        </p:spPr>
        <p:txBody>
          <a:bodyPr wrap="none">
            <a:prstTxWarp prst="textNoShape">
              <a:avLst/>
            </a:prstTxWarp>
            <a:spAutoFit/>
          </a:bodyPr>
          <a:lstStyle/>
          <a:p>
            <a:r>
              <a:rPr lang="en-US"/>
              <a:t>0</a:t>
            </a:r>
          </a:p>
        </p:txBody>
      </p:sp>
      <p:sp>
        <p:nvSpPr>
          <p:cNvPr id="10283" name="Text Box 43"/>
          <p:cNvSpPr txBox="1">
            <a:spLocks noChangeArrowheads="1"/>
          </p:cNvSpPr>
          <p:nvPr/>
        </p:nvSpPr>
        <p:spPr bwMode="auto">
          <a:xfrm>
            <a:off x="7756525" y="2551113"/>
            <a:ext cx="311150" cy="366712"/>
          </a:xfrm>
          <a:prstGeom prst="rect">
            <a:avLst/>
          </a:prstGeom>
          <a:noFill/>
          <a:ln w="9525">
            <a:noFill/>
            <a:miter lim="800000"/>
            <a:headEnd/>
            <a:tailEnd/>
          </a:ln>
        </p:spPr>
        <p:txBody>
          <a:bodyPr wrap="none">
            <a:prstTxWarp prst="textNoShape">
              <a:avLst/>
            </a:prstTxWarp>
            <a:spAutoFit/>
          </a:bodyPr>
          <a:lstStyle/>
          <a:p>
            <a:r>
              <a:rPr lang="en-US"/>
              <a:t>4</a:t>
            </a:r>
          </a:p>
        </p:txBody>
      </p:sp>
      <p:sp>
        <p:nvSpPr>
          <p:cNvPr id="10284" name="Text Box 44"/>
          <p:cNvSpPr txBox="1">
            <a:spLocks noChangeArrowheads="1"/>
          </p:cNvSpPr>
          <p:nvPr/>
        </p:nvSpPr>
        <p:spPr bwMode="auto">
          <a:xfrm>
            <a:off x="6689725" y="3160713"/>
            <a:ext cx="311150" cy="366712"/>
          </a:xfrm>
          <a:prstGeom prst="rect">
            <a:avLst/>
          </a:prstGeom>
          <a:noFill/>
          <a:ln w="9525">
            <a:noFill/>
            <a:miter lim="800000"/>
            <a:headEnd/>
            <a:tailEnd/>
          </a:ln>
        </p:spPr>
        <p:txBody>
          <a:bodyPr wrap="none">
            <a:prstTxWarp prst="textNoShape">
              <a:avLst/>
            </a:prstTxWarp>
            <a:spAutoFit/>
          </a:bodyPr>
          <a:lstStyle/>
          <a:p>
            <a:r>
              <a:rPr lang="en-US"/>
              <a:t>3</a:t>
            </a:r>
          </a:p>
        </p:txBody>
      </p:sp>
      <p:sp>
        <p:nvSpPr>
          <p:cNvPr id="10285" name="Text Box 45"/>
          <p:cNvSpPr txBox="1">
            <a:spLocks noChangeArrowheads="1"/>
          </p:cNvSpPr>
          <p:nvPr/>
        </p:nvSpPr>
        <p:spPr bwMode="auto">
          <a:xfrm>
            <a:off x="7832725" y="3160713"/>
            <a:ext cx="311150" cy="366712"/>
          </a:xfrm>
          <a:prstGeom prst="rect">
            <a:avLst/>
          </a:prstGeom>
          <a:noFill/>
          <a:ln w="9525">
            <a:noFill/>
            <a:miter lim="800000"/>
            <a:headEnd/>
            <a:tailEnd/>
          </a:ln>
        </p:spPr>
        <p:txBody>
          <a:bodyPr wrap="none">
            <a:prstTxWarp prst="textNoShape">
              <a:avLst/>
            </a:prstTxWarp>
            <a:spAutoFit/>
          </a:bodyPr>
          <a:lstStyle/>
          <a:p>
            <a:r>
              <a:rPr lang="en-US"/>
              <a:t>5</a:t>
            </a:r>
          </a:p>
        </p:txBody>
      </p:sp>
      <p:sp>
        <p:nvSpPr>
          <p:cNvPr id="10286" name="Text Box 46"/>
          <p:cNvSpPr txBox="1">
            <a:spLocks noChangeArrowheads="1"/>
          </p:cNvSpPr>
          <p:nvPr/>
        </p:nvSpPr>
        <p:spPr bwMode="auto">
          <a:xfrm>
            <a:off x="6689725" y="3770313"/>
            <a:ext cx="311150" cy="366712"/>
          </a:xfrm>
          <a:prstGeom prst="rect">
            <a:avLst/>
          </a:prstGeom>
          <a:noFill/>
          <a:ln w="9525">
            <a:noFill/>
            <a:miter lim="800000"/>
            <a:headEnd/>
            <a:tailEnd/>
          </a:ln>
        </p:spPr>
        <p:txBody>
          <a:bodyPr wrap="none">
            <a:prstTxWarp prst="textNoShape">
              <a:avLst/>
            </a:prstTxWarp>
            <a:spAutoFit/>
          </a:bodyPr>
          <a:lstStyle/>
          <a:p>
            <a:r>
              <a:rPr lang="en-US"/>
              <a:t>1</a:t>
            </a:r>
          </a:p>
        </p:txBody>
      </p:sp>
      <p:sp>
        <p:nvSpPr>
          <p:cNvPr id="10287" name="Text Box 47"/>
          <p:cNvSpPr txBox="1">
            <a:spLocks noChangeArrowheads="1"/>
          </p:cNvSpPr>
          <p:nvPr/>
        </p:nvSpPr>
        <p:spPr bwMode="auto">
          <a:xfrm>
            <a:off x="6689725" y="4379913"/>
            <a:ext cx="311150" cy="366712"/>
          </a:xfrm>
          <a:prstGeom prst="rect">
            <a:avLst/>
          </a:prstGeom>
          <a:noFill/>
          <a:ln w="9525">
            <a:noFill/>
            <a:miter lim="800000"/>
            <a:headEnd/>
            <a:tailEnd/>
          </a:ln>
        </p:spPr>
        <p:txBody>
          <a:bodyPr wrap="none">
            <a:prstTxWarp prst="textNoShape">
              <a:avLst/>
            </a:prstTxWarp>
            <a:spAutoFit/>
          </a:bodyPr>
          <a:lstStyle/>
          <a:p>
            <a:r>
              <a:rPr lang="en-US"/>
              <a:t>2</a:t>
            </a:r>
          </a:p>
        </p:txBody>
      </p:sp>
      <p:sp>
        <p:nvSpPr>
          <p:cNvPr id="10288" name="Text Box 48"/>
          <p:cNvSpPr txBox="1">
            <a:spLocks noChangeArrowheads="1"/>
          </p:cNvSpPr>
          <p:nvPr/>
        </p:nvSpPr>
        <p:spPr bwMode="auto">
          <a:xfrm>
            <a:off x="6689725" y="4989513"/>
            <a:ext cx="311150" cy="366712"/>
          </a:xfrm>
          <a:prstGeom prst="rect">
            <a:avLst/>
          </a:prstGeom>
          <a:noFill/>
          <a:ln w="9525">
            <a:noFill/>
            <a:miter lim="800000"/>
            <a:headEnd/>
            <a:tailEnd/>
          </a:ln>
        </p:spPr>
        <p:txBody>
          <a:bodyPr wrap="none">
            <a:prstTxWarp prst="textNoShape">
              <a:avLst/>
            </a:prstTxWarp>
            <a:spAutoFit/>
          </a:bodyPr>
          <a:lstStyle/>
          <a:p>
            <a:r>
              <a:rPr lang="en-US"/>
              <a:t>0</a:t>
            </a:r>
          </a:p>
        </p:txBody>
      </p:sp>
      <p:sp>
        <p:nvSpPr>
          <p:cNvPr id="10289" name="Line 49"/>
          <p:cNvSpPr>
            <a:spLocks noChangeShapeType="1"/>
          </p:cNvSpPr>
          <p:nvPr/>
        </p:nvSpPr>
        <p:spPr bwMode="auto">
          <a:xfrm flipH="1">
            <a:off x="7086600" y="4953000"/>
            <a:ext cx="228600" cy="533400"/>
          </a:xfrm>
          <a:prstGeom prst="line">
            <a:avLst/>
          </a:prstGeom>
          <a:noFill/>
          <a:ln w="19050" cap="flat" cmpd="sng" algn="ctr">
            <a:solidFill>
              <a:schemeClr val="tx1"/>
            </a:solidFill>
            <a:prstDash val="solid"/>
            <a:round/>
            <a:headEnd type="none" w="med" len="med"/>
            <a:tailEnd w="med" len="med"/>
          </a:ln>
        </p:spPr>
        <p:txBody>
          <a:bodyPr>
            <a:prstTxWarp prst="textNoShape">
              <a:avLst/>
            </a:prstTxWarp>
          </a:bodyPr>
          <a:lstStyle/>
          <a:p>
            <a:endParaRPr lang="en-US"/>
          </a:p>
        </p:txBody>
      </p:sp>
      <p:sp>
        <p:nvSpPr>
          <p:cNvPr id="10290" name="Line 50"/>
          <p:cNvSpPr>
            <a:spLocks noChangeShapeType="1"/>
          </p:cNvSpPr>
          <p:nvPr/>
        </p:nvSpPr>
        <p:spPr bwMode="auto">
          <a:xfrm flipH="1">
            <a:off x="7086600" y="4343400"/>
            <a:ext cx="228600" cy="533400"/>
          </a:xfrm>
          <a:prstGeom prst="line">
            <a:avLst/>
          </a:prstGeom>
          <a:noFill/>
          <a:ln w="19050" cap="flat" cmpd="sng" algn="ctr">
            <a:solidFill>
              <a:schemeClr val="tx1"/>
            </a:solidFill>
            <a:prstDash val="solid"/>
            <a:round/>
            <a:headEnd type="none" w="med" len="med"/>
            <a:tailEnd w="med" len="med"/>
          </a:ln>
        </p:spPr>
        <p:txBody>
          <a:bodyPr>
            <a:prstTxWarp prst="textNoShape">
              <a:avLst/>
            </a:prstTxWarp>
          </a:bodyPr>
          <a:lstStyle/>
          <a:p>
            <a:endParaRPr lang="en-US"/>
          </a:p>
        </p:txBody>
      </p:sp>
      <p:sp>
        <p:nvSpPr>
          <p:cNvPr id="10291" name="Line 51"/>
          <p:cNvSpPr>
            <a:spLocks noChangeShapeType="1"/>
          </p:cNvSpPr>
          <p:nvPr/>
        </p:nvSpPr>
        <p:spPr bwMode="auto">
          <a:xfrm flipH="1">
            <a:off x="7086600" y="3733800"/>
            <a:ext cx="228600" cy="533400"/>
          </a:xfrm>
          <a:prstGeom prst="line">
            <a:avLst/>
          </a:prstGeom>
          <a:noFill/>
          <a:ln w="19050" cap="flat" cmpd="sng" algn="ctr">
            <a:solidFill>
              <a:schemeClr val="tx1"/>
            </a:solidFill>
            <a:prstDash val="solid"/>
            <a:round/>
            <a:headEnd type="none" w="med" len="med"/>
            <a:tailEnd w="med" len="med"/>
          </a:ln>
        </p:spPr>
        <p:txBody>
          <a:bodyPr>
            <a:prstTxWarp prst="textNoShape">
              <a:avLst/>
            </a:prstTxWarp>
          </a:bodyPr>
          <a:lstStyle/>
          <a:p>
            <a:endParaRPr lang="en-US"/>
          </a:p>
        </p:txBody>
      </p:sp>
      <p:sp>
        <p:nvSpPr>
          <p:cNvPr id="10292" name="Line 52"/>
          <p:cNvSpPr>
            <a:spLocks noChangeShapeType="1"/>
          </p:cNvSpPr>
          <p:nvPr/>
        </p:nvSpPr>
        <p:spPr bwMode="auto">
          <a:xfrm flipH="1">
            <a:off x="7086600" y="1905000"/>
            <a:ext cx="228600" cy="533400"/>
          </a:xfrm>
          <a:prstGeom prst="line">
            <a:avLst/>
          </a:prstGeom>
          <a:noFill/>
          <a:ln w="19050" cap="flat" cmpd="sng" algn="ctr">
            <a:solidFill>
              <a:schemeClr val="tx1"/>
            </a:solidFill>
            <a:prstDash val="solid"/>
            <a:round/>
            <a:headEnd type="none" w="med" len="med"/>
            <a:tailEnd w="med" len="med"/>
          </a:ln>
        </p:spPr>
        <p:txBody>
          <a:bodyPr>
            <a:prstTxWarp prst="textNoShape">
              <a:avLst/>
            </a:prstTxWarp>
          </a:bodyPr>
          <a:lstStyle/>
          <a:p>
            <a:endParaRPr lang="en-US"/>
          </a:p>
        </p:txBody>
      </p:sp>
      <p:sp>
        <p:nvSpPr>
          <p:cNvPr id="10293" name="Line 53"/>
          <p:cNvSpPr>
            <a:spLocks noChangeShapeType="1"/>
          </p:cNvSpPr>
          <p:nvPr/>
        </p:nvSpPr>
        <p:spPr bwMode="auto">
          <a:xfrm flipH="1">
            <a:off x="8153400" y="3124200"/>
            <a:ext cx="228600" cy="533400"/>
          </a:xfrm>
          <a:prstGeom prst="line">
            <a:avLst/>
          </a:prstGeom>
          <a:noFill/>
          <a:ln w="19050" cap="flat" cmpd="sng" algn="ctr">
            <a:solidFill>
              <a:schemeClr val="tx1"/>
            </a:solidFill>
            <a:prstDash val="solid"/>
            <a:round/>
            <a:headEnd type="none" w="med" len="med"/>
            <a:tailEnd w="med" len="med"/>
          </a:ln>
        </p:spPr>
        <p:txBody>
          <a:bodyPr>
            <a:prstTxWarp prst="textNoShape">
              <a:avLst/>
            </a:prstTxWarp>
          </a:bodyPr>
          <a:lstStyle/>
          <a:p>
            <a:endParaRPr lang="en-US"/>
          </a:p>
        </p:txBody>
      </p:sp>
      <p:sp>
        <p:nvSpPr>
          <p:cNvPr id="10294" name="Line 54"/>
          <p:cNvSpPr>
            <a:spLocks noChangeShapeType="1"/>
          </p:cNvSpPr>
          <p:nvPr/>
        </p:nvSpPr>
        <p:spPr bwMode="auto">
          <a:xfrm flipH="1">
            <a:off x="8153400" y="2514600"/>
            <a:ext cx="228600" cy="533400"/>
          </a:xfrm>
          <a:prstGeom prst="line">
            <a:avLst/>
          </a:prstGeom>
          <a:noFill/>
          <a:ln w="19050" cap="flat" cmpd="sng" algn="ctr">
            <a:solidFill>
              <a:schemeClr val="tx1"/>
            </a:solidFill>
            <a:prstDash val="solid"/>
            <a:round/>
            <a:headEnd type="none" w="med" len="med"/>
            <a:tailEnd w="med" len="med"/>
          </a:ln>
        </p:spPr>
        <p:txBody>
          <a:bodyPr>
            <a:prstTxWarp prst="textNoShape">
              <a:avLst/>
            </a:prstTxWarp>
          </a:bodyPr>
          <a:lstStyle/>
          <a:p>
            <a:endParaRPr lang="en-US"/>
          </a:p>
        </p:txBody>
      </p:sp>
      <p:sp>
        <p:nvSpPr>
          <p:cNvPr id="2" name="Slide Number Placeholder 1"/>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8</a:t>
            </a:fld>
            <a:endParaRPr kumimoji="0" lang="en-US"/>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a:xfrm>
            <a:off x="457200" y="22555"/>
            <a:ext cx="8229600" cy="1143000"/>
          </a:xfrm>
        </p:spPr>
        <p:txBody>
          <a:bodyPr/>
          <a:lstStyle/>
          <a:p>
            <a:pPr eaLnBrk="1" hangingPunct="1"/>
            <a:r>
              <a:rPr lang="en-US" dirty="0"/>
              <a:t>Graph Class</a:t>
            </a:r>
          </a:p>
        </p:txBody>
      </p:sp>
      <p:sp>
        <p:nvSpPr>
          <p:cNvPr id="292867" name="Rectangle 3"/>
          <p:cNvSpPr>
            <a:spLocks noGrp="1" noChangeArrowheads="1"/>
          </p:cNvSpPr>
          <p:nvPr>
            <p:ph idx="1"/>
          </p:nvPr>
        </p:nvSpPr>
        <p:spPr>
          <a:xfrm>
            <a:off x="457200" y="1143000"/>
            <a:ext cx="8229600" cy="5181600"/>
          </a:xfrm>
        </p:spPr>
        <p:txBody>
          <a:bodyPr/>
          <a:lstStyle/>
          <a:p>
            <a:pPr eaLnBrk="1" hangingPunct="1">
              <a:lnSpc>
                <a:spcPct val="90000"/>
              </a:lnSpc>
              <a:buFont typeface="Wingdings" charset="2"/>
              <a:buNone/>
            </a:pPr>
            <a:r>
              <a:rPr lang="en-US" sz="2800" b="1" dirty="0">
                <a:latin typeface="Courier New" charset="0"/>
              </a:rPr>
              <a:t>class Graph </a:t>
            </a:r>
            <a:endParaRPr lang="en-US" sz="2800" b="1" dirty="0" smtClean="0">
              <a:latin typeface="Courier New" charset="0"/>
            </a:endParaRPr>
          </a:p>
          <a:p>
            <a:pPr eaLnBrk="1" hangingPunct="1">
              <a:lnSpc>
                <a:spcPct val="90000"/>
              </a:lnSpc>
              <a:buFont typeface="Wingdings" charset="2"/>
              <a:buNone/>
            </a:pPr>
            <a:r>
              <a:rPr lang="en-US" sz="2800" b="1" dirty="0" smtClean="0">
                <a:latin typeface="Courier New" charset="0"/>
              </a:rPr>
              <a:t>{</a:t>
            </a:r>
            <a:endParaRPr lang="en-US" sz="2800" b="1" dirty="0">
              <a:latin typeface="Courier New" charset="0"/>
            </a:endParaRPr>
          </a:p>
          <a:p>
            <a:pPr eaLnBrk="1" hangingPunct="1">
              <a:lnSpc>
                <a:spcPct val="90000"/>
              </a:lnSpc>
              <a:buFont typeface="Wingdings" charset="2"/>
              <a:buNone/>
            </a:pPr>
            <a:r>
              <a:rPr lang="en-US" sz="2800" b="1" dirty="0">
                <a:latin typeface="Courier New" charset="0"/>
              </a:rPr>
              <a:t>  </a:t>
            </a:r>
            <a:r>
              <a:rPr lang="en-US" sz="2800" b="1" dirty="0" smtClean="0">
                <a:latin typeface="Courier New" charset="0"/>
              </a:rPr>
              <a:t>  </a:t>
            </a:r>
            <a:r>
              <a:rPr lang="en-US" sz="2800" b="1" dirty="0" err="1" smtClean="0">
                <a:latin typeface="Courier New" charset="0"/>
              </a:rPr>
              <a:t>struct</a:t>
            </a:r>
            <a:r>
              <a:rPr lang="en-US" sz="2800" b="1" dirty="0" smtClean="0">
                <a:latin typeface="Courier New" charset="0"/>
              </a:rPr>
              <a:t> </a:t>
            </a:r>
            <a:r>
              <a:rPr lang="en-US" sz="2800" b="1" dirty="0">
                <a:latin typeface="Courier New" charset="0"/>
              </a:rPr>
              <a:t>vertex </a:t>
            </a:r>
            <a:endParaRPr lang="en-US" sz="2800" b="1" dirty="0" smtClean="0">
              <a:latin typeface="Courier New" charset="0"/>
            </a:endParaRPr>
          </a:p>
          <a:p>
            <a:pPr eaLnBrk="1" hangingPunct="1">
              <a:lnSpc>
                <a:spcPct val="90000"/>
              </a:lnSpc>
              <a:buFont typeface="Wingdings" charset="2"/>
              <a:buNone/>
            </a:pPr>
            <a:r>
              <a:rPr lang="en-US" sz="2800" b="1" dirty="0">
                <a:latin typeface="Courier New" charset="0"/>
              </a:rPr>
              <a:t> </a:t>
            </a:r>
            <a:r>
              <a:rPr lang="en-US" sz="2800" b="1" dirty="0" smtClean="0">
                <a:latin typeface="Courier New" charset="0"/>
              </a:rPr>
              <a:t>   {</a:t>
            </a:r>
            <a:endParaRPr lang="en-US" sz="2800" b="1" dirty="0">
              <a:latin typeface="Courier New" charset="0"/>
            </a:endParaRPr>
          </a:p>
          <a:p>
            <a:pPr eaLnBrk="1" hangingPunct="1">
              <a:lnSpc>
                <a:spcPct val="90000"/>
              </a:lnSpc>
              <a:buFont typeface="Wingdings" charset="2"/>
              <a:buNone/>
            </a:pPr>
            <a:r>
              <a:rPr lang="en-US" sz="2800" b="1" dirty="0">
                <a:latin typeface="Courier New" charset="0"/>
              </a:rPr>
              <a:t>    </a:t>
            </a:r>
            <a:r>
              <a:rPr lang="en-US" sz="2800" b="1" dirty="0" smtClean="0">
                <a:latin typeface="Courier New" charset="0"/>
              </a:rPr>
              <a:t>    list</a:t>
            </a:r>
            <a:r>
              <a:rPr lang="en-US" sz="2800" b="1" dirty="0">
                <a:latin typeface="Courier New" charset="0"/>
              </a:rPr>
              <a:t>&lt;</a:t>
            </a:r>
            <a:r>
              <a:rPr lang="en-US" sz="2800" b="1" dirty="0" err="1">
                <a:latin typeface="Courier New" charset="0"/>
              </a:rPr>
              <a:t>int</a:t>
            </a:r>
            <a:r>
              <a:rPr lang="en-US" sz="2800" b="1" dirty="0">
                <a:latin typeface="Courier New" charset="0"/>
              </a:rPr>
              <a:t>&gt; </a:t>
            </a:r>
            <a:r>
              <a:rPr lang="en-US" sz="2800" b="1" dirty="0" err="1" smtClean="0">
                <a:latin typeface="Courier New" charset="0"/>
              </a:rPr>
              <a:t>edgeList</a:t>
            </a:r>
            <a:r>
              <a:rPr lang="en-US" sz="2800" b="1" dirty="0">
                <a:latin typeface="Courier New" charset="0"/>
              </a:rPr>
              <a:t>;</a:t>
            </a:r>
          </a:p>
          <a:p>
            <a:pPr eaLnBrk="1" hangingPunct="1">
              <a:lnSpc>
                <a:spcPct val="90000"/>
              </a:lnSpc>
              <a:buFont typeface="Wingdings" charset="2"/>
              <a:buNone/>
            </a:pPr>
            <a:r>
              <a:rPr lang="en-US" sz="2800" b="1" dirty="0">
                <a:latin typeface="Courier New" charset="0"/>
              </a:rPr>
              <a:t>   </a:t>
            </a:r>
            <a:r>
              <a:rPr lang="en-US" sz="2800" b="1" dirty="0" smtClean="0">
                <a:latin typeface="Courier New" charset="0"/>
              </a:rPr>
              <a:t>     </a:t>
            </a:r>
            <a:r>
              <a:rPr lang="en-US" sz="2800" b="1" dirty="0">
                <a:latin typeface="Courier New" charset="0"/>
              </a:rPr>
              <a:t>string name;</a:t>
            </a:r>
          </a:p>
          <a:p>
            <a:pPr eaLnBrk="1" hangingPunct="1">
              <a:lnSpc>
                <a:spcPct val="90000"/>
              </a:lnSpc>
              <a:buFont typeface="Wingdings" charset="2"/>
              <a:buNone/>
            </a:pPr>
            <a:r>
              <a:rPr lang="en-US" sz="2800" b="1" dirty="0">
                <a:latin typeface="Courier New" charset="0"/>
              </a:rPr>
              <a:t>  </a:t>
            </a:r>
            <a:r>
              <a:rPr lang="en-US" sz="2800" b="1" dirty="0" smtClean="0">
                <a:latin typeface="Courier New" charset="0"/>
              </a:rPr>
              <a:t>  }</a:t>
            </a:r>
            <a:r>
              <a:rPr lang="en-US" sz="2800" b="1" dirty="0">
                <a:latin typeface="Courier New" charset="0"/>
              </a:rPr>
              <a:t>;</a:t>
            </a:r>
          </a:p>
          <a:p>
            <a:pPr eaLnBrk="1" hangingPunct="1">
              <a:lnSpc>
                <a:spcPct val="90000"/>
              </a:lnSpc>
              <a:buFont typeface="Wingdings" charset="2"/>
              <a:buNone/>
            </a:pPr>
            <a:r>
              <a:rPr lang="en-US" sz="2800" b="1" dirty="0">
                <a:latin typeface="Courier New" charset="0"/>
              </a:rPr>
              <a:t>  </a:t>
            </a:r>
            <a:r>
              <a:rPr lang="en-US" sz="2800" b="1" dirty="0" smtClean="0">
                <a:latin typeface="Courier New" charset="0"/>
              </a:rPr>
              <a:t>  </a:t>
            </a:r>
            <a:r>
              <a:rPr lang="en-US" sz="2800" b="1" dirty="0" err="1" smtClean="0">
                <a:latin typeface="Courier New" charset="0"/>
              </a:rPr>
              <a:t>int</a:t>
            </a:r>
            <a:r>
              <a:rPr lang="en-US" sz="2800" b="1" dirty="0" smtClean="0">
                <a:latin typeface="Courier New" charset="0"/>
              </a:rPr>
              <a:t> </a:t>
            </a:r>
            <a:r>
              <a:rPr lang="en-US" sz="2800" b="1" dirty="0" err="1" smtClean="0">
                <a:latin typeface="Courier New" charset="0"/>
              </a:rPr>
              <a:t>nrVertices</a:t>
            </a:r>
            <a:r>
              <a:rPr lang="en-US" sz="2800" b="1" dirty="0">
                <a:latin typeface="Courier New" charset="0"/>
              </a:rPr>
              <a:t>, </a:t>
            </a:r>
            <a:r>
              <a:rPr lang="en-US" sz="2800" b="1" dirty="0" err="1" smtClean="0">
                <a:latin typeface="Courier New" charset="0"/>
              </a:rPr>
              <a:t>nrEdges</a:t>
            </a:r>
            <a:r>
              <a:rPr lang="en-US" sz="2800" b="1" dirty="0">
                <a:latin typeface="Courier New" charset="0"/>
              </a:rPr>
              <a:t>;</a:t>
            </a:r>
          </a:p>
          <a:p>
            <a:pPr eaLnBrk="1" hangingPunct="1">
              <a:lnSpc>
                <a:spcPct val="90000"/>
              </a:lnSpc>
              <a:buFont typeface="Wingdings" charset="2"/>
              <a:buNone/>
            </a:pPr>
            <a:r>
              <a:rPr lang="en-US" sz="2800" b="1" dirty="0">
                <a:latin typeface="Courier New" charset="0"/>
              </a:rPr>
              <a:t>  </a:t>
            </a:r>
            <a:r>
              <a:rPr lang="en-US" sz="2800" b="1" dirty="0" smtClean="0">
                <a:latin typeface="Courier New" charset="0"/>
              </a:rPr>
              <a:t>  </a:t>
            </a:r>
            <a:r>
              <a:rPr lang="en-US" sz="2800" b="1" dirty="0" err="1" smtClean="0">
                <a:latin typeface="Courier New" charset="0"/>
              </a:rPr>
              <a:t>bool</a:t>
            </a:r>
            <a:r>
              <a:rPr lang="en-US" sz="2800" b="1" dirty="0" smtClean="0">
                <a:latin typeface="Courier New" charset="0"/>
              </a:rPr>
              <a:t> </a:t>
            </a:r>
            <a:r>
              <a:rPr lang="en-US" sz="2800" b="1" dirty="0">
                <a:latin typeface="Courier New" charset="0"/>
              </a:rPr>
              <a:t>directed;</a:t>
            </a:r>
          </a:p>
          <a:p>
            <a:pPr eaLnBrk="1" hangingPunct="1">
              <a:lnSpc>
                <a:spcPct val="90000"/>
              </a:lnSpc>
              <a:buFont typeface="Wingdings" charset="2"/>
              <a:buNone/>
            </a:pPr>
            <a:r>
              <a:rPr lang="en-US" sz="2800" b="1" dirty="0">
                <a:latin typeface="Courier New" charset="0"/>
              </a:rPr>
              <a:t>  </a:t>
            </a:r>
            <a:r>
              <a:rPr lang="en-US" sz="2800" b="1" dirty="0" smtClean="0">
                <a:latin typeface="Courier New" charset="0"/>
              </a:rPr>
              <a:t>  vector</a:t>
            </a:r>
            <a:r>
              <a:rPr lang="en-US" sz="2800" b="1" dirty="0">
                <a:latin typeface="Courier New" charset="0"/>
              </a:rPr>
              <a:t>&lt;vertex&gt; vertices;</a:t>
            </a:r>
          </a:p>
          <a:p>
            <a:pPr eaLnBrk="1" hangingPunct="1">
              <a:lnSpc>
                <a:spcPct val="90000"/>
              </a:lnSpc>
              <a:buFont typeface="Wingdings" charset="2"/>
              <a:buNone/>
            </a:pPr>
            <a:r>
              <a:rPr lang="en-US" sz="2800" b="1" dirty="0">
                <a:latin typeface="Courier New" charset="0"/>
              </a:rPr>
              <a:t>};</a:t>
            </a:r>
          </a:p>
        </p:txBody>
      </p:sp>
      <p:sp>
        <p:nvSpPr>
          <p:cNvPr id="2" name="Slide Number Placeholder 1"/>
          <p:cNvSpPr>
            <a:spLocks noGrp="1"/>
          </p:cNvSpPr>
          <p:nvPr>
            <p:ph type="sldNum" sz="quarter" idx="12"/>
          </p:nvPr>
        </p:nvSpPr>
        <p:spPr/>
        <p:txBody>
          <a:bodyPr/>
          <a:lstStyle/>
          <a:p>
            <a:pPr eaLnBrk="1" latinLnBrk="0" hangingPunct="1"/>
            <a:fld id="{2AA957AF-53C0-420B-9C2D-77DB1416566C}" type="slidenum">
              <a:rPr kumimoji="0" lang="en-US" smtClean="0"/>
              <a:pPr eaLnBrk="1" latinLnBrk="0" hangingPunct="1"/>
              <a:t>9</a:t>
            </a:fld>
            <a:endParaRPr kumimoji="0" lang="en-US"/>
          </a:p>
        </p:txBody>
      </p:sp>
    </p:spTree>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C243 Data Structures&amp;#x0D;&amp;#x0A;Graph Theory&amp;quot;&quot;/&gt;&lt;property id=&quot;20307&quot; value=&quot;272&quot;/&gt;&lt;/object&gt;&lt;object type=&quot;3&quot; unique_id=&quot;10005&quot;&gt;&lt;property id=&quot;20148&quot; value=&quot;5&quot;/&gt;&lt;property id=&quot;20300&quot; value=&quot;Slide 2 - &amp;quot;Finite Graphs&amp;quot;&quot;/&gt;&lt;property id=&quot;20307&quot; value=&quot;300&quot;/&gt;&lt;/object&gt;&lt;object type=&quot;3&quot; unique_id=&quot;10006&quot;&gt;&lt;property id=&quot;20148&quot; value=&quot;5&quot;/&gt;&lt;property id=&quot;20300&quot; value=&quot;Slide 3 - &amp;quot;Examples&amp;quot;&quot;/&gt;&lt;property id=&quot;20307&quot; value=&quot;302&quot;/&gt;&lt;/object&gt;&lt;object type=&quot;3&quot; unique_id=&quot;10007&quot;&gt;&lt;property id=&quot;20148&quot; value=&quot;5&quot;/&gt;&lt;property id=&quot;20300&quot; value=&quot;Slide 4 - &amp;quot;Path&amp;quot;&quot;/&gt;&lt;property id=&quot;20307&quot; value=&quot;301&quot;/&gt;&lt;/object&gt;&lt;object type=&quot;3&quot; unique_id=&quot;10008&quot;&gt;&lt;property id=&quot;20148&quot; value=&quot;5&quot;/&gt;&lt;property id=&quot;20300&quot; value=&quot;Slide 5 - &amp;quot;Connectivity&amp;quot;&quot;/&gt;&lt;property id=&quot;20307&quot; value=&quot;303&quot;/&gt;&lt;/object&gt;&lt;object type=&quot;3&quot; unique_id=&quot;10009&quot;&gt;&lt;property id=&quot;20148&quot; value=&quot;5&quot;/&gt;&lt;property id=&quot;20300&quot; value=&quot;Slide 6 - &amp;quot;Graph Implementations&amp;quot;&quot;/&gt;&lt;property id=&quot;20307&quot; value=&quot;304&quot;/&gt;&lt;/object&gt;&lt;object type=&quot;3&quot; unique_id=&quot;10010&quot;&gt;&lt;property id=&quot;20148&quot; value=&quot;5&quot;/&gt;&lt;property id=&quot;20300&quot; value=&quot;Slide 7 - &amp;quot;Adjacency Matrix&amp;quot;&quot;/&gt;&lt;property id=&quot;20307&quot; value=&quot;305&quot;/&gt;&lt;/object&gt;&lt;object type=&quot;3&quot; unique_id=&quot;10011&quot;&gt;&lt;property id=&quot;20148&quot; value=&quot;5&quot;/&gt;&lt;property id=&quot;20300&quot; value=&quot;Slide 8 - &amp;quot;Adjacency List&amp;quot;&quot;/&gt;&lt;property id=&quot;20307&quot; value=&quot;306&quot;/&gt;&lt;/object&gt;&lt;object type=&quot;3&quot; unique_id=&quot;10012&quot;&gt;&lt;property id=&quot;20148&quot; value=&quot;5&quot;/&gt;&lt;property id=&quot;20300&quot; value=&quot;Slide 9 - &amp;quot;Graph Class&amp;quot;&quot;/&gt;&lt;property id=&quot;20307&quot; value=&quot;307&quot;/&gt;&lt;/object&gt;&lt;object type=&quot;3&quot; unique_id=&quot;10013&quot;&gt;&lt;property id=&quot;20148&quot; value=&quot;5&quot;/&gt;&lt;property id=&quot;20300&quot; value=&quot;Slide 10 - &amp;quot;Add a Vertex and an Edge&amp;quot;&quot;/&gt;&lt;property id=&quot;20307&quot; value=&quot;310&quot;/&gt;&lt;/object&gt;&lt;object type=&quot;3&quot; unique_id=&quot;10014&quot;&gt;&lt;property id=&quot;20148&quot; value=&quot;5&quot;/&gt;&lt;property id=&quot;20300&quot; value=&quot;Slide 11&quot;/&gt;&lt;property id=&quot;20307&quot; value=&quot;311&quot;/&gt;&lt;/object&gt;&lt;object type=&quot;3&quot; unique_id=&quot;10015&quot;&gt;&lt;property id=&quot;20148&quot; value=&quot;5&quot;/&gt;&lt;property id=&quot;20300&quot; value=&quot;Slide 12 - &amp;quot;Building a Graph &amp;quot;by Hand&amp;quot;&amp;quot;&quot;/&gt;&lt;property id=&quot;20307&quot; value=&quot;314&quot;/&gt;&lt;/object&gt;&lt;object type=&quot;3&quot; unique_id=&quot;10016&quot;&gt;&lt;property id=&quot;20148&quot; value=&quot;5&quot;/&gt;&lt;property id=&quot;20300&quot; value=&quot;Slide 13 - &amp;quot;Make Empty&amp;quot;&quot;/&gt;&lt;property id=&quot;20307&quot; value=&quot;313&quot;/&gt;&lt;/object&gt;&lt;object type=&quot;3&quot; unique_id=&quot;10017&quot;&gt;&lt;property id=&quot;20148&quot; value=&quot;5&quot;/&gt;&lt;property id=&quot;20300&quot; value=&quot;Slide 14&quot;/&gt;&lt;property id=&quot;20307&quot; value=&quot;309&quot;/&gt;&lt;/object&gt;&lt;object type=&quot;3&quot; unique_id=&quot;10018&quot;&gt;&lt;property id=&quot;20148&quot; value=&quot;5&quot;/&gt;&lt;property id=&quot;20300&quot; value=&quot;Slide 15 - &amp;quot;Storing the Graph in a File&amp;quot;&quot;/&gt;&lt;property id=&quot;20307&quot; value=&quot;308&quot;/&gt;&lt;/object&gt;&lt;object type=&quot;3&quot; unique_id=&quot;10019&quot;&gt;&lt;property id=&quot;20148&quot; value=&quot;5&quot;/&gt;&lt;property id=&quot;20300&quot; value=&quot;Slide 16&quot;/&gt;&lt;property id=&quot;20307&quot; value=&quot;312&quot;/&gt;&lt;/object&gt;&lt;object type=&quot;3&quot; unique_id=&quot;10020&quot;&gt;&lt;property id=&quot;20148&quot; value=&quot;5&quot;/&gt;&lt;property id=&quot;20300&quot; value=&quot;Slide 17 - &amp;quot;Graph Traversal&amp;quot;&quot;/&gt;&lt;property id=&quot;20307&quot; value=&quot;316&quot;/&gt;&lt;/object&gt;&lt;object type=&quot;3&quot; unique_id=&quot;10021&quot;&gt;&lt;property id=&quot;20148&quot; value=&quot;5&quot;/&gt;&lt;property id=&quot;20300&quot; value=&quot;Slide 18 - &amp;quot;Breadth-First&amp;quot;&quot;/&gt;&lt;property id=&quot;20307&quot; value=&quot;315&quot;/&gt;&lt;/object&gt;&lt;object type=&quot;3&quot; unique_id=&quot;10022&quot;&gt;&lt;property id=&quot;20148&quot; value=&quot;5&quot;/&gt;&lt;property id=&quot;20300&quot; value=&quot;Slide 19&quot;/&gt;&lt;property id=&quot;20307&quot; value=&quot;317&quot;/&gt;&lt;/object&gt;&lt;object type=&quot;3&quot; unique_id=&quot;10023&quot;&gt;&lt;property id=&quot;20148&quot; value=&quot;5&quot;/&gt;&lt;property id=&quot;20300&quot; value=&quot;Slide 20 - &amp;quot;Graph Page 16-13&amp;quot;&quot;/&gt;&lt;property id=&quot;20307&quot; value=&quot;320&quot;/&gt;&lt;/object&gt;&lt;object type=&quot;3&quot; unique_id=&quot;10024&quot;&gt;&lt;property id=&quot;20148&quot; value=&quot;5&quot;/&gt;&lt;property id=&quot;20300&quot; value=&quot;Slide 21 - &amp;quot;Graph Page 16-14&amp;quot;&quot;/&gt;&lt;property id=&quot;20307&quot; value=&quot;321&quot;/&gt;&lt;/object&gt;&lt;object type=&quot;3&quot; unique_id=&quot;10025&quot;&gt;&lt;property id=&quot;20148&quot; value=&quot;5&quot;/&gt;&lt;property id=&quot;20300&quot; value=&quot;Slide 22 - &amp;quot;Depth-First&amp;quot;&quot;/&gt;&lt;property id=&quot;20307&quot; value=&quot;318&quot;/&gt;&lt;/object&gt;&lt;object type=&quot;3&quot; unique_id=&quot;10026&quot;&gt;&lt;property id=&quot;20148&quot; value=&quot;5&quot;/&gt;&lt;property id=&quot;20300&quot; value=&quot;Slide 23&quot;/&gt;&lt;property id=&quot;20307&quot; value=&quot;319&quot;/&gt;&lt;/object&gt;&lt;object type=&quot;3&quot; unique_id=&quot;10027&quot;&gt;&lt;property id=&quot;20148&quot; value=&quot;5&quot;/&gt;&lt;property id=&quot;20300&quot; value=&quot;Slide 24&quot;/&gt;&lt;property id=&quot;20307&quot; value=&quot;329&quot;/&gt;&lt;/object&gt;&lt;object type=&quot;3&quot; unique_id=&quot;10028&quot;&gt;&lt;property id=&quot;20148&quot; value=&quot;5&quot;/&gt;&lt;property id=&quot;20300&quot; value=&quot;Slide 25 - &amp;quot;Shortest Path Problems&amp;quot;&quot;/&gt;&lt;property id=&quot;20307&quot; value=&quot;322&quot;/&gt;&lt;/object&gt;&lt;object type=&quot;3&quot; unique_id=&quot;10029&quot;&gt;&lt;property id=&quot;20148&quot; value=&quot;5&quot;/&gt;&lt;property id=&quot;20300&quot; value=&quot;Slide 26 - &amp;quot;Least Costly Path&amp;quot;&quot;/&gt;&lt;property id=&quot;20307&quot; value=&quot;323&quot;/&gt;&lt;/object&gt;&lt;object type=&quot;3&quot; unique_id=&quot;10030&quot;&gt;&lt;property id=&quot;20148&quot; value=&quot;5&quot;/&gt;&lt;property id=&quot;20300&quot; value=&quot;Slide 27 - &amp;quot;Dijkstra's Algorithm&amp;quot;&quot;/&gt;&lt;property id=&quot;20307&quot; value=&quot;324&quot;/&gt;&lt;/object&gt;&lt;object type=&quot;3&quot; unique_id=&quot;10031&quot;&gt;&lt;property id=&quot;20148&quot; value=&quot;5&quot;/&gt;&lt;property id=&quot;20300&quot; value=&quot;Slide 28 - &amp;quot;Dijkstra Initialization&amp;quot;&quot;/&gt;&lt;property id=&quot;20307&quot; value=&quot;326&quot;/&gt;&lt;/object&gt;&lt;object type=&quot;3&quot; unique_id=&quot;10032&quot;&gt;&lt;property id=&quot;20148&quot; value=&quot;5&quot;/&gt;&lt;property id=&quot;20300&quot; value=&quot;Slide 29&quot;/&gt;&lt;property id=&quot;20307&quot; value=&quot;325&quot;/&gt;&lt;/object&gt;&lt;object type=&quot;3&quot; unique_id=&quot;10033&quot;&gt;&lt;property id=&quot;20148&quot; value=&quot;5&quot;/&gt;&lt;property id=&quot;20300&quot; value=&quot;Slide 30 - &amp;quot;Graph Example&amp;quot;&quot;/&gt;&lt;property id=&quot;20307&quot; value=&quot;327&quot;/&gt;&lt;/object&gt;&lt;object type=&quot;3&quot; unique_id=&quot;10034&quot;&gt;&lt;property id=&quot;20148&quot; value=&quot;5&quot;/&gt;&lt;property id=&quot;20300&quot; value=&quot;Slide 31 - &amp;quot;Minimum Spanning Tree&amp;quot;&quot;/&gt;&lt;property id=&quot;20307&quot; value=&quot;330&quot;/&gt;&lt;/object&gt;&lt;object type=&quot;3&quot; unique_id=&quot;10035&quot;&gt;&lt;property id=&quot;20148&quot; value=&quot;5&quot;/&gt;&lt;property id=&quot;20300&quot; value=&quot;Slide 32 - &amp;quot;Example&amp;quot;&quot;/&gt;&lt;property id=&quot;20307&quot; value=&quot;331&quot;/&gt;&lt;/object&gt;&lt;object type=&quot;3&quot; unique_id=&quot;10036&quot;&gt;&lt;property id=&quot;20148&quot; value=&quot;5&quot;/&gt;&lt;property id=&quot;20300&quot; value=&quot;Slide 33 - &amp;quot;Kruskal's Algorithm (1956): &amp;quot;&quot;/&gt;&lt;property id=&quot;20307&quot; value=&quot;332&quot;/&gt;&lt;/object&gt;&lt;object type=&quot;3&quot; unique_id=&quot;10037&quot;&gt;&lt;property id=&quot;20148&quot; value=&quot;5&quot;/&gt;&lt;property id=&quot;20300&quot; value=&quot;Slide 34 - &amp;quot;Prim’s Algorithm (1957)&amp;quot;&quot;/&gt;&lt;property id=&quot;20307&quot; value=&quot;333&quot;/&gt;&lt;/object&gt;&lt;object type=&quot;3&quot; unique_id=&quot;10038&quot;&gt;&lt;property id=&quot;20148&quot; value=&quot;5&quot;/&gt;&lt;property id=&quot;20300&quot; value=&quot;Slide 35 - &amp;quot;Maze Generation&amp;quot;&quot;/&gt;&lt;property id=&quot;20307&quot; value=&quot;334&quot;/&gt;&lt;/object&gt;&lt;/object&gt;&lt;/object&gt;&lt;/database&gt;"/>
  <p:tag name="SECTOMILLISECCONVERTED" val="1"/>
</p:tagLst>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ゴシック"/>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Technic.thmx</Template>
  <TotalTime>6702</TotalTime>
  <Words>2527</Words>
  <Application>Microsoft Macintosh PowerPoint</Application>
  <PresentationFormat>On-screen Show (4:3)</PresentationFormat>
  <Paragraphs>342</Paragraphs>
  <Slides>35</Slides>
  <Notes>1</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Technic</vt:lpstr>
      <vt:lpstr>C243 Data Structures Graph Theory</vt:lpstr>
      <vt:lpstr>Finite Graphs</vt:lpstr>
      <vt:lpstr>Examples</vt:lpstr>
      <vt:lpstr>Path</vt:lpstr>
      <vt:lpstr>Connectivity</vt:lpstr>
      <vt:lpstr>Graph Implementations</vt:lpstr>
      <vt:lpstr>Adjacency Matrix</vt:lpstr>
      <vt:lpstr>Adjacency List</vt:lpstr>
      <vt:lpstr>Graph Class</vt:lpstr>
      <vt:lpstr>Add a Vertex and an Edge</vt:lpstr>
      <vt:lpstr>PowerPoint Presentation</vt:lpstr>
      <vt:lpstr>Building a Graph "by Hand"</vt:lpstr>
      <vt:lpstr>Make Empty</vt:lpstr>
      <vt:lpstr>PowerPoint Presentation</vt:lpstr>
      <vt:lpstr>Storing the Graph in a File</vt:lpstr>
      <vt:lpstr>PowerPoint Presentation</vt:lpstr>
      <vt:lpstr>Graph Traversal</vt:lpstr>
      <vt:lpstr>Breadth-First</vt:lpstr>
      <vt:lpstr>PowerPoint Presentation</vt:lpstr>
      <vt:lpstr>Graph Page 16-13</vt:lpstr>
      <vt:lpstr>Graph Page 16-14</vt:lpstr>
      <vt:lpstr>Depth-First</vt:lpstr>
      <vt:lpstr>PowerPoint Presentation</vt:lpstr>
      <vt:lpstr>PowerPoint Presentation</vt:lpstr>
      <vt:lpstr>Shortest Path Problems</vt:lpstr>
      <vt:lpstr>Least Costly Path</vt:lpstr>
      <vt:lpstr>Dijkstra's Algorithm</vt:lpstr>
      <vt:lpstr>Dijkstra Initialization</vt:lpstr>
      <vt:lpstr>PowerPoint Presentation</vt:lpstr>
      <vt:lpstr>Graph Example</vt:lpstr>
      <vt:lpstr>Minimum Spanning Tree</vt:lpstr>
      <vt:lpstr>Example</vt:lpstr>
      <vt:lpstr>Kruskal's Algorithm (1956): </vt:lpstr>
      <vt:lpstr>Prim’s Algorithm (1957)</vt:lpstr>
      <vt:lpstr>Maze Generation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Dana Vrajitoru</cp:lastModifiedBy>
  <cp:revision>770</cp:revision>
  <dcterms:created xsi:type="dcterms:W3CDTF">2012-04-16T13:47:19Z</dcterms:created>
  <dcterms:modified xsi:type="dcterms:W3CDTF">2014-12-02T21:48:30Z</dcterms:modified>
</cp:coreProperties>
</file>