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95588C-EB45-4075-97B7-7EC6458E22BB}">
  <a:tblStyle styleId="{7695588C-EB45-4075-97B7-7EC6458E22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20a8ec595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f20a8ec595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20a8ec595_1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f20a8ec595_1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20a8ec595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f20a8ec595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20a8ec595_2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f20a8ec595_2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20a8ec595_2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f20a8ec595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20a8ec595_2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f20a8ec595_2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20a8ec595_2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f20a8ec595_2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20a8ec595_2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2f20a8ec595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20a8ec595_2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2f20a8ec595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20a8ec595_2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f20a8ec595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20a8ec595_2_1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f20a8ec595_2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f20a8ec595_2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f20a8ec595_2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f20a8ec595_2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FireBase -&gt; UID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ANswerDOcID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UserDOcID</a:t>
            </a:r>
            <a:endParaRPr/>
          </a:p>
        </p:txBody>
      </p:sp>
      <p:sp>
        <p:nvSpPr>
          <p:cNvPr id="350" name="Google Shape;350;g2f20a8ec595_2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f20a8ec595_2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f20a8ec595_2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20a8ec595_2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f20a8ec595_2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20a8ec595_2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f20a8ec595_2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f20a8ec595_2_2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20a8ec595_2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f20a8ec595_2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f20a8ec595_2_2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216466b4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f216466b4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f216466b4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216466b4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f216466b4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f216466b4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21e4de8b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2f21e4de8b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2f21e4de8b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1e3db10e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2f1e3db10e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f1e3db10e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20a8ec595_2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2f20a8ec595_2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20a8ec595_2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2f20a8ec595_2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2f20a8ec595_2_2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20a8ec59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f20a8ec59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20a8ec595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f20a8ec595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20a8ec595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f20a8ec595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1e3db10e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f1e3db10e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20a8ec595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f20a8ec595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20a8ec595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f20a8ec595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18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25.png"/><Relationship Id="rId6" Type="http://schemas.openxmlformats.org/officeDocument/2006/relationships/hyperlink" Target="https://www.youtube.com/watch?v=tvCIEsk4Ua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47.png"/><Relationship Id="rId5" Type="http://schemas.openxmlformats.org/officeDocument/2006/relationships/image" Target="../media/image4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5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hyperlink" Target="https://github.com/ruxailab/RUXAILAB/blob/audio-sentiment-analysis/src/views/SentimentAnalysisView.vue" TargetMode="External"/><Relationship Id="rId9" Type="http://schemas.openxmlformats.org/officeDocument/2006/relationships/image" Target="../media/image27.jpg"/><Relationship Id="rId5" Type="http://schemas.openxmlformats.org/officeDocument/2006/relationships/hyperlink" Target="https://github.com/ruxailab/RUXAILAB/blob/audio-sentiment-analysis/src/components/organisms/UserModeratedSentiment.vue" TargetMode="External"/><Relationship Id="rId6" Type="http://schemas.openxmlformats.org/officeDocument/2006/relationships/hyperlink" Target="https://github.com/ruxailab/RUXAILAB/blob/audio-sentiment-analysis/src/components/molecules/AudioWave.vue" TargetMode="External"/><Relationship Id="rId7" Type="http://schemas.openxmlformats.org/officeDocument/2006/relationships/image" Target="../media/image24.gif"/><Relationship Id="rId8" Type="http://schemas.openxmlformats.org/officeDocument/2006/relationships/hyperlink" Target="https://github.com/ruxailab/sentiment-analysis-api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hyperlink" Target="https://v2.vuetifyjs.com/en/" TargetMode="External"/><Relationship Id="rId13" Type="http://schemas.openxmlformats.org/officeDocument/2006/relationships/image" Target="../media/image7.png"/><Relationship Id="rId12" Type="http://schemas.openxmlformats.org/officeDocument/2006/relationships/hyperlink" Target="https://github.com/ruxailab/RUXAILAB/wiki/VueJs-and-Vuetify-Study-Guid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hyperlink" Target="https://www.youtube.com/watch?v=rJIRv-_oYnA" TargetMode="External"/><Relationship Id="rId5" Type="http://schemas.openxmlformats.org/officeDocument/2006/relationships/image" Target="../media/image16.png"/><Relationship Id="rId6" Type="http://schemas.openxmlformats.org/officeDocument/2006/relationships/hyperlink" Target="https://www.youtube.com/watch?v=VeNfHj6MhgA" TargetMode="External"/><Relationship Id="rId7" Type="http://schemas.openxmlformats.org/officeDocument/2006/relationships/hyperlink" Target="https://www.youtube.com/playlist?list=PL4cUxeGkcC9g0MQZfHwKcuB0Yswgb3gA5" TargetMode="External"/><Relationship Id="rId8" Type="http://schemas.openxmlformats.org/officeDocument/2006/relationships/hyperlink" Target="https://www.youtube.com/watch?v=rJIRv-_oYnA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36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4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hyperlink" Target="https://github.com/BasmaElhoseny01" TargetMode="External"/><Relationship Id="rId6" Type="http://schemas.openxmlformats.org/officeDocument/2006/relationships/image" Target="../media/image38.png"/><Relationship Id="rId7" Type="http://schemas.openxmlformats.org/officeDocument/2006/relationships/image" Target="../media/image42.png"/><Relationship Id="rId8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hyperlink" Target="https://github.com/ruxailab/sentiment-analysis-api/blob/be7b40c0bdaaed98875b0a5a3bf86c36845e26f5/app/app.py#L38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hyperlink" Target="https://github.com/ruxailab/sentiment-analysis-api/blob/be7b40c0bdaaed98875b0a5a3bf86c36845e26f5/app/app.p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hyperlink" Target="https://wavesurfer.xyz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19.png"/><Relationship Id="rId7" Type="http://schemas.openxmlformats.org/officeDocument/2006/relationships/hyperlink" Target="https://wavesurfer.xyz/examples/?regions.j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8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720864" y="1427539"/>
            <a:ext cx="482144" cy="467032"/>
          </a:xfrm>
          <a:custGeom>
            <a:rect b="b" l="l" r="r" t="t"/>
            <a:pathLst>
              <a:path extrusionOk="0"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 rot="7682761">
            <a:off x="-1383321" y="-1859499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301884" y="6978469"/>
            <a:ext cx="88830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3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Meet #</a:t>
            </a:r>
            <a:r>
              <a:rPr lang="en-US" sz="4230">
                <a:solidFill>
                  <a:srgbClr val="F35000"/>
                </a:solidFill>
              </a:rPr>
              <a:t>5</a:t>
            </a:r>
            <a:r>
              <a:rPr lang="en-US" sz="423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4230">
                <a:solidFill>
                  <a:srgbClr val="F35000"/>
                </a:solidFill>
              </a:rPr>
              <a:t>Integration</a:t>
            </a:r>
            <a:r>
              <a:rPr b="1" lang="en-US" sz="4230">
                <a:solidFill>
                  <a:srgbClr val="F35000"/>
                </a:solidFill>
              </a:rPr>
              <a:t> to RuxaiLab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14719876" y="8484651"/>
            <a:ext cx="2484121" cy="773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Presented By: Olivia Wilson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 rot="7682761">
            <a:off x="14146738" y="8589103"/>
            <a:ext cx="631420" cy="631420"/>
          </a:xfrm>
          <a:custGeom>
            <a:rect b="b" l="l" r="r" t="t"/>
            <a:pathLst>
              <a:path extrusionOk="0"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143000" y="3901846"/>
            <a:ext cx="1697418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 for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Usability Tests</a:t>
            </a:r>
            <a:endParaRPr/>
          </a:p>
        </p:txBody>
      </p:sp>
      <p:pic>
        <p:nvPicPr>
          <p:cNvPr descr="@ruxailab" id="94" name="Google Shape;9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05645" y="719316"/>
            <a:ext cx="2152637" cy="215263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14581455" y="3169630"/>
            <a:ext cx="2863255" cy="631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RuxaiLab</a:t>
            </a:r>
            <a:endParaRPr sz="423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pointing at a tablet&#10;&#10;Description automatically generated" id="96" name="Google Shape;9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62442" y="3316225"/>
            <a:ext cx="7782268" cy="64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301885" y="6084682"/>
            <a:ext cx="8883055" cy="6319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3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GSoC 2024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613627" y="9715248"/>
            <a:ext cx="10259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</a:rPr>
              <a:t>12</a:t>
            </a: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-0</a:t>
            </a: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</a:rPr>
              <a:t>8</a:t>
            </a:r>
            <a:r>
              <a:rPr lang="en-US" sz="1800">
                <a:solidFill>
                  <a:srgbClr val="F35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-2024  21:00 (UTC+3)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Firestore Issue</a:t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791225" y="1754250"/>
            <a:ext cx="16311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 Wavesurfer makes a request to download the file from firestore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4">
            <a:alphaModFix/>
          </a:blip>
          <a:srcRect b="35893" l="0" r="2827" t="0"/>
          <a:stretch/>
        </p:blipFill>
        <p:spPr>
          <a:xfrm>
            <a:off x="2064338" y="2671375"/>
            <a:ext cx="10393475" cy="65549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/>
          <p:nvPr/>
        </p:nvSpPr>
        <p:spPr>
          <a:xfrm>
            <a:off x="3216050" y="5668375"/>
            <a:ext cx="4962000" cy="82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53512" y="7989600"/>
            <a:ext cx="5525388" cy="191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/>
          <p:nvPr/>
        </p:nvSpPr>
        <p:spPr>
          <a:xfrm>
            <a:off x="9127800" y="5668375"/>
            <a:ext cx="31713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This is an HTTP Request</a:t>
            </a:r>
            <a:endParaRPr sz="4400">
              <a:solidFill>
                <a:schemeClr val="lt1"/>
              </a:solidFill>
            </a:endParaRPr>
          </a:p>
        </p:txBody>
      </p:sp>
      <p:cxnSp>
        <p:nvCxnSpPr>
          <p:cNvPr id="207" name="Google Shape;207;p22"/>
          <p:cNvCxnSpPr>
            <a:stCxn id="206" idx="1"/>
            <a:endCxn id="204" idx="3"/>
          </p:cNvCxnSpPr>
          <p:nvPr/>
        </p:nvCxnSpPr>
        <p:spPr>
          <a:xfrm rot="10800000">
            <a:off x="8178000" y="6079375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Firestore Issue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791225" y="1754250"/>
            <a:ext cx="16311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 We got CROS error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3512" y="7989600"/>
            <a:ext cx="5525388" cy="191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/>
        </p:nvSpPr>
        <p:spPr>
          <a:xfrm>
            <a:off x="9127800" y="5668375"/>
            <a:ext cx="31713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This is an HTTP Request</a:t>
            </a:r>
            <a:endParaRPr sz="4400">
              <a:solidFill>
                <a:schemeClr val="lt1"/>
              </a:solidFill>
            </a:endParaRPr>
          </a:p>
        </p:txBody>
      </p:sp>
      <p:cxnSp>
        <p:nvCxnSpPr>
          <p:cNvPr id="218" name="Google Shape;218;p23"/>
          <p:cNvCxnSpPr>
            <a:stCxn id="217" idx="1"/>
            <a:endCxn id="219" idx="3"/>
          </p:cNvCxnSpPr>
          <p:nvPr/>
        </p:nvCxnSpPr>
        <p:spPr>
          <a:xfrm rot="10800000">
            <a:off x="8178000" y="6079375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5451" y="3695399"/>
            <a:ext cx="12189474" cy="36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344925" y="3429000"/>
            <a:ext cx="4303650" cy="43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Firestore Issue</a:t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791225" y="1754250"/>
            <a:ext cx="16311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Just Google the error &lt;3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3512" y="7989600"/>
            <a:ext cx="5525388" cy="1915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4"/>
          <p:cNvCxnSpPr>
            <a:stCxn id="232" idx="1"/>
            <a:endCxn id="233" idx="3"/>
          </p:cNvCxnSpPr>
          <p:nvPr/>
        </p:nvCxnSpPr>
        <p:spPr>
          <a:xfrm rot="10800000">
            <a:off x="10338750" y="69423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4" name="Google Shape;23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41375" y="4180002"/>
            <a:ext cx="6743400" cy="38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2525" y="3715974"/>
            <a:ext cx="4560570" cy="45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5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Firestore Issue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1566275" y="8657650"/>
            <a:ext cx="16311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Just add the Credentials Origin to the CORS for firestore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6162" y="145175"/>
            <a:ext cx="5525388" cy="1915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5"/>
          <p:cNvCxnSpPr>
            <a:stCxn id="246" idx="1"/>
            <a:endCxn id="247" idx="3"/>
          </p:cNvCxnSpPr>
          <p:nvPr/>
        </p:nvCxnSpPr>
        <p:spPr>
          <a:xfrm rot="10800000">
            <a:off x="10338750" y="69423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8" name="Google Shape;248;p25"/>
          <p:cNvPicPr preferRelativeResize="0"/>
          <p:nvPr/>
        </p:nvPicPr>
        <p:blipFill rotWithShape="1">
          <a:blip r:embed="rId5">
            <a:alphaModFix/>
          </a:blip>
          <a:srcRect b="47208" l="9238" r="53794" t="7624"/>
          <a:stretch/>
        </p:blipFill>
        <p:spPr>
          <a:xfrm>
            <a:off x="3650027" y="3086970"/>
            <a:ext cx="9086126" cy="512798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 txBox="1"/>
          <p:nvPr/>
        </p:nvSpPr>
        <p:spPr>
          <a:xfrm>
            <a:off x="988200" y="1822275"/>
            <a:ext cx="16311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The video </a:t>
            </a:r>
            <a:r>
              <a:rPr lang="en-US" sz="4400" u="sng">
                <a:solidFill>
                  <a:schemeClr val="hlink"/>
                </a:solidFill>
                <a:hlinkClick r:id="rId6"/>
              </a:rPr>
              <a:t>here</a:t>
            </a:r>
            <a:r>
              <a:rPr lang="en-US" sz="4400">
                <a:solidFill>
                  <a:srgbClr val="231F20"/>
                </a:solidFill>
              </a:rPr>
              <a:t> fixes that issue</a:t>
            </a:r>
            <a:endParaRPr sz="4400"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Firestore Issue</a:t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6162" y="145175"/>
            <a:ext cx="5525388" cy="19150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6"/>
          <p:cNvCxnSpPr>
            <a:stCxn id="259" idx="1"/>
            <a:endCxn id="260" idx="3"/>
          </p:cNvCxnSpPr>
          <p:nvPr/>
        </p:nvCxnSpPr>
        <p:spPr>
          <a:xfrm rot="10800000">
            <a:off x="10338750" y="69423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6"/>
          <p:cNvSpPr txBox="1"/>
          <p:nvPr/>
        </p:nvSpPr>
        <p:spPr>
          <a:xfrm>
            <a:off x="492900" y="2428863"/>
            <a:ext cx="16311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Now We can HTTP </a:t>
            </a:r>
            <a:r>
              <a:rPr lang="en-US" sz="4400">
                <a:solidFill>
                  <a:srgbClr val="231F20"/>
                </a:solidFill>
              </a:rPr>
              <a:t>request the </a:t>
            </a:r>
            <a:r>
              <a:rPr lang="en-US" sz="4400">
                <a:solidFill>
                  <a:srgbClr val="231F20"/>
                </a:solidFill>
              </a:rPr>
              <a:t>fire store easily 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90975" y="4011813"/>
            <a:ext cx="5708574" cy="570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RuxaiLab and API Integration</a:t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p27"/>
          <p:cNvCxnSpPr>
            <a:stCxn id="271" idx="1"/>
            <a:endCxn id="272" idx="3"/>
          </p:cNvCxnSpPr>
          <p:nvPr/>
        </p:nvCxnSpPr>
        <p:spPr>
          <a:xfrm rot="10800000">
            <a:off x="10338750" y="69423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7"/>
          <p:cNvSpPr txBox="1"/>
          <p:nvPr/>
        </p:nvSpPr>
        <p:spPr>
          <a:xfrm>
            <a:off x="492900" y="2428863"/>
            <a:ext cx="16311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1991" y="5537252"/>
            <a:ext cx="6126259" cy="459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 txBox="1"/>
          <p:nvPr/>
        </p:nvSpPr>
        <p:spPr>
          <a:xfrm>
            <a:off x="791225" y="2211450"/>
            <a:ext cx="14750400" cy="23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231F20"/>
                </a:solidFill>
              </a:rPr>
              <a:t> Trying to Remember the API Code :D</a:t>
            </a:r>
            <a:endParaRPr sz="4400">
              <a:solidFill>
                <a:srgbClr val="231F20"/>
              </a:solidFill>
            </a:endParaRPr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Char char="•"/>
            </a:pPr>
            <a:r>
              <a:rPr lang="en-US" sz="4400">
                <a:solidFill>
                  <a:srgbClr val="231F20"/>
                </a:solidFill>
              </a:rPr>
              <a:t> Need Axois to call the Flask App APIs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276" name="Google Shape;2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0400" y="7061350"/>
            <a:ext cx="5090375" cy="20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RuxaiLab and API Integration</a:t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28"/>
          <p:cNvCxnSpPr>
            <a:stCxn id="285" idx="1"/>
            <a:endCxn id="286" idx="3"/>
          </p:cNvCxnSpPr>
          <p:nvPr/>
        </p:nvCxnSpPr>
        <p:spPr>
          <a:xfrm rot="10800000">
            <a:off x="10338750" y="69423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8"/>
          <p:cNvSpPr txBox="1"/>
          <p:nvPr/>
        </p:nvSpPr>
        <p:spPr>
          <a:xfrm>
            <a:off x="670950" y="1979050"/>
            <a:ext cx="14750400" cy="1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231F20"/>
                </a:solidFill>
              </a:rPr>
              <a:t> We have several answers per Test</a:t>
            </a:r>
            <a:endParaRPr sz="4400">
              <a:solidFill>
                <a:srgbClr val="231F20"/>
              </a:solidFill>
            </a:endParaRPr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Char char="•"/>
            </a:pPr>
            <a:r>
              <a:rPr lang="en-US" sz="4400">
                <a:solidFill>
                  <a:srgbClr val="231F20"/>
                </a:solidFill>
              </a:rPr>
              <a:t> User need to select the s</a:t>
            </a:r>
            <a:r>
              <a:rPr lang="en-US" sz="4400">
                <a:solidFill>
                  <a:srgbClr val="231F20"/>
                </a:solidFill>
              </a:rPr>
              <a:t>egment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 rotWithShape="1">
          <a:blip r:embed="rId4">
            <a:alphaModFix/>
          </a:blip>
          <a:srcRect b="11292" l="0" r="2553" t="0"/>
          <a:stretch/>
        </p:blipFill>
        <p:spPr>
          <a:xfrm>
            <a:off x="2719424" y="4268975"/>
            <a:ext cx="12025275" cy="3829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28"/>
          <p:cNvCxnSpPr/>
          <p:nvPr/>
        </p:nvCxnSpPr>
        <p:spPr>
          <a:xfrm>
            <a:off x="1445300" y="6621025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8"/>
          <p:cNvSpPr txBox="1"/>
          <p:nvPr/>
        </p:nvSpPr>
        <p:spPr>
          <a:xfrm>
            <a:off x="9142425" y="4417450"/>
            <a:ext cx="13143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Start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10456725" y="4417450"/>
            <a:ext cx="13143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End</a:t>
            </a:r>
            <a:endParaRPr sz="3000">
              <a:solidFill>
                <a:schemeClr val="dk1"/>
              </a:solidFill>
            </a:endParaRPr>
          </a:p>
        </p:txBody>
      </p:sp>
      <p:cxnSp>
        <p:nvCxnSpPr>
          <p:cNvPr id="292" name="Google Shape;292;p28"/>
          <p:cNvCxnSpPr/>
          <p:nvPr/>
        </p:nvCxnSpPr>
        <p:spPr>
          <a:xfrm>
            <a:off x="9882075" y="4824550"/>
            <a:ext cx="20700" cy="1151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8"/>
          <p:cNvCxnSpPr>
            <a:stCxn id="291" idx="2"/>
          </p:cNvCxnSpPr>
          <p:nvPr/>
        </p:nvCxnSpPr>
        <p:spPr>
          <a:xfrm flipH="1">
            <a:off x="10207575" y="4926850"/>
            <a:ext cx="906300" cy="120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RuxaiLab and API Integration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>
            <a:off x="2636100" y="1585175"/>
            <a:ext cx="120252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Let’s Call The API from RuxAiLab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4">
            <a:alphaModFix/>
          </a:blip>
          <a:srcRect b="11979" l="0" r="0" t="0"/>
          <a:stretch/>
        </p:blipFill>
        <p:spPr>
          <a:xfrm>
            <a:off x="4470800" y="2452850"/>
            <a:ext cx="9346399" cy="70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/>
          <p:nvPr/>
        </p:nvSpPr>
        <p:spPr>
          <a:xfrm>
            <a:off x="5259950" y="5013525"/>
            <a:ext cx="6471600" cy="1395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13929900" y="4677775"/>
            <a:ext cx="43581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</a:rPr>
              <a:t>Fire Store URL</a:t>
            </a:r>
            <a:endParaRPr sz="4400">
              <a:solidFill>
                <a:schemeClr val="dk1"/>
              </a:solidFill>
            </a:endParaRPr>
          </a:p>
        </p:txBody>
      </p:sp>
      <p:cxnSp>
        <p:nvCxnSpPr>
          <p:cNvPr id="304" name="Google Shape;304;p29"/>
          <p:cNvCxnSpPr>
            <a:stCxn id="303" idx="1"/>
          </p:cNvCxnSpPr>
          <p:nvPr/>
        </p:nvCxnSpPr>
        <p:spPr>
          <a:xfrm flipH="1">
            <a:off x="11293500" y="5269075"/>
            <a:ext cx="2636400" cy="174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RuxaiLab and API Integration</a:t>
            </a:r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1521500" y="2612700"/>
            <a:ext cx="94497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Send URL and Clip in BE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Send </a:t>
            </a:r>
            <a:r>
              <a:rPr lang="en-US" sz="3600">
                <a:solidFill>
                  <a:schemeClr val="dk1"/>
                </a:solidFill>
              </a:rPr>
              <a:t>only</a:t>
            </a:r>
            <a:r>
              <a:rPr lang="en-US" sz="3600">
                <a:solidFill>
                  <a:schemeClr val="dk1"/>
                </a:solidFill>
              </a:rPr>
              <a:t> the Segment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1216700" y="1714508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We </a:t>
            </a:r>
            <a:r>
              <a:rPr lang="en-US" sz="4000"/>
              <a:t>have</a:t>
            </a:r>
            <a:r>
              <a:rPr lang="en-US" sz="4000"/>
              <a:t> 2 Options to Send </a:t>
            </a:r>
            <a:r>
              <a:rPr lang="en-US" sz="4000"/>
              <a:t>Segment</a:t>
            </a:r>
            <a:r>
              <a:rPr lang="en-US" sz="4000"/>
              <a:t> to BackEnd </a:t>
            </a:r>
            <a:r>
              <a:rPr lang="en-US" sz="4000"/>
              <a:t>:</a:t>
            </a:r>
            <a:endParaRPr sz="4000"/>
          </a:p>
        </p:txBody>
      </p:sp>
      <p:pic>
        <p:nvPicPr>
          <p:cNvPr id="313" name="Google Shape;313;p30"/>
          <p:cNvPicPr preferRelativeResize="0"/>
          <p:nvPr/>
        </p:nvPicPr>
        <p:blipFill rotWithShape="1">
          <a:blip r:embed="rId4">
            <a:alphaModFix/>
          </a:blip>
          <a:srcRect b="5562" l="4580" r="0" t="5571"/>
          <a:stretch/>
        </p:blipFill>
        <p:spPr>
          <a:xfrm>
            <a:off x="12703950" y="4921225"/>
            <a:ext cx="5496700" cy="47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0"/>
          <p:cNvSpPr txBox="1"/>
          <p:nvPr/>
        </p:nvSpPr>
        <p:spPr>
          <a:xfrm>
            <a:off x="1521500" y="5889300"/>
            <a:ext cx="10130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olidFill>
                  <a:schemeClr val="dk1"/>
                </a:solidFill>
              </a:rPr>
              <a:t> It d</a:t>
            </a:r>
            <a:r>
              <a:rPr lang="en-US" sz="3600">
                <a:solidFill>
                  <a:schemeClr val="dk1"/>
                </a:solidFill>
              </a:rPr>
              <a:t>epends</a:t>
            </a:r>
            <a:r>
              <a:rPr lang="en-US" sz="3600">
                <a:solidFill>
                  <a:schemeClr val="dk1"/>
                </a:solidFill>
              </a:rPr>
              <a:t> on the </a:t>
            </a:r>
            <a:r>
              <a:rPr lang="en-US" sz="3600">
                <a:solidFill>
                  <a:schemeClr val="dk1"/>
                </a:solidFill>
              </a:rPr>
              <a:t>use Case</a:t>
            </a:r>
            <a:endParaRPr sz="3600">
              <a:solidFill>
                <a:schemeClr val="dk1"/>
              </a:solidFill>
            </a:endParaRPr>
          </a:p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olidFill>
                  <a:schemeClr val="dk1"/>
                </a:solidFill>
              </a:rPr>
              <a:t> Sending </a:t>
            </a:r>
            <a:r>
              <a:rPr lang="en-US" sz="3600">
                <a:solidFill>
                  <a:schemeClr val="dk1"/>
                </a:solidFill>
              </a:rPr>
              <a:t>Segment</a:t>
            </a:r>
            <a:r>
              <a:rPr lang="en-US" sz="3600">
                <a:solidFill>
                  <a:schemeClr val="dk1"/>
                </a:solidFill>
              </a:rPr>
              <a:t> will causes </a:t>
            </a:r>
            <a:r>
              <a:rPr lang="en-US" sz="3600">
                <a:solidFill>
                  <a:schemeClr val="dk1"/>
                </a:solidFill>
              </a:rPr>
              <a:t>a lot</a:t>
            </a:r>
            <a:r>
              <a:rPr lang="en-US" sz="3600">
                <a:solidFill>
                  <a:schemeClr val="dk1"/>
                </a:solidFill>
              </a:rPr>
              <a:t> of </a:t>
            </a:r>
            <a:r>
              <a:rPr lang="en-US" sz="3600">
                <a:solidFill>
                  <a:schemeClr val="dk1"/>
                </a:solidFill>
              </a:rPr>
              <a:t>traffic</a:t>
            </a:r>
            <a:endParaRPr sz="3600">
              <a:solidFill>
                <a:schemeClr val="dk1"/>
              </a:solidFill>
            </a:endParaRPr>
          </a:p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olidFill>
                  <a:schemeClr val="dk1"/>
                </a:solidFill>
              </a:rPr>
              <a:t> For Simplicity as V1 we send the URL only and split happens i the backend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15" name="Google Shape;315;p30"/>
          <p:cNvSpPr txBox="1"/>
          <p:nvPr/>
        </p:nvSpPr>
        <p:spPr>
          <a:xfrm>
            <a:off x="1216700" y="4991108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Result</a:t>
            </a:r>
            <a:r>
              <a:rPr lang="en-US" sz="4000"/>
              <a:t>: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RuxaiLab and API Integration</a:t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>
            <a:off x="1448475" y="3432625"/>
            <a:ext cx="9449700" cy="45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 Array of </a:t>
            </a:r>
            <a:r>
              <a:rPr lang="en-US" sz="3000">
                <a:solidFill>
                  <a:schemeClr val="dk1"/>
                </a:solidFill>
              </a:rPr>
              <a:t>Utterances</a:t>
            </a:r>
            <a:r>
              <a:rPr lang="en-US" sz="3000">
                <a:solidFill>
                  <a:schemeClr val="dk1"/>
                </a:solidFill>
              </a:rPr>
              <a:t> in the </a:t>
            </a:r>
            <a:r>
              <a:rPr lang="en-US" sz="3000">
                <a:solidFill>
                  <a:schemeClr val="dk1"/>
                </a:solidFill>
              </a:rPr>
              <a:t>segment</a:t>
            </a:r>
            <a:r>
              <a:rPr lang="en-US" sz="3000">
                <a:solidFill>
                  <a:schemeClr val="dk1"/>
                </a:solidFill>
              </a:rPr>
              <a:t> sent</a:t>
            </a:r>
            <a:endParaRPr sz="3000">
              <a:solidFill>
                <a:schemeClr val="dk1"/>
              </a:solidFill>
            </a:endParaRPr>
          </a:p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solidFill>
                  <a:schemeClr val="dk1"/>
                </a:solidFill>
              </a:rPr>
              <a:t> Each </a:t>
            </a:r>
            <a:r>
              <a:rPr lang="en-US" sz="3000">
                <a:solidFill>
                  <a:schemeClr val="dk1"/>
                </a:solidFill>
              </a:rPr>
              <a:t>Utterance</a:t>
            </a:r>
            <a:r>
              <a:rPr lang="en-US" sz="3000">
                <a:solidFill>
                  <a:schemeClr val="dk1"/>
                </a:solidFill>
              </a:rPr>
              <a:t>: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Start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End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Transcript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Sentiment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Score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3224250" y="1667658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Now we take the </a:t>
            </a:r>
            <a:r>
              <a:rPr lang="en-US" sz="4000"/>
              <a:t>response</a:t>
            </a:r>
            <a:r>
              <a:rPr lang="en-US" sz="4000"/>
              <a:t> from the API</a:t>
            </a:r>
            <a:endParaRPr sz="4000"/>
          </a:p>
        </p:txBody>
      </p:sp>
      <p:sp>
        <p:nvSpPr>
          <p:cNvPr id="324" name="Google Shape;324;p31"/>
          <p:cNvSpPr txBox="1"/>
          <p:nvPr/>
        </p:nvSpPr>
        <p:spPr>
          <a:xfrm>
            <a:off x="1014450" y="2582058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Format :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1600201" y="1714500"/>
            <a:ext cx="7315200" cy="79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3166" lvl="1" marL="706334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Studied Material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Modifications to the APIs</a:t>
            </a:r>
            <a:r>
              <a:rPr i="0" lang="en-US" sz="3600" u="none" cap="none" strike="noStrike">
                <a:solidFill>
                  <a:srgbClr val="231F20"/>
                </a:solidFill>
              </a:rPr>
              <a:t> </a:t>
            </a:r>
            <a:endParaRPr i="0" sz="3600" u="none" cap="none" strike="noStrike">
              <a:solidFill>
                <a:srgbClr val="231F20"/>
              </a:solidFill>
            </a:endParaRPr>
          </a:p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Wave Surfer</a:t>
            </a:r>
            <a:endParaRPr/>
          </a:p>
          <a:p>
            <a:pPr indent="-353166" lvl="1" marL="706334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Firestore Issue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RuxaiLab and API Integration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FireBase</a:t>
            </a:r>
            <a:endParaRPr/>
          </a:p>
          <a:p>
            <a:pPr indent="-353166" lvl="1" marL="706334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i="0" lang="en-US" sz="3600" u="none" cap="none" strike="noStrike">
                <a:solidFill>
                  <a:srgbClr val="231F20"/>
                </a:solidFill>
              </a:rPr>
              <a:t>Coding &amp; Wikki Docs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Timeline &amp; New Tasks</a:t>
            </a:r>
            <a:endParaRPr sz="3600">
              <a:solidFill>
                <a:srgbClr val="231F20"/>
              </a:solidFill>
            </a:endParaRPr>
          </a:p>
          <a:p>
            <a:pPr indent="-353166" lvl="1" marL="706334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lang="en-US" sz="3600">
                <a:solidFill>
                  <a:srgbClr val="231F20"/>
                </a:solidFill>
              </a:rPr>
              <a:t>Questions To Mentors</a:t>
            </a:r>
            <a:endParaRPr sz="3600">
              <a:solidFill>
                <a:srgbClr val="231F20"/>
              </a:solidFill>
            </a:endParaRPr>
          </a:p>
          <a:p>
            <a:pPr indent="-353167" lvl="1" marL="706335" marR="0" rtl="0" algn="l">
              <a:lnSpc>
                <a:spcPct val="148111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AutoNum type="arabicPeriod"/>
            </a:pPr>
            <a:r>
              <a:rPr i="0" lang="en-US" sz="3600" u="none" cap="none" strike="noStrike">
                <a:solidFill>
                  <a:srgbClr val="231F20"/>
                </a:solidFill>
              </a:rPr>
              <a:t>Feedback</a:t>
            </a:r>
            <a:endParaRPr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1438725" y="-128050"/>
            <a:ext cx="5815525" cy="1959452"/>
            <a:chOff x="69438" y="-146860"/>
            <a:chExt cx="1085776" cy="332364"/>
          </a:xfrm>
        </p:grpSpPr>
        <p:sp>
          <p:nvSpPr>
            <p:cNvPr id="106" name="Google Shape;106;p14"/>
            <p:cNvSpPr/>
            <p:nvPr/>
          </p:nvSpPr>
          <p:spPr>
            <a:xfrm>
              <a:off x="69438" y="-113794"/>
              <a:ext cx="1085776" cy="227589"/>
            </a:xfrm>
            <a:custGeom>
              <a:rect b="b" l="l" r="r" t="t"/>
              <a:pathLst>
                <a:path extrusionOk="0" h="227589" w="1085776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69438" y="-146860"/>
              <a:ext cx="1085776" cy="332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384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Agenda</a:t>
              </a:r>
              <a:endParaRPr sz="400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14"/>
          <p:cNvSpPr/>
          <p:nvPr/>
        </p:nvSpPr>
        <p:spPr>
          <a:xfrm>
            <a:off x="11506200" y="5143500"/>
            <a:ext cx="12295876" cy="10509296"/>
          </a:xfrm>
          <a:custGeom>
            <a:rect b="b" l="l" r="r" t="t"/>
            <a:pathLst>
              <a:path extrusionOk="0"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 rot="2121754">
            <a:off x="16801628" y="523866"/>
            <a:ext cx="1286811" cy="1099839"/>
          </a:xfrm>
          <a:custGeom>
            <a:rect b="b" l="l" r="r" t="t"/>
            <a:pathLst>
              <a:path extrusionOk="0" h="1099839" w="1286811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Accurate Is Review Sentiment Analysis? | Travel Media Group" id="110" name="Google Shape;1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6800" y="4610100"/>
            <a:ext cx="9144000" cy="4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RuxaiLab and API Integration</a:t>
            </a:r>
            <a:endParaRPr/>
          </a:p>
        </p:txBody>
      </p:sp>
      <p:sp>
        <p:nvSpPr>
          <p:cNvPr id="331" name="Google Shape;331;p32"/>
          <p:cNvSpPr txBox="1"/>
          <p:nvPr/>
        </p:nvSpPr>
        <p:spPr>
          <a:xfrm>
            <a:off x="3224250" y="1667658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Now we take the response from the API</a:t>
            </a:r>
            <a:endParaRPr sz="4000"/>
          </a:p>
        </p:txBody>
      </p:sp>
      <p:sp>
        <p:nvSpPr>
          <p:cNvPr id="332" name="Google Shape;332;p32"/>
          <p:cNvSpPr txBox="1"/>
          <p:nvPr/>
        </p:nvSpPr>
        <p:spPr>
          <a:xfrm>
            <a:off x="1014450" y="2886858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How to show that :</a:t>
            </a:r>
            <a:endParaRPr sz="4000"/>
          </a:p>
        </p:txBody>
      </p:sp>
      <p:sp>
        <p:nvSpPr>
          <p:cNvPr id="333" name="Google Shape;333;p32"/>
          <p:cNvSpPr txBox="1"/>
          <p:nvPr/>
        </p:nvSpPr>
        <p:spPr>
          <a:xfrm>
            <a:off x="1448475" y="3661225"/>
            <a:ext cx="9449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 Each </a:t>
            </a: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</a:rPr>
              <a:t>Utterance </a:t>
            </a:r>
            <a:r>
              <a:rPr lang="en-US" sz="3000">
                <a:solidFill>
                  <a:schemeClr val="dk1"/>
                </a:solidFill>
              </a:rPr>
              <a:t>as a </a:t>
            </a:r>
            <a:r>
              <a:rPr lang="en-US" sz="3000">
                <a:solidFill>
                  <a:schemeClr val="dk1"/>
                </a:solidFill>
                <a:highlight>
                  <a:srgbClr val="FFFF00"/>
                </a:highlight>
              </a:rPr>
              <a:t>Region </a:t>
            </a:r>
            <a:r>
              <a:rPr lang="en-US" sz="3000">
                <a:solidFill>
                  <a:schemeClr val="dk1"/>
                </a:solidFill>
              </a:rPr>
              <a:t>in the Audio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334" name="Google Shape;334;p32"/>
          <p:cNvPicPr preferRelativeResize="0"/>
          <p:nvPr/>
        </p:nvPicPr>
        <p:blipFill rotWithShape="1">
          <a:blip r:embed="rId4">
            <a:alphaModFix/>
          </a:blip>
          <a:srcRect b="11292" l="0" r="2553" t="0"/>
          <a:stretch/>
        </p:blipFill>
        <p:spPr>
          <a:xfrm>
            <a:off x="2826500" y="4693562"/>
            <a:ext cx="12330200" cy="39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2"/>
          <p:cNvSpPr txBox="1"/>
          <p:nvPr/>
        </p:nvSpPr>
        <p:spPr>
          <a:xfrm>
            <a:off x="1448475" y="9147625"/>
            <a:ext cx="139728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chemeClr val="dk1"/>
                </a:solidFill>
              </a:rPr>
              <a:t>Segment</a:t>
            </a:r>
            <a:r>
              <a:rPr lang="en-US" sz="3000">
                <a:solidFill>
                  <a:schemeClr val="dk1"/>
                </a:solidFill>
              </a:rPr>
              <a:t> from 0-10s have 3 utterances ( 2POS - 1NEG)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3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Firebase</a:t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" name="Google Shape;343;p33"/>
          <p:cNvCxnSpPr>
            <a:stCxn id="344" idx="1"/>
            <a:endCxn id="345" idx="3"/>
          </p:cNvCxnSpPr>
          <p:nvPr/>
        </p:nvCxnSpPr>
        <p:spPr>
          <a:xfrm rot="10800000">
            <a:off x="10338750" y="69423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3"/>
          <p:cNvSpPr txBox="1"/>
          <p:nvPr/>
        </p:nvSpPr>
        <p:spPr>
          <a:xfrm>
            <a:off x="791225" y="2236088"/>
            <a:ext cx="14229900" cy="2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231F20"/>
                </a:solidFill>
              </a:rPr>
              <a:t> RuxAiLab Connects to the API Successfully</a:t>
            </a:r>
            <a:endParaRPr sz="4400">
              <a:solidFill>
                <a:srgbClr val="231F20"/>
              </a:solidFill>
            </a:endParaRPr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Char char="•"/>
            </a:pPr>
            <a:r>
              <a:rPr lang="en-US" sz="4400">
                <a:solidFill>
                  <a:srgbClr val="231F20"/>
                </a:solidFill>
              </a:rPr>
              <a:t> But we need to Save this Responses</a:t>
            </a:r>
            <a:endParaRPr sz="4400">
              <a:solidFill>
                <a:srgbClr val="231F20"/>
              </a:solidFill>
            </a:endParaRPr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Char char="•"/>
            </a:pPr>
            <a:r>
              <a:rPr lang="en-US" sz="4400">
                <a:solidFill>
                  <a:srgbClr val="231F20"/>
                </a:solidFill>
              </a:rPr>
              <a:t> We need to </a:t>
            </a:r>
            <a:r>
              <a:rPr lang="en-US" sz="4400">
                <a:solidFill>
                  <a:srgbClr val="231F20"/>
                </a:solidFill>
              </a:rPr>
              <a:t>connect</a:t>
            </a:r>
            <a:r>
              <a:rPr lang="en-US" sz="4400">
                <a:solidFill>
                  <a:srgbClr val="231F20"/>
                </a:solidFill>
              </a:rPr>
              <a:t> to firebase &lt;3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347" name="Google Shape;34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2425" y="7665925"/>
            <a:ext cx="5206026" cy="142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Firebase</a:t>
            </a:r>
            <a:endParaRPr/>
          </a:p>
        </p:txBody>
      </p:sp>
      <p:sp>
        <p:nvSpPr>
          <p:cNvPr id="354" name="Google Shape;354;p34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" name="Google Shape;355;p34"/>
          <p:cNvCxnSpPr>
            <a:stCxn id="356" idx="1"/>
            <a:endCxn id="357" idx="3"/>
          </p:cNvCxnSpPr>
          <p:nvPr/>
        </p:nvCxnSpPr>
        <p:spPr>
          <a:xfrm rot="10800000">
            <a:off x="10338750" y="69423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4"/>
          <p:cNvSpPr txBox="1"/>
          <p:nvPr/>
        </p:nvSpPr>
        <p:spPr>
          <a:xfrm>
            <a:off x="1324625" y="1709675"/>
            <a:ext cx="16333800" cy="14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We will Create a </a:t>
            </a:r>
            <a:r>
              <a:rPr lang="en-US" sz="4400">
                <a:solidFill>
                  <a:srgbClr val="231F20"/>
                </a:solidFill>
              </a:rPr>
              <a:t>separate collection for the audio Sentiment for each answer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359" name="Google Shape;3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2425" y="7665925"/>
            <a:ext cx="5206026" cy="142488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4"/>
          <p:cNvSpPr txBox="1"/>
          <p:nvPr/>
        </p:nvSpPr>
        <p:spPr>
          <a:xfrm>
            <a:off x="866425" y="3306575"/>
            <a:ext cx="142299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231F20"/>
                </a:solidFill>
              </a:rPr>
              <a:t> Model file is @ src/models/AudioSentiment.js</a:t>
            </a:r>
            <a:endParaRPr sz="4400">
              <a:solidFill>
                <a:srgbClr val="FF0000"/>
              </a:solidFill>
            </a:endParaRPr>
          </a:p>
        </p:txBody>
      </p:sp>
      <p:pic>
        <p:nvPicPr>
          <p:cNvPr id="361" name="Google Shape;36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1499" y="4277050"/>
            <a:ext cx="10319977" cy="54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197629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Firebase</a:t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9" name="Google Shape;369;p35"/>
          <p:cNvCxnSpPr>
            <a:stCxn id="370" idx="1"/>
            <a:endCxn id="371" idx="3"/>
          </p:cNvCxnSpPr>
          <p:nvPr/>
        </p:nvCxnSpPr>
        <p:spPr>
          <a:xfrm rot="10800000">
            <a:off x="10338750" y="69423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5"/>
          <p:cNvSpPr txBox="1"/>
          <p:nvPr/>
        </p:nvSpPr>
        <p:spPr>
          <a:xfrm>
            <a:off x="410225" y="1709675"/>
            <a:ext cx="163338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Model </a:t>
            </a:r>
            <a:r>
              <a:rPr lang="en-US" sz="4400">
                <a:solidFill>
                  <a:srgbClr val="231F20"/>
                </a:solidFill>
              </a:rPr>
              <a:t>Structure </a:t>
            </a:r>
            <a:r>
              <a:rPr lang="en-US" sz="4400">
                <a:solidFill>
                  <a:srgbClr val="231F20"/>
                </a:solidFill>
              </a:rPr>
              <a:t>: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373" name="Google Shape;37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7225" y="8580325"/>
            <a:ext cx="5206026" cy="1424887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5"/>
          <p:cNvSpPr txBox="1"/>
          <p:nvPr/>
        </p:nvSpPr>
        <p:spPr>
          <a:xfrm>
            <a:off x="1096025" y="2407975"/>
            <a:ext cx="165624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●"/>
            </a:pPr>
            <a:r>
              <a:rPr lang="en-US" sz="3600">
                <a:solidFill>
                  <a:srgbClr val="231F20"/>
                </a:solidFill>
              </a:rPr>
              <a:t>answerDocId [ID related to the audio answer]</a:t>
            </a:r>
            <a:endParaRPr sz="3600">
              <a:solidFill>
                <a:srgbClr val="231F20"/>
              </a:solidFill>
            </a:endParaRPr>
          </a:p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●"/>
            </a:pPr>
            <a:r>
              <a:rPr lang="en-US" sz="3600">
                <a:solidFill>
                  <a:srgbClr val="231F20"/>
                </a:solidFill>
              </a:rPr>
              <a:t>regions [array]</a:t>
            </a:r>
            <a:endParaRPr sz="3600">
              <a:solidFill>
                <a:srgbClr val="231F20"/>
              </a:solidFill>
            </a:endParaRPr>
          </a:p>
          <a:p>
            <a:pPr indent="-457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○"/>
            </a:pPr>
            <a:r>
              <a:rPr lang="en-US" sz="3600">
                <a:solidFill>
                  <a:srgbClr val="231F20"/>
                </a:solidFill>
              </a:rPr>
              <a:t>start</a:t>
            </a:r>
            <a:endParaRPr sz="3600">
              <a:solidFill>
                <a:srgbClr val="231F20"/>
              </a:solidFill>
            </a:endParaRPr>
          </a:p>
          <a:p>
            <a:pPr indent="-457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○"/>
            </a:pPr>
            <a:r>
              <a:rPr lang="en-US" sz="3600">
                <a:solidFill>
                  <a:srgbClr val="231F20"/>
                </a:solidFill>
              </a:rPr>
              <a:t>end</a:t>
            </a:r>
            <a:endParaRPr sz="3600">
              <a:solidFill>
                <a:srgbClr val="231F20"/>
              </a:solidFill>
            </a:endParaRPr>
          </a:p>
          <a:p>
            <a:pPr indent="-457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○"/>
            </a:pPr>
            <a:r>
              <a:rPr lang="en-US" sz="3600">
                <a:solidFill>
                  <a:srgbClr val="231F20"/>
                </a:solidFill>
              </a:rPr>
              <a:t>transcript</a:t>
            </a:r>
            <a:endParaRPr sz="3600">
              <a:solidFill>
                <a:srgbClr val="231F20"/>
              </a:solidFill>
            </a:endParaRPr>
          </a:p>
          <a:p>
            <a:pPr indent="-457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○"/>
            </a:pPr>
            <a:r>
              <a:rPr lang="en-US" sz="3600">
                <a:solidFill>
                  <a:srgbClr val="231F20"/>
                </a:solidFill>
              </a:rPr>
              <a:t>sentiment</a:t>
            </a:r>
            <a:endParaRPr sz="3600">
              <a:solidFill>
                <a:srgbClr val="231F20"/>
              </a:solidFill>
            </a:endParaRPr>
          </a:p>
          <a:p>
            <a:pPr indent="-4572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○"/>
            </a:pPr>
            <a:r>
              <a:rPr lang="en-US" sz="3600">
                <a:solidFill>
                  <a:srgbClr val="231F20"/>
                </a:solidFill>
              </a:rPr>
              <a:t>score</a:t>
            </a:r>
            <a:endParaRPr sz="3600">
              <a:solidFill>
                <a:srgbClr val="231F20"/>
              </a:solidFill>
            </a:endParaRPr>
          </a:p>
        </p:txBody>
      </p:sp>
      <p:sp>
        <p:nvSpPr>
          <p:cNvPr id="375" name="Google Shape;375;p35"/>
          <p:cNvSpPr txBox="1"/>
          <p:nvPr/>
        </p:nvSpPr>
        <p:spPr>
          <a:xfrm>
            <a:off x="1604663" y="9032200"/>
            <a:ext cx="10612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  <a:highlight>
                  <a:srgbClr val="FFFF00"/>
                </a:highlight>
              </a:rPr>
              <a:t>Document</a:t>
            </a:r>
            <a:r>
              <a:rPr lang="en-US" sz="4400">
                <a:solidFill>
                  <a:srgbClr val="231F20"/>
                </a:solidFill>
                <a:highlight>
                  <a:srgbClr val="FFFF00"/>
                </a:highlight>
              </a:rPr>
              <a:t> id is set to be the </a:t>
            </a:r>
            <a:r>
              <a:rPr lang="en-US" sz="4400">
                <a:solidFill>
                  <a:srgbClr val="231F20"/>
                </a:solidFill>
                <a:highlight>
                  <a:srgbClr val="FFFF00"/>
                </a:highlight>
              </a:rPr>
              <a:t>answerDocId</a:t>
            </a:r>
            <a:endParaRPr sz="4400">
              <a:solidFill>
                <a:srgbClr val="231F2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6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6"/>
          <p:cNvSpPr txBox="1"/>
          <p:nvPr/>
        </p:nvSpPr>
        <p:spPr>
          <a:xfrm>
            <a:off x="197629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Firebase</a:t>
            </a:r>
            <a:endParaRPr/>
          </a:p>
        </p:txBody>
      </p:sp>
      <p:sp>
        <p:nvSpPr>
          <p:cNvPr id="382" name="Google Shape;382;p36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3" name="Google Shape;383;p36"/>
          <p:cNvCxnSpPr>
            <a:stCxn id="384" idx="1"/>
            <a:endCxn id="385" idx="3"/>
          </p:cNvCxnSpPr>
          <p:nvPr/>
        </p:nvCxnSpPr>
        <p:spPr>
          <a:xfrm rot="10800000">
            <a:off x="10338750" y="6942300"/>
            <a:ext cx="949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86" name="Google Shape;38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3187" y="243050"/>
            <a:ext cx="5206026" cy="1424887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/>
        </p:nvSpPr>
        <p:spPr>
          <a:xfrm>
            <a:off x="492900" y="2124063"/>
            <a:ext cx="16311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231F20"/>
                </a:solidFill>
              </a:rPr>
              <a:t>Now We have the </a:t>
            </a:r>
            <a:r>
              <a:rPr lang="en-US" sz="4400">
                <a:solidFill>
                  <a:srgbClr val="231F20"/>
                </a:solidFill>
              </a:rPr>
              <a:t>previous results saved :D</a:t>
            </a:r>
            <a:r>
              <a:rPr lang="en-US" sz="4400">
                <a:solidFill>
                  <a:srgbClr val="231F20"/>
                </a:solidFill>
              </a:rPr>
              <a:t> 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388" name="Google Shape;38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05375" y="4164213"/>
            <a:ext cx="5708574" cy="57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6"/>
          <p:cNvSpPr txBox="1"/>
          <p:nvPr/>
        </p:nvSpPr>
        <p:spPr>
          <a:xfrm>
            <a:off x="1369100" y="3659375"/>
            <a:ext cx="1011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Char char="●"/>
            </a:pPr>
            <a:r>
              <a:rPr lang="en-US" sz="3600">
                <a:solidFill>
                  <a:srgbClr val="231F20"/>
                </a:solidFill>
              </a:rPr>
              <a:t>L</a:t>
            </a:r>
            <a:r>
              <a:rPr lang="en-US" sz="3600">
                <a:solidFill>
                  <a:srgbClr val="231F20"/>
                </a:solidFill>
              </a:rPr>
              <a:t>ater, We will need an idea to Handle overlaps</a:t>
            </a:r>
            <a:endParaRPr sz="3600"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37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7"/>
          <p:cNvSpPr txBox="1"/>
          <p:nvPr/>
        </p:nvSpPr>
        <p:spPr>
          <a:xfrm>
            <a:off x="2028446" y="4897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Coding</a:t>
            </a:r>
            <a:endParaRPr sz="44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7"/>
          <p:cNvSpPr txBox="1"/>
          <p:nvPr/>
        </p:nvSpPr>
        <p:spPr>
          <a:xfrm>
            <a:off x="838200" y="3184849"/>
            <a:ext cx="99345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45745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•"/>
            </a:pPr>
            <a:r>
              <a:rPr b="1" lang="en-US" sz="3600">
                <a:solidFill>
                  <a:srgbClr val="231F20"/>
                </a:solidFill>
              </a:rPr>
              <a:t>View</a:t>
            </a:r>
            <a:r>
              <a:rPr b="1" lang="en-US" sz="3600">
                <a:solidFill>
                  <a:srgbClr val="231F20"/>
                </a:solidFill>
              </a:rPr>
              <a:t>:</a:t>
            </a:r>
            <a:endParaRPr b="1" sz="3600">
              <a:solidFill>
                <a:srgbClr val="231F20"/>
              </a:solidFill>
            </a:endParaRPr>
          </a:p>
          <a:p>
            <a:pPr indent="-42291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○"/>
            </a:pPr>
            <a:r>
              <a:rPr b="1" lang="en-US" sz="3600">
                <a:solidFill>
                  <a:srgbClr val="231F20"/>
                </a:solidFill>
              </a:rPr>
              <a:t> </a:t>
            </a:r>
            <a:r>
              <a:rPr b="1" lang="en-US" sz="3600" u="sng">
                <a:solidFill>
                  <a:schemeClr val="hlink"/>
                </a:solidFill>
                <a:hlinkClick r:id="rId4"/>
              </a:rPr>
              <a:t>SentimentAnalysisView.vue</a:t>
            </a:r>
            <a:endParaRPr b="1" sz="3600">
              <a:solidFill>
                <a:srgbClr val="231F20"/>
              </a:solidFill>
            </a:endParaRPr>
          </a:p>
          <a:p>
            <a:pPr indent="-245745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•"/>
            </a:pPr>
            <a:r>
              <a:rPr b="1" lang="en-US" sz="3600">
                <a:solidFill>
                  <a:srgbClr val="231F20"/>
                </a:solidFill>
              </a:rPr>
              <a:t>Organisms</a:t>
            </a:r>
            <a:endParaRPr b="1" sz="3600">
              <a:solidFill>
                <a:srgbClr val="231F20"/>
              </a:solidFill>
            </a:endParaRPr>
          </a:p>
          <a:p>
            <a:pPr indent="-42291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○"/>
            </a:pPr>
            <a:r>
              <a:rPr b="1" lang="en-US" sz="3600">
                <a:solidFill>
                  <a:srgbClr val="231F20"/>
                </a:solidFill>
              </a:rPr>
              <a:t> </a:t>
            </a:r>
            <a:r>
              <a:rPr b="1" lang="en-US" sz="3600" u="sng">
                <a:solidFill>
                  <a:schemeClr val="hlink"/>
                </a:solidFill>
                <a:hlinkClick r:id="rId5"/>
              </a:rPr>
              <a:t>UserModeratedSentiment.vue</a:t>
            </a:r>
            <a:endParaRPr b="1" sz="3600">
              <a:solidFill>
                <a:srgbClr val="231F20"/>
              </a:solidFill>
            </a:endParaRPr>
          </a:p>
          <a:p>
            <a:pPr indent="-245745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•"/>
            </a:pPr>
            <a:r>
              <a:rPr b="1" lang="en-US" sz="3600">
                <a:solidFill>
                  <a:srgbClr val="231F20"/>
                </a:solidFill>
              </a:rPr>
              <a:t>Molecules</a:t>
            </a:r>
            <a:r>
              <a:rPr b="1" lang="en-US" sz="3600">
                <a:solidFill>
                  <a:srgbClr val="231F20"/>
                </a:solidFill>
              </a:rPr>
              <a:t>:</a:t>
            </a:r>
            <a:endParaRPr b="1" sz="3600">
              <a:solidFill>
                <a:srgbClr val="231F20"/>
              </a:solidFill>
            </a:endParaRPr>
          </a:p>
          <a:p>
            <a:pPr indent="-42291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○"/>
            </a:pPr>
            <a:r>
              <a:rPr b="1" lang="en-US" sz="3600">
                <a:solidFill>
                  <a:srgbClr val="231F20"/>
                </a:solidFill>
              </a:rPr>
              <a:t> </a:t>
            </a:r>
            <a:r>
              <a:rPr b="1" lang="en-US" sz="3600" u="sng">
                <a:solidFill>
                  <a:schemeClr val="hlink"/>
                </a:solidFill>
                <a:hlinkClick r:id="rId6"/>
              </a:rPr>
              <a:t>AudioWave.vue</a:t>
            </a:r>
            <a:endParaRPr sz="36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7"/>
          <p:cNvSpPr txBox="1"/>
          <p:nvPr/>
        </p:nvSpPr>
        <p:spPr>
          <a:xfrm>
            <a:off x="643125" y="2076450"/>
            <a:ext cx="8705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Files (R</a:t>
            </a:r>
            <a:r>
              <a:rPr lang="en-US" sz="4400">
                <a:solidFill>
                  <a:srgbClr val="231F20"/>
                </a:solidFill>
              </a:rPr>
              <a:t>uxAiLab)</a:t>
            </a: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ding gifs by chris | Dribbble" id="400" name="Google Shape;400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94423" y="2076449"/>
            <a:ext cx="8366374" cy="627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 txBox="1"/>
          <p:nvPr/>
        </p:nvSpPr>
        <p:spPr>
          <a:xfrm>
            <a:off x="643128" y="6995786"/>
            <a:ext cx="8705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Check More Files </a:t>
            </a:r>
            <a:r>
              <a:rPr lang="en-US" sz="4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4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here</a:t>
            </a:r>
            <a:r>
              <a:rPr lang="en-US" sz="40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</p:txBody>
      </p:sp>
      <p:pic>
        <p:nvPicPr>
          <p:cNvPr descr="GitHub Logo, Git Hub Icon With Text On White and Black Background 17119660  Vector Art at Vecteezy" id="402" name="Google Shape;402;p37"/>
          <p:cNvPicPr preferRelativeResize="0"/>
          <p:nvPr/>
        </p:nvPicPr>
        <p:blipFill rotWithShape="1">
          <a:blip r:embed="rId9">
            <a:alphaModFix/>
          </a:blip>
          <a:srcRect b="4999" l="2083" r="52916" t="6669"/>
          <a:stretch/>
        </p:blipFill>
        <p:spPr>
          <a:xfrm>
            <a:off x="1392926" y="7878385"/>
            <a:ext cx="1271039" cy="124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/>
        </p:nvSpPr>
        <p:spPr>
          <a:xfrm>
            <a:off x="1876046" y="337374"/>
            <a:ext cx="135453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Wikki</a:t>
            </a:r>
            <a:b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600">
                <a:solidFill>
                  <a:srgbClr val="F35000"/>
                </a:solidFill>
              </a:rPr>
              <a:t>Vue and Vuetify Learning</a:t>
            </a:r>
            <a:r>
              <a:rPr lang="en-US" sz="36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 Resources)</a:t>
            </a:r>
            <a:endParaRPr/>
          </a:p>
        </p:txBody>
      </p:sp>
      <p:sp>
        <p:nvSpPr>
          <p:cNvPr id="409" name="Google Shape;409;p38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12" y="2890963"/>
            <a:ext cx="17458975" cy="52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39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2028446" y="489774"/>
            <a:ext cx="135453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New Tasks</a:t>
            </a:r>
            <a:endParaRPr sz="44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73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657325" y="2677874"/>
            <a:ext cx="10925100" cy="5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</a:rPr>
              <a:t> Transcript Section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Add Time to the timeline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Delete Region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</a:t>
            </a:r>
            <a:r>
              <a:rPr lang="en-US" sz="3600">
                <a:solidFill>
                  <a:srgbClr val="231F20"/>
                </a:solidFill>
              </a:rPr>
              <a:t>Cooperators</a:t>
            </a:r>
            <a:r>
              <a:rPr lang="en-US" sz="3600">
                <a:solidFill>
                  <a:srgbClr val="231F20"/>
                </a:solidFill>
              </a:rPr>
              <a:t> Part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API Docs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Read Me for BE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Refactor for BE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Check Docker Image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Check </a:t>
            </a:r>
            <a:r>
              <a:rPr lang="en-US" sz="3600">
                <a:solidFill>
                  <a:srgbClr val="231F20"/>
                </a:solidFill>
              </a:rPr>
              <a:t>Deployment</a:t>
            </a:r>
            <a:r>
              <a:rPr lang="en-US" sz="3600">
                <a:solidFill>
                  <a:srgbClr val="231F20"/>
                </a:solidFill>
              </a:rPr>
              <a:t> [Can be </a:t>
            </a:r>
            <a:r>
              <a:rPr lang="en-US" sz="3600">
                <a:solidFill>
                  <a:srgbClr val="231F20"/>
                </a:solidFill>
              </a:rPr>
              <a:t>postponed</a:t>
            </a:r>
            <a:r>
              <a:rPr lang="en-US" sz="3600">
                <a:solidFill>
                  <a:srgbClr val="231F20"/>
                </a:solidFill>
              </a:rPr>
              <a:t>]</a:t>
            </a:r>
            <a:endParaRPr sz="3600">
              <a:solidFill>
                <a:srgbClr val="231F20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Char char="•"/>
            </a:pPr>
            <a:r>
              <a:rPr lang="en-US" sz="3600">
                <a:solidFill>
                  <a:srgbClr val="231F20"/>
                </a:solidFill>
              </a:rPr>
              <a:t> Async Requests (Very Later)</a:t>
            </a:r>
            <a:endParaRPr sz="3600">
              <a:solidFill>
                <a:srgbClr val="231F20"/>
              </a:solidFill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657329" y="1745654"/>
            <a:ext cx="8705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New Tasks:</a:t>
            </a:r>
            <a:endParaRPr sz="40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st Cartoon Images – Browse 103,590 Stock Photos,, 54% OFF" id="421" name="Google Shape;42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61057" y="1834554"/>
            <a:ext cx="6739230" cy="76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9"/>
          <p:cNvSpPr txBox="1"/>
          <p:nvPr/>
        </p:nvSpPr>
        <p:spPr>
          <a:xfrm>
            <a:off x="1842172" y="9032200"/>
            <a:ext cx="1025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70C0"/>
                </a:solidFill>
              </a:rPr>
              <a:t>Do you see any tasks ?!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9" name="Google Shape;4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1000" y="3238500"/>
            <a:ext cx="19405457" cy="6076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KL 019 - Effective Time Management - Versatile Learning" id="430" name="Google Shape;43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73200" y="337374"/>
            <a:ext cx="2895599" cy="265847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0"/>
          <p:cNvSpPr txBox="1"/>
          <p:nvPr/>
        </p:nvSpPr>
        <p:spPr>
          <a:xfrm>
            <a:off x="908718" y="8853765"/>
            <a:ext cx="1647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So Far, We are </a:t>
            </a:r>
            <a:r>
              <a:rPr lang="en-US" sz="6000">
                <a:solidFill>
                  <a:srgbClr val="0070C0"/>
                </a:solidFill>
              </a:rPr>
              <a:t>back to </a:t>
            </a:r>
            <a:r>
              <a:rPr lang="en-US" sz="6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8" name="Google Shape;438;p41"/>
          <p:cNvGraphicFramePr/>
          <p:nvPr/>
        </p:nvGraphicFramePr>
        <p:xfrm>
          <a:off x="3105150" y="278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{7695588C-EB45-4075-97B7-7EC6458E22BB}</a:tableStyleId>
              </a:tblPr>
              <a:tblGrid>
                <a:gridCol w="5461000"/>
                <a:gridCol w="5461000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Task</a:t>
                      </a:r>
                      <a:endParaRPr b="1" sz="24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Day</a:t>
                      </a:r>
                      <a:endParaRPr b="1" sz="2400"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Transcription</a:t>
                      </a:r>
                      <a:r>
                        <a:rPr lang="en-US" sz="2400"/>
                        <a:t> Section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Monday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Delete Region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Tuesday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49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Cooperators Section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Wednesday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Add Time to Timeline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Thursday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Buffer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Friday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Follow Up Meet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Saturday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Refactor BE (Small Part)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Saturday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API Documentation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Saturday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BE ReadMe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Sunday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Check Docker Image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Sunday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SKL 019 - Effective Time Management - Versatile Learning" id="439" name="Google Shape;43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3200" y="337374"/>
            <a:ext cx="2895599" cy="2658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Studied Material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450" y="7898200"/>
            <a:ext cx="3653375" cy="21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/>
          <p:cNvPicPr preferRelativeResize="0"/>
          <p:nvPr/>
        </p:nvPicPr>
        <p:blipFill rotWithShape="1">
          <a:blip r:embed="rId5">
            <a:alphaModFix/>
          </a:blip>
          <a:srcRect b="13668" l="0" r="1574" t="15475"/>
          <a:stretch/>
        </p:blipFill>
        <p:spPr>
          <a:xfrm>
            <a:off x="12344400" y="5892975"/>
            <a:ext cx="5715000" cy="41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1066800" y="2070945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VueJs Crash Course [</a:t>
            </a:r>
            <a:r>
              <a:rPr lang="en-US" sz="3600" u="sng">
                <a:solidFill>
                  <a:schemeClr val="hlink"/>
                </a:solidFill>
                <a:hlinkClick r:id="rId6"/>
              </a:rPr>
              <a:t>link</a:t>
            </a:r>
            <a:r>
              <a:rPr lang="en-US" sz="3600">
                <a:solidFill>
                  <a:schemeClr val="dk1"/>
                </a:solidFill>
              </a:rPr>
              <a:t>]</a:t>
            </a:r>
            <a:endParaRPr sz="3600"/>
          </a:p>
        </p:txBody>
      </p:sp>
      <p:sp>
        <p:nvSpPr>
          <p:cNvPr id="121" name="Google Shape;121;p15"/>
          <p:cNvSpPr txBox="1"/>
          <p:nvPr/>
        </p:nvSpPr>
        <p:spPr>
          <a:xfrm>
            <a:off x="911900" y="1181095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VueJS:</a:t>
            </a:r>
            <a:endParaRPr sz="4000"/>
          </a:p>
        </p:txBody>
      </p:sp>
      <p:sp>
        <p:nvSpPr>
          <p:cNvPr id="122" name="Google Shape;122;p15"/>
          <p:cNvSpPr txBox="1"/>
          <p:nvPr/>
        </p:nvSpPr>
        <p:spPr>
          <a:xfrm>
            <a:off x="1066800" y="4204559"/>
            <a:ext cx="10925100" cy="23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Vuetify V3</a:t>
            </a:r>
            <a:r>
              <a:rPr lang="en-US" sz="3600">
                <a:solidFill>
                  <a:schemeClr val="dk1"/>
                </a:solidFill>
              </a:rPr>
              <a:t> PlayList By Ninja [</a:t>
            </a:r>
            <a:r>
              <a:rPr lang="en-US" sz="3600" u="sng">
                <a:solidFill>
                  <a:schemeClr val="hlink"/>
                </a:solidFill>
                <a:hlinkClick r:id="rId7"/>
              </a:rPr>
              <a:t>link</a:t>
            </a:r>
            <a:r>
              <a:rPr lang="en-US" sz="3600">
                <a:solidFill>
                  <a:schemeClr val="dk1"/>
                </a:solidFill>
              </a:rPr>
              <a:t>]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Vuetify V2 Project Coding [</a:t>
            </a:r>
            <a:r>
              <a:rPr lang="en-US" sz="3600" u="sng">
                <a:solidFill>
                  <a:schemeClr val="hlink"/>
                </a:solidFill>
                <a:hlinkClick r:id="rId8"/>
              </a:rPr>
              <a:t>l</a:t>
            </a:r>
            <a:r>
              <a:rPr lang="en-US" sz="3600" u="sng">
                <a:solidFill>
                  <a:schemeClr val="hlink"/>
                </a:solidFill>
                <a:hlinkClick r:id="rId9"/>
              </a:rPr>
              <a:t>ink</a:t>
            </a:r>
            <a:r>
              <a:rPr lang="en-US" sz="3600">
                <a:solidFill>
                  <a:schemeClr val="dk1"/>
                </a:solidFill>
              </a:rPr>
              <a:t>]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Vuetify V2 Documentation [</a:t>
            </a:r>
            <a:r>
              <a:rPr lang="en-US" sz="3600" u="sng">
                <a:solidFill>
                  <a:schemeClr val="hlink"/>
                </a:solidFill>
                <a:hlinkClick r:id="rId10"/>
              </a:rPr>
              <a:t>link</a:t>
            </a:r>
            <a:r>
              <a:rPr lang="en-US" sz="3600">
                <a:solidFill>
                  <a:schemeClr val="dk1"/>
                </a:solidFill>
              </a:rPr>
              <a:t>]</a:t>
            </a:r>
            <a:endParaRPr sz="3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911900" y="3314695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Vuetify</a:t>
            </a:r>
            <a:r>
              <a:rPr lang="en-US" sz="4000"/>
              <a:t>:</a:t>
            </a:r>
            <a:endParaRPr sz="4000"/>
          </a:p>
        </p:txBody>
      </p:sp>
      <p:pic>
        <p:nvPicPr>
          <p:cNvPr id="124" name="Google Shape;124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607613" y="8310762"/>
            <a:ext cx="4000774" cy="13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988100" y="6667500"/>
            <a:ext cx="10031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Wikki for This </a:t>
            </a:r>
            <a:r>
              <a:rPr lang="en-US" sz="3200"/>
              <a:t>Resource</a:t>
            </a:r>
            <a:r>
              <a:rPr lang="en-US" sz="3200"/>
              <a:t> is </a:t>
            </a:r>
            <a:r>
              <a:rPr lang="en-US" sz="3200"/>
              <a:t>available</a:t>
            </a:r>
            <a:r>
              <a:rPr lang="en-US" sz="3200"/>
              <a:t> in the Repo [</a:t>
            </a:r>
            <a:r>
              <a:rPr lang="en-US" sz="3200" u="sng">
                <a:solidFill>
                  <a:schemeClr val="hlink"/>
                </a:solidFill>
                <a:hlinkClick r:id="rId12"/>
              </a:rPr>
              <a:t>link</a:t>
            </a:r>
            <a:r>
              <a:rPr lang="en-US" sz="3200"/>
              <a:t>]</a:t>
            </a:r>
            <a:endParaRPr sz="3200"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141775" y="7772399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2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2"/>
          <p:cNvSpPr txBox="1"/>
          <p:nvPr/>
        </p:nvSpPr>
        <p:spPr>
          <a:xfrm>
            <a:off x="2028446" y="489774"/>
            <a:ext cx="13545300" cy="21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Questions To Mentors</a:t>
            </a:r>
            <a:endParaRPr sz="44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73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2"/>
          <p:cNvSpPr txBox="1"/>
          <p:nvPr/>
        </p:nvSpPr>
        <p:spPr>
          <a:xfrm>
            <a:off x="676375" y="2234399"/>
            <a:ext cx="10967100" cy="6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77165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</a:rPr>
              <a:t> I think we need to have another meet next week for follow up (Sat)</a:t>
            </a:r>
            <a:endParaRPr sz="3600">
              <a:solidFill>
                <a:srgbClr val="231F20"/>
              </a:solidFill>
            </a:endParaRPr>
          </a:p>
          <a:p>
            <a:pPr indent="-177165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•"/>
            </a:pPr>
            <a:r>
              <a:rPr lang="en-US" sz="3600">
                <a:solidFill>
                  <a:srgbClr val="231F20"/>
                </a:solidFill>
              </a:rPr>
              <a:t> Do you see Another Tasks</a:t>
            </a:r>
            <a:endParaRPr sz="3600">
              <a:solidFill>
                <a:srgbClr val="231F20"/>
              </a:solidFill>
            </a:endParaRPr>
          </a:p>
          <a:p>
            <a:pPr indent="-177165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231F20"/>
                </a:solidFill>
              </a:rPr>
              <a:t> Regarding the final submission what is expected to be prepared  </a:t>
            </a:r>
            <a:endParaRPr sz="3600">
              <a:solidFill>
                <a:srgbClr val="231F20"/>
              </a:solidFill>
            </a:endParaRPr>
          </a:p>
          <a:p>
            <a:pPr indent="-177165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•"/>
            </a:pPr>
            <a:r>
              <a:rPr lang="en-US" sz="3600">
                <a:solidFill>
                  <a:srgbClr val="231F20"/>
                </a:solidFill>
              </a:rPr>
              <a:t> Do we need to show other </a:t>
            </a:r>
            <a:r>
              <a:rPr lang="en-US" sz="3600">
                <a:solidFill>
                  <a:srgbClr val="231F20"/>
                </a:solidFill>
              </a:rPr>
              <a:t>mentors our progress before submission</a:t>
            </a:r>
            <a:endParaRPr sz="3600">
              <a:solidFill>
                <a:srgbClr val="231F20"/>
              </a:solidFill>
            </a:endParaRPr>
          </a:p>
          <a:p>
            <a:pPr indent="-177165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•"/>
            </a:pPr>
            <a:r>
              <a:rPr lang="en-US" sz="3600">
                <a:solidFill>
                  <a:srgbClr val="231F20"/>
                </a:solidFill>
              </a:rPr>
              <a:t> We need to stop coding at Sunday and make sure to finish documentation then we can continue coding</a:t>
            </a:r>
            <a:endParaRPr sz="3600">
              <a:solidFill>
                <a:srgbClr val="231F20"/>
              </a:solidFill>
            </a:endParaRPr>
          </a:p>
          <a:p>
            <a:pPr indent="-177165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•"/>
            </a:pPr>
            <a:r>
              <a:rPr lang="en-US" sz="3600">
                <a:solidFill>
                  <a:srgbClr val="231F20"/>
                </a:solidFill>
              </a:rPr>
              <a:t> Can we submit the project without API Deployment ( To be checked later → But we have an already running Image)</a:t>
            </a:r>
            <a:endParaRPr sz="3600">
              <a:solidFill>
                <a:srgbClr val="231F20"/>
              </a:solidFill>
            </a:endParaRPr>
          </a:p>
          <a:p>
            <a:pPr indent="-177165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•"/>
            </a:pPr>
            <a:r>
              <a:rPr lang="en-US" sz="3600">
                <a:solidFill>
                  <a:srgbClr val="231F20"/>
                </a:solidFill>
              </a:rPr>
              <a:t> PRs</a:t>
            </a:r>
            <a:endParaRPr sz="3600">
              <a:solidFill>
                <a:srgbClr val="231F20"/>
              </a:solidFill>
            </a:endParaRPr>
          </a:p>
          <a:p>
            <a:pPr indent="-177165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ct val="100000"/>
              <a:buChar char="•"/>
            </a:pPr>
            <a:r>
              <a:rPr lang="en-US" sz="3600">
                <a:solidFill>
                  <a:srgbClr val="231F20"/>
                </a:solidFill>
              </a:rPr>
              <a:t> What about other contributors asking on Discord</a:t>
            </a:r>
            <a:endParaRPr sz="3600">
              <a:solidFill>
                <a:srgbClr val="231F20"/>
              </a:solidFill>
            </a:endParaRPr>
          </a:p>
        </p:txBody>
      </p:sp>
      <p:pic>
        <p:nvPicPr>
          <p:cNvPr descr="Premium Vector | Cartoon schoolboy raising hand on white background" id="449" name="Google Shape;44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39500" y="2398663"/>
            <a:ext cx="6591300" cy="664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 sz="3600">
              <a:solidFill>
                <a:srgbClr val="F35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3"/>
          <p:cNvSpPr/>
          <p:nvPr/>
        </p:nvSpPr>
        <p:spPr>
          <a:xfrm>
            <a:off x="-4953000" y="6057900"/>
            <a:ext cx="10901093" cy="10901093"/>
          </a:xfrm>
          <a:custGeom>
            <a:rect b="b" l="l" r="r" t="t"/>
            <a:pathLst>
              <a:path extrusionOk="0" h="10901093" w="10901093">
                <a:moveTo>
                  <a:pt x="0" y="0"/>
                </a:moveTo>
                <a:lnTo>
                  <a:pt x="10901093" y="0"/>
                </a:lnTo>
                <a:lnTo>
                  <a:pt x="10901093" y="10901092"/>
                </a:lnTo>
                <a:lnTo>
                  <a:pt x="0" y="10901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Your opinion matters Royalty Free Vector Image" id="456" name="Google Shape;456;p43"/>
          <p:cNvPicPr preferRelativeResize="0"/>
          <p:nvPr/>
        </p:nvPicPr>
        <p:blipFill rotWithShape="1">
          <a:blip r:embed="rId4">
            <a:alphaModFix/>
          </a:blip>
          <a:srcRect b="17177" l="0" r="1195" t="0"/>
          <a:stretch/>
        </p:blipFill>
        <p:spPr>
          <a:xfrm>
            <a:off x="8979440" y="3895725"/>
            <a:ext cx="9410700" cy="615315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3"/>
          <p:cNvSpPr txBox="1"/>
          <p:nvPr/>
        </p:nvSpPr>
        <p:spPr>
          <a:xfrm>
            <a:off x="914400" y="2921402"/>
            <a:ext cx="11448300" cy="3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Give me your Feedback about progress till now &amp;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Next Steps</a:t>
            </a:r>
            <a:endParaRPr sz="440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rgbClr val="231F2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Small notes = Great Work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"/>
          <p:cNvSpPr/>
          <p:nvPr/>
        </p:nvSpPr>
        <p:spPr>
          <a:xfrm>
            <a:off x="12258345" y="1569227"/>
            <a:ext cx="6029655" cy="12059310"/>
          </a:xfrm>
          <a:custGeom>
            <a:rect b="b" l="l" r="r" t="t"/>
            <a:pathLst>
              <a:path extrusionOk="0" h="12059310" w="6029655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3437150" y="3857738"/>
            <a:ext cx="87816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/>
          </a:p>
        </p:txBody>
      </p:sp>
      <p:sp>
        <p:nvSpPr>
          <p:cNvPr id="465" name="Google Shape;465;p44"/>
          <p:cNvSpPr txBox="1"/>
          <p:nvPr/>
        </p:nvSpPr>
        <p:spPr>
          <a:xfrm>
            <a:off x="3291326" y="2552700"/>
            <a:ext cx="8809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1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466" name="Google Shape;466;p44"/>
          <p:cNvSpPr/>
          <p:nvPr/>
        </p:nvSpPr>
        <p:spPr>
          <a:xfrm>
            <a:off x="1028700" y="1163607"/>
            <a:ext cx="934283" cy="1815744"/>
          </a:xfrm>
          <a:custGeom>
            <a:rect b="b" l="l" r="r" t="t"/>
            <a:pathLst>
              <a:path extrusionOk="0" h="1815744" w="934283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7177882" y="7045805"/>
            <a:ext cx="4328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basmaelhoseny6@gmail.com</a:t>
            </a:r>
            <a:endParaRPr/>
          </a:p>
        </p:txBody>
      </p:sp>
      <p:sp>
        <p:nvSpPr>
          <p:cNvPr id="468" name="Google Shape;468;p44"/>
          <p:cNvSpPr txBox="1"/>
          <p:nvPr/>
        </p:nvSpPr>
        <p:spPr>
          <a:xfrm>
            <a:off x="4113104" y="7045805"/>
            <a:ext cx="2745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basmaelhoseny01</a:t>
            </a:r>
            <a:endParaRPr/>
          </a:p>
        </p:txBody>
      </p:sp>
      <p:pic>
        <p:nvPicPr>
          <p:cNvPr descr="GitHub - Wikipedia" id="469" name="Google Shape;469;p4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96723" y="5714943"/>
            <a:ext cx="1137900" cy="1137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etter on a black background&#10;&#10;Description automatically generated" id="470" name="Google Shape;470;p4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40518" y="5714943"/>
            <a:ext cx="1095547" cy="1095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il Icon Logo Black and White – Brands Logos" id="471" name="Google Shape;471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84466" y="5936315"/>
            <a:ext cx="1116039" cy="8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44"/>
          <p:cNvSpPr txBox="1"/>
          <p:nvPr/>
        </p:nvSpPr>
        <p:spPr>
          <a:xfrm>
            <a:off x="941345" y="7045805"/>
            <a:ext cx="2745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BasmaElhoseny01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Modifications to the API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6200" y="7353300"/>
            <a:ext cx="3443301" cy="293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949375" y="2681600"/>
            <a:ext cx="143547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Added start and end time to the body (in sec)</a:t>
            </a:r>
            <a:endParaRPr sz="3600">
              <a:solidFill>
                <a:schemeClr val="dk1"/>
              </a:solidFill>
            </a:endParaRPr>
          </a:p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Added Stage to download the video from the URL(Fire store) </a:t>
            </a:r>
            <a:endParaRPr sz="3600">
              <a:solidFill>
                <a:schemeClr val="dk1"/>
              </a:solidFill>
            </a:endParaRPr>
          </a:p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olidFill>
                  <a:schemeClr val="dk1"/>
                </a:solidFill>
              </a:rPr>
              <a:t> Extract Region required</a:t>
            </a:r>
            <a:endParaRPr sz="3600">
              <a:solidFill>
                <a:schemeClr val="dk1"/>
              </a:solidFill>
            </a:endParaRPr>
          </a:p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olidFill>
                  <a:schemeClr val="dk1"/>
                </a:solidFill>
              </a:rPr>
              <a:t> Apply Inference only to this Segment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988100" y="6667500"/>
            <a:ext cx="10031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The API Function is available </a:t>
            </a:r>
            <a:r>
              <a:rPr lang="en-US" sz="3200" u="sng">
                <a:solidFill>
                  <a:schemeClr val="hlink"/>
                </a:solidFill>
                <a:hlinkClick r:id="rId4"/>
              </a:rPr>
              <a:t>here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Modifications to the API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369100" y="2460288"/>
            <a:ext cx="5610900" cy="27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url</a:t>
            </a:r>
            <a:endParaRPr sz="3600">
              <a:solidFill>
                <a:schemeClr val="dk1"/>
              </a:solidFill>
            </a:endParaRPr>
          </a:p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olidFill>
                  <a:schemeClr val="dk1"/>
                </a:solidFill>
              </a:rPr>
              <a:t> start_time</a:t>
            </a:r>
            <a:endParaRPr sz="3600">
              <a:solidFill>
                <a:schemeClr val="dk1"/>
              </a:solidFill>
            </a:endParaRPr>
          </a:p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olidFill>
                  <a:schemeClr val="dk1"/>
                </a:solidFill>
              </a:rPr>
              <a:t> end_time</a:t>
            </a:r>
            <a:endParaRPr sz="3600">
              <a:solidFill>
                <a:schemeClr val="dk1"/>
              </a:solidFill>
            </a:endParaRPr>
          </a:p>
          <a:p>
            <a:pPr indent="-211455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600">
                <a:solidFill>
                  <a:schemeClr val="dk1"/>
                </a:solidFill>
              </a:rPr>
              <a:t> whisper_model_size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6200" y="7353300"/>
            <a:ext cx="3443301" cy="293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/>
          <p:nvPr/>
        </p:nvSpPr>
        <p:spPr>
          <a:xfrm>
            <a:off x="988100" y="8076675"/>
            <a:ext cx="10031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We can Enhance Later no problem (Versioning)</a:t>
            </a:r>
            <a:endParaRPr sz="3600"/>
          </a:p>
        </p:txBody>
      </p:sp>
      <p:sp>
        <p:nvSpPr>
          <p:cNvPr id="146" name="Google Shape;146;p17"/>
          <p:cNvSpPr txBox="1"/>
          <p:nvPr/>
        </p:nvSpPr>
        <p:spPr>
          <a:xfrm>
            <a:off x="988100" y="1638295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Input:</a:t>
            </a:r>
            <a:endParaRPr sz="4000"/>
          </a:p>
        </p:txBody>
      </p:sp>
      <p:sp>
        <p:nvSpPr>
          <p:cNvPr id="147" name="Google Shape;147;p17"/>
          <p:cNvSpPr txBox="1"/>
          <p:nvPr/>
        </p:nvSpPr>
        <p:spPr>
          <a:xfrm>
            <a:off x="1415025" y="6422700"/>
            <a:ext cx="148422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utterances_sentiment ⇒ Array for the utterances in this time stamp :D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988100" y="5753095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Output: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Modifications to the API</a:t>
            </a:r>
            <a:endParaRPr sz="6973">
              <a:solidFill>
                <a:srgbClr val="F35000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56200" y="7353300"/>
            <a:ext cx="3443301" cy="29382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1369100" y="3146100"/>
            <a:ext cx="16297200" cy="27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Another Versions are available for pre splitting the Audio into segments</a:t>
            </a:r>
            <a:endParaRPr sz="36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</a:rPr>
              <a:t>⇒ The user just choose the required segment </a:t>
            </a:r>
            <a:endParaRPr sz="3600">
              <a:solidFill>
                <a:schemeClr val="dk1"/>
              </a:solidFill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chemeClr val="dk1"/>
                </a:solidFill>
              </a:rPr>
              <a:t> API for splitting audio according to Silence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988100" y="2171695"/>
            <a:ext cx="109251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Some Versions that can be used Later:</a:t>
            </a:r>
            <a:endParaRPr sz="4000"/>
          </a:p>
        </p:txBody>
      </p:sp>
      <p:sp>
        <p:nvSpPr>
          <p:cNvPr id="159" name="Google Shape;159;p18"/>
          <p:cNvSpPr txBox="1"/>
          <p:nvPr/>
        </p:nvSpPr>
        <p:spPr>
          <a:xfrm>
            <a:off x="1669225" y="9321450"/>
            <a:ext cx="10031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Check code </a:t>
            </a:r>
            <a:r>
              <a:rPr lang="en-US" sz="3200" u="sng">
                <a:solidFill>
                  <a:schemeClr val="hlink"/>
                </a:solidFill>
                <a:hlinkClick r:id="rId5"/>
              </a:rPr>
              <a:t>here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WaveSurfer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791225" y="2211462"/>
            <a:ext cx="101184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231F20"/>
                </a:solidFill>
              </a:rPr>
              <a:t> Native </a:t>
            </a:r>
            <a:r>
              <a:rPr lang="en-US" sz="4400">
                <a:solidFill>
                  <a:srgbClr val="231F20"/>
                </a:solidFill>
              </a:rPr>
              <a:t>Javascript</a:t>
            </a:r>
            <a:endParaRPr sz="4400">
              <a:solidFill>
                <a:srgbClr val="231F20"/>
              </a:solidFill>
            </a:endParaRPr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Char char="•"/>
            </a:pPr>
            <a:r>
              <a:rPr lang="en-US" sz="4400">
                <a:solidFill>
                  <a:srgbClr val="231F20"/>
                </a:solidFill>
              </a:rPr>
              <a:t> No Vue </a:t>
            </a:r>
            <a:r>
              <a:rPr lang="en-US" sz="4400">
                <a:solidFill>
                  <a:srgbClr val="231F20"/>
                </a:solidFill>
              </a:rPr>
              <a:t>Dependency</a:t>
            </a:r>
            <a:r>
              <a:rPr lang="en-US" sz="4400">
                <a:solidFill>
                  <a:srgbClr val="231F20"/>
                </a:solidFill>
              </a:rPr>
              <a:t> Issues</a:t>
            </a:r>
            <a:endParaRPr sz="4400">
              <a:solidFill>
                <a:srgbClr val="231F20"/>
              </a:solidFill>
            </a:endParaRPr>
          </a:p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Char char="•"/>
            </a:pPr>
            <a:r>
              <a:rPr lang="en-US" sz="4400">
                <a:solidFill>
                  <a:srgbClr val="231F20"/>
                </a:solidFill>
              </a:rPr>
              <a:t> Full Control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8100" y="7499038"/>
            <a:ext cx="2235326" cy="22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8624" y="7202663"/>
            <a:ext cx="3535125" cy="28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6">
            <a:alphaModFix/>
          </a:blip>
          <a:srcRect b="0" l="4960" r="22301" t="23925"/>
          <a:stretch/>
        </p:blipFill>
        <p:spPr>
          <a:xfrm>
            <a:off x="791225" y="5682100"/>
            <a:ext cx="11194147" cy="107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/>
          <p:nvPr/>
        </p:nvSpPr>
        <p:spPr>
          <a:xfrm>
            <a:off x="1669225" y="9321450"/>
            <a:ext cx="10031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Library </a:t>
            </a:r>
            <a:r>
              <a:rPr lang="en-US" sz="3200"/>
              <a:t>Documentation</a:t>
            </a:r>
            <a:r>
              <a:rPr lang="en-US" sz="3200"/>
              <a:t> </a:t>
            </a:r>
            <a:r>
              <a:rPr lang="en-US" sz="3200" u="sng">
                <a:solidFill>
                  <a:schemeClr val="hlink"/>
                </a:solidFill>
                <a:hlinkClick r:id="rId7"/>
              </a:rPr>
              <a:t>here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WaveSurfer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791225" y="2211450"/>
            <a:ext cx="1276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231F20"/>
                </a:solidFill>
              </a:rPr>
              <a:t> Region </a:t>
            </a:r>
            <a:r>
              <a:rPr lang="en-US" sz="4400">
                <a:solidFill>
                  <a:srgbClr val="231F20"/>
                </a:solidFill>
              </a:rPr>
              <a:t>Plugin</a:t>
            </a:r>
            <a:r>
              <a:rPr lang="en-US" sz="4400">
                <a:solidFill>
                  <a:srgbClr val="231F20"/>
                </a:solidFill>
              </a:rPr>
              <a:t> for Marking TimeStamps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8100" y="7499038"/>
            <a:ext cx="2235326" cy="223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18624" y="7202663"/>
            <a:ext cx="3535125" cy="28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6">
            <a:alphaModFix/>
          </a:blip>
          <a:srcRect b="0" l="0" r="5329" t="0"/>
          <a:stretch/>
        </p:blipFill>
        <p:spPr>
          <a:xfrm>
            <a:off x="791225" y="4735450"/>
            <a:ext cx="14706349" cy="9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1669225" y="9321450"/>
            <a:ext cx="100317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Plugin </a:t>
            </a:r>
            <a:r>
              <a:rPr lang="en-US" sz="3200"/>
              <a:t>Documentation </a:t>
            </a:r>
            <a:r>
              <a:rPr lang="en-US" sz="3200" u="sng">
                <a:solidFill>
                  <a:schemeClr val="hlink"/>
                </a:solidFill>
                <a:hlinkClick r:id="rId7"/>
              </a:rPr>
              <a:t>here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 rot="5400000">
            <a:off x="-1143000" y="9032191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876046" y="337374"/>
            <a:ext cx="135453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73">
                <a:solidFill>
                  <a:srgbClr val="F35000"/>
                </a:solidFill>
              </a:rPr>
              <a:t>Firestore Issue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4554200" y="6210300"/>
            <a:ext cx="1524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791225" y="2211450"/>
            <a:ext cx="1276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231F20"/>
                </a:solidFill>
              </a:rPr>
              <a:t> FireBase CROS is configured correctly </a:t>
            </a:r>
            <a:endParaRPr sz="4400">
              <a:solidFill>
                <a:srgbClr val="231F20"/>
              </a:solidFill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4">
            <a:alphaModFix/>
          </a:blip>
          <a:srcRect b="12242" l="0" r="5508" t="0"/>
          <a:stretch/>
        </p:blipFill>
        <p:spPr>
          <a:xfrm>
            <a:off x="13153038" y="2754540"/>
            <a:ext cx="4650300" cy="4318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52425" y="7665925"/>
            <a:ext cx="5206026" cy="142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791225" y="3354450"/>
            <a:ext cx="129765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20"/>
              </a:buClr>
              <a:buSzPts val="4400"/>
              <a:buFont typeface="Arial"/>
              <a:buChar char="•"/>
            </a:pPr>
            <a:r>
              <a:rPr lang="en-US" sz="4400">
                <a:solidFill>
                  <a:srgbClr val="231F20"/>
                </a:solidFill>
              </a:rPr>
              <a:t> No </a:t>
            </a:r>
            <a:r>
              <a:rPr lang="en-US" sz="4400">
                <a:solidFill>
                  <a:srgbClr val="231F20"/>
                </a:solidFill>
              </a:rPr>
              <a:t>problem</a:t>
            </a:r>
            <a:r>
              <a:rPr lang="en-US" sz="4400">
                <a:solidFill>
                  <a:srgbClr val="231F20"/>
                </a:solidFill>
              </a:rPr>
              <a:t> for accessing Firebase :D</a:t>
            </a:r>
            <a:endParaRPr sz="4400"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