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Alternatives for memory </a:t>
            </a:r>
            <a:endParaRPr/>
          </a:p>
        </p:txBody>
      </p:sp>
      <p:sp>
        <p:nvSpPr>
          <p:cNvPr id="366" name="Google Shape;366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Points To Check with Mentors: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1. Moderated/Un Moderated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hyperlink" Target="https://www.kaggle.com/datasets/prakharrathi25/google-play-store-reviews" TargetMode="External"/><Relationship Id="rId6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hyperlink" Target="https://www.kaggle.com/code/saloni1712/chatgpt-app-reviews-for-sentiment-analysis/input" TargetMode="External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Relationship Id="rId6" Type="http://schemas.openxmlformats.org/officeDocument/2006/relationships/image" Target="../media/image6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4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6.png"/><Relationship Id="rId5" Type="http://schemas.openxmlformats.org/officeDocument/2006/relationships/image" Target="../media/image34.png"/><Relationship Id="rId6" Type="http://schemas.openxmlformats.org/officeDocument/2006/relationships/image" Target="../media/image4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hyperlink" Target="https://www.figma.com/file/1KM6PRSXRFZ9qQUnmFLvZc/RuxiaLab-Sentiment-user-test-Results-preview?type=design&amp;node-id=26%3A508&amp;mode=design&amp;t=O1k6dfCqVeCfPXKl-1" TargetMode="External"/><Relationship Id="rId5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hyperlink" Target="https://www.figma.com/file/1KM6PRSXRFZ9qQUnmFLvZc/RuxiaLab-Sentiment-user-test-Results-preview?type=design&amp;node-id=26%3A508&amp;mode=design&amp;t=O1k6dfCqVeCfPXKl-1" TargetMode="External"/><Relationship Id="rId5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hyperlink" Target="https://www.figma.com/file/1KM6PRSXRFZ9qQUnmFLvZc/RuxiaLab-Sentiment-user-test-Results-preview?type=design&amp;node-id=26%3A508&amp;mode=design&amp;t=O1k6dfCqVeCfPXKl-1" TargetMode="External"/><Relationship Id="rId5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hyperlink" Target="https://www.figma.com/file/1KM6PRSXRFZ9qQUnmFLvZc/RuxiaLab-Sentiment-user-test-Results-preview?type=design&amp;node-id=26%3A508&amp;mode=design&amp;t=O1k6dfCqVeCfPXKl-1" TargetMode="External"/><Relationship Id="rId5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hyperlink" Target="https://www.figma.com/file/1KM6PRSXRFZ9qQUnmFLvZc/RuxiaLab-Sentiment-user-test-Results-preview?type=design&amp;node-id=26%3A508&amp;mode=design&amp;t=O1k6dfCqVeCfPXKl-1" TargetMode="External"/><Relationship Id="rId5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hyperlink" Target="https://www.figma.com/file/1KM6PRSXRFZ9qQUnmFLvZc/RuxiaLab-Sentiment-user-test-Results-preview?type=design&amp;node-id=26%3A508&amp;mode=design&amp;t=O1k6dfCqVeCfPXKl-1" TargetMode="External"/><Relationship Id="rId5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Relationship Id="rId4" Type="http://schemas.openxmlformats.org/officeDocument/2006/relationships/image" Target="../media/image31.png"/><Relationship Id="rId9" Type="http://schemas.openxmlformats.org/officeDocument/2006/relationships/image" Target="../media/image8.png"/><Relationship Id="rId5" Type="http://schemas.openxmlformats.org/officeDocument/2006/relationships/image" Target="../media/image46.png"/><Relationship Id="rId6" Type="http://schemas.openxmlformats.org/officeDocument/2006/relationships/image" Target="../media/image38.png"/><Relationship Id="rId7" Type="http://schemas.openxmlformats.org/officeDocument/2006/relationships/image" Target="../media/image49.png"/><Relationship Id="rId8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2.jpg"/><Relationship Id="rId4" Type="http://schemas.openxmlformats.org/officeDocument/2006/relationships/image" Target="../media/image6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55.jpg"/><Relationship Id="rId5" Type="http://schemas.openxmlformats.org/officeDocument/2006/relationships/image" Target="../media/image41.jpg"/><Relationship Id="rId6" Type="http://schemas.openxmlformats.org/officeDocument/2006/relationships/image" Target="../media/image4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5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6.png"/><Relationship Id="rId4" Type="http://schemas.openxmlformats.org/officeDocument/2006/relationships/image" Target="../media/image5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9.png"/><Relationship Id="rId4" Type="http://schemas.openxmlformats.org/officeDocument/2006/relationships/image" Target="../media/image54.png"/><Relationship Id="rId5" Type="http://schemas.openxmlformats.org/officeDocument/2006/relationships/hyperlink" Target="https://github.com/BasmaElhoseny01" TargetMode="External"/><Relationship Id="rId6" Type="http://schemas.openxmlformats.org/officeDocument/2006/relationships/image" Target="../media/image58.png"/><Relationship Id="rId7" Type="http://schemas.openxmlformats.org/officeDocument/2006/relationships/image" Target="../media/image57.png"/><Relationship Id="rId8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10" Type="http://schemas.openxmlformats.org/officeDocument/2006/relationships/image" Target="../media/image9.png"/><Relationship Id="rId9" Type="http://schemas.openxmlformats.org/officeDocument/2006/relationships/hyperlink" Target="mailto:basmaelhoseny6@gmail.com" TargetMode="External"/><Relationship Id="rId5" Type="http://schemas.openxmlformats.org/officeDocument/2006/relationships/hyperlink" Target="https://github.com/BasmaElhoseny01" TargetMode="External"/><Relationship Id="rId6" Type="http://schemas.openxmlformats.org/officeDocument/2006/relationships/image" Target="../media/image17.png"/><Relationship Id="rId7" Type="http://schemas.openxmlformats.org/officeDocument/2006/relationships/hyperlink" Target="https://www.linkedin.com/in/basmaelhoseny01/" TargetMode="External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8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hyperlink" Target="https://www.kaggle.com/datasets/lava18/google-play-store-apps?select=googleplaystore_user_reviews.csv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hyperlink" Target="https://www.kaggle.com/datasets/lava18/google-play-store-apps?select=googleplaystore_user_reviews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5720864" y="1427539"/>
            <a:ext cx="482144" cy="467032"/>
          </a:xfrm>
          <a:custGeom>
            <a:rect b="b" l="l" r="r" t="t"/>
            <a:pathLst>
              <a:path extrusionOk="0" h="467032" w="482144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 rot="7682761">
            <a:off x="-1383321" y="-1859499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149485" y="5932282"/>
            <a:ext cx="8883055" cy="6319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30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GSoC 2024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4719876" y="8484651"/>
            <a:ext cx="2484121" cy="7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Presented By: Olivia Wilson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rot="7682761">
            <a:off x="14146738" y="8589103"/>
            <a:ext cx="631420" cy="631420"/>
          </a:xfrm>
          <a:custGeom>
            <a:rect b="b" l="l" r="r" t="t"/>
            <a:pathLst>
              <a:path extrusionOk="0" h="631420" w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143000" y="3901846"/>
            <a:ext cx="1697418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Analysis for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Usability Tests</a:t>
            </a:r>
            <a:endParaRPr/>
          </a:p>
        </p:txBody>
      </p:sp>
      <p:pic>
        <p:nvPicPr>
          <p:cNvPr descr="@ruxailab" id="94" name="Google Shape;9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905645" y="719316"/>
            <a:ext cx="2152637" cy="215263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14581455" y="3169630"/>
            <a:ext cx="2863255" cy="6319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RuxaiLab</a:t>
            </a:r>
            <a:endParaRPr sz="423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erson pointing at a tablet&#10;&#10;Description automatically generated" id="96" name="Google Shape;9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62442" y="3316225"/>
            <a:ext cx="7782268" cy="64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1229045" y="6728977"/>
            <a:ext cx="8883055" cy="1285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230" u="none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Meet #2: Project Proposal Overview</a:t>
            </a:r>
            <a:endParaRPr b="1" sz="4230" u="none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540788" y="9465756"/>
            <a:ext cx="10259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09-06-2024  17:00 (UTC+3)</a:t>
            </a:r>
            <a:endParaRPr b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1876046" y="33737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14401800" y="7864359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762000" y="2552700"/>
            <a:ext cx="14749915" cy="1307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12000 reviews of different app store applications by real use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Labels: Rating 1-5</a:t>
            </a: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658950" y="1796270"/>
            <a:ext cx="12142650" cy="720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Extra Google Play Review with ratings</a:t>
            </a:r>
            <a:endParaRPr sz="40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taset Generic Mixed icon" id="216" name="Google Shape;21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21353" y="7124700"/>
            <a:ext cx="2364964" cy="236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12192000" y="9652570"/>
            <a:ext cx="6978055" cy="358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Data source </a:t>
            </a:r>
            <a:r>
              <a:rPr lang="en-US" sz="211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here</a:t>
            </a:r>
            <a:endParaRPr sz="211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38600" y="3860443"/>
            <a:ext cx="10210800" cy="62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1876046" y="33737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14401800" y="7864359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762000" y="2394731"/>
            <a:ext cx="14749915" cy="135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Reviews</a:t>
            </a: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ChatGPT application.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2033</a:t>
            </a:r>
            <a:r>
              <a:rPr b="0" i="0" lang="en-US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users’ reviews 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Ratings 1-5 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658950" y="1638300"/>
            <a:ext cx="10161450" cy="756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ChatGPT App Review</a:t>
            </a:r>
            <a:endParaRPr sz="40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taset Generic Mixed icon" id="230" name="Google Shape;23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21353" y="7124700"/>
            <a:ext cx="2364964" cy="236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 txBox="1"/>
          <p:nvPr/>
        </p:nvSpPr>
        <p:spPr>
          <a:xfrm>
            <a:off x="12192000" y="9652570"/>
            <a:ext cx="6978055" cy="358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Data source </a:t>
            </a:r>
            <a:r>
              <a:rPr lang="en-US" sz="211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here</a:t>
            </a:r>
            <a:endParaRPr sz="211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3"/>
          <p:cNvPicPr preferRelativeResize="0"/>
          <p:nvPr/>
        </p:nvPicPr>
        <p:blipFill rotWithShape="1">
          <a:blip r:embed="rId6">
            <a:alphaModFix/>
          </a:blip>
          <a:srcRect b="10829" l="0" r="0" t="0"/>
          <a:stretch/>
        </p:blipFill>
        <p:spPr>
          <a:xfrm>
            <a:off x="4876800" y="3673144"/>
            <a:ext cx="9653081" cy="649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1876046" y="33737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1876047" y="3075496"/>
            <a:ext cx="14049754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System Data + Some Augmentation </a:t>
            </a:r>
            <a:endParaRPr/>
          </a:p>
        </p:txBody>
      </p:sp>
      <p:pic>
        <p:nvPicPr>
          <p:cNvPr descr="Generating Synthetic Data with Python | by Iffat Malik Gore | Towards Data  Science" id="242" name="Google Shape;24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91800" y="5600700"/>
            <a:ext cx="7303016" cy="4110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1876046" y="33737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4105652" y="7959140"/>
            <a:ext cx="9086093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System Trial !!</a:t>
            </a:r>
            <a:endParaRPr/>
          </a:p>
        </p:txBody>
      </p:sp>
      <p:pic>
        <p:nvPicPr>
          <p:cNvPr id="252" name="Google Shape;252;p25"/>
          <p:cNvPicPr preferRelativeResize="0"/>
          <p:nvPr/>
        </p:nvPicPr>
        <p:blipFill rotWithShape="1">
          <a:blip r:embed="rId4">
            <a:alphaModFix/>
          </a:blip>
          <a:srcRect b="22583" l="0" r="1719" t="0"/>
          <a:stretch/>
        </p:blipFill>
        <p:spPr>
          <a:xfrm>
            <a:off x="634216" y="2648857"/>
            <a:ext cx="17019567" cy="445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1876046" y="33737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14401800" y="7864359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hat Is Google BERT And What To Do About It | Upgrow" id="261" name="Google Shape;26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6221" y="2502077"/>
            <a:ext cx="52387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7848598" y="3314700"/>
            <a:ext cx="1600200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pic>
        <p:nvPicPr>
          <p:cNvPr descr="Hugging Face - Current Openings" id="263" name="Google Shape;26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0400" y="2452542"/>
            <a:ext cx="2645747" cy="2645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p Learning vs Machine Learning: The Ultimate Battle." id="264" name="Google Shape;264;p26"/>
          <p:cNvPicPr preferRelativeResize="0"/>
          <p:nvPr/>
        </p:nvPicPr>
        <p:blipFill rotWithShape="1">
          <a:blip r:embed="rId6">
            <a:alphaModFix/>
          </a:blip>
          <a:srcRect b="48518" l="0" r="0" t="0"/>
          <a:stretch/>
        </p:blipFill>
        <p:spPr>
          <a:xfrm>
            <a:off x="3064538" y="5327692"/>
            <a:ext cx="11168321" cy="431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1876046" y="33737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14401800" y="7864359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657329" y="2677873"/>
            <a:ext cx="10118387" cy="2435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A lot of Answers need to be reviewed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Statistics can’t be extracted from raw textual Answers</a:t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780073" y="1522754"/>
            <a:ext cx="8705611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Problems:</a:t>
            </a:r>
            <a:endParaRPr sz="44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/>
          <p:nvPr/>
        </p:nvSpPr>
        <p:spPr>
          <a:xfrm rot="-5400000">
            <a:off x="16399378" y="-227355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1876046" y="33737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Integration to Ruxailab</a:t>
            </a:r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381000" y="1750839"/>
            <a:ext cx="12115800" cy="2657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353168" marR="0" rtl="0" algn="l">
              <a:lnSpc>
                <a:spcPct val="133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 Analysis for:</a:t>
            </a:r>
            <a:endParaRPr/>
          </a:p>
          <a:p>
            <a:pPr indent="-353166" lvl="1" marL="706335" marR="0" rtl="0" algn="l">
              <a:lnSpc>
                <a:spcPct val="163008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271"/>
              <a:buFont typeface="Arial"/>
              <a:buAutoNum type="arabicPeriod"/>
            </a:pPr>
            <a:r>
              <a:rPr b="0" i="0" lang="en-US" sz="3271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Open Answer Questions</a:t>
            </a:r>
            <a:endParaRPr/>
          </a:p>
          <a:p>
            <a:pPr indent="-353166" lvl="1" marL="706335" marR="0" rtl="0" algn="l">
              <a:lnSpc>
                <a:spcPct val="163008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271"/>
              <a:buFont typeface="Arial"/>
              <a:buAutoNum type="arabicPeriod"/>
            </a:pPr>
            <a:r>
              <a:rPr b="0" i="0" lang="en-US" sz="3271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Optional Opinion Questions</a:t>
            </a:r>
            <a:endParaRPr/>
          </a:p>
          <a:p>
            <a:pPr indent="-145458" lvl="1" marL="706335" marR="0" rtl="0" algn="l">
              <a:lnSpc>
                <a:spcPct val="163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71"/>
              <a:buFont typeface="Calibri"/>
              <a:buNone/>
            </a:pPr>
            <a:r>
              <a:t/>
            </a:r>
            <a:endParaRPr b="0" i="0" sz="3271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Description automatically generated" id="282" name="Google Shape;282;p28"/>
          <p:cNvPicPr preferRelativeResize="0"/>
          <p:nvPr/>
        </p:nvPicPr>
        <p:blipFill rotWithShape="1">
          <a:blip r:embed="rId4">
            <a:alphaModFix/>
          </a:blip>
          <a:srcRect b="26245" l="31817" r="8740" t="42286"/>
          <a:stretch/>
        </p:blipFill>
        <p:spPr>
          <a:xfrm>
            <a:off x="2667000" y="4305300"/>
            <a:ext cx="14006685" cy="527310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8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14401800" y="7864359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3429000" y="6667500"/>
            <a:ext cx="762001" cy="29487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3429000" y="8430026"/>
            <a:ext cx="1130301" cy="29487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/>
          <p:nvPr/>
        </p:nvSpPr>
        <p:spPr>
          <a:xfrm rot="-5400000">
            <a:off x="16399378" y="-227355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1876046" y="33737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Integration to Ruxailab</a:t>
            </a:r>
            <a:endParaRPr/>
          </a:p>
        </p:txBody>
      </p:sp>
      <p:pic>
        <p:nvPicPr>
          <p:cNvPr id="293" name="Google Shape;29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7735764"/>
            <a:ext cx="12746320" cy="160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999" y="3843057"/>
            <a:ext cx="11443670" cy="1616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8314" y="5686203"/>
            <a:ext cx="10849031" cy="182299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9"/>
          <p:cNvSpPr txBox="1"/>
          <p:nvPr/>
        </p:nvSpPr>
        <p:spPr>
          <a:xfrm>
            <a:off x="381000" y="1750839"/>
            <a:ext cx="12115800" cy="1297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353168" marR="0" rtl="0" algn="l">
              <a:lnSpc>
                <a:spcPct val="133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Sentiment Analysis for:</a:t>
            </a:r>
            <a:endParaRPr/>
          </a:p>
          <a:p>
            <a:pPr indent="-353166" lvl="1" marL="706335" marR="0" rtl="0" algn="l">
              <a:lnSpc>
                <a:spcPct val="163008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271"/>
              <a:buFont typeface="Arial"/>
              <a:buAutoNum type="arabicPeriod"/>
            </a:pPr>
            <a:r>
              <a:rPr b="0" i="0" lang="en-US" sz="3271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Selection Questions</a:t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3200400" y="4686300"/>
            <a:ext cx="1143000" cy="46540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/>
          <p:nvPr/>
        </p:nvSpPr>
        <p:spPr>
          <a:xfrm rot="-5400000">
            <a:off x="16399378" y="-227355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13258800" y="9709105"/>
            <a:ext cx="6978055" cy="358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Figma Screens </a:t>
            </a:r>
            <a:r>
              <a:rPr lang="en-US" sz="211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here</a:t>
            </a:r>
            <a:endParaRPr sz="211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Description automatically generated" id="304" name="Google Shape;30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600" y="2171700"/>
            <a:ext cx="10972800" cy="780288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0"/>
          <p:cNvSpPr txBox="1"/>
          <p:nvPr/>
        </p:nvSpPr>
        <p:spPr>
          <a:xfrm>
            <a:off x="1876046" y="337374"/>
            <a:ext cx="13545307" cy="1627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Integration to Ruxailab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(Individual)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/>
          <p:nvPr/>
        </p:nvSpPr>
        <p:spPr>
          <a:xfrm rot="-5400000">
            <a:off x="16399378" y="-227355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13258800" y="9709105"/>
            <a:ext cx="6978055" cy="358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Figma Screens </a:t>
            </a:r>
            <a:r>
              <a:rPr lang="en-US" sz="211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here</a:t>
            </a:r>
            <a:endParaRPr sz="211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Description automatically generated" id="312" name="Google Shape;31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5700" y="2095500"/>
            <a:ext cx="10896600" cy="774869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1"/>
          <p:cNvSpPr/>
          <p:nvPr/>
        </p:nvSpPr>
        <p:spPr>
          <a:xfrm>
            <a:off x="12534715" y="6210300"/>
            <a:ext cx="990600" cy="1371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15577185" y="6374538"/>
            <a:ext cx="172021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of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answers</a:t>
            </a:r>
            <a:endParaRPr/>
          </a:p>
        </p:txBody>
      </p:sp>
      <p:cxnSp>
        <p:nvCxnSpPr>
          <p:cNvPr id="315" name="Google Shape;315;p31"/>
          <p:cNvCxnSpPr/>
          <p:nvPr/>
        </p:nvCxnSpPr>
        <p:spPr>
          <a:xfrm rot="10800000">
            <a:off x="13601515" y="6841764"/>
            <a:ext cx="1905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6" name="Google Shape;316;p31"/>
          <p:cNvSpPr txBox="1"/>
          <p:nvPr/>
        </p:nvSpPr>
        <p:spPr>
          <a:xfrm>
            <a:off x="1876046" y="337374"/>
            <a:ext cx="13545307" cy="1627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Integration to Ruxailab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(Individual)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1676400" y="2888910"/>
            <a:ext cx="7315199" cy="5386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3167" lvl="1" marL="706335" marR="0" rtl="0" algn="l">
              <a:lnSpc>
                <a:spcPct val="14811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Who am I</a:t>
            </a:r>
            <a:endParaRPr/>
          </a:p>
          <a:p>
            <a:pPr indent="-353167" lvl="1" marL="706335" marR="0" rtl="0" algn="l">
              <a:lnSpc>
                <a:spcPct val="14811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  <a:p>
            <a:pPr indent="-353167" lvl="1" marL="706335" marR="0" rtl="0" algn="l">
              <a:lnSpc>
                <a:spcPct val="14811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  <a:p>
            <a:pPr indent="-353167" lvl="1" marL="706335" marR="0" rtl="0" algn="l">
              <a:lnSpc>
                <a:spcPct val="14811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  <a:p>
            <a:pPr indent="-353167" lvl="1" marL="706335" marR="0" rtl="0" algn="l">
              <a:lnSpc>
                <a:spcPct val="14811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Integration to Ruxailab</a:t>
            </a:r>
            <a:endParaRPr/>
          </a:p>
          <a:p>
            <a:pPr indent="-353167" lvl="1" marL="706335" marR="0" rtl="0" algn="l">
              <a:lnSpc>
                <a:spcPct val="14811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  <a:p>
            <a:pPr indent="-353167" lvl="1" marL="706335" marR="0" rtl="0" algn="l">
              <a:lnSpc>
                <a:spcPct val="14811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Video Sentiment Analysis</a:t>
            </a:r>
            <a:endParaRPr/>
          </a:p>
          <a:p>
            <a:pPr indent="-353167" lvl="1" marL="706335" marR="0" rtl="0" algn="l">
              <a:lnSpc>
                <a:spcPct val="14811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1438718" y="252955"/>
            <a:ext cx="5815538" cy="2397440"/>
            <a:chOff x="69438" y="-146860"/>
            <a:chExt cx="1085776" cy="332364"/>
          </a:xfrm>
        </p:grpSpPr>
        <p:sp>
          <p:nvSpPr>
            <p:cNvPr id="105" name="Google Shape;105;p14"/>
            <p:cNvSpPr/>
            <p:nvPr/>
          </p:nvSpPr>
          <p:spPr>
            <a:xfrm>
              <a:off x="69438" y="-113794"/>
              <a:ext cx="1085776" cy="227589"/>
            </a:xfrm>
            <a:custGeom>
              <a:rect b="b" l="l" r="r" t="t"/>
              <a:pathLst>
                <a:path extrusionOk="0" h="227589" w="1085776">
                  <a:moveTo>
                    <a:pt x="46949" y="0"/>
                  </a:moveTo>
                  <a:lnTo>
                    <a:pt x="1038827" y="0"/>
                  </a:lnTo>
                  <a:cubicBezTo>
                    <a:pt x="1051279" y="0"/>
                    <a:pt x="1063220" y="4946"/>
                    <a:pt x="1072025" y="13751"/>
                  </a:cubicBezTo>
                  <a:cubicBezTo>
                    <a:pt x="1080830" y="22555"/>
                    <a:pt x="1085776" y="34497"/>
                    <a:pt x="1085776" y="46949"/>
                  </a:cubicBezTo>
                  <a:lnTo>
                    <a:pt x="1085776" y="180641"/>
                  </a:lnTo>
                  <a:cubicBezTo>
                    <a:pt x="1085776" y="193092"/>
                    <a:pt x="1080830" y="205034"/>
                    <a:pt x="1072025" y="213838"/>
                  </a:cubicBezTo>
                  <a:cubicBezTo>
                    <a:pt x="1063220" y="222643"/>
                    <a:pt x="1051279" y="227589"/>
                    <a:pt x="1038827" y="227589"/>
                  </a:cubicBezTo>
                  <a:lnTo>
                    <a:pt x="46949" y="227589"/>
                  </a:lnTo>
                  <a:cubicBezTo>
                    <a:pt x="34497" y="227589"/>
                    <a:pt x="22555" y="222643"/>
                    <a:pt x="13751" y="213838"/>
                  </a:cubicBezTo>
                  <a:cubicBezTo>
                    <a:pt x="4946" y="205034"/>
                    <a:pt x="0" y="193092"/>
                    <a:pt x="0" y="180641"/>
                  </a:cubicBezTo>
                  <a:lnTo>
                    <a:pt x="0" y="46949"/>
                  </a:lnTo>
                  <a:cubicBezTo>
                    <a:pt x="0" y="34497"/>
                    <a:pt x="4946" y="22555"/>
                    <a:pt x="13751" y="13751"/>
                  </a:cubicBezTo>
                  <a:cubicBezTo>
                    <a:pt x="22555" y="4946"/>
                    <a:pt x="34497" y="0"/>
                    <a:pt x="46949" y="0"/>
                  </a:cubicBezTo>
                  <a:close/>
                </a:path>
              </a:pathLst>
            </a:custGeom>
            <a:solidFill>
              <a:srgbClr val="F47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69438" y="-146860"/>
              <a:ext cx="1085776" cy="332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384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Agenda</a:t>
              </a:r>
              <a:endParaRPr sz="400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4"/>
          <p:cNvSpPr/>
          <p:nvPr/>
        </p:nvSpPr>
        <p:spPr>
          <a:xfrm>
            <a:off x="11506200" y="5143500"/>
            <a:ext cx="12295876" cy="10509296"/>
          </a:xfrm>
          <a:custGeom>
            <a:rect b="b" l="l" r="r" t="t"/>
            <a:pathLst>
              <a:path extrusionOk="0"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 rot="2121754">
            <a:off x="16801628" y="523866"/>
            <a:ext cx="1286811" cy="1099839"/>
          </a:xfrm>
          <a:custGeom>
            <a:rect b="b" l="l" r="r" t="t"/>
            <a:pathLst>
              <a:path extrusionOk="0" h="1099839" w="1286811">
                <a:moveTo>
                  <a:pt x="0" y="0"/>
                </a:moveTo>
                <a:lnTo>
                  <a:pt x="1286812" y="0"/>
                </a:lnTo>
                <a:lnTo>
                  <a:pt x="1286812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ow Accurate Is Review Sentiment Analysis? | Travel Media Group" id="109" name="Google Shape;1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6800" y="4610100"/>
            <a:ext cx="9144000" cy="49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/>
          <p:nvPr/>
        </p:nvSpPr>
        <p:spPr>
          <a:xfrm rot="-5400000">
            <a:off x="16399378" y="-227355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13258800" y="9709105"/>
            <a:ext cx="6978055" cy="358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Figma Screens </a:t>
            </a:r>
            <a:r>
              <a:rPr lang="en-US" sz="211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here</a:t>
            </a:r>
            <a:endParaRPr sz="211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Description automatically generated" id="323" name="Google Shape;32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4211" y="2284754"/>
            <a:ext cx="10692472" cy="760353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2"/>
          <p:cNvSpPr/>
          <p:nvPr/>
        </p:nvSpPr>
        <p:spPr>
          <a:xfrm>
            <a:off x="12039600" y="5143500"/>
            <a:ext cx="914400" cy="533400"/>
          </a:xfrm>
          <a:prstGeom prst="rect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1876046" y="337374"/>
            <a:ext cx="13545307" cy="1627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Integration to Ruxailab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(Individual)</a:t>
            </a:r>
            <a:endParaRPr/>
          </a:p>
        </p:txBody>
      </p:sp>
      <p:sp>
        <p:nvSpPr>
          <p:cNvPr id="326" name="Google Shape;326;p32"/>
          <p:cNvSpPr txBox="1"/>
          <p:nvPr/>
        </p:nvSpPr>
        <p:spPr>
          <a:xfrm>
            <a:off x="15011400" y="4938236"/>
            <a:ext cx="172021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of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answers</a:t>
            </a:r>
            <a:endParaRPr/>
          </a:p>
        </p:txBody>
      </p:sp>
      <p:cxnSp>
        <p:nvCxnSpPr>
          <p:cNvPr id="327" name="Google Shape;327;p32"/>
          <p:cNvCxnSpPr/>
          <p:nvPr/>
        </p:nvCxnSpPr>
        <p:spPr>
          <a:xfrm rot="10800000">
            <a:off x="13035730" y="5405462"/>
            <a:ext cx="1905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/>
          <p:nvPr/>
        </p:nvSpPr>
        <p:spPr>
          <a:xfrm rot="-5400000">
            <a:off x="16399378" y="-227355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13258800" y="9709105"/>
            <a:ext cx="6978055" cy="358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Figma Screens </a:t>
            </a:r>
            <a:r>
              <a:rPr lang="en-US" sz="211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here</a:t>
            </a:r>
            <a:endParaRPr sz="211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Description automatically generated" id="334" name="Google Shape;33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5134" y="2108492"/>
            <a:ext cx="10966847" cy="7798647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3"/>
          <p:cNvSpPr txBox="1"/>
          <p:nvPr/>
        </p:nvSpPr>
        <p:spPr>
          <a:xfrm>
            <a:off x="1876046" y="337374"/>
            <a:ext cx="13545307" cy="1627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Integration to Ruxailab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(General)</a:t>
            </a:r>
            <a:endParaRPr/>
          </a:p>
        </p:txBody>
      </p:sp>
      <p:sp>
        <p:nvSpPr>
          <p:cNvPr id="336" name="Google Shape;336;p33"/>
          <p:cNvSpPr txBox="1"/>
          <p:nvPr/>
        </p:nvSpPr>
        <p:spPr>
          <a:xfrm>
            <a:off x="15709202" y="5098100"/>
            <a:ext cx="172021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Statistics for selection Questions</a:t>
            </a:r>
            <a:endParaRPr/>
          </a:p>
        </p:txBody>
      </p:sp>
      <p:cxnSp>
        <p:nvCxnSpPr>
          <p:cNvPr id="337" name="Google Shape;337;p33"/>
          <p:cNvCxnSpPr/>
          <p:nvPr/>
        </p:nvCxnSpPr>
        <p:spPr>
          <a:xfrm rot="10800000">
            <a:off x="13733532" y="5565326"/>
            <a:ext cx="1905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8" name="Google Shape;338;p33"/>
          <p:cNvCxnSpPr/>
          <p:nvPr/>
        </p:nvCxnSpPr>
        <p:spPr>
          <a:xfrm flipH="1">
            <a:off x="13733532" y="5717726"/>
            <a:ext cx="2057400" cy="201657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/>
          <p:nvPr/>
        </p:nvSpPr>
        <p:spPr>
          <a:xfrm rot="-5400000">
            <a:off x="16399378" y="-227355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>
            <a:off x="13258800" y="9709105"/>
            <a:ext cx="6978055" cy="358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Figma Screens </a:t>
            </a:r>
            <a:r>
              <a:rPr lang="en-US" sz="211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here</a:t>
            </a:r>
            <a:endParaRPr sz="211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1876046" y="337374"/>
            <a:ext cx="13545307" cy="1627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Integration to Ruxailab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(General)</a:t>
            </a:r>
            <a:endParaRPr/>
          </a:p>
        </p:txBody>
      </p:sp>
      <p:pic>
        <p:nvPicPr>
          <p:cNvPr descr="A screenshot of a computer&#10;&#10;Description automatically generated" id="346" name="Google Shape;34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0400" y="2141601"/>
            <a:ext cx="10896600" cy="774869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4"/>
          <p:cNvSpPr/>
          <p:nvPr/>
        </p:nvSpPr>
        <p:spPr>
          <a:xfrm>
            <a:off x="6858000" y="5997098"/>
            <a:ext cx="304800" cy="746602"/>
          </a:xfrm>
          <a:prstGeom prst="rect">
            <a:avLst/>
          </a:prstGeom>
          <a:noFill/>
          <a:ln cap="flat" cmpd="sng" w="1905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4"/>
          <p:cNvSpPr/>
          <p:nvPr/>
        </p:nvSpPr>
        <p:spPr>
          <a:xfrm>
            <a:off x="6858000" y="8496300"/>
            <a:ext cx="304800" cy="30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968692" y="6020208"/>
            <a:ext cx="172021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of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answers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Question</a:t>
            </a:r>
            <a:endParaRPr/>
          </a:p>
        </p:txBody>
      </p:sp>
      <p:cxnSp>
        <p:nvCxnSpPr>
          <p:cNvPr id="350" name="Google Shape;350;p34"/>
          <p:cNvCxnSpPr/>
          <p:nvPr/>
        </p:nvCxnSpPr>
        <p:spPr>
          <a:xfrm>
            <a:off x="2688907" y="6487434"/>
            <a:ext cx="416909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1" name="Google Shape;351;p34"/>
          <p:cNvCxnSpPr/>
          <p:nvPr/>
        </p:nvCxnSpPr>
        <p:spPr>
          <a:xfrm>
            <a:off x="2688907" y="6487434"/>
            <a:ext cx="4092893" cy="216126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/>
          <p:nvPr/>
        </p:nvSpPr>
        <p:spPr>
          <a:xfrm rot="-5400000">
            <a:off x="16399378" y="-227355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5"/>
          <p:cNvSpPr txBox="1"/>
          <p:nvPr/>
        </p:nvSpPr>
        <p:spPr>
          <a:xfrm>
            <a:off x="13258800" y="9709105"/>
            <a:ext cx="6978055" cy="358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Figma Screens </a:t>
            </a:r>
            <a:r>
              <a:rPr lang="en-US" sz="211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here</a:t>
            </a:r>
            <a:endParaRPr sz="211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Description automatically generated" id="358" name="Google Shape;35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90900" y="2104814"/>
            <a:ext cx="11239500" cy="799253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5"/>
          <p:cNvSpPr txBox="1"/>
          <p:nvPr/>
        </p:nvSpPr>
        <p:spPr>
          <a:xfrm>
            <a:off x="1876046" y="337374"/>
            <a:ext cx="13545307" cy="1627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Integration to Ruxailab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(General)</a:t>
            </a:r>
            <a:endParaRPr/>
          </a:p>
        </p:txBody>
      </p:sp>
      <p:sp>
        <p:nvSpPr>
          <p:cNvPr id="360" name="Google Shape;360;p35"/>
          <p:cNvSpPr/>
          <p:nvPr/>
        </p:nvSpPr>
        <p:spPr>
          <a:xfrm>
            <a:off x="7162800" y="5387498"/>
            <a:ext cx="304800" cy="746602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5"/>
          <p:cNvSpPr txBox="1"/>
          <p:nvPr/>
        </p:nvSpPr>
        <p:spPr>
          <a:xfrm>
            <a:off x="968692" y="6020208"/>
            <a:ext cx="172021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of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answers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Question</a:t>
            </a:r>
            <a:endParaRPr/>
          </a:p>
        </p:txBody>
      </p:sp>
      <p:cxnSp>
        <p:nvCxnSpPr>
          <p:cNvPr id="362" name="Google Shape;362;p35"/>
          <p:cNvCxnSpPr/>
          <p:nvPr/>
        </p:nvCxnSpPr>
        <p:spPr>
          <a:xfrm flipH="1" rot="10800000">
            <a:off x="2688907" y="5753100"/>
            <a:ext cx="4397693" cy="73433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stAPI" id="368" name="Google Shape;36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8949" y="7417750"/>
            <a:ext cx="3639327" cy="1310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nsorBoard | TensorFlow" id="369" name="Google Shape;36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76380" y="2145362"/>
            <a:ext cx="3639327" cy="204712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 txBox="1"/>
          <p:nvPr/>
        </p:nvSpPr>
        <p:spPr>
          <a:xfrm>
            <a:off x="493338" y="2353365"/>
            <a:ext cx="8705611" cy="551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Pytorch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Hugging Face (Check Later)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TensorBoard</a:t>
            </a:r>
            <a:endParaRPr sz="36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VueJS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endParaRPr sz="36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Fast API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Deploy (Google Cloud) (Check Later</a:t>
            </a: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pic>
        <p:nvPicPr>
          <p:cNvPr descr="Brand assets - Hugging Face" id="371" name="Google Shape;37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15400" y="5051288"/>
            <a:ext cx="4829964" cy="1279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Tutorial: Streamlit | DataCamp" id="372" name="Google Shape;372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90868" y="4258812"/>
            <a:ext cx="3542595" cy="2072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Trip to Kernels: Understanding PyTorch's Internal Architecture | by Huan  Xu | Medium" id="373" name="Google Shape;373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53600" y="2417898"/>
            <a:ext cx="3549169" cy="1774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ueJS | | UK based Software Engineering, App Development | NorthLink Digital" id="374" name="Google Shape;374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221060" y="6983848"/>
            <a:ext cx="3411868" cy="204712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6"/>
          <p:cNvSpPr txBox="1"/>
          <p:nvPr/>
        </p:nvSpPr>
        <p:spPr>
          <a:xfrm>
            <a:off x="1876046" y="33737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 sz="3600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-3062443" y="7598882"/>
            <a:ext cx="5376236" cy="5376236"/>
          </a:xfrm>
          <a:custGeom>
            <a:rect b="b" l="l" r="r" t="t"/>
            <a:pathLst>
              <a:path extrusionOk="0" h="5376236" w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/>
        </p:nvSpPr>
        <p:spPr>
          <a:xfrm>
            <a:off x="1223464" y="3086100"/>
            <a:ext cx="8291837" cy="3276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Hugging Face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endParaRPr sz="36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Fast API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Calibri"/>
              <a:buAutoNum type="arabicPeriod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Deploy (Google Cloud)</a:t>
            </a: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1876046" y="33737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 sz="3600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mium Vector | Good looking man thinking about great idea | Illustration  character design, Vector art illustration graphics, Kids clipart" id="383" name="Google Shape;3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8838" y="2171700"/>
            <a:ext cx="6477000" cy="6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7"/>
          <p:cNvSpPr/>
          <p:nvPr/>
        </p:nvSpPr>
        <p:spPr>
          <a:xfrm>
            <a:off x="-4953000" y="6057900"/>
            <a:ext cx="10901093" cy="10901093"/>
          </a:xfrm>
          <a:custGeom>
            <a:rect b="b" l="l" r="r" t="t"/>
            <a:pathLst>
              <a:path extrusionOk="0" h="10901093" w="10901093">
                <a:moveTo>
                  <a:pt x="0" y="0"/>
                </a:moveTo>
                <a:lnTo>
                  <a:pt x="10901093" y="0"/>
                </a:lnTo>
                <a:lnTo>
                  <a:pt x="10901093" y="10901092"/>
                </a:lnTo>
                <a:lnTo>
                  <a:pt x="0" y="10901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824680" y="2095501"/>
            <a:ext cx="8705611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 Need to Learn:</a:t>
            </a:r>
            <a:endParaRPr sz="44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/>
          <p:nvPr/>
        </p:nvSpPr>
        <p:spPr>
          <a:xfrm>
            <a:off x="1876046" y="33737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Video Sentiment Analysis</a:t>
            </a:r>
            <a:endParaRPr sz="3600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8"/>
          <p:cNvSpPr/>
          <p:nvPr/>
        </p:nvSpPr>
        <p:spPr>
          <a:xfrm rot="7682761">
            <a:off x="-2598201" y="-2057400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acial Expressions Stock Illustrations – 26,079 Facial Expressions Stock  Illustrations, Vectors &amp; Clipart - Dreamstime" id="392" name="Google Shape;392;p38"/>
          <p:cNvPicPr preferRelativeResize="0"/>
          <p:nvPr/>
        </p:nvPicPr>
        <p:blipFill rotWithShape="1">
          <a:blip r:embed="rId4">
            <a:alphaModFix/>
          </a:blip>
          <a:srcRect b="75570" l="2584" r="76309" t="1950"/>
          <a:stretch/>
        </p:blipFill>
        <p:spPr>
          <a:xfrm>
            <a:off x="16002000" y="451163"/>
            <a:ext cx="1705353" cy="191852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8"/>
          <p:cNvSpPr txBox="1"/>
          <p:nvPr/>
        </p:nvSpPr>
        <p:spPr>
          <a:xfrm>
            <a:off x="824680" y="2095501"/>
            <a:ext cx="8705611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Data Sets Available:</a:t>
            </a:r>
            <a:endParaRPr sz="44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153" y="4661776"/>
            <a:ext cx="8331047" cy="295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48800" y="3893286"/>
            <a:ext cx="8128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 txBox="1"/>
          <p:nvPr/>
        </p:nvSpPr>
        <p:spPr>
          <a:xfrm>
            <a:off x="63966" y="9060889"/>
            <a:ext cx="8291837" cy="764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IEMOCAP Dataset</a:t>
            </a:r>
            <a:endParaRPr/>
          </a:p>
        </p:txBody>
      </p:sp>
      <p:sp>
        <p:nvSpPr>
          <p:cNvPr id="397" name="Google Shape;397;p38"/>
          <p:cNvSpPr txBox="1"/>
          <p:nvPr/>
        </p:nvSpPr>
        <p:spPr>
          <a:xfrm>
            <a:off x="9161834" y="9060888"/>
            <a:ext cx="8291837" cy="764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Facial Tracking Dataset</a:t>
            </a:r>
            <a:endParaRPr/>
          </a:p>
          <a:p>
            <a:pPr indent="-285750" lvl="0" marL="5143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266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 txBox="1"/>
          <p:nvPr/>
        </p:nvSpPr>
        <p:spPr>
          <a:xfrm>
            <a:off x="1876046" y="33737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Video Sentiment Analysis</a:t>
            </a:r>
            <a:endParaRPr sz="3600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9"/>
          <p:cNvSpPr/>
          <p:nvPr/>
        </p:nvSpPr>
        <p:spPr>
          <a:xfrm rot="7682761">
            <a:off x="-2598201" y="-2057400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rget Icon On Transparent Background Stock Illustration - Download Image  Now - Sports Target, Business Target, Bull's-Eye - iStock" id="404" name="Google Shape;40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93679" y="2888200"/>
            <a:ext cx="6110121" cy="6110121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9"/>
          <p:cNvSpPr txBox="1"/>
          <p:nvPr/>
        </p:nvSpPr>
        <p:spPr>
          <a:xfrm>
            <a:off x="609600" y="5577248"/>
            <a:ext cx="11448355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Focus on Textual Answers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/>
          <p:nvPr/>
        </p:nvSpPr>
        <p:spPr>
          <a:xfrm>
            <a:off x="1876046" y="33737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 sz="3600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1000" y="3238500"/>
            <a:ext cx="19405456" cy="60769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KL 019 - Effective Time Management - Versatile Learning" id="412" name="Google Shape;41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73200" y="337374"/>
            <a:ext cx="2895600" cy="2658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"/>
          <p:cNvSpPr/>
          <p:nvPr/>
        </p:nvSpPr>
        <p:spPr>
          <a:xfrm>
            <a:off x="12258345" y="1569227"/>
            <a:ext cx="6029655" cy="12059310"/>
          </a:xfrm>
          <a:custGeom>
            <a:rect b="b" l="l" r="r" t="t"/>
            <a:pathLst>
              <a:path extrusionOk="0" h="12059310" w="6029655">
                <a:moveTo>
                  <a:pt x="0" y="0"/>
                </a:moveTo>
                <a:lnTo>
                  <a:pt x="6029655" y="0"/>
                </a:lnTo>
                <a:lnTo>
                  <a:pt x="6029655" y="12059310"/>
                </a:lnTo>
                <a:lnTo>
                  <a:pt x="0" y="12059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1"/>
          <p:cNvSpPr txBox="1"/>
          <p:nvPr/>
        </p:nvSpPr>
        <p:spPr>
          <a:xfrm>
            <a:off x="3437150" y="3857738"/>
            <a:ext cx="8781665" cy="5607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sp>
        <p:nvSpPr>
          <p:cNvPr id="420" name="Google Shape;420;p41"/>
          <p:cNvSpPr txBox="1"/>
          <p:nvPr/>
        </p:nvSpPr>
        <p:spPr>
          <a:xfrm>
            <a:off x="3291326" y="2552700"/>
            <a:ext cx="8809792" cy="1269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1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421" name="Google Shape;421;p41"/>
          <p:cNvSpPr/>
          <p:nvPr/>
        </p:nvSpPr>
        <p:spPr>
          <a:xfrm>
            <a:off x="1028700" y="1163607"/>
            <a:ext cx="934283" cy="1815744"/>
          </a:xfrm>
          <a:custGeom>
            <a:rect b="b" l="l" r="r" t="t"/>
            <a:pathLst>
              <a:path extrusionOk="0" h="1815744" w="934283">
                <a:moveTo>
                  <a:pt x="0" y="0"/>
                </a:moveTo>
                <a:lnTo>
                  <a:pt x="934283" y="0"/>
                </a:lnTo>
                <a:lnTo>
                  <a:pt x="934283" y="1815744"/>
                </a:lnTo>
                <a:lnTo>
                  <a:pt x="0" y="18157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1"/>
          <p:cNvSpPr txBox="1"/>
          <p:nvPr/>
        </p:nvSpPr>
        <p:spPr>
          <a:xfrm>
            <a:off x="7177882" y="7045805"/>
            <a:ext cx="4328318" cy="383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basmaelhoseny6@gmail.com</a:t>
            </a:r>
            <a:endParaRPr/>
          </a:p>
        </p:txBody>
      </p:sp>
      <p:sp>
        <p:nvSpPr>
          <p:cNvPr id="423" name="Google Shape;423;p41"/>
          <p:cNvSpPr txBox="1"/>
          <p:nvPr/>
        </p:nvSpPr>
        <p:spPr>
          <a:xfrm>
            <a:off x="4113104" y="7045805"/>
            <a:ext cx="2744896" cy="383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basmaelhoseny01</a:t>
            </a:r>
            <a:endParaRPr/>
          </a:p>
        </p:txBody>
      </p:sp>
      <p:pic>
        <p:nvPicPr>
          <p:cNvPr descr="GitHub - Wikipedia" id="424" name="Google Shape;424;p4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96723" y="5714943"/>
            <a:ext cx="1137900" cy="113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letter on a black background&#10;&#10;Description automatically generated" id="425" name="Google Shape;425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40518" y="5714943"/>
            <a:ext cx="1095547" cy="10955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mail Icon Logo Black and White – Brands Logos" id="426" name="Google Shape;426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84466" y="5936315"/>
            <a:ext cx="1116039" cy="8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1"/>
          <p:cNvSpPr txBox="1"/>
          <p:nvPr/>
        </p:nvSpPr>
        <p:spPr>
          <a:xfrm>
            <a:off x="941345" y="7045805"/>
            <a:ext cx="2744896" cy="383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BasmaElhoseny01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>
            <a:off x="0" y="-144661"/>
            <a:ext cx="3086100" cy="10431661"/>
            <a:chOff x="0" y="-38100"/>
            <a:chExt cx="812800" cy="2747433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7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0" y="-38100"/>
              <a:ext cx="812800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15"/>
          <p:cNvSpPr/>
          <p:nvPr/>
        </p:nvSpPr>
        <p:spPr>
          <a:xfrm>
            <a:off x="14652297" y="990357"/>
            <a:ext cx="1955505" cy="2133983"/>
          </a:xfrm>
          <a:custGeom>
            <a:rect b="b" l="l" r="r" t="t"/>
            <a:pathLst>
              <a:path extrusionOk="0" h="2133983" w="1955505">
                <a:moveTo>
                  <a:pt x="0" y="0"/>
                </a:moveTo>
                <a:lnTo>
                  <a:pt x="1955505" y="0"/>
                </a:lnTo>
                <a:lnTo>
                  <a:pt x="1955505" y="2133983"/>
                </a:lnTo>
                <a:lnTo>
                  <a:pt x="0" y="21339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erson smiling at the camera&#10;&#10;Description automatically generated" id="118" name="Google Shape;118;p15"/>
          <p:cNvPicPr preferRelativeResize="0"/>
          <p:nvPr/>
        </p:nvPicPr>
        <p:blipFill rotWithShape="1">
          <a:blip r:embed="rId4">
            <a:alphaModFix/>
          </a:blip>
          <a:srcRect b="25907" l="18797" r="21506" t="17761"/>
          <a:stretch/>
        </p:blipFill>
        <p:spPr>
          <a:xfrm>
            <a:off x="280954" y="1508763"/>
            <a:ext cx="6040494" cy="759986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2962902" y="11766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Who am I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6570069" y="5435041"/>
            <a:ext cx="9421609" cy="70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Interested In: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6812604" y="3017977"/>
            <a:ext cx="11077550" cy="1891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aseline="30000" lang="en-US" sz="32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32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year Computer Engineering Student @ CUFE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Start my MSc next semester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Computer Vision Course TA 2024-2025 @ CUFE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6605691" y="1989259"/>
            <a:ext cx="9421609" cy="705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353168" marR="0" rtl="0" algn="l">
              <a:lnSpc>
                <a:spcPct val="888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Basma Elhoseny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7005582" y="6143025"/>
            <a:ext cx="10848950" cy="2505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Computer Vision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pic>
        <p:nvPicPr>
          <p:cNvPr descr="GitHub - Wikipedia" id="124" name="Google Shape;124;p1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64965" y="9380514"/>
            <a:ext cx="623011" cy="623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kedIn" id="125" name="Google Shape;125;p15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33140" y="9397289"/>
            <a:ext cx="623011" cy="623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جي ميل - ويكيبيديا" id="126" name="Google Shape;126;p15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95188" y="9397289"/>
            <a:ext cx="724612" cy="542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876046" y="33737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14401800" y="7864359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erson sleeping at a desk with piles of papers&#10;&#10;Description automatically generated" id="135" name="Google Shape;13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7600" y="1727818"/>
            <a:ext cx="5661961" cy="566196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657329" y="2677873"/>
            <a:ext cx="10118387" cy="2435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A lot of Answers need to be reviewed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Statistics can’t be extracted from raw textual Answers</a:t>
            </a:r>
            <a:endParaRPr/>
          </a:p>
        </p:txBody>
      </p:sp>
      <p:pic>
        <p:nvPicPr>
          <p:cNvPr descr="Confused Clipart Cartoon Cartoon Businessman Flat Style Symbol Showing  Finger As Finger In Illustration Vector, Confused, Clipart, Cartoon PNG and  Vector with Transparent Background for Free Download" id="137" name="Google Shape;13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87200" y="4263909"/>
            <a:ext cx="4743450" cy="4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657329" y="5638699"/>
            <a:ext cx="8705611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44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780073" y="1522754"/>
            <a:ext cx="8705611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Problems:</a:t>
            </a:r>
            <a:endParaRPr sz="44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oup of light bulbs&#10;&#10;Description automatically generated" id="140" name="Google Shape;14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98460" y="-142677"/>
            <a:ext cx="54864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603437" y="6646760"/>
            <a:ext cx="10118387" cy="743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Semantically Analyze Answers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1876046" y="33737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14401800" y="7864359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4063275" y="3357578"/>
            <a:ext cx="10161450" cy="756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ct val="100000"/>
              <a:buFont typeface="Arial"/>
              <a:buNone/>
            </a:pPr>
            <a:r>
              <a:rPr lang="en-US" sz="40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We don’t have Data Set for this Task :(</a:t>
            </a:r>
            <a:endParaRPr sz="40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ad Child Cartoon Images – Browse 62,559 Stock Photos, Vectors, and Video |  Adobe Stock" id="152" name="Google Shape;15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95074" y="4920747"/>
            <a:ext cx="5366252" cy="53662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457200" y="7124700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Challenge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57907" y="7124700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 Options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1876046" y="33737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14401800" y="7864359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1876047" y="3075496"/>
            <a:ext cx="14049754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Data for apps reviews</a:t>
            </a:r>
            <a:endParaRPr/>
          </a:p>
        </p:txBody>
      </p:sp>
      <p:pic>
        <p:nvPicPr>
          <p:cNvPr descr="Measuring dataset similarity using optimal transport - Microsoft Research" id="165" name="Google Shape;16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34800" y="5387151"/>
            <a:ext cx="609600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1876046" y="33737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14401800" y="7864359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762000" y="2721175"/>
            <a:ext cx="14749915" cy="18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64K Reviews 🡪 9659 different apps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Labels: Positive -  Negative - Neutral</a:t>
            </a:r>
            <a:endParaRPr/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2564" y="3978613"/>
            <a:ext cx="12553934" cy="582821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658950" y="1796269"/>
            <a:ext cx="10161450" cy="756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Google Play Store Apps Review</a:t>
            </a:r>
            <a:endParaRPr sz="40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taset Generic Mixed icon" id="178" name="Google Shape;17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21353" y="7124700"/>
            <a:ext cx="2364964" cy="236496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12192000" y="9652570"/>
            <a:ext cx="6978055" cy="358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Data source </a:t>
            </a:r>
            <a:r>
              <a:rPr lang="en-US" sz="211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here</a:t>
            </a:r>
            <a:endParaRPr sz="211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1876046" y="33737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14401800" y="7864359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set Generic Mixed icon" id="189" name="Google Shape;18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21353" y="7124700"/>
            <a:ext cx="2364964" cy="236496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566285" y="2476500"/>
            <a:ext cx="14749915" cy="18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ChatGPT App Review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Extra Google Play Review with ratings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1876046" y="337374"/>
            <a:ext cx="13545307" cy="107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14401800" y="7864359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762000" y="2721175"/>
            <a:ext cx="14749915" cy="18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64K Reviews 🡪 9659 different apps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Labels: Positive -  Negative - Neutral</a:t>
            </a:r>
            <a:endParaRPr/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2564" y="3978613"/>
            <a:ext cx="12553934" cy="582821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/>
        </p:nvSpPr>
        <p:spPr>
          <a:xfrm>
            <a:off x="658950" y="1796269"/>
            <a:ext cx="10161450" cy="756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Google Play Store Apps Review</a:t>
            </a:r>
            <a:endParaRPr sz="40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taset Generic Mixed icon" id="203" name="Google Shape;20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21353" y="7124700"/>
            <a:ext cx="2364964" cy="236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12192000" y="9652570"/>
            <a:ext cx="6978055" cy="358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Data source </a:t>
            </a:r>
            <a:r>
              <a:rPr lang="en-US" sz="211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here</a:t>
            </a:r>
            <a:endParaRPr sz="211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