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6A1BD1-4526-4094-9D84-3F1F24F48223}">
  <a:tblStyle styleId="{B56A1BD1-4526-4094-9D84-3F1F24F482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402cb0caa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2f402cb0caa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f402cb0caa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f404d6425b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f404d6425b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f404d6425b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402cb0736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f402cb0736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402cb0736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f402cb0736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f402cb0ca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f402cb0ca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f402cb0ca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402cb0caa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f402cb0caa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f402cb0caa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f402cb0caa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f3d3521fb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2f3d3521fb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f3d3521fb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402cb0caa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f402cb0caa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42d24f08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f42d24f085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402cb0caa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f402cb0caa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3d3521fb9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f3d3521fb9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402cb0736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f402cb0736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402cb0caa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f402cb0caa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f402cb0caa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hyperlink" Target="https://github.com/ruxailab/RUXAILAB/wiki/VueJs-and-Vuetify-Study-Guide" TargetMode="External"/><Relationship Id="rId5" Type="http://schemas.openxmlformats.org/officeDocument/2006/relationships/hyperlink" Target="https://github.com/ruxailab/sentiment-analysis-api/wiki/Deployment-Study-Guide" TargetMode="External"/><Relationship Id="rId6" Type="http://schemas.openxmlformats.org/officeDocument/2006/relationships/hyperlink" Target="https://github.com/ruxailab/sentiment-analysis-api/wiki/Speech2Text" TargetMode="External"/><Relationship Id="rId7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hyperlink" Target="https://github.com/ruxailab/sentiment-analysis-api" TargetMode="External"/><Relationship Id="rId6" Type="http://schemas.openxmlformats.org/officeDocument/2006/relationships/hyperlink" Target="https://github.com/ruxailab/RUXAILAB/pull/533" TargetMode="External"/><Relationship Id="rId7" Type="http://schemas.openxmlformats.org/officeDocument/2006/relationships/hyperlink" Target="https://docs.google.com/spreadsheets/d/1wnTACVlsw_JWCWV70Log1DFwilxwmj_azB3TekGA3OY/edit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hyperlink" Target="https://github.com/BasmaElhoseny01" TargetMode="External"/><Relationship Id="rId6" Type="http://schemas.openxmlformats.org/officeDocument/2006/relationships/image" Target="../media/image26.png"/><Relationship Id="rId7" Type="http://schemas.openxmlformats.org/officeDocument/2006/relationships/image" Target="../media/image28.png"/><Relationship Id="rId8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github.com/ruxailab/RUXAILAB/pull/533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github.com/ruxailab/sentiment-analysis-api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15720864" y="1427539"/>
            <a:ext cx="482144" cy="467032"/>
          </a:xfrm>
          <a:custGeom>
            <a:rect b="b" l="l" r="r" t="t"/>
            <a:pathLst>
              <a:path extrusionOk="0" h="467032" w="482144">
                <a:moveTo>
                  <a:pt x="0" y="0"/>
                </a:moveTo>
                <a:lnTo>
                  <a:pt x="482145" y="0"/>
                </a:lnTo>
                <a:lnTo>
                  <a:pt x="482145" y="467031"/>
                </a:lnTo>
                <a:lnTo>
                  <a:pt x="0" y="467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 rot="7682761">
            <a:off x="-1383321" y="-1859499"/>
            <a:ext cx="4114800" cy="4114800"/>
          </a:xfrm>
          <a:custGeom>
            <a:rect b="b" l="l" r="r" t="t"/>
            <a:pathLst>
              <a:path extrusionOk="0"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301884" y="6978469"/>
            <a:ext cx="88830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30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Meet #</a:t>
            </a:r>
            <a:r>
              <a:rPr lang="en-US" sz="4230">
                <a:solidFill>
                  <a:srgbClr val="F35000"/>
                </a:solidFill>
              </a:rPr>
              <a:t>6</a:t>
            </a:r>
            <a:r>
              <a:rPr lang="en-US" sz="4230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4230">
                <a:solidFill>
                  <a:srgbClr val="F35000"/>
                </a:solidFill>
              </a:rPr>
              <a:t>Finalizing Integration to RuxaiLab &lt;3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14719876" y="8484651"/>
            <a:ext cx="2484121" cy="773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Presented By: Olivia Wilson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 rot="7682761">
            <a:off x="14146738" y="8589103"/>
            <a:ext cx="631420" cy="631420"/>
          </a:xfrm>
          <a:custGeom>
            <a:rect b="b" l="l" r="r" t="t"/>
            <a:pathLst>
              <a:path extrusionOk="0" h="631420" w="631420">
                <a:moveTo>
                  <a:pt x="0" y="0"/>
                </a:moveTo>
                <a:lnTo>
                  <a:pt x="631420" y="0"/>
                </a:lnTo>
                <a:lnTo>
                  <a:pt x="631420" y="631420"/>
                </a:lnTo>
                <a:lnTo>
                  <a:pt x="0" y="631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143000" y="3901846"/>
            <a:ext cx="16974187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Sentiment Analysis for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Usability Tests</a:t>
            </a:r>
            <a:endParaRPr/>
          </a:p>
        </p:txBody>
      </p:sp>
      <p:pic>
        <p:nvPicPr>
          <p:cNvPr descr="@ruxailab" id="94" name="Google Shape;9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905645" y="719316"/>
            <a:ext cx="2152637" cy="215263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14581455" y="3169630"/>
            <a:ext cx="2863255" cy="6319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RuxaiLab</a:t>
            </a:r>
            <a:endParaRPr sz="423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erson pointing at a tablet&#10;&#10;Description automatically generated" id="96" name="Google Shape;96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62442" y="3316225"/>
            <a:ext cx="7782268" cy="649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1301885" y="6084682"/>
            <a:ext cx="8883055" cy="6319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30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GSoC 2024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613627" y="9715248"/>
            <a:ext cx="10259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5000"/>
                </a:solidFill>
                <a:highlight>
                  <a:schemeClr val="lt1"/>
                </a:highlight>
              </a:rPr>
              <a:t>19</a:t>
            </a:r>
            <a:r>
              <a:rPr lang="en-US" sz="1800">
                <a:solidFill>
                  <a:srgbClr val="F35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-0</a:t>
            </a:r>
            <a:r>
              <a:rPr lang="en-US" sz="1800">
                <a:solidFill>
                  <a:srgbClr val="F35000"/>
                </a:solidFill>
                <a:highlight>
                  <a:schemeClr val="lt1"/>
                </a:highlight>
              </a:rPr>
              <a:t>8</a:t>
            </a:r>
            <a:r>
              <a:rPr lang="en-US" sz="1800">
                <a:solidFill>
                  <a:srgbClr val="F35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-2024  2</a:t>
            </a:r>
            <a:r>
              <a:rPr lang="en-US" sz="1800">
                <a:solidFill>
                  <a:srgbClr val="F35000"/>
                </a:solidFill>
                <a:highlight>
                  <a:schemeClr val="lt1"/>
                </a:highlight>
              </a:rPr>
              <a:t>2</a:t>
            </a:r>
            <a:r>
              <a:rPr lang="en-US" sz="1800">
                <a:solidFill>
                  <a:srgbClr val="F35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:00 (UTC+3)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Wikki</a:t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1143025" y="2210950"/>
            <a:ext cx="8866200" cy="25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>
                <a:solidFill>
                  <a:srgbClr val="231F20"/>
                </a:solidFill>
              </a:rPr>
              <a:t>Vue and Vuetify Study Guide [</a:t>
            </a:r>
            <a:r>
              <a:rPr lang="en-US" sz="3000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-US" sz="3000">
                <a:solidFill>
                  <a:srgbClr val="231F20"/>
                </a:solidFill>
              </a:rPr>
              <a:t>]</a:t>
            </a:r>
            <a:endParaRPr sz="3000">
              <a:solidFill>
                <a:srgbClr val="231F20"/>
              </a:solidFill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000"/>
              <a:buChar char="●"/>
            </a:pPr>
            <a:r>
              <a:rPr lang="en-US" sz="3000">
                <a:solidFill>
                  <a:srgbClr val="231F20"/>
                </a:solidFill>
              </a:rPr>
              <a:t>Deployment Study Guide [</a:t>
            </a:r>
            <a:r>
              <a:rPr lang="en-US" sz="3000" u="sng">
                <a:solidFill>
                  <a:schemeClr val="hlink"/>
                </a:solidFill>
                <a:hlinkClick r:id="rId5"/>
              </a:rPr>
              <a:t>here</a:t>
            </a:r>
            <a:r>
              <a:rPr lang="en-US" sz="3000">
                <a:solidFill>
                  <a:srgbClr val="231F20"/>
                </a:solidFill>
              </a:rPr>
              <a:t>]</a:t>
            </a:r>
            <a:endParaRPr sz="3000">
              <a:solidFill>
                <a:srgbClr val="231F20"/>
              </a:solidFill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000"/>
              <a:buChar char="●"/>
            </a:pPr>
            <a:r>
              <a:rPr lang="en-US" sz="3000">
                <a:solidFill>
                  <a:srgbClr val="231F20"/>
                </a:solidFill>
              </a:rPr>
              <a:t>Speech2Text (Not ready) [</a:t>
            </a:r>
            <a:r>
              <a:rPr lang="en-US" sz="3000" u="sng">
                <a:solidFill>
                  <a:schemeClr val="hlink"/>
                </a:solidFill>
                <a:hlinkClick r:id="rId6"/>
              </a:rPr>
              <a:t>here</a:t>
            </a:r>
            <a:r>
              <a:rPr lang="en-US" sz="3000">
                <a:solidFill>
                  <a:srgbClr val="231F20"/>
                </a:solidFill>
              </a:rPr>
              <a:t>]</a:t>
            </a:r>
            <a:endParaRPr sz="3000">
              <a:solidFill>
                <a:srgbClr val="231F20"/>
              </a:solidFill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 rotWithShape="1">
          <a:blip r:embed="rId7">
            <a:alphaModFix/>
          </a:blip>
          <a:srcRect b="11425" l="6290" r="7301" t="11579"/>
          <a:stretch/>
        </p:blipFill>
        <p:spPr>
          <a:xfrm>
            <a:off x="11407550" y="7768475"/>
            <a:ext cx="6623151" cy="21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Timeline &amp; New Tas</a:t>
            </a:r>
            <a:r>
              <a:rPr lang="en-US" sz="6973">
                <a:solidFill>
                  <a:srgbClr val="F35000"/>
                </a:solidFill>
              </a:rPr>
              <a:t>ks</a:t>
            </a:r>
            <a:endParaRPr sz="3600">
              <a:solidFill>
                <a:srgbClr val="F35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KL 019 - Effective Time Management - Versatile Learning" id="198" name="Google Shape;19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06600" y="261174"/>
            <a:ext cx="2895599" cy="265847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9" name="Google Shape;199;p23"/>
          <p:cNvGraphicFramePr/>
          <p:nvPr/>
        </p:nvGraphicFramePr>
        <p:xfrm>
          <a:off x="3683000" y="303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{B56A1BD1-4526-4094-9D84-3F1F24F48223}</a:tableStyleId>
              </a:tblPr>
              <a:tblGrid>
                <a:gridCol w="5461000"/>
                <a:gridCol w="5461000"/>
              </a:tblGrid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Task</a:t>
                      </a:r>
                      <a:endParaRPr b="1" sz="2400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Day</a:t>
                      </a:r>
                      <a:endParaRPr b="1" sz="2400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Transcription Section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Monday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Delete Region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Tuesday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Cooperators Section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Wednesday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Add Time to Timeline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Thursday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Buffer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Friday - Saturday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Follow Up Meet</a:t>
                      </a:r>
                      <a:endParaRPr sz="24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Monday</a:t>
                      </a:r>
                      <a:endParaRPr sz="24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Complete BE ReadMe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Monday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Refactor BE (Small Part)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Tuesday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API Documentation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Tuesday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Check Docker Image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Wednesday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</a:rPr>
              <a:t>Final Submission</a:t>
            </a:r>
            <a:endParaRPr sz="6973">
              <a:solidFill>
                <a:srgbClr val="F35000"/>
              </a:solidFill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59151" y="5656603"/>
            <a:ext cx="4222825" cy="42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 txBox="1"/>
          <p:nvPr/>
        </p:nvSpPr>
        <p:spPr>
          <a:xfrm>
            <a:off x="1066800" y="2070950"/>
            <a:ext cx="14814600" cy="6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 We need to include the API Repo + READMe [</a:t>
            </a:r>
            <a:r>
              <a:rPr lang="en-US" sz="3600" u="sng">
                <a:solidFill>
                  <a:schemeClr val="hlink"/>
                </a:solidFill>
                <a:hlinkClick r:id="rId5"/>
              </a:rPr>
              <a:t>here</a:t>
            </a:r>
            <a:r>
              <a:rPr lang="en-US" sz="3600">
                <a:solidFill>
                  <a:schemeClr val="dk1"/>
                </a:solidFill>
              </a:rPr>
              <a:t>]</a:t>
            </a:r>
            <a:endParaRPr sz="3600">
              <a:solidFill>
                <a:schemeClr val="dk1"/>
              </a:solidFill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 PR Request in RuxAiLab </a:t>
            </a:r>
            <a:r>
              <a:rPr lang="en-US" sz="3600">
                <a:solidFill>
                  <a:schemeClr val="dk1"/>
                </a:solidFill>
              </a:rPr>
              <a:t>[</a:t>
            </a:r>
            <a:r>
              <a:rPr lang="en-US" sz="3600" u="sng">
                <a:solidFill>
                  <a:schemeClr val="hlink"/>
                </a:solidFill>
                <a:hlinkClick r:id="rId6"/>
              </a:rPr>
              <a:t>link</a:t>
            </a:r>
            <a:r>
              <a:rPr lang="en-US" sz="3600">
                <a:solidFill>
                  <a:schemeClr val="dk1"/>
                </a:solidFill>
              </a:rPr>
              <a:t>]</a:t>
            </a:r>
            <a:endParaRPr sz="3600">
              <a:solidFill>
                <a:schemeClr val="dk1"/>
              </a:solidFill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 </a:t>
            </a:r>
            <a:r>
              <a:rPr lang="en-US" sz="3600">
                <a:solidFill>
                  <a:schemeClr val="dk1"/>
                </a:solidFill>
              </a:rPr>
              <a:t>Wikki</a:t>
            </a:r>
            <a:r>
              <a:rPr lang="en-US" sz="3600">
                <a:solidFill>
                  <a:schemeClr val="dk1"/>
                </a:solidFill>
              </a:rPr>
              <a:t> links</a:t>
            </a:r>
            <a:endParaRPr sz="3600">
              <a:solidFill>
                <a:schemeClr val="dk1"/>
              </a:solidFill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 Follow Up Sheet Link [</a:t>
            </a:r>
            <a:r>
              <a:rPr lang="en-US" sz="3600" u="sng">
                <a:solidFill>
                  <a:schemeClr val="hlink"/>
                </a:solidFill>
                <a:hlinkClick r:id="rId7"/>
              </a:rPr>
              <a:t>here</a:t>
            </a:r>
            <a:r>
              <a:rPr lang="en-US" sz="3600">
                <a:solidFill>
                  <a:schemeClr val="dk1"/>
                </a:solidFill>
              </a:rPr>
              <a:t>]</a:t>
            </a:r>
            <a:endParaRPr sz="3600">
              <a:solidFill>
                <a:schemeClr val="dk1"/>
              </a:solidFill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 Something else?!</a:t>
            </a:r>
            <a:endParaRPr sz="3600">
              <a:solidFill>
                <a:schemeClr val="dk1"/>
              </a:solidFill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 Where to submit these and in a google doc or sth else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</a:rPr>
              <a:t>Contribution After GSoC</a:t>
            </a:r>
            <a:endParaRPr sz="6973">
              <a:solidFill>
                <a:srgbClr val="F35000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59151" y="5656603"/>
            <a:ext cx="4222825" cy="42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 txBox="1"/>
          <p:nvPr/>
        </p:nvSpPr>
        <p:spPr>
          <a:xfrm>
            <a:off x="1066800" y="2070950"/>
            <a:ext cx="14814600" cy="6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</a:rPr>
              <a:t> </a:t>
            </a:r>
            <a:r>
              <a:rPr lang="en-US" sz="3600">
                <a:solidFill>
                  <a:schemeClr val="dk1"/>
                </a:solidFill>
              </a:rPr>
              <a:t>Enhancements</a:t>
            </a:r>
            <a:r>
              <a:rPr lang="en-US" sz="3600">
                <a:solidFill>
                  <a:schemeClr val="dk1"/>
                </a:solidFill>
              </a:rPr>
              <a:t> on the Flow of this feature</a:t>
            </a:r>
            <a:endParaRPr sz="3600">
              <a:solidFill>
                <a:schemeClr val="dk1"/>
              </a:solidFill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 Fix Bugs that may appear during usage</a:t>
            </a:r>
            <a:endParaRPr sz="3600">
              <a:solidFill>
                <a:schemeClr val="dk1"/>
              </a:solidFill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 Using Async APIs for better timing</a:t>
            </a:r>
            <a:endParaRPr sz="3600">
              <a:solidFill>
                <a:schemeClr val="dk1"/>
              </a:solidFill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 Deploying Model</a:t>
            </a:r>
            <a:endParaRPr sz="3600">
              <a:solidFill>
                <a:schemeClr val="dk1"/>
              </a:solidFill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 Enhance UI</a:t>
            </a:r>
            <a:endParaRPr sz="3600">
              <a:solidFill>
                <a:schemeClr val="dk1"/>
              </a:solidFill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 Help others contribute to add new features</a:t>
            </a:r>
            <a:endParaRPr sz="3600">
              <a:solidFill>
                <a:schemeClr val="dk1"/>
              </a:solidFill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 Sentiment Analyze the Text Answers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6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2028446" y="489774"/>
            <a:ext cx="13545300" cy="21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Questions To Mentors</a:t>
            </a:r>
            <a:endParaRPr sz="4400">
              <a:solidFill>
                <a:srgbClr val="F35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73">
              <a:solidFill>
                <a:srgbClr val="F35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676375" y="2234399"/>
            <a:ext cx="10967100" cy="6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</a:rPr>
              <a:t> </a:t>
            </a:r>
            <a:r>
              <a:rPr lang="en-US" sz="3600">
                <a:solidFill>
                  <a:srgbClr val="231F20"/>
                </a:solidFill>
              </a:rPr>
              <a:t>When</a:t>
            </a:r>
            <a:r>
              <a:rPr lang="en-US" sz="3600">
                <a:solidFill>
                  <a:srgbClr val="231F20"/>
                </a:solidFill>
              </a:rPr>
              <a:t> will we show other mentors the progress</a:t>
            </a:r>
            <a:endParaRPr sz="3600">
              <a:solidFill>
                <a:srgbClr val="231F20"/>
              </a:solidFill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Char char="•"/>
            </a:pPr>
            <a:r>
              <a:rPr lang="en-US" sz="3600">
                <a:solidFill>
                  <a:srgbClr val="231F20"/>
                </a:solidFill>
              </a:rPr>
              <a:t> What Do I need to do for final </a:t>
            </a:r>
            <a:r>
              <a:rPr lang="en-US" sz="3600">
                <a:solidFill>
                  <a:srgbClr val="231F20"/>
                </a:solidFill>
              </a:rPr>
              <a:t>evaluation</a:t>
            </a:r>
            <a:endParaRPr sz="3600">
              <a:solidFill>
                <a:srgbClr val="231F20"/>
              </a:solidFill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Char char="•"/>
            </a:pPr>
            <a:r>
              <a:rPr lang="en-US" sz="3600">
                <a:solidFill>
                  <a:srgbClr val="231F20"/>
                </a:solidFill>
              </a:rPr>
              <a:t> PRs</a:t>
            </a:r>
            <a:endParaRPr sz="3600">
              <a:solidFill>
                <a:srgbClr val="231F20"/>
              </a:solidFill>
            </a:endParaRPr>
          </a:p>
        </p:txBody>
      </p:sp>
      <p:pic>
        <p:nvPicPr>
          <p:cNvPr descr="Premium Vector | Cartoon schoolboy raising hand on white background" id="227" name="Google Shape;22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39500" y="2398663"/>
            <a:ext cx="6591300" cy="664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endParaRPr sz="3600">
              <a:solidFill>
                <a:srgbClr val="F35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-4953000" y="6057900"/>
            <a:ext cx="10901093" cy="10901093"/>
          </a:xfrm>
          <a:custGeom>
            <a:rect b="b" l="l" r="r" t="t"/>
            <a:pathLst>
              <a:path extrusionOk="0" h="10901093" w="10901093">
                <a:moveTo>
                  <a:pt x="0" y="0"/>
                </a:moveTo>
                <a:lnTo>
                  <a:pt x="10901093" y="0"/>
                </a:lnTo>
                <a:lnTo>
                  <a:pt x="10901093" y="10901092"/>
                </a:lnTo>
                <a:lnTo>
                  <a:pt x="0" y="109010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Your opinion matters Royalty Free Vector Image" id="234" name="Google Shape;234;p27"/>
          <p:cNvPicPr preferRelativeResize="0"/>
          <p:nvPr/>
        </p:nvPicPr>
        <p:blipFill rotWithShape="1">
          <a:blip r:embed="rId4">
            <a:alphaModFix/>
          </a:blip>
          <a:srcRect b="17177" l="0" r="1195" t="0"/>
          <a:stretch/>
        </p:blipFill>
        <p:spPr>
          <a:xfrm>
            <a:off x="8979440" y="3895725"/>
            <a:ext cx="9410700" cy="615315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 txBox="1"/>
          <p:nvPr/>
        </p:nvSpPr>
        <p:spPr>
          <a:xfrm>
            <a:off x="914400" y="2921402"/>
            <a:ext cx="11448300" cy="3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Give me your Feedback about progress till now &amp;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 sz="44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231F2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Small notes = Great Work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/>
        </p:nvSpPr>
        <p:spPr>
          <a:xfrm>
            <a:off x="1876046" y="3613974"/>
            <a:ext cx="1354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35000"/>
                </a:solidFill>
              </a:rPr>
              <a:t>Thank You</a:t>
            </a:r>
            <a:endParaRPr sz="7200">
              <a:solidFill>
                <a:srgbClr val="F35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-4953000" y="6057900"/>
            <a:ext cx="10901093" cy="10901093"/>
          </a:xfrm>
          <a:custGeom>
            <a:rect b="b" l="l" r="r" t="t"/>
            <a:pathLst>
              <a:path extrusionOk="0" h="10901093" w="10901093">
                <a:moveTo>
                  <a:pt x="0" y="0"/>
                </a:moveTo>
                <a:lnTo>
                  <a:pt x="10901093" y="0"/>
                </a:lnTo>
                <a:lnTo>
                  <a:pt x="10901093" y="10901092"/>
                </a:lnTo>
                <a:lnTo>
                  <a:pt x="0" y="109010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951200" y="6278850"/>
            <a:ext cx="9622200" cy="19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None/>
            </a:pPr>
            <a:r>
              <a:rPr lang="en-US" sz="4400">
                <a:solidFill>
                  <a:srgbClr val="231F20"/>
                </a:solidFill>
              </a:rPr>
              <a:t>For all your support and </a:t>
            </a:r>
            <a:r>
              <a:rPr lang="en-US" sz="4400">
                <a:solidFill>
                  <a:srgbClr val="231F20"/>
                </a:solidFill>
              </a:rPr>
              <a:t>guidance</a:t>
            </a:r>
            <a:r>
              <a:rPr lang="en-US" sz="4400">
                <a:solidFill>
                  <a:srgbClr val="231F20"/>
                </a:solidFill>
              </a:rPr>
              <a:t> during the last few months.</a:t>
            </a:r>
            <a:endParaRPr/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7900" y="4097052"/>
            <a:ext cx="6797825" cy="503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8"/>
          <p:cNvSpPr txBox="1"/>
          <p:nvPr/>
        </p:nvSpPr>
        <p:spPr>
          <a:xfrm>
            <a:off x="12645474" y="9163300"/>
            <a:ext cx="43971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None/>
            </a:pPr>
            <a:r>
              <a:rPr lang="en-US" sz="2400">
                <a:solidFill>
                  <a:srgbClr val="231F20"/>
                </a:solidFill>
              </a:rPr>
              <a:t>Karine &amp; Basma &lt;3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/>
          <p:nvPr/>
        </p:nvSpPr>
        <p:spPr>
          <a:xfrm>
            <a:off x="12258345" y="1569227"/>
            <a:ext cx="6029655" cy="12059310"/>
          </a:xfrm>
          <a:custGeom>
            <a:rect b="b" l="l" r="r" t="t"/>
            <a:pathLst>
              <a:path extrusionOk="0" h="12059310" w="6029655">
                <a:moveTo>
                  <a:pt x="0" y="0"/>
                </a:moveTo>
                <a:lnTo>
                  <a:pt x="6029655" y="0"/>
                </a:lnTo>
                <a:lnTo>
                  <a:pt x="6029655" y="12059310"/>
                </a:lnTo>
                <a:lnTo>
                  <a:pt x="0" y="120593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3437150" y="3857738"/>
            <a:ext cx="8781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  <p:sp>
        <p:nvSpPr>
          <p:cNvPr id="252" name="Google Shape;252;p29"/>
          <p:cNvSpPr txBox="1"/>
          <p:nvPr/>
        </p:nvSpPr>
        <p:spPr>
          <a:xfrm>
            <a:off x="3291326" y="2552700"/>
            <a:ext cx="88098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1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1028700" y="1163607"/>
            <a:ext cx="934283" cy="1815744"/>
          </a:xfrm>
          <a:custGeom>
            <a:rect b="b" l="l" r="r" t="t"/>
            <a:pathLst>
              <a:path extrusionOk="0" h="1815744" w="934283">
                <a:moveTo>
                  <a:pt x="0" y="0"/>
                </a:moveTo>
                <a:lnTo>
                  <a:pt x="934283" y="0"/>
                </a:lnTo>
                <a:lnTo>
                  <a:pt x="934283" y="1815744"/>
                </a:lnTo>
                <a:lnTo>
                  <a:pt x="0" y="18157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7177882" y="7045805"/>
            <a:ext cx="43284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basmaelhoseny6@gmail.com</a:t>
            </a:r>
            <a:endParaRPr/>
          </a:p>
        </p:txBody>
      </p:sp>
      <p:sp>
        <p:nvSpPr>
          <p:cNvPr id="255" name="Google Shape;255;p29"/>
          <p:cNvSpPr txBox="1"/>
          <p:nvPr/>
        </p:nvSpPr>
        <p:spPr>
          <a:xfrm>
            <a:off x="4113104" y="7045805"/>
            <a:ext cx="2745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basmaelhoseny01</a:t>
            </a:r>
            <a:endParaRPr/>
          </a:p>
        </p:txBody>
      </p:sp>
      <p:pic>
        <p:nvPicPr>
          <p:cNvPr descr="GitHub - Wikipedia" id="256" name="Google Shape;256;p29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96723" y="5714943"/>
            <a:ext cx="1137900" cy="1137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letter on a black background&#10;&#10;Description automatically generated" id="257" name="Google Shape;257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40518" y="5714943"/>
            <a:ext cx="1095547" cy="10955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mail Icon Logo Black and White – Brands Logos" id="258" name="Google Shape;258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84466" y="5936315"/>
            <a:ext cx="1116039" cy="80738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9"/>
          <p:cNvSpPr txBox="1"/>
          <p:nvPr/>
        </p:nvSpPr>
        <p:spPr>
          <a:xfrm>
            <a:off x="941345" y="7045805"/>
            <a:ext cx="2745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BasmaElhoseny01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/>
        </p:nvSpPr>
        <p:spPr>
          <a:xfrm>
            <a:off x="1600200" y="2171700"/>
            <a:ext cx="7315200" cy="6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3166" lvl="1" marL="70633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AutoNum type="arabicPeriod"/>
            </a:pPr>
            <a:r>
              <a:rPr lang="en-US" sz="3600">
                <a:solidFill>
                  <a:srgbClr val="231F20"/>
                </a:solidFill>
              </a:rPr>
              <a:t>New Features</a:t>
            </a:r>
            <a:endParaRPr sz="3600">
              <a:solidFill>
                <a:srgbClr val="231F20"/>
              </a:solidFill>
            </a:endParaRPr>
          </a:p>
          <a:p>
            <a:pPr indent="-353166" lvl="1" marL="70633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AutoNum type="arabicPeriod"/>
            </a:pPr>
            <a:r>
              <a:rPr lang="en-US" sz="3600">
                <a:solidFill>
                  <a:srgbClr val="231F20"/>
                </a:solidFill>
              </a:rPr>
              <a:t>Demo</a:t>
            </a:r>
            <a:endParaRPr sz="3600">
              <a:solidFill>
                <a:srgbClr val="231F20"/>
              </a:solidFill>
            </a:endParaRPr>
          </a:p>
          <a:p>
            <a:pPr indent="-353166" lvl="1" marL="70633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AutoNum type="arabicPeriod"/>
            </a:pPr>
            <a:r>
              <a:rPr lang="en-US" sz="3600">
                <a:solidFill>
                  <a:srgbClr val="231F20"/>
                </a:solidFill>
              </a:rPr>
              <a:t>Pull Request</a:t>
            </a:r>
            <a:endParaRPr sz="3600">
              <a:solidFill>
                <a:srgbClr val="231F20"/>
              </a:solidFill>
            </a:endParaRPr>
          </a:p>
          <a:p>
            <a:pPr indent="-353166" lvl="1" marL="70633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AutoNum type="arabicPeriod"/>
            </a:pPr>
            <a:r>
              <a:rPr lang="en-US" sz="3600">
                <a:solidFill>
                  <a:srgbClr val="231F20"/>
                </a:solidFill>
              </a:rPr>
              <a:t>API Repo ReadME</a:t>
            </a:r>
            <a:endParaRPr sz="3600">
              <a:solidFill>
                <a:srgbClr val="231F20"/>
              </a:solidFill>
            </a:endParaRPr>
          </a:p>
          <a:p>
            <a:pPr indent="-353166" lvl="1" marL="70633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AutoNum type="arabicPeriod"/>
            </a:pPr>
            <a:r>
              <a:rPr lang="en-US" sz="3600">
                <a:solidFill>
                  <a:srgbClr val="231F20"/>
                </a:solidFill>
              </a:rPr>
              <a:t>API Documentation</a:t>
            </a:r>
            <a:endParaRPr sz="3600">
              <a:solidFill>
                <a:srgbClr val="231F20"/>
              </a:solidFill>
            </a:endParaRPr>
          </a:p>
          <a:p>
            <a:pPr indent="-353166" lvl="1" marL="70633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AutoNum type="arabicPeriod"/>
            </a:pPr>
            <a:r>
              <a:rPr lang="en-US" sz="3600">
                <a:solidFill>
                  <a:srgbClr val="231F20"/>
                </a:solidFill>
              </a:rPr>
              <a:t>Coding &amp; Wikki Docs</a:t>
            </a:r>
            <a:endParaRPr sz="3600">
              <a:solidFill>
                <a:srgbClr val="231F20"/>
              </a:solidFill>
            </a:endParaRPr>
          </a:p>
          <a:p>
            <a:pPr indent="-353166" lvl="1" marL="70633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AutoNum type="arabicPeriod"/>
            </a:pPr>
            <a:r>
              <a:rPr lang="en-US" sz="3600">
                <a:solidFill>
                  <a:srgbClr val="231F20"/>
                </a:solidFill>
              </a:rPr>
              <a:t>Timeline &amp; Tasks</a:t>
            </a:r>
            <a:endParaRPr sz="3600">
              <a:solidFill>
                <a:srgbClr val="231F20"/>
              </a:solidFill>
            </a:endParaRPr>
          </a:p>
          <a:p>
            <a:pPr indent="-353166" lvl="1" marL="70633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AutoNum type="arabicPeriod"/>
            </a:pPr>
            <a:r>
              <a:rPr lang="en-US" sz="3600">
                <a:solidFill>
                  <a:srgbClr val="231F20"/>
                </a:solidFill>
              </a:rPr>
              <a:t>Final Submission</a:t>
            </a:r>
            <a:endParaRPr sz="3600">
              <a:solidFill>
                <a:srgbClr val="231F20"/>
              </a:solidFill>
            </a:endParaRPr>
          </a:p>
          <a:p>
            <a:pPr indent="-353166" lvl="1" marL="70633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AutoNum type="arabicPeriod"/>
            </a:pPr>
            <a:r>
              <a:rPr lang="en-US" sz="3600">
                <a:solidFill>
                  <a:srgbClr val="231F20"/>
                </a:solidFill>
              </a:rPr>
              <a:t>Contribution After GSoC</a:t>
            </a:r>
            <a:endParaRPr sz="3600">
              <a:solidFill>
                <a:srgbClr val="231F20"/>
              </a:solidFill>
            </a:endParaRPr>
          </a:p>
          <a:p>
            <a:pPr indent="-353166" lvl="1" marL="70633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AutoNum type="arabicPeriod"/>
            </a:pPr>
            <a:r>
              <a:rPr lang="en-US" sz="3600">
                <a:solidFill>
                  <a:srgbClr val="231F20"/>
                </a:solidFill>
              </a:rPr>
              <a:t>Questions To Mentors</a:t>
            </a:r>
            <a:endParaRPr sz="3600">
              <a:solidFill>
                <a:srgbClr val="231F20"/>
              </a:solidFill>
            </a:endParaRPr>
          </a:p>
          <a:p>
            <a:pPr indent="-353167" lvl="1" marL="70633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AutoNum type="arabicPeriod"/>
            </a:pPr>
            <a:r>
              <a:rPr i="0" lang="en-US" sz="3600" u="none" cap="none" strike="noStrike">
                <a:solidFill>
                  <a:srgbClr val="231F20"/>
                </a:solidFill>
              </a:rPr>
              <a:t>Feedback</a:t>
            </a:r>
            <a:endParaRPr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1438725" y="-204250"/>
            <a:ext cx="5815525" cy="1959664"/>
            <a:chOff x="69438" y="-159785"/>
            <a:chExt cx="1085776" cy="332400"/>
          </a:xfrm>
        </p:grpSpPr>
        <p:sp>
          <p:nvSpPr>
            <p:cNvPr id="106" name="Google Shape;106;p14"/>
            <p:cNvSpPr/>
            <p:nvPr/>
          </p:nvSpPr>
          <p:spPr>
            <a:xfrm>
              <a:off x="69438" y="-113794"/>
              <a:ext cx="1085776" cy="227589"/>
            </a:xfrm>
            <a:custGeom>
              <a:rect b="b" l="l" r="r" t="t"/>
              <a:pathLst>
                <a:path extrusionOk="0" h="227589" w="1085776">
                  <a:moveTo>
                    <a:pt x="46949" y="0"/>
                  </a:moveTo>
                  <a:lnTo>
                    <a:pt x="1038827" y="0"/>
                  </a:lnTo>
                  <a:cubicBezTo>
                    <a:pt x="1051279" y="0"/>
                    <a:pt x="1063220" y="4946"/>
                    <a:pt x="1072025" y="13751"/>
                  </a:cubicBezTo>
                  <a:cubicBezTo>
                    <a:pt x="1080830" y="22555"/>
                    <a:pt x="1085776" y="34497"/>
                    <a:pt x="1085776" y="46949"/>
                  </a:cubicBezTo>
                  <a:lnTo>
                    <a:pt x="1085776" y="180641"/>
                  </a:lnTo>
                  <a:cubicBezTo>
                    <a:pt x="1085776" y="193092"/>
                    <a:pt x="1080830" y="205034"/>
                    <a:pt x="1072025" y="213838"/>
                  </a:cubicBezTo>
                  <a:cubicBezTo>
                    <a:pt x="1063220" y="222643"/>
                    <a:pt x="1051279" y="227589"/>
                    <a:pt x="1038827" y="227589"/>
                  </a:cubicBezTo>
                  <a:lnTo>
                    <a:pt x="46949" y="227589"/>
                  </a:lnTo>
                  <a:cubicBezTo>
                    <a:pt x="34497" y="227589"/>
                    <a:pt x="22555" y="222643"/>
                    <a:pt x="13751" y="213838"/>
                  </a:cubicBezTo>
                  <a:cubicBezTo>
                    <a:pt x="4946" y="205034"/>
                    <a:pt x="0" y="193092"/>
                    <a:pt x="0" y="180641"/>
                  </a:cubicBezTo>
                  <a:lnTo>
                    <a:pt x="0" y="46949"/>
                  </a:lnTo>
                  <a:cubicBezTo>
                    <a:pt x="0" y="34497"/>
                    <a:pt x="4946" y="22555"/>
                    <a:pt x="13751" y="13751"/>
                  </a:cubicBezTo>
                  <a:cubicBezTo>
                    <a:pt x="22555" y="4946"/>
                    <a:pt x="34497" y="0"/>
                    <a:pt x="46949" y="0"/>
                  </a:cubicBezTo>
                  <a:close/>
                </a:path>
              </a:pathLst>
            </a:custGeom>
            <a:solidFill>
              <a:srgbClr val="F47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69438" y="-159785"/>
              <a:ext cx="1085700" cy="3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384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Agenda</a:t>
              </a:r>
              <a:endParaRPr sz="400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4"/>
          <p:cNvSpPr/>
          <p:nvPr/>
        </p:nvSpPr>
        <p:spPr>
          <a:xfrm>
            <a:off x="11506200" y="5143500"/>
            <a:ext cx="12295876" cy="10509296"/>
          </a:xfrm>
          <a:custGeom>
            <a:rect b="b" l="l" r="r" t="t"/>
            <a:pathLst>
              <a:path extrusionOk="0" h="10509296" w="12295876">
                <a:moveTo>
                  <a:pt x="0" y="0"/>
                </a:moveTo>
                <a:lnTo>
                  <a:pt x="12295876" y="0"/>
                </a:lnTo>
                <a:lnTo>
                  <a:pt x="12295876" y="10509295"/>
                </a:lnTo>
                <a:lnTo>
                  <a:pt x="0" y="105092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 rot="2121754">
            <a:off x="16801628" y="523866"/>
            <a:ext cx="1286811" cy="1099839"/>
          </a:xfrm>
          <a:custGeom>
            <a:rect b="b" l="l" r="r" t="t"/>
            <a:pathLst>
              <a:path extrusionOk="0" h="1099839" w="1286811">
                <a:moveTo>
                  <a:pt x="0" y="0"/>
                </a:moveTo>
                <a:lnTo>
                  <a:pt x="1286812" y="0"/>
                </a:lnTo>
                <a:lnTo>
                  <a:pt x="1286812" y="1099839"/>
                </a:lnTo>
                <a:lnTo>
                  <a:pt x="0" y="10998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ow Accurate Is Review Sentiment Analysis? | Travel Media Group" id="110" name="Google Shape;11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6800" y="4610100"/>
            <a:ext cx="9144000" cy="49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</a:rPr>
              <a:t>New </a:t>
            </a:r>
            <a:r>
              <a:rPr lang="en-US" sz="6973">
                <a:solidFill>
                  <a:srgbClr val="F35000"/>
                </a:solidFill>
              </a:rPr>
              <a:t>Features</a:t>
            </a:r>
            <a:r>
              <a:rPr lang="en-US" sz="6973">
                <a:solidFill>
                  <a:srgbClr val="F35000"/>
                </a:solidFill>
              </a:rPr>
              <a:t> Added</a:t>
            </a:r>
            <a:endParaRPr sz="6973">
              <a:solidFill>
                <a:srgbClr val="F35000"/>
              </a:solidFill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2576" y="5487450"/>
            <a:ext cx="4222875" cy="422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 txBox="1"/>
          <p:nvPr/>
        </p:nvSpPr>
        <p:spPr>
          <a:xfrm>
            <a:off x="1066800" y="2070950"/>
            <a:ext cx="14814600" cy="6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</a:rPr>
              <a:t> Documentation to the code [Model/controllers]</a:t>
            </a:r>
            <a:endParaRPr sz="3600">
              <a:solidFill>
                <a:schemeClr val="dk1"/>
              </a:solidFill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 Coordinators Section</a:t>
            </a:r>
            <a:endParaRPr sz="3600">
              <a:solidFill>
                <a:schemeClr val="dk1"/>
              </a:solidFill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 Transcription Section</a:t>
            </a:r>
            <a:endParaRPr sz="3600">
              <a:solidFill>
                <a:schemeClr val="dk1"/>
              </a:solidFill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 Play Segment</a:t>
            </a:r>
            <a:endParaRPr sz="3600">
              <a:solidFill>
                <a:schemeClr val="dk1"/>
              </a:solidFill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 Delete Segment</a:t>
            </a:r>
            <a:endParaRPr sz="3600">
              <a:solidFill>
                <a:schemeClr val="dk1"/>
              </a:solidFill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 Volume Controller</a:t>
            </a:r>
            <a:endParaRPr sz="3600">
              <a:solidFill>
                <a:schemeClr val="dk1"/>
              </a:solidFill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 Speed Controller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</a:rPr>
              <a:t>Fixed Model</a:t>
            </a:r>
            <a:endParaRPr sz="6973">
              <a:solidFill>
                <a:srgbClr val="F35000"/>
              </a:solidFill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313" y="2338500"/>
            <a:ext cx="17121374" cy="64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</a:rPr>
              <a:t>Demo</a:t>
            </a:r>
            <a:endParaRPr sz="6973">
              <a:solidFill>
                <a:srgbClr val="F35000"/>
              </a:solidFill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1399" y="4495275"/>
            <a:ext cx="6739675" cy="50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1066800" y="2680550"/>
            <a:ext cx="148146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</a:rPr>
              <a:t> Let’s try the new Features added to RuxAiLab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</a:rPr>
              <a:t>Pull Request</a:t>
            </a:r>
            <a:endParaRPr sz="6973">
              <a:solidFill>
                <a:srgbClr val="F35000"/>
              </a:solidFill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1066800" y="2070950"/>
            <a:ext cx="14814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</a:rPr>
              <a:t> Merged Develop Branch to the audio sentiment branch</a:t>
            </a:r>
            <a:endParaRPr sz="3600">
              <a:solidFill>
                <a:schemeClr val="dk1"/>
              </a:solidFill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 Fixed Merge Conflicts</a:t>
            </a:r>
            <a:endParaRPr sz="3600">
              <a:solidFill>
                <a:schemeClr val="dk1"/>
              </a:solidFill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</a:rPr>
              <a:t> Opened the PR to this integrated Feature [</a:t>
            </a:r>
            <a:r>
              <a:rPr lang="en-US" sz="36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-US" sz="3600">
                <a:solidFill>
                  <a:schemeClr val="dk1"/>
                </a:solidFill>
              </a:rPr>
              <a:t>]</a:t>
            </a:r>
            <a:endParaRPr sz="3600"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62750" y="8091350"/>
            <a:ext cx="1770300" cy="17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911900" y="4610100"/>
            <a:ext cx="17703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Notes:</a:t>
            </a:r>
            <a:endParaRPr sz="4000"/>
          </a:p>
        </p:txBody>
      </p:sp>
      <p:sp>
        <p:nvSpPr>
          <p:cNvPr id="147" name="Google Shape;147;p18"/>
          <p:cNvSpPr txBox="1"/>
          <p:nvPr/>
        </p:nvSpPr>
        <p:spPr>
          <a:xfrm>
            <a:off x="1066800" y="5499950"/>
            <a:ext cx="14814600" cy="17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</a:rPr>
              <a:t> We use localhost:8000 to call the api ⇒ where to put the .env file</a:t>
            </a:r>
            <a:endParaRPr sz="3600">
              <a:solidFill>
                <a:schemeClr val="dk1"/>
              </a:solidFill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 Will I need to modify the PR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14627" y="8290700"/>
            <a:ext cx="1524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</a:rPr>
              <a:t>API Repo ReadME</a:t>
            </a:r>
            <a:endParaRPr sz="6973">
              <a:solidFill>
                <a:srgbClr val="F35000"/>
              </a:solidFill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1066800" y="2070950"/>
            <a:ext cx="14814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</a:rPr>
              <a:t> The ReadME is </a:t>
            </a:r>
            <a:r>
              <a:rPr lang="en-US" sz="3600">
                <a:solidFill>
                  <a:schemeClr val="dk1"/>
                </a:solidFill>
              </a:rPr>
              <a:t>available</a:t>
            </a:r>
            <a:r>
              <a:rPr lang="en-US" sz="3600">
                <a:solidFill>
                  <a:schemeClr val="dk1"/>
                </a:solidFill>
              </a:rPr>
              <a:t> [</a:t>
            </a:r>
            <a:r>
              <a:rPr lang="en-US" sz="36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-US" sz="3600">
                <a:solidFill>
                  <a:schemeClr val="dk1"/>
                </a:solidFill>
              </a:rPr>
              <a:t>]</a:t>
            </a:r>
            <a:endParaRPr sz="3600">
              <a:solidFill>
                <a:schemeClr val="dk1"/>
              </a:solidFill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 Do we need add another sections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62750" y="8091350"/>
            <a:ext cx="1770300" cy="17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57401" y="8214500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 rotWithShape="1">
          <a:blip r:embed="rId7">
            <a:alphaModFix/>
          </a:blip>
          <a:srcRect b="21090" l="0" r="2893" t="38240"/>
          <a:stretch/>
        </p:blipFill>
        <p:spPr>
          <a:xfrm>
            <a:off x="2229850" y="4706650"/>
            <a:ext cx="5418175" cy="49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 rotWithShape="1">
          <a:blip r:embed="rId8">
            <a:alphaModFix/>
          </a:blip>
          <a:srcRect b="9755" l="0" r="0" t="0"/>
          <a:stretch/>
        </p:blipFill>
        <p:spPr>
          <a:xfrm>
            <a:off x="10033000" y="2226825"/>
            <a:ext cx="6738575" cy="53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</a:rPr>
              <a:t>API Documentation</a:t>
            </a:r>
            <a:endParaRPr sz="6973">
              <a:solidFill>
                <a:srgbClr val="F35000"/>
              </a:solidFill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1066800" y="2070950"/>
            <a:ext cx="14814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</a:rPr>
              <a:t> I will </a:t>
            </a:r>
            <a:r>
              <a:rPr lang="en-US" sz="3600">
                <a:solidFill>
                  <a:schemeClr val="dk1"/>
                </a:solidFill>
              </a:rPr>
              <a:t>document</a:t>
            </a:r>
            <a:r>
              <a:rPr lang="en-US" sz="3600">
                <a:solidFill>
                  <a:schemeClr val="dk1"/>
                </a:solidFill>
              </a:rPr>
              <a:t> small part of the API code</a:t>
            </a:r>
            <a:endParaRPr sz="3600">
              <a:solidFill>
                <a:schemeClr val="dk1"/>
              </a:solidFill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 Generate the API Documentation using Swagger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4965" y="7904650"/>
            <a:ext cx="762851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2028446" y="4897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Coding</a:t>
            </a:r>
            <a:endParaRPr sz="4400">
              <a:solidFill>
                <a:srgbClr val="F35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838200" y="3184850"/>
            <a:ext cx="9213900" cy="6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834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Char char="•"/>
            </a:pPr>
            <a:r>
              <a:rPr b="1" lang="en-US" sz="2400">
                <a:solidFill>
                  <a:srgbClr val="231F20"/>
                </a:solidFill>
              </a:rPr>
              <a:t> Models</a:t>
            </a:r>
            <a:r>
              <a:rPr b="1" lang="en-US" sz="2400">
                <a:solidFill>
                  <a:srgbClr val="231F20"/>
                </a:solidFill>
              </a:rPr>
              <a:t>:</a:t>
            </a:r>
            <a:endParaRPr b="1" sz="2400">
              <a:solidFill>
                <a:srgbClr val="231F2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Char char="○"/>
            </a:pPr>
            <a:r>
              <a:rPr lang="en-US" sz="2400">
                <a:solidFill>
                  <a:srgbClr val="231F20"/>
                </a:solidFill>
              </a:rPr>
              <a:t>./src/models/AudioSentiment.js</a:t>
            </a:r>
            <a:endParaRPr sz="2400">
              <a:solidFill>
                <a:srgbClr val="231F20"/>
              </a:solidFill>
            </a:endParaRPr>
          </a:p>
          <a:p>
            <a:pPr indent="-203834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2400"/>
              <a:buChar char="•"/>
            </a:pPr>
            <a:r>
              <a:rPr b="1" lang="en-US" sz="2400">
                <a:solidFill>
                  <a:srgbClr val="231F20"/>
                </a:solidFill>
              </a:rPr>
              <a:t> Controllers:</a:t>
            </a:r>
            <a:endParaRPr b="1" sz="2400">
              <a:solidFill>
                <a:srgbClr val="231F2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2400"/>
              <a:buChar char="○"/>
            </a:pPr>
            <a:r>
              <a:rPr lang="en-US" sz="2400">
                <a:solidFill>
                  <a:srgbClr val="231F20"/>
                </a:solidFill>
              </a:rPr>
              <a:t>./src/controllers/AudioSentimentController.js</a:t>
            </a:r>
            <a:endParaRPr sz="2400">
              <a:solidFill>
                <a:srgbClr val="231F20"/>
              </a:solidFill>
            </a:endParaRPr>
          </a:p>
          <a:p>
            <a:pPr indent="-203834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2400"/>
              <a:buChar char="•"/>
            </a:pPr>
            <a:r>
              <a:rPr b="1" lang="en-US" sz="2400">
                <a:solidFill>
                  <a:srgbClr val="231F20"/>
                </a:solidFill>
              </a:rPr>
              <a:t> Views:</a:t>
            </a:r>
            <a:endParaRPr b="1" sz="2400">
              <a:solidFill>
                <a:srgbClr val="231F2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2400"/>
              <a:buChar char="○"/>
            </a:pPr>
            <a:r>
              <a:rPr lang="en-US" sz="2400">
                <a:solidFill>
                  <a:srgbClr val="231F20"/>
                </a:solidFill>
              </a:rPr>
              <a:t>./src/views/admin/SentimentAnalysisView.vue</a:t>
            </a:r>
            <a:endParaRPr sz="2400">
              <a:solidFill>
                <a:srgbClr val="231F20"/>
              </a:solidFill>
            </a:endParaRPr>
          </a:p>
          <a:p>
            <a:pPr indent="-203834" lvl="0" marL="228600" rtl="0" algn="l"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2400"/>
              <a:buChar char="•"/>
            </a:pPr>
            <a:r>
              <a:rPr b="1" lang="en-US" sz="2400">
                <a:solidFill>
                  <a:srgbClr val="231F20"/>
                </a:solidFill>
              </a:rPr>
              <a:t> Molecules:</a:t>
            </a:r>
            <a:endParaRPr b="1" sz="2400">
              <a:solidFill>
                <a:srgbClr val="231F20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2400"/>
              <a:buChar char="○"/>
            </a:pPr>
            <a:r>
              <a:rPr lang="en-US" sz="2400">
                <a:solidFill>
                  <a:srgbClr val="231F20"/>
                </a:solidFill>
              </a:rPr>
              <a:t>./src/components/molecules/AudioWave.vue</a:t>
            </a:r>
            <a:endParaRPr sz="2400">
              <a:solidFill>
                <a:srgbClr val="231F20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2400"/>
              <a:buChar char="○"/>
            </a:pPr>
            <a:r>
              <a:rPr lang="en-US" sz="2400">
                <a:solidFill>
                  <a:srgbClr val="231F20"/>
                </a:solidFill>
              </a:rPr>
              <a:t>./src/components/molecules/ModeratedTestCard.vue</a:t>
            </a:r>
            <a:endParaRPr sz="2400">
              <a:solidFill>
                <a:srgbClr val="231F2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2400"/>
              <a:buChar char="•"/>
            </a:pPr>
            <a:r>
              <a:rPr b="1" lang="en-US" sz="2400">
                <a:solidFill>
                  <a:srgbClr val="231F20"/>
                </a:solidFill>
              </a:rPr>
              <a:t>Organisms:</a:t>
            </a:r>
            <a:endParaRPr b="1" sz="2400">
              <a:solidFill>
                <a:srgbClr val="231F20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2400"/>
              <a:buChar char="○"/>
            </a:pPr>
            <a:r>
              <a:rPr lang="en-US" sz="2400">
                <a:solidFill>
                  <a:srgbClr val="231F20"/>
                </a:solidFill>
              </a:rPr>
              <a:t>./src/components/organisms/SentimentTranscriptsList.vue</a:t>
            </a:r>
            <a:endParaRPr sz="2400">
              <a:solidFill>
                <a:srgbClr val="231F20"/>
              </a:solidFill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2400"/>
              <a:buChar char="○"/>
            </a:pPr>
            <a:r>
              <a:rPr lang="en-US" sz="2400">
                <a:solidFill>
                  <a:srgbClr val="231F20"/>
                </a:solidFill>
              </a:rPr>
              <a:t>./src/components/organisms/UserModeratedSentiment.vue</a:t>
            </a:r>
            <a:endParaRPr sz="2400">
              <a:solidFill>
                <a:srgbClr val="231F20"/>
              </a:solidFill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643125" y="2076450"/>
            <a:ext cx="8705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Files (R</a:t>
            </a:r>
            <a:r>
              <a:rPr lang="en-US" sz="4400">
                <a:solidFill>
                  <a:srgbClr val="231F20"/>
                </a:solidFill>
              </a:rPr>
              <a:t>uxAiLab)</a:t>
            </a:r>
            <a:r>
              <a:rPr lang="en-US" sz="44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40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ding gifs by chris | Dribbble" id="180" name="Google Shape;18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89174" y="7463296"/>
            <a:ext cx="3663326" cy="2747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/>
        </p:nvSpPr>
        <p:spPr>
          <a:xfrm>
            <a:off x="9869700" y="3261050"/>
            <a:ext cx="7768800" cy="6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834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Char char="•"/>
            </a:pPr>
            <a:r>
              <a:rPr b="1" lang="en-US" sz="2400">
                <a:solidFill>
                  <a:srgbClr val="231F20"/>
                </a:solidFill>
              </a:rPr>
              <a:t> Flask App:</a:t>
            </a:r>
            <a:endParaRPr b="1" sz="2400">
              <a:solidFill>
                <a:srgbClr val="231F2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400"/>
              <a:buChar char="○"/>
            </a:pPr>
            <a:r>
              <a:rPr lang="en-US" sz="2400">
                <a:solidFill>
                  <a:srgbClr val="231F20"/>
                </a:solidFill>
              </a:rPr>
              <a:t>app/app.py</a:t>
            </a:r>
            <a:endParaRPr sz="2400">
              <a:solidFill>
                <a:srgbClr val="231F20"/>
              </a:solidFill>
            </a:endParaRPr>
          </a:p>
          <a:p>
            <a:pPr indent="-203834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2400"/>
              <a:buChar char="•"/>
            </a:pPr>
            <a:r>
              <a:rPr b="1" lang="en-US" sz="2400">
                <a:solidFill>
                  <a:srgbClr val="231F20"/>
                </a:solidFill>
              </a:rPr>
              <a:t> AI Model Files:</a:t>
            </a:r>
            <a:endParaRPr b="1" sz="2400">
              <a:solidFill>
                <a:srgbClr val="231F2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2400"/>
              <a:buChar char="○"/>
            </a:pPr>
            <a:r>
              <a:rPr lang="en-US" sz="2400">
                <a:solidFill>
                  <a:srgbClr val="231F20"/>
                </a:solidFill>
              </a:rPr>
              <a:t>ai/src</a:t>
            </a:r>
            <a:endParaRPr sz="2400">
              <a:solidFill>
                <a:srgbClr val="231F20"/>
              </a:solidFill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9806025" y="2069213"/>
            <a:ext cx="6224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Files (</a:t>
            </a:r>
            <a:r>
              <a:rPr lang="en-US" sz="4400">
                <a:solidFill>
                  <a:srgbClr val="231F20"/>
                </a:solidFill>
              </a:rPr>
              <a:t>API</a:t>
            </a:r>
            <a:r>
              <a:rPr lang="en-US" sz="4400">
                <a:solidFill>
                  <a:srgbClr val="231F20"/>
                </a:solidFill>
              </a:rPr>
              <a:t>)</a:t>
            </a:r>
            <a:r>
              <a:rPr lang="en-US" sz="44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40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