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834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xanda *" userId="04cce93abe99b910" providerId="LiveId" clId="{C4EFA0E2-FFA1-CB4B-946C-0E9DDC6FB3AE}"/>
    <pc:docChg chg="addSld">
      <pc:chgData name="Ruxanda *" userId="04cce93abe99b910" providerId="LiveId" clId="{C4EFA0E2-FFA1-CB4B-946C-0E9DDC6FB3AE}" dt="2018-11-10T16:16:56.456" v="0" actId="680"/>
      <pc:docMkLst>
        <pc:docMk/>
      </pc:docMkLst>
      <pc:sldChg chg="new">
        <pc:chgData name="Ruxanda *" userId="04cce93abe99b910" providerId="LiveId" clId="{C4EFA0E2-FFA1-CB4B-946C-0E9DDC6FB3AE}" dt="2018-11-10T16:16:56.456" v="0" actId="680"/>
        <pc:sldMkLst>
          <pc:docMk/>
          <pc:sldMk cId="1005185336" sldId="25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48E6C-0430-4704-A70E-343DDF8C13DC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747CD30F-BB01-4E58-A924-335D22FF703A}">
      <dgm:prSet phldrT="[Текст]"/>
      <dgm:spPr/>
      <dgm:t>
        <a:bodyPr/>
        <a:lstStyle/>
        <a:p>
          <a:r>
            <a:rPr lang="ro-RO" dirty="0" smtClean="0"/>
            <a:t>Parametri</a:t>
          </a:r>
          <a:endParaRPr lang="ru-RU" dirty="0"/>
        </a:p>
      </dgm:t>
    </dgm:pt>
    <dgm:pt modelId="{D9DBFD2C-BBF9-4948-8054-BE8C8E513119}" type="parTrans" cxnId="{1D9F5B30-C58C-4858-B116-FB2B9146FD27}">
      <dgm:prSet/>
      <dgm:spPr/>
      <dgm:t>
        <a:bodyPr/>
        <a:lstStyle/>
        <a:p>
          <a:endParaRPr lang="ru-RU"/>
        </a:p>
      </dgm:t>
    </dgm:pt>
    <dgm:pt modelId="{D87DF6E4-49E5-4D13-987E-E15B559AB68E}" type="sibTrans" cxnId="{1D9F5B30-C58C-4858-B116-FB2B9146FD27}">
      <dgm:prSet/>
      <dgm:spPr/>
      <dgm:t>
        <a:bodyPr/>
        <a:lstStyle/>
        <a:p>
          <a:endParaRPr lang="ru-RU"/>
        </a:p>
      </dgm:t>
    </dgm:pt>
    <dgm:pt modelId="{EA5FDF8D-8480-48F4-B94E-8F54D78BD3CF}">
      <dgm:prSet phldrT="[Текст]"/>
      <dgm:spPr/>
      <dgm:t>
        <a:bodyPr/>
        <a:lstStyle/>
        <a:p>
          <a:r>
            <a:rPr lang="ro-RO" dirty="0" smtClean="0"/>
            <a:t>VALOARE</a:t>
          </a:r>
          <a:endParaRPr lang="ru-RU" dirty="0"/>
        </a:p>
      </dgm:t>
    </dgm:pt>
    <dgm:pt modelId="{563BBC18-65D4-481C-9158-7297A378D801}" type="parTrans" cxnId="{ABF108CB-EF36-42A9-81CE-8E364CBD9A17}">
      <dgm:prSet/>
      <dgm:spPr/>
      <dgm:t>
        <a:bodyPr/>
        <a:lstStyle/>
        <a:p>
          <a:endParaRPr lang="ru-RU"/>
        </a:p>
      </dgm:t>
    </dgm:pt>
    <dgm:pt modelId="{22352CBE-1FBD-4519-8306-CF1B87A12154}" type="sibTrans" cxnId="{ABF108CB-EF36-42A9-81CE-8E364CBD9A17}">
      <dgm:prSet/>
      <dgm:spPr/>
      <dgm:t>
        <a:bodyPr/>
        <a:lstStyle/>
        <a:p>
          <a:endParaRPr lang="ru-RU"/>
        </a:p>
      </dgm:t>
    </dgm:pt>
    <dgm:pt modelId="{44083D0E-1EB0-4A43-A1C4-65402466A964}">
      <dgm:prSet phldrT="[Текст]"/>
      <dgm:spPr/>
      <dgm:t>
        <a:bodyPr/>
        <a:lstStyle/>
        <a:p>
          <a:r>
            <a:rPr lang="ro-RO" dirty="0" smtClean="0"/>
            <a:t>VARIABILĂ</a:t>
          </a:r>
          <a:endParaRPr lang="ru-RU" dirty="0"/>
        </a:p>
      </dgm:t>
    </dgm:pt>
    <dgm:pt modelId="{97D0D732-CA8C-4D59-BB77-5FEC802CC3F3}" type="parTrans" cxnId="{211226FA-E1AB-4709-BBD6-5D112FAACD0A}">
      <dgm:prSet/>
      <dgm:spPr/>
      <dgm:t>
        <a:bodyPr/>
        <a:lstStyle/>
        <a:p>
          <a:endParaRPr lang="ru-RU"/>
        </a:p>
      </dgm:t>
    </dgm:pt>
    <dgm:pt modelId="{BB42BFCA-1300-4975-95F9-12B9DE39C292}" type="sibTrans" cxnId="{211226FA-E1AB-4709-BBD6-5D112FAACD0A}">
      <dgm:prSet/>
      <dgm:spPr/>
      <dgm:t>
        <a:bodyPr/>
        <a:lstStyle/>
        <a:p>
          <a:endParaRPr lang="ru-RU"/>
        </a:p>
      </dgm:t>
    </dgm:pt>
    <dgm:pt modelId="{64A6D8A2-0BE7-4037-A7C5-74F3AE41994F}" type="pres">
      <dgm:prSet presAssocID="{71E48E6C-0430-4704-A70E-343DDF8C13D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DB0129-1454-4B76-9571-1D2E2BD7535D}" type="pres">
      <dgm:prSet presAssocID="{747CD30F-BB01-4E58-A924-335D22FF703A}" presName="root" presStyleCnt="0"/>
      <dgm:spPr/>
    </dgm:pt>
    <dgm:pt modelId="{5BBA30C1-1B50-4E5C-BACD-A95CECA83A2C}" type="pres">
      <dgm:prSet presAssocID="{747CD30F-BB01-4E58-A924-335D22FF703A}" presName="rootComposite" presStyleCnt="0"/>
      <dgm:spPr/>
    </dgm:pt>
    <dgm:pt modelId="{AAB6B5FD-0F6B-4B06-AAE9-83E2EC2ABC6D}" type="pres">
      <dgm:prSet presAssocID="{747CD30F-BB01-4E58-A924-335D22FF703A}" presName="rootText" presStyleLbl="node1" presStyleIdx="0" presStyleCnt="1"/>
      <dgm:spPr/>
    </dgm:pt>
    <dgm:pt modelId="{5E63FEDB-85C8-422F-BA03-EEC8D23A6CFF}" type="pres">
      <dgm:prSet presAssocID="{747CD30F-BB01-4E58-A924-335D22FF703A}" presName="rootConnector" presStyleLbl="node1" presStyleIdx="0" presStyleCnt="1"/>
      <dgm:spPr/>
    </dgm:pt>
    <dgm:pt modelId="{33595A8A-ECF2-49EA-B4DA-6257F1CD2237}" type="pres">
      <dgm:prSet presAssocID="{747CD30F-BB01-4E58-A924-335D22FF703A}" presName="childShape" presStyleCnt="0"/>
      <dgm:spPr/>
    </dgm:pt>
    <dgm:pt modelId="{675305B1-A680-4522-A539-9C3F4CD60C6D}" type="pres">
      <dgm:prSet presAssocID="{563BBC18-65D4-481C-9158-7297A378D801}" presName="Name13" presStyleLbl="parChTrans1D2" presStyleIdx="0" presStyleCnt="2"/>
      <dgm:spPr/>
    </dgm:pt>
    <dgm:pt modelId="{0F622C2C-30E3-4E1A-9F25-5C05FCC24DCF}" type="pres">
      <dgm:prSet presAssocID="{EA5FDF8D-8480-48F4-B94E-8F54D78BD3CF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66F4E69-178A-4D3F-BD32-6FF831A20F6C}" type="pres">
      <dgm:prSet presAssocID="{97D0D732-CA8C-4D59-BB77-5FEC802CC3F3}" presName="Name13" presStyleLbl="parChTrans1D2" presStyleIdx="1" presStyleCnt="2"/>
      <dgm:spPr/>
    </dgm:pt>
    <dgm:pt modelId="{E8958365-05B1-4DA7-8A1E-3CC9F1E0F329}" type="pres">
      <dgm:prSet presAssocID="{44083D0E-1EB0-4A43-A1C4-65402466A964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3748C8BA-2A33-429D-81B5-7C74760F5227}" type="presOf" srcId="{97D0D732-CA8C-4D59-BB77-5FEC802CC3F3}" destId="{066F4E69-178A-4D3F-BD32-6FF831A20F6C}" srcOrd="0" destOrd="0" presId="urn:microsoft.com/office/officeart/2005/8/layout/hierarchy3"/>
    <dgm:cxn modelId="{63F09BB1-17D9-45AB-9CB5-387ACF406792}" type="presOf" srcId="{747CD30F-BB01-4E58-A924-335D22FF703A}" destId="{AAB6B5FD-0F6B-4B06-AAE9-83E2EC2ABC6D}" srcOrd="0" destOrd="0" presId="urn:microsoft.com/office/officeart/2005/8/layout/hierarchy3"/>
    <dgm:cxn modelId="{37A8D443-4AD3-45B9-B53C-E76A843461E3}" type="presOf" srcId="{44083D0E-1EB0-4A43-A1C4-65402466A964}" destId="{E8958365-05B1-4DA7-8A1E-3CC9F1E0F329}" srcOrd="0" destOrd="0" presId="urn:microsoft.com/office/officeart/2005/8/layout/hierarchy3"/>
    <dgm:cxn modelId="{1D9F5B30-C58C-4858-B116-FB2B9146FD27}" srcId="{71E48E6C-0430-4704-A70E-343DDF8C13DC}" destId="{747CD30F-BB01-4E58-A924-335D22FF703A}" srcOrd="0" destOrd="0" parTransId="{D9DBFD2C-BBF9-4948-8054-BE8C8E513119}" sibTransId="{D87DF6E4-49E5-4D13-987E-E15B559AB68E}"/>
    <dgm:cxn modelId="{83AE96DD-FFEC-496F-80D4-E261BFEA246F}" type="presOf" srcId="{563BBC18-65D4-481C-9158-7297A378D801}" destId="{675305B1-A680-4522-A539-9C3F4CD60C6D}" srcOrd="0" destOrd="0" presId="urn:microsoft.com/office/officeart/2005/8/layout/hierarchy3"/>
    <dgm:cxn modelId="{ABF108CB-EF36-42A9-81CE-8E364CBD9A17}" srcId="{747CD30F-BB01-4E58-A924-335D22FF703A}" destId="{EA5FDF8D-8480-48F4-B94E-8F54D78BD3CF}" srcOrd="0" destOrd="0" parTransId="{563BBC18-65D4-481C-9158-7297A378D801}" sibTransId="{22352CBE-1FBD-4519-8306-CF1B87A12154}"/>
    <dgm:cxn modelId="{539F8D75-970F-4428-8340-9BBFC1F9BE16}" type="presOf" srcId="{747CD30F-BB01-4E58-A924-335D22FF703A}" destId="{5E63FEDB-85C8-422F-BA03-EEC8D23A6CFF}" srcOrd="1" destOrd="0" presId="urn:microsoft.com/office/officeart/2005/8/layout/hierarchy3"/>
    <dgm:cxn modelId="{B566E4AC-ABF4-4D72-A570-26A2D4A7C064}" type="presOf" srcId="{71E48E6C-0430-4704-A70E-343DDF8C13DC}" destId="{64A6D8A2-0BE7-4037-A7C5-74F3AE41994F}" srcOrd="0" destOrd="0" presId="urn:microsoft.com/office/officeart/2005/8/layout/hierarchy3"/>
    <dgm:cxn modelId="{37AFBEB6-BCDC-455B-A368-127D2E4A6A53}" type="presOf" srcId="{EA5FDF8D-8480-48F4-B94E-8F54D78BD3CF}" destId="{0F622C2C-30E3-4E1A-9F25-5C05FCC24DCF}" srcOrd="0" destOrd="0" presId="urn:microsoft.com/office/officeart/2005/8/layout/hierarchy3"/>
    <dgm:cxn modelId="{211226FA-E1AB-4709-BBD6-5D112FAACD0A}" srcId="{747CD30F-BB01-4E58-A924-335D22FF703A}" destId="{44083D0E-1EB0-4A43-A1C4-65402466A964}" srcOrd="1" destOrd="0" parTransId="{97D0D732-CA8C-4D59-BB77-5FEC802CC3F3}" sibTransId="{BB42BFCA-1300-4975-95F9-12B9DE39C292}"/>
    <dgm:cxn modelId="{68D43750-F387-4C76-9DFB-4E05DC687EC7}" type="presParOf" srcId="{64A6D8A2-0BE7-4037-A7C5-74F3AE41994F}" destId="{49DB0129-1454-4B76-9571-1D2E2BD7535D}" srcOrd="0" destOrd="0" presId="urn:microsoft.com/office/officeart/2005/8/layout/hierarchy3"/>
    <dgm:cxn modelId="{5EEF9CC7-078E-43BE-9984-CD2C4724BBD1}" type="presParOf" srcId="{49DB0129-1454-4B76-9571-1D2E2BD7535D}" destId="{5BBA30C1-1B50-4E5C-BACD-A95CECA83A2C}" srcOrd="0" destOrd="0" presId="urn:microsoft.com/office/officeart/2005/8/layout/hierarchy3"/>
    <dgm:cxn modelId="{C01FCD85-6AF2-4224-8DBC-A31959C64F36}" type="presParOf" srcId="{5BBA30C1-1B50-4E5C-BACD-A95CECA83A2C}" destId="{AAB6B5FD-0F6B-4B06-AAE9-83E2EC2ABC6D}" srcOrd="0" destOrd="0" presId="urn:microsoft.com/office/officeart/2005/8/layout/hierarchy3"/>
    <dgm:cxn modelId="{9C0A1BA1-D172-425F-9BEE-A3CCBF00968D}" type="presParOf" srcId="{5BBA30C1-1B50-4E5C-BACD-A95CECA83A2C}" destId="{5E63FEDB-85C8-422F-BA03-EEC8D23A6CFF}" srcOrd="1" destOrd="0" presId="urn:microsoft.com/office/officeart/2005/8/layout/hierarchy3"/>
    <dgm:cxn modelId="{A57856A7-72EB-4A35-87E7-2B784E5F1A49}" type="presParOf" srcId="{49DB0129-1454-4B76-9571-1D2E2BD7535D}" destId="{33595A8A-ECF2-49EA-B4DA-6257F1CD2237}" srcOrd="1" destOrd="0" presId="urn:microsoft.com/office/officeart/2005/8/layout/hierarchy3"/>
    <dgm:cxn modelId="{93A64315-A451-44DE-9FA3-5B9200B0C80A}" type="presParOf" srcId="{33595A8A-ECF2-49EA-B4DA-6257F1CD2237}" destId="{675305B1-A680-4522-A539-9C3F4CD60C6D}" srcOrd="0" destOrd="0" presId="urn:microsoft.com/office/officeart/2005/8/layout/hierarchy3"/>
    <dgm:cxn modelId="{DCFFF3B1-EBF7-47E6-A9B2-3B936C8FDC50}" type="presParOf" srcId="{33595A8A-ECF2-49EA-B4DA-6257F1CD2237}" destId="{0F622C2C-30E3-4E1A-9F25-5C05FCC24DCF}" srcOrd="1" destOrd="0" presId="urn:microsoft.com/office/officeart/2005/8/layout/hierarchy3"/>
    <dgm:cxn modelId="{048973CF-6BAD-4514-887B-D9C623337CE7}" type="presParOf" srcId="{33595A8A-ECF2-49EA-B4DA-6257F1CD2237}" destId="{066F4E69-178A-4D3F-BD32-6FF831A20F6C}" srcOrd="2" destOrd="0" presId="urn:microsoft.com/office/officeart/2005/8/layout/hierarchy3"/>
    <dgm:cxn modelId="{5F068693-2536-40BB-BD94-C05A5644785C}" type="presParOf" srcId="{33595A8A-ECF2-49EA-B4DA-6257F1CD2237}" destId="{E8958365-05B1-4DA7-8A1E-3CC9F1E0F32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B6B5FD-0F6B-4B06-AAE9-83E2EC2ABC6D}">
      <dsp:nvSpPr>
        <dsp:cNvPr id="0" name=""/>
        <dsp:cNvSpPr/>
      </dsp:nvSpPr>
      <dsp:spPr>
        <a:xfrm>
          <a:off x="1035539" y="1056"/>
          <a:ext cx="3569307" cy="17846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6500" kern="1200" dirty="0" smtClean="0"/>
            <a:t>Parametri</a:t>
          </a:r>
          <a:endParaRPr lang="ru-RU" sz="6500" kern="1200" dirty="0"/>
        </a:p>
      </dsp:txBody>
      <dsp:txXfrm>
        <a:off x="1035539" y="1056"/>
        <a:ext cx="3569307" cy="1784653"/>
      </dsp:txXfrm>
    </dsp:sp>
    <dsp:sp modelId="{675305B1-A680-4522-A539-9C3F4CD60C6D}">
      <dsp:nvSpPr>
        <dsp:cNvPr id="0" name=""/>
        <dsp:cNvSpPr/>
      </dsp:nvSpPr>
      <dsp:spPr>
        <a:xfrm>
          <a:off x="1392470" y="1785709"/>
          <a:ext cx="356930" cy="13384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8490"/>
              </a:lnTo>
              <a:lnTo>
                <a:pt x="356930" y="1338490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22C2C-30E3-4E1A-9F25-5C05FCC24DCF}">
      <dsp:nvSpPr>
        <dsp:cNvPr id="0" name=""/>
        <dsp:cNvSpPr/>
      </dsp:nvSpPr>
      <dsp:spPr>
        <a:xfrm>
          <a:off x="1749401" y="2231873"/>
          <a:ext cx="2855445" cy="1784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800" kern="1200" dirty="0" smtClean="0"/>
            <a:t>VALOARE</a:t>
          </a:r>
          <a:endParaRPr lang="ru-RU" sz="3800" kern="1200" dirty="0"/>
        </a:p>
      </dsp:txBody>
      <dsp:txXfrm>
        <a:off x="1749401" y="2231873"/>
        <a:ext cx="2855445" cy="1784653"/>
      </dsp:txXfrm>
    </dsp:sp>
    <dsp:sp modelId="{066F4E69-178A-4D3F-BD32-6FF831A20F6C}">
      <dsp:nvSpPr>
        <dsp:cNvPr id="0" name=""/>
        <dsp:cNvSpPr/>
      </dsp:nvSpPr>
      <dsp:spPr>
        <a:xfrm>
          <a:off x="1392470" y="1785709"/>
          <a:ext cx="356930" cy="3569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9307"/>
              </a:lnTo>
              <a:lnTo>
                <a:pt x="356930" y="3569307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58365-05B1-4DA7-8A1E-3CC9F1E0F329}">
      <dsp:nvSpPr>
        <dsp:cNvPr id="0" name=""/>
        <dsp:cNvSpPr/>
      </dsp:nvSpPr>
      <dsp:spPr>
        <a:xfrm>
          <a:off x="1749401" y="4462690"/>
          <a:ext cx="2855445" cy="178465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o-RO" sz="3800" kern="1200" dirty="0" smtClean="0"/>
            <a:t>VARIABILĂ</a:t>
          </a:r>
          <a:endParaRPr lang="ru-RU" sz="3800" kern="1200" dirty="0"/>
        </a:p>
      </dsp:txBody>
      <dsp:txXfrm>
        <a:off x="1749401" y="4462690"/>
        <a:ext cx="2855445" cy="1784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BE6E7-E291-4293-AAB4-F1AC09500E4F}" type="datetimeFigureOut">
              <a:rPr lang="ru-RU" smtClean="0"/>
              <a:t>10.11.2018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C6D54-10DC-405A-B4CD-D7FDCF957D9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C6D54-10DC-405A-B4CD-D7FDCF957D94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C6D54-10DC-405A-B4CD-D7FDCF957D94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nastiamarinovna/functii-siprocedur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70D2800D-6543-6D4B-8026-C25DF9B46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22363"/>
            <a:ext cx="10591800" cy="2387600"/>
          </a:xfrm>
        </p:spPr>
        <p:txBody>
          <a:bodyPr/>
          <a:lstStyle/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Proiect la tema: </a:t>
            </a:r>
            <a:r>
              <a:rPr lang="ro-RO" b="1" dirty="0" smtClean="0">
                <a:latin typeface="Times New Roman" pitchFamily="18" charset="0"/>
                <a:cs typeface="Times New Roman" pitchFamily="18" charset="0"/>
              </a:rPr>
              <a:t>„PROCEDURI”</a:t>
            </a:r>
            <a:endParaRPr lang="ro-RO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xmlns="" id="{F45B29C1-DDE1-5744-B711-945D84624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00" y="3581400"/>
            <a:ext cx="8791575" cy="2667000"/>
          </a:xfrm>
        </p:spPr>
        <p:txBody>
          <a:bodyPr>
            <a:normAutofit fontScale="85000" lnSpcReduction="20000"/>
          </a:bodyPr>
          <a:lstStyle/>
          <a:p>
            <a:r>
              <a:rPr lang="ro-RO" u="sng" dirty="0" smtClean="0">
                <a:latin typeface="Times New Roman" pitchFamily="18" charset="0"/>
                <a:cs typeface="Times New Roman" pitchFamily="18" charset="0"/>
              </a:rPr>
              <a:t>Materia: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informatica</a:t>
            </a:r>
          </a:p>
          <a:p>
            <a:r>
              <a:rPr lang="ro-RO" u="sng" dirty="0" smtClean="0">
                <a:latin typeface="Times New Roman" pitchFamily="18" charset="0"/>
                <a:cs typeface="Times New Roman" pitchFamily="18" charset="0"/>
              </a:rPr>
              <a:t>Profesor: </a:t>
            </a:r>
            <a:r>
              <a:rPr lang="ro-RO" dirty="0" err="1" smtClean="0">
                <a:latin typeface="Times New Roman" pitchFamily="18" charset="0"/>
                <a:cs typeface="Times New Roman" pitchFamily="18" charset="0"/>
              </a:rPr>
              <a:t>guțu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Maria</a:t>
            </a:r>
          </a:p>
          <a:p>
            <a:r>
              <a:rPr lang="ro-RO" u="sng" dirty="0" smtClean="0">
                <a:latin typeface="Times New Roman" pitchFamily="18" charset="0"/>
                <a:cs typeface="Times New Roman" pitchFamily="18" charset="0"/>
              </a:rPr>
              <a:t>Realizat de: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Prisăcaru </a:t>
            </a:r>
            <a:r>
              <a:rPr lang="ro-RO" dirty="0" err="1" smtClean="0">
                <a:latin typeface="Times New Roman" pitchFamily="18" charset="0"/>
                <a:cs typeface="Times New Roman" pitchFamily="18" charset="0"/>
              </a:rPr>
              <a:t>ruxanda</a:t>
            </a:r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u="sng" dirty="0" smtClean="0">
                <a:latin typeface="Times New Roman" pitchFamily="18" charset="0"/>
                <a:cs typeface="Times New Roman" pitchFamily="18" charset="0"/>
              </a:rPr>
              <a:t>Clasa: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a 11-a  „d”</a:t>
            </a:r>
            <a:endParaRPr lang="ro-RO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o-RO" u="sng" dirty="0" smtClean="0"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10 noiembrie 2018</a:t>
            </a:r>
          </a:p>
          <a:p>
            <a:r>
              <a:rPr lang="ro-RO" dirty="0" err="1" smtClean="0">
                <a:latin typeface="Times New Roman" pitchFamily="18" charset="0"/>
                <a:cs typeface="Times New Roman" pitchFamily="18" charset="0"/>
              </a:rPr>
              <a:t>Iplt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„</a:t>
            </a:r>
            <a:r>
              <a:rPr lang="ro-RO" dirty="0" err="1" smtClean="0">
                <a:latin typeface="Times New Roman" pitchFamily="18" charset="0"/>
                <a:cs typeface="Times New Roman" pitchFamily="18" charset="0"/>
              </a:rPr>
              <a:t>spiru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o-RO" dirty="0" err="1" smtClean="0">
                <a:latin typeface="Times New Roman" pitchFamily="18" charset="0"/>
                <a:cs typeface="Times New Roman" pitchFamily="18" charset="0"/>
              </a:rPr>
              <a:t>haret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Chișinău, republica Moldova</a:t>
            </a:r>
          </a:p>
          <a:p>
            <a:endParaRPr lang="ro-RO" dirty="0" smtClean="0">
              <a:latin typeface="Times New Roman" pitchFamily="18" charset="0"/>
              <a:cs typeface="Times New Roman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xmlns="" val="199351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Cum se activează o procedură?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1412" y="1752600"/>
            <a:ext cx="10364788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o-RO" sz="4000" dirty="0" smtClean="0"/>
              <a:t>    Activarea unei proceduri se face printr-un apel de forma:</a:t>
            </a:r>
          </a:p>
          <a:p>
            <a:pPr>
              <a:buNone/>
            </a:pPr>
            <a:endParaRPr lang="ro-RO" sz="4000" dirty="0" smtClean="0"/>
          </a:p>
          <a:p>
            <a:pPr>
              <a:buNone/>
            </a:pPr>
            <a:endParaRPr lang="ro-RO" sz="4000" dirty="0" smtClean="0"/>
          </a:p>
          <a:p>
            <a:pPr>
              <a:buNone/>
            </a:pPr>
            <a:r>
              <a:rPr lang="ro-RO" sz="4000" dirty="0" smtClean="0"/>
              <a:t> unde </a:t>
            </a: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a1</a:t>
            </a:r>
            <a:r>
              <a:rPr lang="en-US" sz="4000" dirty="0" smtClean="0">
                <a:solidFill>
                  <a:schemeClr val="bg2">
                    <a:lumMod val="50000"/>
                  </a:schemeClr>
                </a:solidFill>
              </a:rPr>
              <a:t>, a2, ..., an </a:t>
            </a:r>
            <a:r>
              <a:rPr lang="en-US" sz="4000" dirty="0" err="1" smtClean="0"/>
              <a:t>este</a:t>
            </a:r>
            <a:r>
              <a:rPr lang="en-US" sz="4000" dirty="0" smtClean="0"/>
              <a:t> </a:t>
            </a:r>
            <a:r>
              <a:rPr lang="en-US" sz="4000" dirty="0" err="1" smtClean="0"/>
              <a:t>lista</a:t>
            </a:r>
            <a:r>
              <a:rPr lang="en-US" sz="4000" dirty="0" smtClean="0"/>
              <a:t> de </a:t>
            </a:r>
            <a:r>
              <a:rPr lang="en-US" sz="4000" dirty="0" err="1" smtClean="0"/>
              <a:t>parametri</a:t>
            </a:r>
            <a:r>
              <a:rPr lang="en-US" sz="4000" dirty="0" smtClean="0"/>
              <a:t> </a:t>
            </a:r>
            <a:r>
              <a:rPr lang="en-US" sz="4000" dirty="0" err="1" smtClean="0"/>
              <a:t>actuali</a:t>
            </a:r>
            <a:r>
              <a:rPr lang="ro-RO" sz="4000" dirty="0" smtClean="0"/>
              <a:t>.</a:t>
            </a:r>
          </a:p>
          <a:p>
            <a:pPr>
              <a:buNone/>
            </a:pPr>
            <a:endParaRPr lang="ro-RO" sz="4000" dirty="0" smtClean="0"/>
          </a:p>
        </p:txBody>
      </p:sp>
      <p:pic>
        <p:nvPicPr>
          <p:cNvPr id="2050" name="Picture 2" descr="C:\Users\Roxi\Desktop\jhgg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505200"/>
            <a:ext cx="6180928" cy="950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Parametrii  actuali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90600" y="1752600"/>
            <a:ext cx="10363200" cy="4114800"/>
          </a:xfrm>
        </p:spPr>
        <p:txBody>
          <a:bodyPr>
            <a:normAutofit lnSpcReduction="10000"/>
          </a:bodyPr>
          <a:lstStyle/>
          <a:p>
            <a:r>
              <a:rPr lang="ro-RO" sz="3200" dirty="0" smtClean="0">
                <a:solidFill>
                  <a:schemeClr val="bg2">
                    <a:lumMod val="50000"/>
                  </a:schemeClr>
                </a:solidFill>
              </a:rPr>
              <a:t>O constantă sau o variabilă </a:t>
            </a:r>
            <a:r>
              <a:rPr lang="ro-RO" sz="3200" dirty="0" smtClean="0"/>
              <a:t>poate fi utilizată drept parametru actual,  în cazul unui </a:t>
            </a:r>
            <a:r>
              <a:rPr lang="ro-RO" sz="3200" u="sng" dirty="0" smtClean="0"/>
              <a:t>parametru-valoare.</a:t>
            </a:r>
            <a:r>
              <a:rPr lang="ro-RO" sz="3200" dirty="0" smtClean="0"/>
              <a:t> Modificările parametrilor-valoare  nu se transmit în exteriorul subprogramului.</a:t>
            </a:r>
          </a:p>
          <a:p>
            <a:r>
              <a:rPr lang="ro-RO" sz="3200" dirty="0" smtClean="0">
                <a:solidFill>
                  <a:schemeClr val="bg2">
                    <a:lumMod val="50000"/>
                  </a:schemeClr>
                </a:solidFill>
              </a:rPr>
              <a:t>Numai variabile </a:t>
            </a:r>
            <a:r>
              <a:rPr lang="ro-RO" sz="3200" dirty="0" smtClean="0"/>
              <a:t>se pot utiliza în cazul unui </a:t>
            </a:r>
            <a:r>
              <a:rPr lang="ro-RO" sz="3200" u="sng" dirty="0" smtClean="0"/>
              <a:t>parametru-variabilă</a:t>
            </a:r>
            <a:r>
              <a:rPr lang="ro-RO" sz="3200" dirty="0" smtClean="0"/>
              <a:t>. Modificările parametrilor  vor fi transmise programului apelant.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Bibliografie: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o-RO" dirty="0" smtClean="0"/>
              <a:t>Definiția procedurilor - </a:t>
            </a:r>
            <a:r>
              <a:rPr lang="ro-RO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</a:t>
            </a:r>
            <a:r>
              <a:rPr lang="ro-RO" dirty="0" smtClean="0">
                <a:solidFill>
                  <a:schemeClr val="bg2">
                    <a:lumMod val="50000"/>
                  </a:schemeClr>
                </a:solidFill>
                <a:hlinkClick r:id="rId2"/>
              </a:rPr>
              <a:t>www.slideshare.net/nastiamarinovna/functii-siproceduri</a:t>
            </a:r>
            <a:endParaRPr lang="ro-RO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o-RO" dirty="0" smtClean="0"/>
              <a:t>Poze și informații sunt preluate din manual online de informatică pentru clasa a 11-a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7200" b="1" dirty="0" smtClean="0"/>
              <a:t>Mulțumesc pentru atenție!</a:t>
            </a:r>
            <a:endParaRPr lang="ru-RU" sz="72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-304800"/>
            <a:ext cx="9905998" cy="147857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9200" y="1600200"/>
            <a:ext cx="9905999" cy="3810000"/>
          </a:xfrm>
        </p:spPr>
        <p:txBody>
          <a:bodyPr>
            <a:normAutofit/>
          </a:bodyPr>
          <a:lstStyle/>
          <a:p>
            <a:pPr>
              <a:buClr>
                <a:schemeClr val="bg2">
                  <a:lumMod val="50000"/>
                </a:schemeClr>
              </a:buClr>
            </a:pPr>
            <a:r>
              <a:rPr lang="ro-RO" sz="5400" dirty="0" smtClean="0">
                <a:solidFill>
                  <a:schemeClr val="bg2"/>
                </a:solidFill>
              </a:rPr>
              <a:t> </a:t>
            </a:r>
            <a:r>
              <a:rPr lang="ro-RO" sz="5400" dirty="0" smtClean="0">
                <a:solidFill>
                  <a:schemeClr val="bg2">
                    <a:lumMod val="50000"/>
                  </a:schemeClr>
                </a:solidFill>
              </a:rPr>
              <a:t>Scopul</a:t>
            </a:r>
            <a:r>
              <a:rPr lang="ro-RO" sz="5400" dirty="0" smtClean="0"/>
              <a:t> acestui proiect este de a informa și explica </a:t>
            </a:r>
            <a:r>
              <a:rPr lang="ro-RO" sz="5400" dirty="0" err="1" smtClean="0"/>
              <a:t>detailiat</a:t>
            </a:r>
            <a:r>
              <a:rPr lang="ro-RO" sz="5400" dirty="0" smtClean="0"/>
              <a:t> tema „Proceduri”.</a:t>
            </a:r>
            <a:endParaRPr lang="ru-R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xmlns="" id="{AA18B618-B9AF-3641-960F-2CC9701E0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09600"/>
            <a:ext cx="9905998" cy="1478570"/>
          </a:xfrm>
        </p:spPr>
        <p:txBody>
          <a:bodyPr/>
          <a:lstStyle/>
          <a:p>
            <a:r>
              <a:rPr lang="ro-RO" b="1" dirty="0" smtClean="0">
                <a:latin typeface="Times New Roman" pitchFamily="18" charset="0"/>
                <a:cs typeface="Times New Roman" pitchFamily="18" charset="0"/>
              </a:rPr>
              <a:t>Cuprins</a:t>
            </a:r>
            <a:r>
              <a:rPr lang="ro-RO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o-RO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xmlns="" id="{EBB41C70-51A5-5943-A48D-E18AD7CB9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6400"/>
            <a:ext cx="10517188" cy="44196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sz="34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ro-RO" sz="3400" dirty="0" smtClean="0">
                <a:latin typeface="Times New Roman" pitchFamily="18" charset="0"/>
                <a:cs typeface="Times New Roman" pitchFamily="18" charset="0"/>
              </a:rPr>
              <a:t>efiniția procedurilor;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3400" dirty="0" smtClean="0"/>
              <a:t>Forma </a:t>
            </a:r>
            <a:r>
              <a:rPr lang="ro-RO" sz="3400" dirty="0" smtClean="0"/>
              <a:t>generală a textului unei declarații de </a:t>
            </a:r>
            <a:r>
              <a:rPr lang="ro-RO" sz="3400" dirty="0" smtClean="0"/>
              <a:t>procedură;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3400" dirty="0" smtClean="0"/>
              <a:t>Explicația algoritmului;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3400" dirty="0" smtClean="0"/>
              <a:t>Tipuri de parametri;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3400" dirty="0" smtClean="0"/>
              <a:t>Utilitatea  parametrilor;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3400" dirty="0" smtClean="0"/>
              <a:t>Cum are loc activarea unei proceduri;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3400" dirty="0" smtClean="0"/>
              <a:t>Parametrii actuali;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3400" dirty="0" smtClean="0"/>
              <a:t>Bibliografie.</a:t>
            </a:r>
          </a:p>
          <a:p>
            <a:pPr marL="457200" indent="-457200">
              <a:buFont typeface="+mj-lt"/>
              <a:buAutoNum type="arabicPeriod"/>
            </a:pPr>
            <a:endParaRPr lang="ro-RO" sz="3400" dirty="0" smtClean="0"/>
          </a:p>
          <a:p>
            <a:pPr marL="457200" indent="-457200">
              <a:buFont typeface="+mj-lt"/>
              <a:buAutoNum type="arabicPeriod"/>
            </a:pPr>
            <a:endParaRPr lang="ro-RO" sz="3400" dirty="0" smtClean="0"/>
          </a:p>
          <a:p>
            <a:pPr marL="457200" indent="-457200">
              <a:buFont typeface="+mj-lt"/>
              <a:buAutoNum type="arabicPeriod"/>
            </a:pPr>
            <a:endParaRPr lang="ro-RO" dirty="0" smtClean="0"/>
          </a:p>
          <a:p>
            <a:pPr marL="457200" indent="-457200">
              <a:buFont typeface="+mj-lt"/>
              <a:buAutoNum type="arabicPeriod"/>
            </a:pPr>
            <a:endParaRPr lang="ro-RO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518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449263"/>
            <a:r>
              <a:rPr lang="ro-RO" b="1" dirty="0" smtClean="0"/>
              <a:t>Definiția: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1412" y="1828800"/>
            <a:ext cx="10136188" cy="4571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o-RO" dirty="0" smtClean="0">
                <a:solidFill>
                  <a:schemeClr val="bg2">
                    <a:lumMod val="50000"/>
                  </a:schemeClr>
                </a:solidFill>
              </a:rPr>
              <a:t>       </a:t>
            </a:r>
            <a:r>
              <a:rPr lang="ro-RO" sz="3200" dirty="0" smtClean="0">
                <a:solidFill>
                  <a:schemeClr val="bg2">
                    <a:lumMod val="50000"/>
                  </a:schemeClr>
                </a:solidFill>
              </a:rPr>
              <a:t>PROCEDURILE </a:t>
            </a:r>
            <a:r>
              <a:rPr lang="ro-RO" sz="3200" dirty="0" smtClean="0"/>
              <a:t>sunt subprograme care efectuează prelucrarea datelor comunicate în momentul apelului. Limbajul conține procedurile predefinite </a:t>
            </a:r>
            <a:r>
              <a:rPr lang="ro-RO" sz="3200" i="1" dirty="0" err="1" smtClean="0"/>
              <a:t>read</a:t>
            </a:r>
            <a:r>
              <a:rPr lang="ro-RO" sz="3200" i="1" dirty="0" smtClean="0"/>
              <a:t>, </a:t>
            </a:r>
            <a:r>
              <a:rPr lang="ro-RO" sz="3200" i="1" dirty="0" err="1" smtClean="0"/>
              <a:t>readln</a:t>
            </a:r>
            <a:r>
              <a:rPr lang="ro-RO" sz="3200" i="1" dirty="0" smtClean="0"/>
              <a:t>, </a:t>
            </a:r>
            <a:r>
              <a:rPr lang="ro-RO" sz="3200" i="1" dirty="0" err="1" smtClean="0"/>
              <a:t>write</a:t>
            </a:r>
            <a:r>
              <a:rPr lang="ro-RO" sz="3200" i="1" dirty="0" smtClean="0"/>
              <a:t>, </a:t>
            </a:r>
            <a:r>
              <a:rPr lang="ro-RO" sz="3200" i="1" dirty="0" err="1" smtClean="0"/>
              <a:t>writeln</a:t>
            </a:r>
            <a:r>
              <a:rPr lang="ro-RO" sz="3200" i="1" dirty="0" smtClean="0"/>
              <a:t> </a:t>
            </a:r>
            <a:r>
              <a:rPr lang="ro-RO" sz="3200" dirty="0" smtClean="0"/>
              <a:t>etc. De altfel, programatorul poate defini proceduri proprii, care se apelează în același mod ca </a:t>
            </a:r>
            <a:r>
              <a:rPr lang="ro-RO" sz="3200" dirty="0" err="1" smtClean="0"/>
              <a:t>procedurile-standart</a:t>
            </a:r>
            <a:r>
              <a:rPr lang="ro-RO" sz="3200" dirty="0" smtClean="0"/>
              <a:t>. 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Forma generală a textului unei declarații de procedură este:</a:t>
            </a:r>
            <a:endParaRPr lang="ru-RU" b="1" dirty="0"/>
          </a:p>
        </p:txBody>
      </p:sp>
      <p:pic>
        <p:nvPicPr>
          <p:cNvPr id="4" name="Содержимое 3" descr="Снимок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43200"/>
            <a:ext cx="8534400" cy="2362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0"/>
            <a:ext cx="9905998" cy="1478570"/>
          </a:xfrm>
        </p:spPr>
        <p:txBody>
          <a:bodyPr/>
          <a:lstStyle/>
          <a:p>
            <a:r>
              <a:rPr lang="ro-RO" b="1" dirty="0" smtClean="0"/>
              <a:t>Explicația   algoritmului: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107442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vi-VN" sz="3000" dirty="0" smtClean="0"/>
              <a:t>În antetul procedurii apar</a:t>
            </a:r>
            <a:r>
              <a:rPr lang="vi-VN" sz="3000" dirty="0" smtClean="0"/>
              <a:t>:</a:t>
            </a:r>
            <a:endParaRPr lang="ro-RO" sz="3000" dirty="0" smtClean="0"/>
          </a:p>
          <a:p>
            <a:r>
              <a:rPr lang="vi-VN" sz="3000" dirty="0" smtClean="0">
                <a:solidFill>
                  <a:schemeClr val="bg2">
                    <a:lumMod val="50000"/>
                  </a:schemeClr>
                </a:solidFill>
              </a:rPr>
              <a:t>p  </a:t>
            </a:r>
            <a:r>
              <a:rPr lang="ro-RO" sz="3000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vi-VN" sz="3000" dirty="0" smtClean="0"/>
              <a:t>numele </a:t>
            </a:r>
            <a:r>
              <a:rPr lang="vi-VN" sz="3000" dirty="0" smtClean="0"/>
              <a:t>procedurii; </a:t>
            </a:r>
            <a:endParaRPr lang="ro-RO" sz="3000" dirty="0" smtClean="0"/>
          </a:p>
          <a:p>
            <a:r>
              <a:rPr lang="vi-VN" sz="3000" dirty="0" smtClean="0">
                <a:solidFill>
                  <a:schemeClr val="bg2">
                    <a:lumMod val="50000"/>
                  </a:schemeClr>
                </a:solidFill>
              </a:rPr>
              <a:t>x1</a:t>
            </a:r>
            <a:r>
              <a:rPr lang="vi-VN" sz="3000" dirty="0" smtClean="0">
                <a:solidFill>
                  <a:schemeClr val="bg2">
                    <a:lumMod val="50000"/>
                  </a:schemeClr>
                </a:solidFill>
              </a:rPr>
              <a:t>, x2, ..., xn </a:t>
            </a:r>
            <a:r>
              <a:rPr lang="ro-RO" sz="30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vi-VN" sz="3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o-RO" sz="3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vi-VN" sz="3000" dirty="0" smtClean="0"/>
              <a:t>lista </a:t>
            </a:r>
            <a:r>
              <a:rPr lang="vi-VN" sz="3000" dirty="0" smtClean="0"/>
              <a:t>opţională de parametri formali; </a:t>
            </a:r>
            <a:endParaRPr lang="ro-RO" sz="3000" dirty="0" smtClean="0"/>
          </a:p>
          <a:p>
            <a:pPr>
              <a:buNone/>
            </a:pPr>
            <a:r>
              <a:rPr lang="vi-VN" sz="3000" dirty="0" smtClean="0"/>
              <a:t>În </a:t>
            </a:r>
            <a:r>
              <a:rPr lang="vi-VN" sz="3000" dirty="0" smtClean="0"/>
              <a:t>corpul procedurii </a:t>
            </a:r>
            <a:r>
              <a:rPr lang="vi-VN" sz="3000" dirty="0" smtClean="0"/>
              <a:t>s</a:t>
            </a:r>
            <a:r>
              <a:rPr lang="ro-RO" sz="3000" dirty="0" smtClean="0"/>
              <a:t>u</a:t>
            </a:r>
            <a:r>
              <a:rPr lang="vi-VN" sz="3000" dirty="0" smtClean="0"/>
              <a:t>nt </a:t>
            </a:r>
            <a:r>
              <a:rPr lang="vi-VN" sz="3000" dirty="0" smtClean="0"/>
              <a:t>incluse: </a:t>
            </a:r>
            <a:endParaRPr lang="ro-RO" sz="3000" dirty="0" smtClean="0"/>
          </a:p>
          <a:p>
            <a:r>
              <a:rPr lang="vi-VN" sz="3000" dirty="0" smtClean="0">
                <a:solidFill>
                  <a:schemeClr val="bg2">
                    <a:lumMod val="50000"/>
                  </a:schemeClr>
                </a:solidFill>
              </a:rPr>
              <a:t>D </a:t>
            </a:r>
            <a:r>
              <a:rPr lang="ro-RO" sz="3000" dirty="0" smtClean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vi-VN" sz="3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o-RO" sz="3000" dirty="0" smtClean="0"/>
              <a:t> </a:t>
            </a:r>
            <a:r>
              <a:rPr lang="vi-VN" sz="3000" dirty="0" smtClean="0"/>
              <a:t>declaraţiile </a:t>
            </a:r>
            <a:r>
              <a:rPr lang="vi-VN" sz="3000" dirty="0" smtClean="0"/>
              <a:t>locale (opţionale) grupate după aceleaşi reguli ca şi în cazul </a:t>
            </a:r>
            <a:r>
              <a:rPr lang="vi-VN" sz="3000" dirty="0" smtClean="0"/>
              <a:t>funcţiilor</a:t>
            </a:r>
            <a:r>
              <a:rPr lang="ro-RO" sz="3000" dirty="0" smtClean="0"/>
              <a:t>;</a:t>
            </a:r>
          </a:p>
          <a:p>
            <a:r>
              <a:rPr lang="vi-VN" sz="3000" dirty="0" smtClean="0">
                <a:solidFill>
                  <a:schemeClr val="bg2">
                    <a:lumMod val="50000"/>
                  </a:schemeClr>
                </a:solidFill>
              </a:rPr>
              <a:t>begin ... end </a:t>
            </a:r>
            <a:r>
              <a:rPr lang="ro-RO" sz="3000" dirty="0" smtClean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vi-VN" sz="30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vi-VN" sz="3000" dirty="0" smtClean="0"/>
              <a:t>instrucţiune </a:t>
            </a:r>
            <a:r>
              <a:rPr lang="vi-VN" sz="3000" dirty="0" smtClean="0"/>
              <a:t>compus</a:t>
            </a:r>
            <a:r>
              <a:rPr lang="ro-RO" sz="3000" dirty="0" smtClean="0"/>
              <a:t>ă, ce</a:t>
            </a:r>
            <a:r>
              <a:rPr lang="vi-VN" sz="3000" dirty="0" smtClean="0"/>
              <a:t> </a:t>
            </a:r>
            <a:r>
              <a:rPr lang="vi-VN" sz="3000" dirty="0" smtClean="0"/>
              <a:t>nu conţine vreo atribuire asupra numelui </a:t>
            </a:r>
            <a:r>
              <a:rPr lang="vi-VN" sz="3000" dirty="0" smtClean="0"/>
              <a:t>procedurii</a:t>
            </a:r>
            <a:r>
              <a:rPr lang="ro-RO" sz="3000" dirty="0" smtClean="0"/>
              <a:t>.</a:t>
            </a:r>
            <a:endParaRPr lang="ru-RU" sz="3000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1524000" y="2286000"/>
            <a:ext cx="304800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3352800" y="2895600"/>
            <a:ext cx="304800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600200" y="4267200"/>
            <a:ext cx="304800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276600" y="5486400"/>
            <a:ext cx="304800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-304800"/>
            <a:ext cx="9905998" cy="8382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95400" y="990600"/>
            <a:ext cx="9905999" cy="5562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o-RO" sz="4000" dirty="0" smtClean="0"/>
              <a:t>  </a:t>
            </a:r>
            <a:r>
              <a:rPr lang="ro-RO" sz="4800" dirty="0" smtClean="0"/>
              <a:t>Cu ajutorul variabilelor desemnate special, adică prin introducerea prefixului </a:t>
            </a:r>
            <a:r>
              <a:rPr lang="ro-RO" sz="4800" b="1" dirty="0" smtClean="0">
                <a:solidFill>
                  <a:schemeClr val="bg2"/>
                </a:solidFill>
              </a:rPr>
              <a:t>var</a:t>
            </a:r>
            <a:r>
              <a:rPr lang="ro-RO" sz="4800" dirty="0" smtClean="0"/>
              <a:t> în lista de parametri formali, procedura poate să întoarcă mai multe rezultate.</a:t>
            </a:r>
            <a:endParaRPr lang="ru-RU" sz="4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143000" y="685800"/>
            <a:ext cx="59503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9600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-1478570"/>
            <a:ext cx="9905998" cy="1478570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1141413" y="304800"/>
          <a:ext cx="5640387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C:\Users\Roxi\Desktop\Снимок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9400" y="3048000"/>
            <a:ext cx="3889375" cy="787400"/>
          </a:xfrm>
          <a:prstGeom prst="rect">
            <a:avLst/>
          </a:prstGeom>
          <a:noFill/>
        </p:spPr>
      </p:pic>
      <p:pic>
        <p:nvPicPr>
          <p:cNvPr id="1031" name="Picture 7" descr="C:\Users\Roxi\Desktop\Снимок1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29400" y="5181600"/>
            <a:ext cx="4017962" cy="914400"/>
          </a:xfrm>
          <a:prstGeom prst="rect">
            <a:avLst/>
          </a:prstGeom>
          <a:noFill/>
        </p:spPr>
      </p:pic>
      <p:cxnSp>
        <p:nvCxnSpPr>
          <p:cNvPr id="13" name="Прямая со стрелкой 12"/>
          <p:cNvCxnSpPr/>
          <p:nvPr/>
        </p:nvCxnSpPr>
        <p:spPr>
          <a:xfrm>
            <a:off x="5867400" y="3429000"/>
            <a:ext cx="685800" cy="0"/>
          </a:xfrm>
          <a:prstGeom prst="straightConnector1">
            <a:avLst/>
          </a:prstGeom>
          <a:ln w="571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5867400" y="5638800"/>
            <a:ext cx="685800" cy="0"/>
          </a:xfrm>
          <a:prstGeom prst="straightConnector1">
            <a:avLst/>
          </a:prstGeom>
          <a:ln w="571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91400" y="1524000"/>
            <a:ext cx="312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400" dirty="0" smtClean="0">
                <a:solidFill>
                  <a:schemeClr val="tx2">
                    <a:lumMod val="75000"/>
                  </a:schemeClr>
                </a:solidFill>
              </a:rPr>
              <a:t>Exemple</a:t>
            </a:r>
            <a:endParaRPr lang="ru-RU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>
            <a:off x="8382000" y="2209800"/>
            <a:ext cx="0" cy="685800"/>
          </a:xfrm>
          <a:prstGeom prst="straightConnector1">
            <a:avLst/>
          </a:prstGeom>
          <a:ln w="57150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 smtClean="0"/>
              <a:t>Pentru ce utilizăm parametrii…?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4000" dirty="0" smtClean="0">
                <a:solidFill>
                  <a:schemeClr val="bg2">
                    <a:lumMod val="50000"/>
                  </a:schemeClr>
                </a:solidFill>
              </a:rPr>
              <a:t>PARAMETRI-VALOARE</a:t>
            </a:r>
            <a:r>
              <a:rPr lang="ro-RO" sz="4000" dirty="0" smtClean="0"/>
              <a:t> transmit valori din programul principal în procedură.</a:t>
            </a:r>
          </a:p>
          <a:p>
            <a:r>
              <a:rPr lang="ro-RO" sz="4000" dirty="0" smtClean="0">
                <a:solidFill>
                  <a:schemeClr val="bg2">
                    <a:lumMod val="50000"/>
                  </a:schemeClr>
                </a:solidFill>
              </a:rPr>
              <a:t>PARAMETRI-VARIABILĂ</a:t>
            </a:r>
            <a:r>
              <a:rPr lang="ro-RO" sz="4000" dirty="0" smtClean="0"/>
              <a:t> întorc rezultatele din procedură în programul principal.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Другая 3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370</Words>
  <Application>Microsoft Office PowerPoint</Application>
  <PresentationFormat>Произвольный</PresentationFormat>
  <Paragraphs>53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Circuit</vt:lpstr>
      <vt:lpstr>Proiect la tema: „PROCEDURI”</vt:lpstr>
      <vt:lpstr>Слайд 2</vt:lpstr>
      <vt:lpstr>Cuprins:</vt:lpstr>
      <vt:lpstr>Definiția:</vt:lpstr>
      <vt:lpstr>Forma generală a textului unei declarații de procedură este:</vt:lpstr>
      <vt:lpstr>Explicația   algoritmului:</vt:lpstr>
      <vt:lpstr>Слайд 7</vt:lpstr>
      <vt:lpstr>Слайд 8</vt:lpstr>
      <vt:lpstr>Pentru ce utilizăm parametrii…?</vt:lpstr>
      <vt:lpstr>Cum se activează o procedură?</vt:lpstr>
      <vt:lpstr>Parametrii  actuali</vt:lpstr>
      <vt:lpstr>Bibliografie:</vt:lpstr>
      <vt:lpstr>Mulțumesc pentru atenție!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Ruxanda *</dc:creator>
  <cp:lastModifiedBy>Roxi</cp:lastModifiedBy>
  <cp:revision>2</cp:revision>
  <dcterms:created xsi:type="dcterms:W3CDTF">2018-11-10T16:16:49Z</dcterms:created>
  <dcterms:modified xsi:type="dcterms:W3CDTF">2018-11-10T21:42:40Z</dcterms:modified>
</cp:coreProperties>
</file>