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8" r:id="rId6"/>
    <p:sldId id="286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46" autoAdjust="0"/>
  </p:normalViewPr>
  <p:slideViewPr>
    <p:cSldViewPr snapToGrid="0">
      <p:cViewPr>
        <p:scale>
          <a:sx n="75" d="100"/>
          <a:sy n="75" d="100"/>
        </p:scale>
        <p:origin x="735" y="32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07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-library.net/files/books-library.net-07192142Kn9I3.pdf" TargetMode="External"/><Relationship Id="rId2" Type="http://schemas.openxmlformats.org/officeDocument/2006/relationships/hyperlink" Target="https://book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aou.edu.in/assets/pdf/PGDCA-202_slm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232913"/>
            <a:ext cx="8092439" cy="383013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Aplicație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web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pentru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gestionarea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spațiilor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comune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ale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unei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</a:t>
            </a:r>
            <a:r>
              <a:rPr lang="en-US" sz="5600" b="0" dirty="0" err="1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firme</a:t>
            </a:r>
            <a:r>
              <a:rPr lang="en-US" sz="5600" b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(OFOPS)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147E8-E0C8-5F72-5D5A-82DEE98F2BB5}"/>
              </a:ext>
            </a:extLst>
          </p:cNvPr>
          <p:cNvSpPr txBox="1"/>
          <p:nvPr/>
        </p:nvSpPr>
        <p:spPr>
          <a:xfrm>
            <a:off x="4678680" y="6163422"/>
            <a:ext cx="666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Coordonator</a:t>
            </a:r>
            <a:r>
              <a:rPr lang="en-US" sz="2400" dirty="0"/>
              <a:t>: Conf. univ. dr. Boriga Radu Eugen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F3CE1-2F95-54F9-D286-92654937FE52}"/>
              </a:ext>
            </a:extLst>
          </p:cNvPr>
          <p:cNvSpPr txBox="1"/>
          <p:nvPr/>
        </p:nvSpPr>
        <p:spPr>
          <a:xfrm>
            <a:off x="2247900" y="5090160"/>
            <a:ext cx="499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Absolvent: Iftimi Ruxandra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D399-C5B9-4E03-EA51-17D0BFB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29" y="65314"/>
            <a:ext cx="6591300" cy="805543"/>
          </a:xfrm>
        </p:spPr>
        <p:txBody>
          <a:bodyPr/>
          <a:lstStyle/>
          <a:p>
            <a:r>
              <a:rPr lang="ro-RO" sz="5400" dirty="0"/>
              <a:t>Bibliografie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85991-25BC-09A2-A5AF-11321DD6B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871" y="1055914"/>
            <a:ext cx="11401879" cy="5198836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Stuart Anderson,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12-Italic-Identity-H"/>
              </a:rPr>
              <a:t>Integration Testing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2011,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Caps10-Regular-Identity-H"/>
              </a:rPr>
              <a:t>url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: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https://www.inf.ed.ac.uk/teaching/courses/st/2011- 12/Resource- folder/10_integration.pdf</a:t>
            </a:r>
            <a:r>
              <a:rPr lang="ro-RO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accesat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1.6.2024).</a:t>
            </a:r>
            <a:endParaRPr lang="ro-RO" sz="1800" b="0" i="0" u="none" strike="noStrike" baseline="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endParaRPr lang="ro-RO" sz="180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Vladimir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Khorikov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12-Italic-Identity-H"/>
              </a:rPr>
              <a:t>Unit Testing - Principles, Practices, and Patterns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2020,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Caps10-Regular-Identity-H"/>
              </a:rPr>
              <a:t>url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:</a:t>
            </a:r>
            <a:r>
              <a:rPr lang="ro-RO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MMono12-Regular-Identity-H"/>
                <a:hlinkClick r:id="rId2"/>
              </a:rPr>
              <a:t>https://books</a:t>
            </a:r>
            <a:r>
              <a:rPr lang="ro-RO" sz="1800" dirty="0">
                <a:solidFill>
                  <a:srgbClr val="0000FF"/>
                </a:solidFill>
                <a:latin typeface="LMMono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  <a:hlinkClick r:id="rId3"/>
              </a:rPr>
              <a:t>l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  <a:hlinkClick r:id="rId3"/>
              </a:rPr>
              <a:t>ibrary.net/files/books-library.net-07192142Kn9I3.pdf</a:t>
            </a:r>
            <a:r>
              <a:rPr lang="ro-RO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accesat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1.6.2024).</a:t>
            </a:r>
            <a:endParaRPr lang="ro-RO" sz="1800" b="0" i="0" u="none" strike="noStrike" baseline="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endParaRPr lang="ro-RO" sz="180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Buse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Kanal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12-Italic-Identity-H"/>
              </a:rPr>
              <a:t>The Significance of Dark Mode in App Design and User Retention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</a:t>
            </a:r>
            <a:r>
              <a:rPr lang="ro-RO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2023,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Caps10-Regular-Identity-H"/>
              </a:rPr>
              <a:t>url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: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https://www.shyftup.com/blog/the-significance-of-dark-modein-app-design-and-user-retention/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accesat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1.6.2024).</a:t>
            </a:r>
            <a:endParaRPr lang="ro-RO" sz="180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endParaRPr lang="ro-RO" sz="1800" b="0" i="0" u="none" strike="noStrike" baseline="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Herbert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Schildt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12-Italic-Identity-H"/>
              </a:rPr>
              <a:t>JAVA The Complete Reference Ninth Edition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2014,</a:t>
            </a:r>
            <a:r>
              <a:rPr lang="ro-RO" sz="180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Caps10-Regular-Identity-H"/>
              </a:rPr>
              <a:t>url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: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https:</a:t>
            </a:r>
            <a:r>
              <a:rPr lang="it-IT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//www.sietk.org/downloads/javabook.pdf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(accesat în 31.5.2024).</a:t>
            </a:r>
            <a:endParaRPr lang="ro-RO" sz="180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endParaRPr lang="ro-RO" sz="1800" b="0" i="0" u="none" strike="noStrike" baseline="0" dirty="0">
              <a:solidFill>
                <a:srgbClr val="000000"/>
              </a:solidFill>
              <a:latin typeface="LMRoman12-Regular-Identity-H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Mr.K.J.Sharma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12-Italic-Identity-H"/>
              </a:rPr>
              <a:t>WEB APPLICATION DEVELOPMENT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, 2015,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Caps10-Regular-Identity-H"/>
              </a:rPr>
              <a:t>url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: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LMMono12-Regular-Identity-H"/>
                <a:hlinkClick r:id="rId4"/>
              </a:rPr>
              <a:t>https://baou.edu.in/assets/pdf/PGDCA-202_slm.pdf</a:t>
            </a:r>
            <a:r>
              <a:rPr lang="ro-RO" sz="1800" b="0" i="0" u="none" strike="noStrike" baseline="0" dirty="0">
                <a:solidFill>
                  <a:srgbClr val="0000FF"/>
                </a:solidFill>
                <a:latin typeface="LMMono12-Regular-Identity-H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accesat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MRoman12-Regular-Identity-H"/>
              </a:rPr>
              <a:t>în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MRoman12-Regular-Identity-H"/>
              </a:rPr>
              <a:t> 31.5.2024).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ro-RO" dirty="0"/>
              <a:t>Vă mulțumesc!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371" y="3685939"/>
            <a:ext cx="4470399" cy="2919512"/>
          </a:xfrm>
        </p:spPr>
        <p:txBody>
          <a:bodyPr/>
          <a:lstStyle/>
          <a:p>
            <a:r>
              <a:rPr lang="ro-RO" dirty="0"/>
              <a:t>...și urmează demo-ul! </a:t>
            </a:r>
            <a:r>
              <a:rPr lang="ro-RO" dirty="0">
                <a:sym typeface="Wingdings" panose="05000000000000000000" pitchFamily="2" charset="2"/>
              </a:rPr>
              <a:t></a:t>
            </a:r>
            <a:r>
              <a:rPr lang="ro-R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457200"/>
            <a:ext cx="8511540" cy="740229"/>
          </a:xfrm>
        </p:spPr>
        <p:txBody>
          <a:bodyPr/>
          <a:lstStyle/>
          <a:p>
            <a:r>
              <a:rPr lang="ro-RO" dirty="0"/>
              <a:t>Structura lucrării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8" y="1496786"/>
            <a:ext cx="10558052" cy="4762499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Introducerea</a:t>
            </a:r>
            <a:r>
              <a:rPr lang="it-IT" sz="2800" b="0" i="0" u="none" strike="noStrike" baseline="0" dirty="0">
                <a:latin typeface="LMRoman12-Regular-Identity-H"/>
              </a:rPr>
              <a:t> - problema, scopul și obiectivele OfOps;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it-IT" sz="2800" b="1" i="0" u="none" strike="noStrike" baseline="0" dirty="0">
                <a:latin typeface="LMRoman12-Regular-Identity-H"/>
              </a:rPr>
              <a:t>2.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Preliminarii </a:t>
            </a:r>
            <a:r>
              <a:rPr lang="it-IT" sz="2800" b="0" i="0" u="none" strike="noStrike" baseline="0" dirty="0">
                <a:latin typeface="LMRoman12-Regular-Identity-H"/>
              </a:rPr>
              <a:t>- tehnologiile,</a:t>
            </a:r>
            <a:r>
              <a:rPr lang="ro-RO" sz="2800" b="0" i="0" u="none" strike="noStrike" baseline="0" dirty="0">
                <a:latin typeface="LMRoman12-Regular-Identity-H"/>
              </a:rPr>
              <a:t> </a:t>
            </a:r>
            <a:r>
              <a:rPr lang="it-IT" sz="2800" b="0" i="0" u="none" strike="noStrike" baseline="0" dirty="0">
                <a:latin typeface="LMRoman12-Regular-Identity-H"/>
              </a:rPr>
              <a:t>securitatea și mijloacele de testare folosite;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en-US" sz="2800" b="1" i="0" u="none" strike="noStrike" baseline="0" dirty="0">
                <a:latin typeface="LMRoman12-Regular-Identity-H"/>
              </a:rPr>
              <a:t>3.</a:t>
            </a:r>
            <a:r>
              <a:rPr lang="it-IT" sz="2800" b="1" i="0" u="none" strike="noStrike" baseline="0" dirty="0">
                <a:latin typeface="LMRoman12-Regular-Identity-H"/>
              </a:rPr>
              <a:t> </a:t>
            </a:r>
            <a:r>
              <a:rPr lang="ro-RO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 err="1">
                <a:latin typeface="LMRoman12-Regular-Identity-H"/>
              </a:rPr>
              <a:t>Prezentarea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1" i="0" u="none" strike="noStrike" baseline="0" dirty="0" err="1">
                <a:latin typeface="LMRoman12-Regular-Identity-H"/>
              </a:rPr>
              <a:t>aplicației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>
                <a:latin typeface="LMRoman12-Regular-Identity-H"/>
              </a:rPr>
              <a:t>- </a:t>
            </a:r>
            <a:r>
              <a:rPr lang="en-US" sz="2800" b="0" i="0" u="none" strike="noStrike" baseline="0" dirty="0" err="1">
                <a:latin typeface="LMRoman12-Regular-Identity-H"/>
              </a:rPr>
              <a:t>descrierea</a:t>
            </a:r>
            <a:r>
              <a:rPr lang="en-US" sz="2800" b="0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 err="1">
                <a:latin typeface="LMRoman12-Regular-Identity-H"/>
              </a:rPr>
              <a:t>funcționalităților</a:t>
            </a:r>
            <a:r>
              <a:rPr lang="en-US" sz="2800" b="0" i="0" u="none" strike="noStrike" baseline="0" dirty="0">
                <a:latin typeface="LMRoman12-Regular-Identity-H"/>
              </a:rPr>
              <a:t> </a:t>
            </a:r>
            <a:r>
              <a:rPr lang="en-US" sz="2800" b="0" i="0" u="none" strike="noStrike" baseline="0" dirty="0" err="1">
                <a:latin typeface="LMRoman12-Regular-Identity-H"/>
              </a:rPr>
              <a:t>OfOps</a:t>
            </a:r>
            <a:r>
              <a:rPr lang="ro-RO" sz="2800" b="0" i="0" u="none" strike="noStrike" baseline="0" dirty="0">
                <a:latin typeface="LMRoman12-Regular-Identity-H"/>
              </a:rPr>
              <a:t>;</a:t>
            </a:r>
          </a:p>
          <a:p>
            <a:pPr algn="l"/>
            <a:endParaRPr lang="pt-BR" sz="2800" b="0" i="0" u="none" strike="noStrike" baseline="0" dirty="0">
              <a:latin typeface="LMRoman12-Regular-Identity-H"/>
            </a:endParaRPr>
          </a:p>
          <a:p>
            <a:pPr algn="l"/>
            <a:r>
              <a:rPr lang="it-IT" sz="2800" b="1" i="0" u="none" strike="noStrike" baseline="0" dirty="0">
                <a:latin typeface="LMRoman12-Regular-Identity-H"/>
              </a:rPr>
              <a:t>4.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it-IT" sz="2800" b="1" i="0" u="none" strike="noStrike" baseline="0" dirty="0">
                <a:latin typeface="LMRoman12-Regular-Identity-H"/>
              </a:rPr>
              <a:t>Concluzii </a:t>
            </a:r>
            <a:r>
              <a:rPr lang="it-IT" sz="2800" b="0" i="0" u="none" strike="noStrike" baseline="0" dirty="0">
                <a:latin typeface="LMRoman12-Regular-Identity-H"/>
              </a:rPr>
              <a:t>- concluziile </a:t>
            </a:r>
            <a:r>
              <a:rPr lang="ro-RO" sz="2800" b="0" i="0" u="none" strike="noStrike" baseline="0" dirty="0">
                <a:latin typeface="LMRoman12-Regular-Identity-H"/>
              </a:rPr>
              <a:t>și </a:t>
            </a:r>
            <a:r>
              <a:rPr lang="it-IT" sz="2800" b="0" i="0" u="none" strike="noStrike" baseline="0" dirty="0">
                <a:latin typeface="LMRoman12-Regular-Identity-H"/>
              </a:rPr>
              <a:t>posibilitatea de dezvoltare ulterioară;</a:t>
            </a:r>
            <a:endParaRPr lang="ro-RO" sz="2800" b="0" i="0" u="none" strike="noStrike" baseline="0" dirty="0">
              <a:latin typeface="LMRoman12-Regular-Identity-H"/>
            </a:endParaRPr>
          </a:p>
          <a:p>
            <a:pPr algn="l"/>
            <a:endParaRPr lang="it-IT" sz="2800" b="0" i="0" u="none" strike="noStrike" baseline="0" dirty="0">
              <a:latin typeface="LMRoman12-Regular-Identity-H"/>
            </a:endParaRPr>
          </a:p>
          <a:p>
            <a:pPr algn="l"/>
            <a:r>
              <a:rPr lang="en-US" sz="2800" b="1" i="0" u="none" strike="noStrike" baseline="0" dirty="0">
                <a:latin typeface="LMRoman12-Regular-Identity-H"/>
              </a:rPr>
              <a:t>5. </a:t>
            </a:r>
            <a:r>
              <a:rPr lang="ro-RO" sz="2800" b="1" i="0" u="none" strike="noStrike" baseline="0" dirty="0">
                <a:latin typeface="LMRoman12-Regular-Identity-H"/>
              </a:rPr>
              <a:t>  </a:t>
            </a:r>
            <a:r>
              <a:rPr lang="en-US" sz="2800" b="1" i="0" u="none" strike="noStrike" baseline="0" dirty="0" err="1">
                <a:latin typeface="LMRoman12-Regular-Identity-H"/>
              </a:rPr>
              <a:t>Bibliografia</a:t>
            </a:r>
            <a:r>
              <a:rPr lang="en-US" sz="2800" b="1" i="0" u="none" strike="noStrike" baseline="0" dirty="0">
                <a:latin typeface="LMRoman12-Regular-Identity-H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515" y="283028"/>
            <a:ext cx="8621486" cy="1300843"/>
          </a:xfrm>
        </p:spPr>
        <p:txBody>
          <a:bodyPr/>
          <a:lstStyle/>
          <a:p>
            <a:r>
              <a:rPr lang="en-US" dirty="0"/>
              <a:t>Motiva</a:t>
            </a:r>
            <a:r>
              <a:rPr lang="ro-RO" dirty="0"/>
              <a:t>ția </a:t>
            </a:r>
            <a:r>
              <a:rPr lang="en-US" dirty="0" err="1"/>
              <a:t>aplica</a:t>
            </a:r>
            <a:r>
              <a:rPr lang="ro-RO" dirty="0"/>
              <a:t>ției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C58E1-D14C-4F43-5835-8F0EF68C4D8E}"/>
              </a:ext>
            </a:extLst>
          </p:cNvPr>
          <p:cNvSpPr txBox="1"/>
          <p:nvPr/>
        </p:nvSpPr>
        <p:spPr>
          <a:xfrm>
            <a:off x="1415143" y="1834243"/>
            <a:ext cx="947601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200" dirty="0"/>
              <a:t>Necesitatea de a scăpa de problemele inutile ale venirii la birou</a:t>
            </a:r>
          </a:p>
          <a:p>
            <a:endParaRPr lang="ro-RO" sz="3200" dirty="0"/>
          </a:p>
          <a:p>
            <a:endParaRPr lang="ro-RO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3200" dirty="0"/>
              <a:t>Eficientizarea și utilizarea corespunzătoare a resurselor comune dispuse de o firmă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217714"/>
            <a:ext cx="10166169" cy="778329"/>
          </a:xfrm>
        </p:spPr>
        <p:txBody>
          <a:bodyPr/>
          <a:lstStyle/>
          <a:p>
            <a:r>
              <a:rPr lang="ro-RO" sz="5400" dirty="0"/>
              <a:t>Tehnologii, securitate, testare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188" y="1349828"/>
            <a:ext cx="10558052" cy="5050971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Stocarea datelor </a:t>
            </a:r>
            <a:r>
              <a:rPr lang="ro-RO" dirty="0"/>
              <a:t>– </a:t>
            </a:r>
            <a:r>
              <a:rPr lang="en-US" b="0" i="0" u="none" strike="noStrike" baseline="0" dirty="0">
                <a:latin typeface="LMRoman12-Regular-Identity-H"/>
              </a:rPr>
              <a:t>MySQL Workbench</a:t>
            </a: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Backend </a:t>
            </a:r>
            <a:r>
              <a:rPr lang="ro-RO" dirty="0"/>
              <a:t>–</a:t>
            </a:r>
            <a:r>
              <a:rPr lang="ro-RO" b="1" dirty="0"/>
              <a:t> </a:t>
            </a:r>
            <a:r>
              <a:rPr lang="ro-RO" dirty="0"/>
              <a:t>Java și Spring Boot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Frontend </a:t>
            </a:r>
            <a:r>
              <a:rPr lang="ro-RO" dirty="0"/>
              <a:t>– Angular, HTML, CSS, Typescript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Securitare</a:t>
            </a:r>
            <a:r>
              <a:rPr lang="ro-RO" dirty="0"/>
              <a:t> – Autentificare și autorizare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ro-RO" dirty="0"/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ro-RO" b="1" dirty="0"/>
              <a:t>Testare</a:t>
            </a:r>
            <a:r>
              <a:rPr lang="ro-RO" dirty="0"/>
              <a:t> – Teste unitare și de integrare</a:t>
            </a:r>
          </a:p>
        </p:txBody>
      </p:sp>
    </p:spTree>
    <p:extLst>
      <p:ext uri="{BB962C8B-B14F-4D97-AF65-F5344CB8AC3E}">
        <p14:creationId xmlns:p14="http://schemas.microsoft.com/office/powerpoint/2010/main" val="118209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31C1-6E1A-D587-8884-97802D79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357" y="1812469"/>
            <a:ext cx="2552700" cy="1115786"/>
          </a:xfrm>
        </p:spPr>
        <p:txBody>
          <a:bodyPr/>
          <a:lstStyle/>
          <a:p>
            <a:r>
              <a:rPr lang="ro-RO" sz="2000" dirty="0"/>
              <a:t>Pagina principală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CEE5D0-4D05-2429-E503-45C77E1F279B}"/>
              </a:ext>
            </a:extLst>
          </p:cNvPr>
          <p:cNvSpPr txBox="1"/>
          <p:nvPr/>
        </p:nvSpPr>
        <p:spPr>
          <a:xfrm>
            <a:off x="2873829" y="152399"/>
            <a:ext cx="836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b="1" dirty="0">
                <a:latin typeface="+mj-lt"/>
                <a:ea typeface="+mj-ea"/>
                <a:cs typeface="+mj-cs"/>
              </a:rPr>
              <a:t>Prezentarea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aplica</a:t>
            </a:r>
            <a:r>
              <a:rPr lang="ro-RO" sz="5400" b="1" dirty="0">
                <a:latin typeface="+mj-lt"/>
                <a:ea typeface="+mj-ea"/>
                <a:cs typeface="+mj-cs"/>
              </a:rPr>
              <a:t>ției</a:t>
            </a:r>
            <a:endParaRPr lang="en-US" sz="5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735F6-ED03-6DB7-E4A3-A40E7A8D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163" y="3929745"/>
            <a:ext cx="6792494" cy="2522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A805C9-BBB9-E49E-69C8-621CEF587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24" y="1298122"/>
            <a:ext cx="6885404" cy="2488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926323-27B5-0304-83A3-3E3403E3230D}"/>
              </a:ext>
            </a:extLst>
          </p:cNvPr>
          <p:cNvSpPr txBox="1"/>
          <p:nvPr/>
        </p:nvSpPr>
        <p:spPr>
          <a:xfrm>
            <a:off x="2177143" y="4610101"/>
            <a:ext cx="267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Dark mode-ul pentru </a:t>
            </a:r>
          </a:p>
          <a:p>
            <a:r>
              <a:rPr lang="ro-RO" sz="2000" b="1" dirty="0"/>
              <a:t>pagina principală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04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17AD-78A9-EAA5-2690-B8E1E673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257" y="789213"/>
            <a:ext cx="8771790" cy="642257"/>
          </a:xfrm>
        </p:spPr>
        <p:txBody>
          <a:bodyPr/>
          <a:lstStyle/>
          <a:p>
            <a:r>
              <a:rPr lang="ro-RO" sz="5400" b="1" dirty="0">
                <a:latin typeface="+mj-lt"/>
                <a:ea typeface="+mj-ea"/>
                <a:cs typeface="+mj-cs"/>
              </a:rPr>
              <a:t>Prezentarea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aplica</a:t>
            </a:r>
            <a:r>
              <a:rPr lang="ro-RO" sz="5400" b="1" dirty="0">
                <a:latin typeface="+mj-lt"/>
                <a:ea typeface="+mj-ea"/>
                <a:cs typeface="+mj-cs"/>
              </a:rPr>
              <a:t>ției</a:t>
            </a:r>
            <a:br>
              <a:rPr lang="en-US" sz="4400" b="1" dirty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2D737-FCDF-28F5-99F5-5D3B974B4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627" y="1262742"/>
            <a:ext cx="9739495" cy="43107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95D67E-C578-4C1F-73A3-635B7399E495}"/>
              </a:ext>
            </a:extLst>
          </p:cNvPr>
          <p:cNvSpPr txBox="1"/>
          <p:nvPr/>
        </p:nvSpPr>
        <p:spPr>
          <a:xfrm>
            <a:off x="4782909" y="5785757"/>
            <a:ext cx="253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/>
              <a:t>Existența validărilor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179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C7B4-1479-E83A-8530-596EBB0D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71600"/>
            <a:ext cx="999036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AB41B-26A4-46BA-BAED-5B74CFD01EF4}"/>
              </a:ext>
            </a:extLst>
          </p:cNvPr>
          <p:cNvSpPr txBox="1"/>
          <p:nvPr/>
        </p:nvSpPr>
        <p:spPr>
          <a:xfrm>
            <a:off x="3096985" y="-43543"/>
            <a:ext cx="735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b="1" dirty="0">
                <a:latin typeface="+mj-lt"/>
                <a:ea typeface="+mj-ea"/>
                <a:cs typeface="+mj-cs"/>
              </a:rPr>
              <a:t>Prezentarea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aplica</a:t>
            </a:r>
            <a:r>
              <a:rPr lang="ro-RO" sz="5400" b="1" dirty="0">
                <a:latin typeface="+mj-lt"/>
                <a:ea typeface="+mj-ea"/>
                <a:cs typeface="+mj-cs"/>
              </a:rPr>
              <a:t>ției</a:t>
            </a:r>
            <a:endParaRPr lang="en-US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65296-6C9A-F1DF-55C6-5579838B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156" y="1019283"/>
            <a:ext cx="6253844" cy="2905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2EAFC6-1260-A490-A6BF-7084CA70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924300"/>
            <a:ext cx="5938155" cy="2984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B62CC-E11B-D442-015E-B379DA9D5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9281"/>
            <a:ext cx="5938156" cy="2905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9F5D44-5944-B241-7365-9AB4EBD9F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54" y="3924299"/>
            <a:ext cx="6253844" cy="29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1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CB90-CFB1-3074-7ABD-BF08FCA7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456" y="103415"/>
            <a:ext cx="9202783" cy="1496786"/>
          </a:xfrm>
        </p:spPr>
        <p:txBody>
          <a:bodyPr/>
          <a:lstStyle/>
          <a:p>
            <a:r>
              <a:rPr lang="ro-RO" sz="6000" b="1" dirty="0">
                <a:latin typeface="+mj-lt"/>
                <a:ea typeface="+mj-ea"/>
                <a:cs typeface="+mj-cs"/>
              </a:rPr>
              <a:t>Prezentarea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aplica</a:t>
            </a:r>
            <a:r>
              <a:rPr lang="ro-RO" sz="6000" b="1" dirty="0">
                <a:latin typeface="+mj-lt"/>
                <a:ea typeface="+mj-ea"/>
                <a:cs typeface="+mj-cs"/>
              </a:rPr>
              <a:t>ției</a:t>
            </a:r>
            <a:br>
              <a:rPr lang="en-US" sz="6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00970-854C-C92F-65C3-9851C3F8E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687" y="1094014"/>
            <a:ext cx="10748552" cy="439238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E0DBA-A4F1-B743-1420-03A021B0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74461"/>
            <a:ext cx="6095999" cy="2757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BA420-5F60-B616-DEBE-078E0F57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4461"/>
            <a:ext cx="6096000" cy="27573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0E2645-421E-5BEA-5EBE-8CEE1701C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400" y="3831771"/>
            <a:ext cx="6349999" cy="30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C9A334-90AD-9C73-C74B-C3C435154BD4}"/>
              </a:ext>
            </a:extLst>
          </p:cNvPr>
          <p:cNvSpPr txBox="1"/>
          <p:nvPr/>
        </p:nvSpPr>
        <p:spPr>
          <a:xfrm>
            <a:off x="4659549" y="0"/>
            <a:ext cx="287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5400" b="1" dirty="0"/>
              <a:t>Concluzii</a:t>
            </a:r>
            <a:endParaRPr lang="en-US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E85BF-3DA3-C047-7801-3E04823768CA}"/>
              </a:ext>
            </a:extLst>
          </p:cNvPr>
          <p:cNvSpPr txBox="1"/>
          <p:nvPr/>
        </p:nvSpPr>
        <p:spPr>
          <a:xfrm>
            <a:off x="1333500" y="1282700"/>
            <a:ext cx="98742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 u="none" strike="noStrike" baseline="0">
                <a:latin typeface="LMRoman12-Regular-Identity-H"/>
              </a:defRPr>
            </a:lvl1pPr>
          </a:lstStyle>
          <a:p>
            <a:r>
              <a:rPr lang="ro-RO" sz="3200" dirty="0">
                <a:latin typeface="+mn-lt"/>
              </a:rPr>
              <a:t>S</a:t>
            </a:r>
            <a:r>
              <a:rPr lang="en-US" sz="3200" dirty="0" err="1">
                <a:latin typeface="+mn-lt"/>
              </a:rPr>
              <a:t>oluție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eficientă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pentru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gestionarea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organizată</a:t>
            </a:r>
            <a:r>
              <a:rPr lang="en-US" sz="3200" dirty="0">
                <a:latin typeface="+mn-lt"/>
              </a:rPr>
              <a:t> a </a:t>
            </a:r>
            <a:r>
              <a:rPr lang="en-US" sz="3200" dirty="0" err="1">
                <a:latin typeface="+mn-lt"/>
              </a:rPr>
              <a:t>spațiilor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comune</a:t>
            </a:r>
            <a:r>
              <a:rPr lang="en-US" sz="3200" dirty="0">
                <a:latin typeface="+mn-lt"/>
              </a:rPr>
              <a:t> ale</a:t>
            </a:r>
            <a:r>
              <a:rPr lang="ro-RO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unei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firme</a:t>
            </a:r>
            <a:r>
              <a:rPr lang="en-US" sz="3200" dirty="0">
                <a:latin typeface="+mn-lt"/>
              </a:rPr>
              <a:t> </a:t>
            </a:r>
            <a:endParaRPr lang="ro-RO" sz="3200" dirty="0">
              <a:latin typeface="+mn-lt"/>
            </a:endParaRPr>
          </a:p>
          <a:p>
            <a:endParaRPr lang="ro-RO" sz="3200" dirty="0">
              <a:latin typeface="+mn-lt"/>
            </a:endParaRPr>
          </a:p>
          <a:p>
            <a:r>
              <a:rPr lang="ro-RO" sz="3200" dirty="0">
                <a:latin typeface="+mn-lt"/>
              </a:rPr>
              <a:t>Î</a:t>
            </a:r>
            <a:r>
              <a:rPr lang="en-US" sz="3200" dirty="0" err="1">
                <a:latin typeface="+mn-lt"/>
              </a:rPr>
              <a:t>mbunătățirea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experienței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angajaților</a:t>
            </a:r>
            <a:r>
              <a:rPr lang="en-US" sz="3200" dirty="0">
                <a:latin typeface="+mn-lt"/>
              </a:rPr>
              <a:t> la </a:t>
            </a:r>
            <a:r>
              <a:rPr lang="en-US" sz="3200" dirty="0" err="1">
                <a:latin typeface="+mn-lt"/>
              </a:rPr>
              <a:t>locul</a:t>
            </a:r>
            <a:r>
              <a:rPr lang="en-US" sz="3200" dirty="0">
                <a:latin typeface="+mn-lt"/>
              </a:rPr>
              <a:t> de </a:t>
            </a:r>
            <a:r>
              <a:rPr lang="en-US" sz="3200" dirty="0" err="1">
                <a:latin typeface="+mn-lt"/>
              </a:rPr>
              <a:t>muncă</a:t>
            </a:r>
            <a:endParaRPr lang="ro-RO" sz="3200" dirty="0">
              <a:latin typeface="+mn-lt"/>
            </a:endParaRPr>
          </a:p>
          <a:p>
            <a:endParaRPr lang="ro-RO" sz="3200" dirty="0">
              <a:latin typeface="+mn-lt"/>
            </a:endParaRPr>
          </a:p>
          <a:p>
            <a:r>
              <a:rPr lang="pt-BR" sz="3200" dirty="0">
                <a:latin typeface="+mn-lt"/>
              </a:rPr>
              <a:t>O viitoare versiune poate include</a:t>
            </a:r>
            <a:r>
              <a:rPr lang="ro-RO" sz="3200" dirty="0">
                <a:latin typeface="+mn-lt"/>
              </a:rPr>
              <a:t> </a:t>
            </a:r>
            <a:r>
              <a:rPr lang="pt-BR" sz="3200" dirty="0">
                <a:latin typeface="+mn-lt"/>
              </a:rPr>
              <a:t>o nouă arie de aplicabilitate</a:t>
            </a:r>
            <a:r>
              <a:rPr lang="ro-RO" sz="3200" dirty="0">
                <a:latin typeface="+mn-lt"/>
              </a:rPr>
              <a:t>: </a:t>
            </a:r>
            <a:r>
              <a:rPr lang="en-US" sz="3200" dirty="0" err="1">
                <a:latin typeface="+mn-lt"/>
              </a:rPr>
              <a:t>mediului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universitar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67729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335</TotalTime>
  <Words>397</Words>
  <Application>Microsoft Office PowerPoint</Application>
  <PresentationFormat>Widescreen</PresentationFormat>
  <Paragraphs>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LMMono12-Regular-Identity-H</vt:lpstr>
      <vt:lpstr>LMRoman12-Italic-Identity-H</vt:lpstr>
      <vt:lpstr>LMRoman12-Regular-Identity-H</vt:lpstr>
      <vt:lpstr>LMRomanCaps10-Regular-Identity-H</vt:lpstr>
      <vt:lpstr>Roboto</vt:lpstr>
      <vt:lpstr>Tenorite</vt:lpstr>
      <vt:lpstr>Wingdings</vt:lpstr>
      <vt:lpstr>Custom</vt:lpstr>
      <vt:lpstr>Aplicație web pentru gestionarea spațiilor comune ale unei firme (OFOPS)</vt:lpstr>
      <vt:lpstr>Structura lucrării</vt:lpstr>
      <vt:lpstr>Motivația aplicației</vt:lpstr>
      <vt:lpstr>Tehnologii, securitate, testare</vt:lpstr>
      <vt:lpstr>Pagina principală</vt:lpstr>
      <vt:lpstr>Prezentarea aplicației </vt:lpstr>
      <vt:lpstr>PowerPoint Presentation</vt:lpstr>
      <vt:lpstr>Prezentarea aplicației </vt:lpstr>
      <vt:lpstr>PowerPoint Presentation</vt:lpstr>
      <vt:lpstr>Bibliografie</vt:lpstr>
      <vt:lpstr>Vă 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Ruxandra   Iftimi</dc:creator>
  <cp:lastModifiedBy>Ruxandra   Iftimi</cp:lastModifiedBy>
  <cp:revision>17</cp:revision>
  <dcterms:created xsi:type="dcterms:W3CDTF">2024-06-29T12:38:51Z</dcterms:created>
  <dcterms:modified xsi:type="dcterms:W3CDTF">2024-06-30T13:06:37Z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