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5"/>
  </p:notesMasterIdLst>
  <p:sldIdLst>
    <p:sldId id="278" r:id="rId5"/>
    <p:sldId id="279" r:id="rId6"/>
    <p:sldId id="305" r:id="rId7"/>
    <p:sldId id="280" r:id="rId8"/>
    <p:sldId id="281" r:id="rId9"/>
    <p:sldId id="282" r:id="rId10"/>
    <p:sldId id="283" r:id="rId11"/>
    <p:sldId id="284" r:id="rId12"/>
    <p:sldId id="294" r:id="rId13"/>
    <p:sldId id="306" r:id="rId14"/>
    <p:sldId id="307" r:id="rId15"/>
    <p:sldId id="308" r:id="rId16"/>
    <p:sldId id="309" r:id="rId17"/>
    <p:sldId id="285" r:id="rId18"/>
    <p:sldId id="296" r:id="rId19"/>
    <p:sldId id="297" r:id="rId20"/>
    <p:sldId id="286" r:id="rId21"/>
    <p:sldId id="298" r:id="rId22"/>
    <p:sldId id="289" r:id="rId23"/>
    <p:sldId id="300" r:id="rId24"/>
    <p:sldId id="287" r:id="rId25"/>
    <p:sldId id="299" r:id="rId26"/>
    <p:sldId id="288" r:id="rId27"/>
    <p:sldId id="301" r:id="rId28"/>
    <p:sldId id="290" r:id="rId29"/>
    <p:sldId id="302" r:id="rId30"/>
    <p:sldId id="291" r:id="rId31"/>
    <p:sldId id="303" r:id="rId32"/>
    <p:sldId id="292" r:id="rId33"/>
    <p:sldId id="30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97" autoAdjust="0"/>
    <p:restoredTop sz="94619" autoAdjust="0"/>
  </p:normalViewPr>
  <p:slideViewPr>
    <p:cSldViewPr snapToGrid="0">
      <p:cViewPr varScale="1">
        <p:scale>
          <a:sx n="88" d="100"/>
          <a:sy n="88" d="100"/>
        </p:scale>
        <p:origin x="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1500295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Algoritmi</a:t>
            </a:r>
            <a:r>
              <a:rPr lang="en-US" sz="4000" dirty="0"/>
              <a:t> de </a:t>
            </a:r>
            <a:r>
              <a:rPr lang="en-US" sz="4000" dirty="0" err="1"/>
              <a:t>sortare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8987" y="3684181"/>
            <a:ext cx="3206050" cy="150029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300" dirty="0"/>
              <a:t>Iftimi Ruxandra</a:t>
            </a:r>
          </a:p>
          <a:p>
            <a:pPr algn="l"/>
            <a:r>
              <a:rPr lang="en-US" dirty="0" err="1"/>
              <a:t>Grupa</a:t>
            </a:r>
            <a:r>
              <a:rPr lang="en-US" dirty="0"/>
              <a:t> 134</a:t>
            </a:r>
          </a:p>
          <a:p>
            <a:pPr algn="l"/>
            <a:r>
              <a:rPr lang="en-US" sz="2300" dirty="0"/>
              <a:t>https://github.com/ruxiii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AA4D-82FA-4D80-A5E9-8415ECC84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703" y="2530699"/>
            <a:ext cx="4539803" cy="1719328"/>
          </a:xfrm>
        </p:spPr>
        <p:txBody>
          <a:bodyPr/>
          <a:lstStyle/>
          <a:p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apelul</a:t>
            </a:r>
            <a:r>
              <a:rPr lang="en-US" dirty="0"/>
              <a:t> </a:t>
            </a:r>
            <a:r>
              <a:rPr lang="en-US" dirty="0" err="1"/>
              <a:t>sortarilor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F8792E6-02F1-4CDA-AC4F-52356D53BC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305" r="3305"/>
          <a:stretch>
            <a:fillRect/>
          </a:stretch>
        </p:blipFill>
        <p:spPr>
          <a:xfrm>
            <a:off x="6149662" y="215481"/>
            <a:ext cx="5621628" cy="6423578"/>
          </a:xfrm>
        </p:spPr>
      </p:pic>
    </p:spTree>
    <p:extLst>
      <p:ext uri="{BB962C8B-B14F-4D97-AF65-F5344CB8AC3E}">
        <p14:creationId xmlns:p14="http://schemas.microsoft.com/office/powerpoint/2010/main" val="1776159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6F4B-CC2A-438F-A8AD-7B671846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529" y="1152658"/>
            <a:ext cx="5241702" cy="4816700"/>
          </a:xfrm>
        </p:spPr>
        <p:txBody>
          <a:bodyPr>
            <a:normAutofit/>
          </a:bodyPr>
          <a:lstStyle/>
          <a:p>
            <a:r>
              <a:rPr lang="en-US" sz="4800" dirty="0" err="1"/>
              <a:t>Testele</a:t>
            </a:r>
            <a:r>
              <a:rPr lang="en-US" sz="4800" dirty="0"/>
              <a:t> (</a:t>
            </a:r>
            <a:r>
              <a:rPr lang="en-US" sz="4800" dirty="0" err="1"/>
              <a:t>pregatire</a:t>
            </a:r>
            <a:r>
              <a:rPr lang="en-US" sz="4800" dirty="0"/>
              <a:t> + </a:t>
            </a:r>
            <a:r>
              <a:rPr lang="en-US" sz="4800" dirty="0" err="1"/>
              <a:t>generare</a:t>
            </a:r>
            <a:r>
              <a:rPr lang="en-US" sz="4800" dirty="0"/>
              <a:t>)</a:t>
            </a:r>
            <a:br>
              <a:rPr lang="en-US" sz="4800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310D83-39C3-4602-942B-74C46F450E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0812" y="1392535"/>
            <a:ext cx="5574323" cy="4072930"/>
          </a:xfrm>
        </p:spPr>
      </p:pic>
    </p:spTree>
    <p:extLst>
      <p:ext uri="{BB962C8B-B14F-4D97-AF65-F5344CB8AC3E}">
        <p14:creationId xmlns:p14="http://schemas.microsoft.com/office/powerpoint/2010/main" val="298681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FE13-7326-4BD0-B8AA-C612416A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69CFEE-6ADF-4EE2-A250-6B9257E30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3147" y="2459865"/>
            <a:ext cx="3965705" cy="2305318"/>
          </a:xfrm>
        </p:spPr>
      </p:pic>
    </p:spTree>
    <p:extLst>
      <p:ext uri="{BB962C8B-B14F-4D97-AF65-F5344CB8AC3E}">
        <p14:creationId xmlns:p14="http://schemas.microsoft.com/office/powerpoint/2010/main" val="856276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5649-2415-41A1-BF44-361A8175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Fisier</a:t>
            </a:r>
            <a:r>
              <a:rPr lang="en-US" dirty="0"/>
              <a:t> “date.in”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0926BE-EF60-4BA8-82CD-72FF6FE72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1785" y="2022587"/>
            <a:ext cx="3957781" cy="3708588"/>
          </a:xfrm>
        </p:spPr>
      </p:pic>
    </p:spTree>
    <p:extLst>
      <p:ext uri="{BB962C8B-B14F-4D97-AF65-F5344CB8AC3E}">
        <p14:creationId xmlns:p14="http://schemas.microsoft.com/office/powerpoint/2010/main" val="2724668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3BAC-EF0D-4AAB-906A-40DCFCED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8600"/>
            <a:ext cx="10353762" cy="653143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COMPARATII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74D32D5-11C1-416E-A00A-A241346B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00375" y="-85517"/>
            <a:ext cx="16678888" cy="54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C9DE7D9-C574-4244-98AE-2BE1FEE5B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70477" y="-71935"/>
            <a:ext cx="17455344" cy="529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F7DCF21-C506-4CB7-ADAC-CF40648D66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566029"/>
              </p:ext>
            </p:extLst>
          </p:nvPr>
        </p:nvGraphicFramePr>
        <p:xfrm>
          <a:off x="210392" y="881743"/>
          <a:ext cx="11757727" cy="57476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2243">
                  <a:extLst>
                    <a:ext uri="{9D8B030D-6E8A-4147-A177-3AD203B41FA5}">
                      <a16:colId xmlns:a16="http://schemas.microsoft.com/office/drawing/2014/main" val="1273542639"/>
                    </a:ext>
                  </a:extLst>
                </a:gridCol>
                <a:gridCol w="1679805">
                  <a:extLst>
                    <a:ext uri="{9D8B030D-6E8A-4147-A177-3AD203B41FA5}">
                      <a16:colId xmlns:a16="http://schemas.microsoft.com/office/drawing/2014/main" val="2263627011"/>
                    </a:ext>
                  </a:extLst>
                </a:gridCol>
                <a:gridCol w="1291528">
                  <a:extLst>
                    <a:ext uri="{9D8B030D-6E8A-4147-A177-3AD203B41FA5}">
                      <a16:colId xmlns:a16="http://schemas.microsoft.com/office/drawing/2014/main" val="722427598"/>
                    </a:ext>
                  </a:extLst>
                </a:gridCol>
                <a:gridCol w="1283324">
                  <a:extLst>
                    <a:ext uri="{9D8B030D-6E8A-4147-A177-3AD203B41FA5}">
                      <a16:colId xmlns:a16="http://schemas.microsoft.com/office/drawing/2014/main" val="4111734616"/>
                    </a:ext>
                  </a:extLst>
                </a:gridCol>
                <a:gridCol w="1348037">
                  <a:extLst>
                    <a:ext uri="{9D8B030D-6E8A-4147-A177-3AD203B41FA5}">
                      <a16:colId xmlns:a16="http://schemas.microsoft.com/office/drawing/2014/main" val="2484657118"/>
                    </a:ext>
                  </a:extLst>
                </a:gridCol>
                <a:gridCol w="1342568">
                  <a:extLst>
                    <a:ext uri="{9D8B030D-6E8A-4147-A177-3AD203B41FA5}">
                      <a16:colId xmlns:a16="http://schemas.microsoft.com/office/drawing/2014/main" val="176490782"/>
                    </a:ext>
                  </a:extLst>
                </a:gridCol>
                <a:gridCol w="1840222">
                  <a:extLst>
                    <a:ext uri="{9D8B030D-6E8A-4147-A177-3AD203B41FA5}">
                      <a16:colId xmlns:a16="http://schemas.microsoft.com/office/drawing/2014/main" val="3199854055"/>
                    </a:ext>
                  </a:extLst>
                </a:gridCol>
              </a:tblGrid>
              <a:tr h="8498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 err="1">
                          <a:effectLst/>
                        </a:rPr>
                        <a:t>Sortare</a:t>
                      </a:r>
                      <a:r>
                        <a:rPr lang="en-US" sz="1500" dirty="0">
                          <a:effectLst/>
                        </a:rPr>
                        <a:t>/</a:t>
                      </a:r>
                      <a:r>
                        <a:rPr lang="en-US" sz="1500" dirty="0" err="1">
                          <a:effectLst/>
                        </a:rPr>
                        <a:t>Exemplu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COUNTING SORT 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MERGE SORT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QUICK SORT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RADIX SORT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SHELL SORT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SORT (algorithm)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extLst>
                  <a:ext uri="{0D108BD9-81ED-4DB2-BD59-A6C34878D82A}">
                    <a16:rowId xmlns:a16="http://schemas.microsoft.com/office/drawing/2014/main" val="1570919276"/>
                  </a:ext>
                </a:extLst>
              </a:tr>
              <a:tr h="612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T1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N=100, MAX=1000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0,0000092s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0,0000039s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0,0000032s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0,0000028s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0,0000029s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0,0000024s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extLst>
                  <a:ext uri="{0D108BD9-81ED-4DB2-BD59-A6C34878D82A}">
                    <a16:rowId xmlns:a16="http://schemas.microsoft.com/office/drawing/2014/main" val="3856688757"/>
                  </a:ext>
                </a:extLst>
              </a:tr>
              <a:tr h="612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T2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N=1000, MAX=10000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0,0007558s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0,0000445s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0,000036s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0,0000293s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0,0000458s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0,0000302s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extLst>
                  <a:ext uri="{0D108BD9-81ED-4DB2-BD59-A6C34878D82A}">
                    <a16:rowId xmlns:a16="http://schemas.microsoft.com/office/drawing/2014/main" val="3914440043"/>
                  </a:ext>
                </a:extLst>
              </a:tr>
              <a:tr h="612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T3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N=10000, MAX=100000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0,1000608s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0,0008532s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0,0005279s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0,0003583s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0,00069s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0,0003893s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extLst>
                  <a:ext uri="{0D108BD9-81ED-4DB2-BD59-A6C34878D82A}">
                    <a16:rowId xmlns:a16="http://schemas.microsoft.com/office/drawing/2014/main" val="3155484694"/>
                  </a:ext>
                </a:extLst>
              </a:tr>
              <a:tr h="612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T4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N=100000, MAX=1000000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10,8628s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0,0068875s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0,0063378s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0,0032092s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0,0091722s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0,0047895s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extLst>
                  <a:ext uri="{0D108BD9-81ED-4DB2-BD59-A6C34878D82A}">
                    <a16:rowId xmlns:a16="http://schemas.microsoft.com/office/drawing/2014/main" val="3716570234"/>
                  </a:ext>
                </a:extLst>
              </a:tr>
              <a:tr h="612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T5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N=1000000, MAX=10000000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1289,25s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0,0824963s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0,0847662s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0,0512798s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0,12933s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0,0536766s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extLst>
                  <a:ext uri="{0D108BD9-81ED-4DB2-BD59-A6C34878D82A}">
                    <a16:rowId xmlns:a16="http://schemas.microsoft.com/office/drawing/2014/main" val="820064707"/>
                  </a:ext>
                </a:extLst>
              </a:tr>
              <a:tr h="612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T6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N=100, MAX=100000000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0,0000131s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0,000005s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0,000004s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0,0000039s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0,0000025s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0,0000021s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extLst>
                  <a:ext uri="{0D108BD9-81ED-4DB2-BD59-A6C34878D82A}">
                    <a16:rowId xmlns:a16="http://schemas.microsoft.com/office/drawing/2014/main" val="2102980889"/>
                  </a:ext>
                </a:extLst>
              </a:tr>
              <a:tr h="612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T7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N=1000, MAX=10000000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0,0007308s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0,0000401s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0,0000389s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0,0000341s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0,0000411s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0,0000269s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extLst>
                  <a:ext uri="{0D108BD9-81ED-4DB2-BD59-A6C34878D82A}">
                    <a16:rowId xmlns:a16="http://schemas.microsoft.com/office/drawing/2014/main" val="3780293487"/>
                  </a:ext>
                </a:extLst>
              </a:tr>
              <a:tr h="612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T8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N=100000, MAX=100000000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9,97398s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0,0063306s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0,0054968s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0,0033165s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0,007983s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0,0042149s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64" marR="62564" marT="0" marB="0"/>
                </a:tc>
                <a:extLst>
                  <a:ext uri="{0D108BD9-81ED-4DB2-BD59-A6C34878D82A}">
                    <a16:rowId xmlns:a16="http://schemas.microsoft.com/office/drawing/2014/main" val="4221730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66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C36B20-321F-4AFE-9478-4DB672196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8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6BC5-88AB-48D5-B30D-EDC6A623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2766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CCC9C-2ED4-4A19-AAAD-62D1A39C0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29" y="937260"/>
            <a:ext cx="11684070" cy="4853939"/>
          </a:xfrm>
        </p:spPr>
        <p:txBody>
          <a:bodyPr/>
          <a:lstStyle/>
          <a:p>
            <a:endParaRPr lang="en-US" dirty="0"/>
          </a:p>
          <a:p>
            <a:r>
              <a:rPr lang="en-US" sz="2500" dirty="0">
                <a:highlight>
                  <a:srgbClr val="FF00FF"/>
                </a:highlight>
              </a:rPr>
              <a:t>Sort</a:t>
            </a:r>
            <a:r>
              <a:rPr lang="en-US" sz="2500" dirty="0"/>
              <a:t> &lt;&lt; Radix Sort &lt;&lt; Shell Sort &lt;&lt; Quick Sort &lt;&lt; Merge Sort &lt;&lt; </a:t>
            </a:r>
            <a:r>
              <a:rPr lang="en-US" sz="2500" dirty="0">
                <a:highlight>
                  <a:srgbClr val="808080"/>
                </a:highlight>
              </a:rPr>
              <a:t>Counting Sort</a:t>
            </a:r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r>
              <a:rPr lang="en-US" sz="2500" dirty="0"/>
              <a:t>0,0000024s &lt;&lt; 0,0000028s &lt;&lt; 0,0000029s &lt;&lt; 0,0000032s &lt;&lt; 0,0000039s &lt;&lt; 0,0000092s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93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0100FB-143E-4A78-A0F4-F58A8C772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6246"/>
            <a:ext cx="12192000" cy="697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88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7BC9-7A2E-450F-A7E4-4F4CF13F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7011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803BA-FC15-4760-954D-C3A034DFF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43" y="1313542"/>
            <a:ext cx="10766814" cy="4477657"/>
          </a:xfrm>
        </p:spPr>
        <p:txBody>
          <a:bodyPr/>
          <a:lstStyle/>
          <a:p>
            <a:r>
              <a:rPr lang="en-US" sz="2500" dirty="0">
                <a:highlight>
                  <a:srgbClr val="FF00FF"/>
                </a:highlight>
              </a:rPr>
              <a:t>Radix Sort</a:t>
            </a:r>
            <a:r>
              <a:rPr lang="en-US" sz="2500" dirty="0"/>
              <a:t> &lt;&lt; Sort &lt;&lt; Quick Sort &lt;&lt; Merge Sort &lt;&lt; Shell Sort &lt;&lt; </a:t>
            </a:r>
            <a:r>
              <a:rPr lang="en-US" sz="2500" dirty="0">
                <a:highlight>
                  <a:srgbClr val="808080"/>
                </a:highlight>
              </a:rPr>
              <a:t>Counting Sort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0,0000293s &lt;&lt; 0,0000302s &lt;&lt; 0,000036s &lt;&lt;0,0000445s&lt;&lt; 0,0000458s &lt;&lt; 0,0007558s</a:t>
            </a:r>
          </a:p>
        </p:txBody>
      </p:sp>
    </p:spTree>
    <p:extLst>
      <p:ext uri="{BB962C8B-B14F-4D97-AF65-F5344CB8AC3E}">
        <p14:creationId xmlns:p14="http://schemas.microsoft.com/office/powerpoint/2010/main" val="1964538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03C12C-6D87-4EB1-A5BE-625000CBF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2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282" y="90152"/>
            <a:ext cx="3228334" cy="5280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 err="1"/>
              <a:t>Cuprins</a:t>
            </a: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917" y="618186"/>
            <a:ext cx="5615189" cy="6104585"/>
          </a:xfrm>
        </p:spPr>
        <p:txBody>
          <a:bodyPr anchor="t">
            <a:normAutofit/>
          </a:bodyPr>
          <a:lstStyle/>
          <a:p>
            <a:r>
              <a:rPr lang="en-US" sz="2200" dirty="0"/>
              <a:t>1. </a:t>
            </a:r>
            <a:r>
              <a:rPr lang="en-US" sz="2200" dirty="0" err="1"/>
              <a:t>Biblioteci</a:t>
            </a:r>
            <a:r>
              <a:rPr lang="en-US" sz="2200" dirty="0"/>
              <a:t> + </a:t>
            </a:r>
            <a:r>
              <a:rPr lang="en-US" sz="2200" dirty="0" err="1"/>
              <a:t>declarari</a:t>
            </a:r>
            <a:endParaRPr lang="en-US" sz="2200" dirty="0"/>
          </a:p>
          <a:p>
            <a:r>
              <a:rPr lang="en-US" sz="2200" dirty="0"/>
              <a:t>2. Counting Sort</a:t>
            </a:r>
          </a:p>
          <a:p>
            <a:r>
              <a:rPr lang="en-US" sz="2200" dirty="0"/>
              <a:t>3. Merge Sort</a:t>
            </a:r>
          </a:p>
          <a:p>
            <a:r>
              <a:rPr lang="en-US" sz="2200" dirty="0"/>
              <a:t>4. Quick Sort</a:t>
            </a:r>
          </a:p>
          <a:p>
            <a:r>
              <a:rPr lang="en-US" sz="2200" dirty="0"/>
              <a:t>5. Radix Sort</a:t>
            </a:r>
          </a:p>
          <a:p>
            <a:r>
              <a:rPr lang="en-US" sz="2200" dirty="0"/>
              <a:t>6. Shell Sort</a:t>
            </a:r>
          </a:p>
          <a:p>
            <a:r>
              <a:rPr lang="en-US" sz="2200" dirty="0"/>
              <a:t>7. </a:t>
            </a:r>
            <a:r>
              <a:rPr lang="en-US" sz="2200" dirty="0" err="1"/>
              <a:t>Functie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apelul</a:t>
            </a:r>
            <a:r>
              <a:rPr lang="en-US" sz="2200" dirty="0"/>
              <a:t> </a:t>
            </a:r>
            <a:r>
              <a:rPr lang="en-US" sz="2200" dirty="0" err="1"/>
              <a:t>sortarilor</a:t>
            </a:r>
            <a:endParaRPr lang="en-US" sz="2200" dirty="0"/>
          </a:p>
          <a:p>
            <a:r>
              <a:rPr lang="en-US" sz="2200" dirty="0"/>
              <a:t>8. </a:t>
            </a:r>
            <a:r>
              <a:rPr lang="en-US" sz="2200" dirty="0" err="1"/>
              <a:t>Testele</a:t>
            </a:r>
            <a:r>
              <a:rPr lang="en-US" sz="2200" dirty="0"/>
              <a:t> (</a:t>
            </a:r>
            <a:r>
              <a:rPr lang="en-US" sz="2200" dirty="0" err="1"/>
              <a:t>pregatire</a:t>
            </a:r>
            <a:r>
              <a:rPr lang="en-US" sz="2200" dirty="0"/>
              <a:t> + </a:t>
            </a:r>
            <a:r>
              <a:rPr lang="en-US" sz="2200" dirty="0" err="1"/>
              <a:t>generare</a:t>
            </a:r>
            <a:r>
              <a:rPr lang="en-US" sz="2200" dirty="0"/>
              <a:t>)</a:t>
            </a:r>
          </a:p>
          <a:p>
            <a:r>
              <a:rPr lang="en-US" sz="2200" dirty="0"/>
              <a:t>9. Main</a:t>
            </a:r>
          </a:p>
          <a:p>
            <a:r>
              <a:rPr lang="en-US" sz="2200" dirty="0"/>
              <a:t>10. </a:t>
            </a:r>
            <a:r>
              <a:rPr lang="en-US" sz="2200" dirty="0" err="1"/>
              <a:t>Fisierul</a:t>
            </a:r>
            <a:r>
              <a:rPr lang="en-US" sz="2200" dirty="0"/>
              <a:t> “date.in”</a:t>
            </a:r>
          </a:p>
          <a:p>
            <a:r>
              <a:rPr lang="en-US" sz="2200" dirty="0"/>
              <a:t>11. </a:t>
            </a:r>
            <a:r>
              <a:rPr lang="en-US" sz="2200" dirty="0" err="1"/>
              <a:t>Comparatii</a:t>
            </a:r>
            <a:endParaRPr lang="en-US" sz="2200" dirty="0"/>
          </a:p>
          <a:p>
            <a:r>
              <a:rPr lang="en-US" sz="2200" dirty="0"/>
              <a:t>12. </a:t>
            </a:r>
            <a:r>
              <a:rPr lang="en-US" sz="2200" dirty="0" err="1"/>
              <a:t>Rapoarte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A69B-14B0-45FD-A31E-CA27393D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1205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5AE55-7B08-4221-99C9-978D55396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086" y="1386114"/>
            <a:ext cx="11772760" cy="4405086"/>
          </a:xfrm>
        </p:spPr>
        <p:txBody>
          <a:bodyPr/>
          <a:lstStyle/>
          <a:p>
            <a:r>
              <a:rPr lang="en-US" sz="2500" dirty="0">
                <a:highlight>
                  <a:srgbClr val="FF00FF"/>
                </a:highlight>
              </a:rPr>
              <a:t>Radix Sort</a:t>
            </a:r>
            <a:r>
              <a:rPr lang="en-US" sz="2500" dirty="0"/>
              <a:t> &lt;&lt; Sort &lt;&lt; Quick Sort &lt;&lt; Shell Sort &lt;&lt; Merge Sort  &lt;&lt; </a:t>
            </a:r>
            <a:r>
              <a:rPr lang="en-US" sz="2500" dirty="0">
                <a:highlight>
                  <a:srgbClr val="808080"/>
                </a:highlight>
              </a:rPr>
              <a:t>Counting Sort</a:t>
            </a:r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r>
              <a:rPr lang="en-US" sz="2500" dirty="0"/>
              <a:t>0,0003583s &lt;&lt; 0,0003893s &lt;&lt; 0,0005279s &lt;&lt;0,00069s&lt;&lt; 0,0008532s &lt;&lt; 0,1000608s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39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408B47-11B8-46BA-8213-B933DB748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68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5B91-3403-4467-8C4E-791C0C27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9914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5480-12FC-4BC5-86BA-E6218ABBC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0" y="1473200"/>
            <a:ext cx="11729305" cy="4317999"/>
          </a:xfrm>
        </p:spPr>
        <p:txBody>
          <a:bodyPr/>
          <a:lstStyle/>
          <a:p>
            <a:r>
              <a:rPr lang="en-US" sz="2500" dirty="0">
                <a:highlight>
                  <a:srgbClr val="FF00FF"/>
                </a:highlight>
              </a:rPr>
              <a:t>Radix Sort</a:t>
            </a:r>
            <a:r>
              <a:rPr lang="en-US" sz="2500" dirty="0"/>
              <a:t> &lt;&lt; Sort &lt;&lt; Quick Sort &lt;&lt; Merge Sort &lt;&lt; Shell Sort &lt;&lt; </a:t>
            </a:r>
            <a:r>
              <a:rPr lang="en-US" sz="2500" dirty="0">
                <a:highlight>
                  <a:srgbClr val="808080"/>
                </a:highlight>
              </a:rPr>
              <a:t>Counting Sort</a:t>
            </a:r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r>
              <a:rPr lang="en-US" sz="2500" dirty="0"/>
              <a:t>0,0032092s &lt;&lt; 0,0032092s &lt;&lt; 0,0063378s &lt;&lt; 0,0068875s &lt;&lt; 0,0091722s &lt;&lt; 10,8628s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51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7EF190-640B-4E65-B782-2C4ED1751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9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D0E0-10CD-4DA5-B632-7BFE203C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556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843C1-A0ED-43FA-B620-BB5ABF6B3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393371"/>
            <a:ext cx="10911957" cy="4397828"/>
          </a:xfrm>
        </p:spPr>
        <p:txBody>
          <a:bodyPr>
            <a:normAutofit/>
          </a:bodyPr>
          <a:lstStyle/>
          <a:p>
            <a:r>
              <a:rPr lang="en-US" sz="2500" dirty="0">
                <a:highlight>
                  <a:srgbClr val="FF00FF"/>
                </a:highlight>
              </a:rPr>
              <a:t>Radix Sort</a:t>
            </a:r>
            <a:r>
              <a:rPr lang="en-US" sz="2500" dirty="0"/>
              <a:t> &lt;&lt; Sort &lt;&lt; Merge Sort &lt;&lt; Quick Sort &lt;&lt; Shell Sort &lt;&lt; </a:t>
            </a:r>
            <a:r>
              <a:rPr lang="en-US" sz="2500" dirty="0">
                <a:highlight>
                  <a:srgbClr val="808080"/>
                </a:highlight>
              </a:rPr>
              <a:t>Counting Sort</a:t>
            </a:r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r>
              <a:rPr lang="en-US" sz="2500" dirty="0"/>
              <a:t>0,0512798s &lt;&lt; 0,0536766s &lt;&lt; 0,0824963s &lt;&lt; 0,0847662s &lt;&lt; 0,12933s &lt;&lt; 1289,25s</a:t>
            </a:r>
          </a:p>
        </p:txBody>
      </p:sp>
    </p:spTree>
    <p:extLst>
      <p:ext uri="{BB962C8B-B14F-4D97-AF65-F5344CB8AC3E}">
        <p14:creationId xmlns:p14="http://schemas.microsoft.com/office/powerpoint/2010/main" val="2874312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19FA02-3BA3-4D32-B878-E36A8880C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43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8EB5-B184-4223-B8BA-D5C61A8A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23948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16ADA-30EE-403D-96CC-0A3387C1F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14" y="1371600"/>
            <a:ext cx="11434721" cy="4419599"/>
          </a:xfrm>
        </p:spPr>
        <p:txBody>
          <a:bodyPr>
            <a:normAutofit/>
          </a:bodyPr>
          <a:lstStyle/>
          <a:p>
            <a:r>
              <a:rPr lang="en-US" sz="2500" dirty="0">
                <a:highlight>
                  <a:srgbClr val="FF00FF"/>
                </a:highlight>
              </a:rPr>
              <a:t>Sort</a:t>
            </a:r>
            <a:r>
              <a:rPr lang="en-US" sz="2500" dirty="0"/>
              <a:t> &lt;&lt; Shell Sort &lt;&lt; Radix Sort &lt;&lt; Quick Sort &lt;&lt; Merge Sort &lt;&lt; </a:t>
            </a:r>
            <a:r>
              <a:rPr lang="en-US" sz="2500" dirty="0">
                <a:highlight>
                  <a:srgbClr val="808080"/>
                </a:highlight>
              </a:rPr>
              <a:t>Counting Sort</a:t>
            </a:r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r>
              <a:rPr lang="en-US" sz="2500" dirty="0"/>
              <a:t>0,0000021s &lt;&lt; 0,0000025s &lt;&lt; 0,0000039s &lt;&lt; 0,000004s &lt;&lt; 0,000005s &lt;&lt; 0,0000131s</a:t>
            </a:r>
          </a:p>
        </p:txBody>
      </p:sp>
    </p:spTree>
    <p:extLst>
      <p:ext uri="{BB962C8B-B14F-4D97-AF65-F5344CB8AC3E}">
        <p14:creationId xmlns:p14="http://schemas.microsoft.com/office/powerpoint/2010/main" val="4187612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6DDA7F-E1D8-4925-B27F-40250F511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BC94-C989-4777-9EE0-3B7E12EF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39188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54DF5-3246-42DB-904F-399519F17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828" y="1422400"/>
            <a:ext cx="11713169" cy="4368800"/>
          </a:xfrm>
        </p:spPr>
        <p:txBody>
          <a:bodyPr>
            <a:normAutofit/>
          </a:bodyPr>
          <a:lstStyle/>
          <a:p>
            <a:r>
              <a:rPr lang="en-US" sz="2500" dirty="0">
                <a:highlight>
                  <a:srgbClr val="FF00FF"/>
                </a:highlight>
              </a:rPr>
              <a:t>Sort</a:t>
            </a:r>
            <a:r>
              <a:rPr lang="en-US" sz="2500" dirty="0"/>
              <a:t> &lt;&lt; Radix Sort &lt;&lt; Quick Sort &lt;&lt; Merge Sort &lt;&lt; Shell Sort &lt;&lt; </a:t>
            </a:r>
            <a:r>
              <a:rPr lang="en-US" sz="2500" dirty="0">
                <a:highlight>
                  <a:srgbClr val="808080"/>
                </a:highlight>
              </a:rPr>
              <a:t>Counting Sort</a:t>
            </a:r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r>
              <a:rPr lang="en-US" sz="2500" dirty="0"/>
              <a:t>0,0000269s &lt;&lt; 0,0000341s &lt;&lt; 0,0000389s &lt;&lt; 0,0000401s &lt;&lt; 0,0000411s &lt;&lt; 0,0007308s</a:t>
            </a:r>
          </a:p>
        </p:txBody>
      </p:sp>
    </p:spTree>
    <p:extLst>
      <p:ext uri="{BB962C8B-B14F-4D97-AF65-F5344CB8AC3E}">
        <p14:creationId xmlns:p14="http://schemas.microsoft.com/office/powerpoint/2010/main" val="4056791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C7463C-2FC0-4EB4-A187-01D3C11DA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5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2E84-099C-4BAD-B51B-4B932E6C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Biblioteci</a:t>
            </a:r>
            <a:r>
              <a:rPr lang="en-US" dirty="0"/>
              <a:t> + </a:t>
            </a:r>
            <a:r>
              <a:rPr lang="en-US" dirty="0" err="1"/>
              <a:t>declarari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843935-141F-401C-8A8A-41B23B736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3865" y="1866900"/>
            <a:ext cx="4224270" cy="3935655"/>
          </a:xfrm>
        </p:spPr>
      </p:pic>
    </p:spTree>
    <p:extLst>
      <p:ext uri="{BB962C8B-B14F-4D97-AF65-F5344CB8AC3E}">
        <p14:creationId xmlns:p14="http://schemas.microsoft.com/office/powerpoint/2010/main" val="1771901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5433-7268-41B6-B09B-BD5196E4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9594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2AA8B-C415-4A9E-9198-FF0CBE8E7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09" y="1422400"/>
            <a:ext cx="11115730" cy="4310742"/>
          </a:xfrm>
        </p:spPr>
        <p:txBody>
          <a:bodyPr>
            <a:normAutofit/>
          </a:bodyPr>
          <a:lstStyle/>
          <a:p>
            <a:r>
              <a:rPr lang="en-US" sz="2500" dirty="0">
                <a:highlight>
                  <a:srgbClr val="FF00FF"/>
                </a:highlight>
              </a:rPr>
              <a:t>Radix Sort</a:t>
            </a:r>
            <a:r>
              <a:rPr lang="en-US" sz="2500" dirty="0"/>
              <a:t> &lt;&lt; Sort &lt;&lt; Quick Sort &lt;&lt; Merge Sort &lt;&lt; Shell Sort &lt;&lt; </a:t>
            </a:r>
            <a:r>
              <a:rPr lang="en-US" sz="2500" dirty="0">
                <a:highlight>
                  <a:srgbClr val="808080"/>
                </a:highlight>
              </a:rPr>
              <a:t>Counting Sort</a:t>
            </a:r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r>
              <a:rPr lang="en-US" sz="2500" dirty="0"/>
              <a:t>0,0033165s &lt;&lt; 0,0042149s &lt;&lt; 0,0054968s &lt;&lt; 0,0063306s &lt;&lt; 0,007983s &lt;&lt; 9,97398s</a:t>
            </a:r>
          </a:p>
        </p:txBody>
      </p:sp>
    </p:spTree>
    <p:extLst>
      <p:ext uri="{BB962C8B-B14F-4D97-AF65-F5344CB8AC3E}">
        <p14:creationId xmlns:p14="http://schemas.microsoft.com/office/powerpoint/2010/main" val="140685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7DD2-F339-46E4-B6B6-4ACE0CAF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6448539" cy="1257300"/>
          </a:xfrm>
        </p:spPr>
        <p:txBody>
          <a:bodyPr/>
          <a:lstStyle/>
          <a:p>
            <a:r>
              <a:rPr lang="en-US" dirty="0"/>
              <a:t>Counting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C33E-DFD7-404B-B28F-DEA1B036E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55972"/>
            <a:ext cx="10353762" cy="4035227"/>
          </a:xfrm>
        </p:spPr>
        <p:txBody>
          <a:bodyPr/>
          <a:lstStyle/>
          <a:p>
            <a:pPr marL="36900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COMPLEXITATE:	O(n)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51F05-9F41-4E93-82FD-0B3776EC6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437" y="476909"/>
            <a:ext cx="5427009" cy="59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7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E8F2-C0AA-4F1A-A08B-06E715D3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823274"/>
          </a:xfrm>
        </p:spPr>
        <p:txBody>
          <a:bodyPr>
            <a:normAutofit/>
          </a:bodyPr>
          <a:lstStyle/>
          <a:p>
            <a:r>
              <a:rPr lang="en-US" sz="4400" dirty="0"/>
              <a:t>Merge Sort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78348-B88F-4679-86AB-BEDE5C036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432874"/>
            <a:ext cx="3706889" cy="4256727"/>
          </a:xfrm>
        </p:spPr>
        <p:txBody>
          <a:bodyPr/>
          <a:lstStyle/>
          <a:p>
            <a:pPr marL="342900" marR="0" lvl="0" indent="-30600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buFont typeface="Wingdings 2" charset="2"/>
              <a:buChar char="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FF0000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Goudy Old Style"/>
              <a:ea typeface="+mn-ea"/>
              <a:cs typeface="+mn-cs"/>
            </a:endParaRPr>
          </a:p>
          <a:p>
            <a:pPr marL="342900" marR="0" lvl="0" indent="-30600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buFont typeface="Wingdings 2" charset="2"/>
              <a:buChar char=""/>
              <a:tabLst/>
              <a:defRPr/>
            </a:pP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FF0000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Goudy Old Style"/>
            </a:endParaRPr>
          </a:p>
          <a:p>
            <a:pPr marL="342900" marR="0" lvl="0" indent="-30600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Goudy Old Style"/>
                <a:ea typeface="+mn-ea"/>
                <a:cs typeface="+mn-cs"/>
              </a:rPr>
              <a:t>COMPLEXITATE:		O(n*</a:t>
            </a:r>
            <a:r>
              <a:rPr kumimoji="0" lang="en-US" sz="32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Goudy Old Style"/>
                <a:ea typeface="+mn-ea"/>
                <a:cs typeface="+mn-cs"/>
              </a:rPr>
              <a:t>logn</a:t>
            </a:r>
            <a:r>
              <a:rPr kumimoji="0" lang="en-US" sz="3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Goudy Old Style"/>
                <a:ea typeface="+mn-ea"/>
                <a:cs typeface="+mn-cs"/>
              </a:rPr>
              <a:t>) 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102717-5834-4389-A968-680D672F4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5899" y="609600"/>
            <a:ext cx="6393905" cy="5511987"/>
          </a:xfrm>
        </p:spPr>
      </p:pic>
    </p:spTree>
    <p:extLst>
      <p:ext uri="{BB962C8B-B14F-4D97-AF65-F5344CB8AC3E}">
        <p14:creationId xmlns:p14="http://schemas.microsoft.com/office/powerpoint/2010/main" val="80540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8321-65DB-4F3B-A467-C3476409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Quick Sort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3AFCF-A5E9-4030-9A33-BD898FD2F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806" y="5237095"/>
            <a:ext cx="10353762" cy="993583"/>
          </a:xfrm>
        </p:spPr>
        <p:txBody>
          <a:bodyPr>
            <a:normAutofit/>
          </a:bodyPr>
          <a:lstStyle/>
          <a:p>
            <a:pPr marL="342900" marR="0" lvl="0" indent="-30600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Goudy Old Style"/>
                <a:ea typeface="+mn-ea"/>
                <a:cs typeface="+mn-cs"/>
              </a:rPr>
              <a:t>COMPLEXITATE:	O(n*</a:t>
            </a:r>
            <a:r>
              <a:rPr kumimoji="0" lang="en-US" sz="32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Goudy Old Style"/>
                <a:ea typeface="+mn-ea"/>
                <a:cs typeface="+mn-cs"/>
              </a:rPr>
              <a:t>logn</a:t>
            </a:r>
            <a:r>
              <a:rPr kumimoji="0" lang="en-US" sz="3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Goudy Old Style"/>
                <a:ea typeface="+mn-ea"/>
                <a:cs typeface="+mn-cs"/>
              </a:rPr>
              <a:t>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DB0BD9-AA54-4BF2-A6BA-D351B8D6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30" y="602044"/>
            <a:ext cx="5615187" cy="376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C607-B9C8-4AF0-B8E6-B7FAD213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627" y="609600"/>
            <a:ext cx="5020929" cy="970450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4F808-E3BD-45CB-9B29-FDBA3207D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292BE-AA77-4F85-8868-250B64F4C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63A78-D367-44DB-94FE-EECEB788C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3167" y="2822749"/>
            <a:ext cx="4779581" cy="2922888"/>
          </a:xfrm>
        </p:spPr>
        <p:txBody>
          <a:bodyPr/>
          <a:lstStyle/>
          <a:p>
            <a:pPr>
              <a:buClr>
                <a:srgbClr val="F4EDD8"/>
              </a:buClr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Goudy Old Style"/>
                <a:ea typeface="+mn-ea"/>
                <a:cs typeface="+mn-cs"/>
              </a:rPr>
              <a:t>COMPLEXITATE: O(n*k)</a:t>
            </a:r>
          </a:p>
          <a:p>
            <a:pPr marL="342900" marR="0" lvl="0" indent="-30600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Goudy Old Style"/>
                <a:ea typeface="+mn-ea"/>
                <a:cs typeface="+mn-cs"/>
              </a:rPr>
              <a:t>n =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Goudy Old Style"/>
                <a:ea typeface="+mn-ea"/>
                <a:cs typeface="+mn-cs"/>
              </a:rPr>
              <a:t>numarul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Goudy Old Style"/>
                <a:ea typeface="+mn-ea"/>
                <a:cs typeface="+mn-cs"/>
              </a:rPr>
              <a:t> de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Goudy Old Style"/>
                <a:ea typeface="+mn-ea"/>
                <a:cs typeface="+mn-cs"/>
              </a:rPr>
              <a:t>cifre</a:t>
            </a:r>
            <a:endParaRPr kumimoji="0" lang="en-US" sz="22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FF0000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Goudy Old Style"/>
              <a:ea typeface="+mn-ea"/>
              <a:cs typeface="+mn-cs"/>
            </a:endParaRPr>
          </a:p>
          <a:p>
            <a:pPr marL="342900" marR="0" lvl="0" indent="-30600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buFont typeface="Wingdings 2" charset="2"/>
              <a:buChar char=""/>
              <a:tabLst/>
              <a:defRPr/>
            </a:pP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</a:rPr>
              <a:t>k = </a:t>
            </a:r>
            <a:r>
              <a:rPr lang="en-US" sz="22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</a:rPr>
              <a:t>lungimea</a:t>
            </a: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</a:rPr>
              <a:t> </a:t>
            </a:r>
            <a:r>
              <a:rPr lang="en-US" sz="22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</a:rPr>
              <a:t>numerelor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97B15B5-BD6A-491C-AFE0-354B8344F8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3386" y="711456"/>
            <a:ext cx="5020929" cy="5466187"/>
          </a:xfrm>
        </p:spPr>
      </p:pic>
    </p:spTree>
    <p:extLst>
      <p:ext uri="{BB962C8B-B14F-4D97-AF65-F5344CB8AC3E}">
        <p14:creationId xmlns:p14="http://schemas.microsoft.com/office/powerpoint/2010/main" val="334594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596F-BDE9-4427-B952-2833BD37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15" y="609600"/>
            <a:ext cx="4856842" cy="1261872"/>
          </a:xfrm>
        </p:spPr>
        <p:txBody>
          <a:bodyPr/>
          <a:lstStyle/>
          <a:p>
            <a:r>
              <a:rPr lang="en-US" dirty="0"/>
              <a:t>Shell Sort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8F0E3-CFEC-4991-B54B-0299938CA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859109"/>
            <a:ext cx="4856841" cy="2840013"/>
          </a:xfrm>
        </p:spPr>
        <p:txBody>
          <a:bodyPr/>
          <a:lstStyle/>
          <a:p>
            <a:pPr marL="342900" marR="0" lvl="0" indent="-30600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Goudy Old Style"/>
                <a:ea typeface="+mn-ea"/>
                <a:cs typeface="+mn-cs"/>
              </a:rPr>
              <a:t>COMPLEXITATE:</a:t>
            </a:r>
          </a:p>
          <a:p>
            <a:pPr lvl="1" indent="-306000">
              <a:lnSpc>
                <a:spcPct val="110000"/>
              </a:lnSpc>
              <a:buClr>
                <a:srgbClr val="F4EDD8"/>
              </a:buClr>
              <a:buFont typeface="Wingdings 2" charset="2"/>
              <a:buChar char=""/>
              <a:defRPr/>
            </a:pP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</a:rPr>
              <a:t>Best case:	O(n*</a:t>
            </a:r>
            <a:r>
              <a:rPr lang="en-US" sz="20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</a:rPr>
              <a:t>logn</a:t>
            </a: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</a:rPr>
              <a:t>)</a:t>
            </a:r>
          </a:p>
          <a:p>
            <a:pPr lvl="1" indent="-306000">
              <a:lnSpc>
                <a:spcPct val="110000"/>
              </a:lnSpc>
              <a:buClr>
                <a:srgbClr val="F4EDD8"/>
              </a:buClr>
              <a:buFont typeface="Wingdings 2" charset="2"/>
              <a:buChar char="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Goudy Old Style"/>
                <a:ea typeface="+mn-ea"/>
                <a:cs typeface="+mn-cs"/>
              </a:rPr>
              <a:t>Worst case: O(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baseline="30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FF0000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561213-151C-4F0F-BFCE-BD6C707E5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4657" y="1816968"/>
            <a:ext cx="4893961" cy="3224063"/>
          </a:xfrm>
        </p:spPr>
      </p:pic>
    </p:spTree>
    <p:extLst>
      <p:ext uri="{BB962C8B-B14F-4D97-AF65-F5344CB8AC3E}">
        <p14:creationId xmlns:p14="http://schemas.microsoft.com/office/powerpoint/2010/main" val="237612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5511-5B04-44BE-876B-C8CBB376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2105696"/>
            <a:ext cx="4289270" cy="2028422"/>
          </a:xfrm>
        </p:spPr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66CC9-B181-4037-9420-02746FB50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91586"/>
            <a:ext cx="4856841" cy="3907535"/>
          </a:xfrm>
        </p:spPr>
        <p:txBody>
          <a:bodyPr/>
          <a:lstStyle/>
          <a:p>
            <a:pPr marL="36900" indent="0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1C7554-9593-4CF1-9FE6-2AE916518E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1480" y="2543579"/>
            <a:ext cx="4513737" cy="1481070"/>
          </a:xfrm>
        </p:spPr>
      </p:pic>
    </p:spTree>
    <p:extLst>
      <p:ext uri="{BB962C8B-B14F-4D97-AF65-F5344CB8AC3E}">
        <p14:creationId xmlns:p14="http://schemas.microsoft.com/office/powerpoint/2010/main" val="272285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{EF714598-794A-480E-9E95-71DF5AA2B685}tf55705232_win32</Template>
  <TotalTime>625</TotalTime>
  <Words>518</Words>
  <Application>Microsoft Office PowerPoint</Application>
  <PresentationFormat>Widescreen</PresentationFormat>
  <Paragraphs>159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Goudy Old Style</vt:lpstr>
      <vt:lpstr>Wingdings 2</vt:lpstr>
      <vt:lpstr>SlateVTI</vt:lpstr>
      <vt:lpstr>Algoritmi de sortare</vt:lpstr>
      <vt:lpstr>Cuprins </vt:lpstr>
      <vt:lpstr>Biblioteci + declarari</vt:lpstr>
      <vt:lpstr>Counting Sort</vt:lpstr>
      <vt:lpstr>Merge Sort</vt:lpstr>
      <vt:lpstr>Quick Sort</vt:lpstr>
      <vt:lpstr>Radix Sort</vt:lpstr>
      <vt:lpstr>Shell Sort</vt:lpstr>
      <vt:lpstr>Sort</vt:lpstr>
      <vt:lpstr>Functie pentru apelul sortarilor </vt:lpstr>
      <vt:lpstr>Testele (pregatire + generare) </vt:lpstr>
      <vt:lpstr>Main</vt:lpstr>
      <vt:lpstr>Fisier “date.in”</vt:lpstr>
      <vt:lpstr>COMPARATII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de sortare</dc:title>
  <dc:creator>Ruxandra   Iftimi</dc:creator>
  <cp:lastModifiedBy>Ruxandra   Iftimi</cp:lastModifiedBy>
  <cp:revision>73</cp:revision>
  <dcterms:created xsi:type="dcterms:W3CDTF">2022-03-06T13:55:11Z</dcterms:created>
  <dcterms:modified xsi:type="dcterms:W3CDTF">2022-03-14T17:54:02Z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