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387" r:id="rId2"/>
    <p:sldId id="388" r:id="rId3"/>
    <p:sldId id="391" r:id="rId4"/>
    <p:sldId id="392" r:id="rId5"/>
    <p:sldId id="393" r:id="rId6"/>
    <p:sldId id="394" r:id="rId7"/>
    <p:sldId id="395" r:id="rId8"/>
    <p:sldId id="397" r:id="rId9"/>
    <p:sldId id="398" r:id="rId10"/>
    <p:sldId id="396" r:id="rId11"/>
    <p:sldId id="430"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3" r:id="rId26"/>
    <p:sldId id="319" r:id="rId27"/>
    <p:sldId id="320" r:id="rId28"/>
    <p:sldId id="414" r:id="rId29"/>
    <p:sldId id="322" r:id="rId30"/>
    <p:sldId id="326" r:id="rId31"/>
    <p:sldId id="350" r:id="rId32"/>
    <p:sldId id="325" r:id="rId33"/>
    <p:sldId id="351" r:id="rId34"/>
    <p:sldId id="324" r:id="rId35"/>
    <p:sldId id="352" r:id="rId36"/>
    <p:sldId id="323" r:id="rId37"/>
    <p:sldId id="353" r:id="rId38"/>
    <p:sldId id="327" r:id="rId39"/>
    <p:sldId id="415" r:id="rId40"/>
    <p:sldId id="416" r:id="rId41"/>
    <p:sldId id="335" r:id="rId42"/>
    <p:sldId id="418" r:id="rId43"/>
    <p:sldId id="337" r:id="rId44"/>
    <p:sldId id="338" r:id="rId45"/>
    <p:sldId id="419" r:id="rId46"/>
    <p:sldId id="341" r:id="rId47"/>
    <p:sldId id="342" r:id="rId48"/>
    <p:sldId id="348" r:id="rId49"/>
    <p:sldId id="343" r:id="rId50"/>
    <p:sldId id="333" r:id="rId51"/>
    <p:sldId id="345" r:id="rId52"/>
    <p:sldId id="347" r:id="rId53"/>
    <p:sldId id="344" r:id="rId54"/>
    <p:sldId id="346" r:id="rId55"/>
    <p:sldId id="349" r:id="rId56"/>
    <p:sldId id="357" r:id="rId57"/>
    <p:sldId id="358" r:id="rId58"/>
    <p:sldId id="420" r:id="rId59"/>
    <p:sldId id="367" r:id="rId60"/>
    <p:sldId id="368" r:id="rId61"/>
    <p:sldId id="369" r:id="rId62"/>
    <p:sldId id="370" r:id="rId63"/>
    <p:sldId id="371" r:id="rId64"/>
    <p:sldId id="372" r:id="rId65"/>
    <p:sldId id="373" r:id="rId66"/>
    <p:sldId id="374" r:id="rId67"/>
    <p:sldId id="421" r:id="rId68"/>
    <p:sldId id="359" r:id="rId69"/>
    <p:sldId id="360" r:id="rId70"/>
    <p:sldId id="361" r:id="rId71"/>
    <p:sldId id="363" r:id="rId72"/>
    <p:sldId id="425" r:id="rId73"/>
    <p:sldId id="431" r:id="rId74"/>
    <p:sldId id="426" r:id="rId75"/>
    <p:sldId id="422" r:id="rId76"/>
    <p:sldId id="423" r:id="rId77"/>
    <p:sldId id="427" r:id="rId78"/>
    <p:sldId id="428" r:id="rId79"/>
    <p:sldId id="429" r:id="rId80"/>
  </p:sldIdLst>
  <p:sldSz cx="9144000" cy="6858000" type="screen4x3"/>
  <p:notesSz cx="6858000" cy="9144000"/>
  <p:defaultTextStyle>
    <a:defPPr>
      <a:defRPr lang="en-US"/>
    </a:defPPr>
    <a:lvl1pPr algn="ctr" rtl="0" fontAlgn="base">
      <a:spcBef>
        <a:spcPct val="0"/>
      </a:spcBef>
      <a:spcAft>
        <a:spcPct val="0"/>
      </a:spcAft>
      <a:defRPr sz="1400" kern="1200">
        <a:solidFill>
          <a:schemeClr val="tx2"/>
        </a:solidFill>
        <a:latin typeface="Arial" charset="0"/>
        <a:ea typeface="+mn-ea"/>
        <a:cs typeface="+mn-cs"/>
      </a:defRPr>
    </a:lvl1pPr>
    <a:lvl2pPr marL="457200" algn="ctr" rtl="0" fontAlgn="base">
      <a:spcBef>
        <a:spcPct val="0"/>
      </a:spcBef>
      <a:spcAft>
        <a:spcPct val="0"/>
      </a:spcAft>
      <a:defRPr sz="1400" kern="1200">
        <a:solidFill>
          <a:schemeClr val="tx2"/>
        </a:solidFill>
        <a:latin typeface="Arial" charset="0"/>
        <a:ea typeface="+mn-ea"/>
        <a:cs typeface="+mn-cs"/>
      </a:defRPr>
    </a:lvl2pPr>
    <a:lvl3pPr marL="914400" algn="ctr" rtl="0" fontAlgn="base">
      <a:spcBef>
        <a:spcPct val="0"/>
      </a:spcBef>
      <a:spcAft>
        <a:spcPct val="0"/>
      </a:spcAft>
      <a:defRPr sz="1400" kern="1200">
        <a:solidFill>
          <a:schemeClr val="tx2"/>
        </a:solidFill>
        <a:latin typeface="Arial" charset="0"/>
        <a:ea typeface="+mn-ea"/>
        <a:cs typeface="+mn-cs"/>
      </a:defRPr>
    </a:lvl3pPr>
    <a:lvl4pPr marL="1371600" algn="ctr" rtl="0" fontAlgn="base">
      <a:spcBef>
        <a:spcPct val="0"/>
      </a:spcBef>
      <a:spcAft>
        <a:spcPct val="0"/>
      </a:spcAft>
      <a:defRPr sz="1400" kern="1200">
        <a:solidFill>
          <a:schemeClr val="tx2"/>
        </a:solidFill>
        <a:latin typeface="Arial" charset="0"/>
        <a:ea typeface="+mn-ea"/>
        <a:cs typeface="+mn-cs"/>
      </a:defRPr>
    </a:lvl4pPr>
    <a:lvl5pPr marL="1828800" algn="ctr" rtl="0" fontAlgn="base">
      <a:spcBef>
        <a:spcPct val="0"/>
      </a:spcBef>
      <a:spcAft>
        <a:spcPct val="0"/>
      </a:spcAft>
      <a:defRPr sz="1400" kern="1200">
        <a:solidFill>
          <a:schemeClr val="tx2"/>
        </a:solidFill>
        <a:latin typeface="Arial" charset="0"/>
        <a:ea typeface="+mn-ea"/>
        <a:cs typeface="+mn-cs"/>
      </a:defRPr>
    </a:lvl5pPr>
    <a:lvl6pPr marL="2286000" algn="l" defTabSz="914400" rtl="0" eaLnBrk="1" latinLnBrk="0" hangingPunct="1">
      <a:defRPr sz="1400" kern="1200">
        <a:solidFill>
          <a:schemeClr val="tx2"/>
        </a:solidFill>
        <a:latin typeface="Arial" charset="0"/>
        <a:ea typeface="+mn-ea"/>
        <a:cs typeface="+mn-cs"/>
      </a:defRPr>
    </a:lvl6pPr>
    <a:lvl7pPr marL="2743200" algn="l" defTabSz="914400" rtl="0" eaLnBrk="1" latinLnBrk="0" hangingPunct="1">
      <a:defRPr sz="1400" kern="1200">
        <a:solidFill>
          <a:schemeClr val="tx2"/>
        </a:solidFill>
        <a:latin typeface="Arial" charset="0"/>
        <a:ea typeface="+mn-ea"/>
        <a:cs typeface="+mn-cs"/>
      </a:defRPr>
    </a:lvl7pPr>
    <a:lvl8pPr marL="3200400" algn="l" defTabSz="914400" rtl="0" eaLnBrk="1" latinLnBrk="0" hangingPunct="1">
      <a:defRPr sz="1400" kern="1200">
        <a:solidFill>
          <a:schemeClr val="tx2"/>
        </a:solidFill>
        <a:latin typeface="Arial" charset="0"/>
        <a:ea typeface="+mn-ea"/>
        <a:cs typeface="+mn-cs"/>
      </a:defRPr>
    </a:lvl8pPr>
    <a:lvl9pPr marL="3657600" algn="l" defTabSz="914400" rtl="0" eaLnBrk="1" latinLnBrk="0" hangingPunct="1">
      <a:defRPr sz="1400"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99FFCC"/>
    <a:srgbClr val="800000"/>
    <a:srgbClr val="003399"/>
    <a:srgbClr val="FF3300"/>
    <a:srgbClr val="000000"/>
    <a:srgbClr val="993366"/>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52" autoAdjust="0"/>
    <p:restoredTop sz="90929"/>
  </p:normalViewPr>
  <p:slideViewPr>
    <p:cSldViewPr>
      <p:cViewPr varScale="1">
        <p:scale>
          <a:sx n="64" d="100"/>
          <a:sy n="64" d="100"/>
        </p:scale>
        <p:origin x="-13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zh-CN"/>
          </a:p>
        </p:txBody>
      </p:sp>
      <p:sp>
        <p:nvSpPr>
          <p:cNvPr id="1792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82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92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792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zh-CN"/>
          </a:p>
        </p:txBody>
      </p:sp>
      <p:sp>
        <p:nvSpPr>
          <p:cNvPr id="1792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9D40141C-D807-4369-A7FA-C4F19EE9EAF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306456-5699-40CD-B24A-10C40DEAA96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00FE75-5AD7-4BD8-A7A5-50262A9278A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64689-6B60-45D0-B616-33ED5C07AFE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C71434-70E0-4813-ACA8-2DCE9CB79E4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1D947B0-21A6-4051-A36E-97DE005D69A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1487C66-D302-4CE5-A6C9-9FCACFB9D85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0067DF0-6D5E-42C5-A663-6DC8E67C6B5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7C5C8AD-4053-418D-9A14-8FDC70302F2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1F2C375-6D9D-4ECE-A256-7F94748FA68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BBCCCC2-5795-47D0-8C80-E721CA67043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AAED222-C899-4F05-B7D9-6D03474EC38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0AB2528-1A36-4CA1-8FD3-D20089AAFF0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843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solidFill>
                  <a:schemeClr val="tx1"/>
                </a:solidFill>
                <a:latin typeface="+mn-lt"/>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1"/>
                </a:solidFill>
                <a:latin typeface="+mn-lt"/>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solidFill>
                  <a:schemeClr val="tx1"/>
                </a:solidFill>
                <a:latin typeface="+mn-lt"/>
                <a:ea typeface="宋体" pitchFamily="2" charset="-122"/>
              </a:defRPr>
            </a:lvl1pPr>
          </a:lstStyle>
          <a:p>
            <a:pPr>
              <a:defRPr/>
            </a:pPr>
            <a:fld id="{CE21A229-1A00-4D37-A84F-77CD8C027B6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2.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5.v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6.v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标题 1"/>
          <p:cNvSpPr>
            <a:spLocks noGrp="1"/>
          </p:cNvSpPr>
          <p:nvPr>
            <p:ph type="ctrTitle"/>
          </p:nvPr>
        </p:nvSpPr>
        <p:spPr/>
        <p:txBody>
          <a:bodyPr/>
          <a:lstStyle/>
          <a:p>
            <a:r>
              <a:rPr lang="en-US" altLang="zh-CN" smtClean="0">
                <a:ea typeface="宋体" charset="-122"/>
              </a:rPr>
              <a:t>Chapter 15</a:t>
            </a:r>
            <a:endParaRPr lang="zh-CN" altLang="en-US" smtClean="0">
              <a:ea typeface="宋体" charset="-122"/>
            </a:endParaRPr>
          </a:p>
        </p:txBody>
      </p:sp>
      <p:sp>
        <p:nvSpPr>
          <p:cNvPr id="19459" name="副标题 2"/>
          <p:cNvSpPr>
            <a:spLocks noGrp="1"/>
          </p:cNvSpPr>
          <p:nvPr>
            <p:ph type="subTitle" idx="1"/>
          </p:nvPr>
        </p:nvSpPr>
        <p:spPr/>
        <p:txBody>
          <a:bodyPr/>
          <a:lstStyle/>
          <a:p>
            <a:r>
              <a:rPr lang="en-US" altLang="zh-CN" smtClean="0">
                <a:ea typeface="宋体" charset="-122"/>
              </a:rPr>
              <a:t>Approximation Algorithms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ea typeface="宋体" charset="-122"/>
              </a:rPr>
              <a:t>NP-hard COPs Considered here</a:t>
            </a:r>
            <a:endParaRPr lang="zh-CN" altLang="en-US" smtClean="0">
              <a:ea typeface="宋体" charset="-122"/>
            </a:endParaRPr>
          </a:p>
        </p:txBody>
      </p:sp>
      <p:sp>
        <p:nvSpPr>
          <p:cNvPr id="28675" name="内容占位符 2"/>
          <p:cNvSpPr>
            <a:spLocks noGrp="1"/>
          </p:cNvSpPr>
          <p:nvPr>
            <p:ph idx="1"/>
          </p:nvPr>
        </p:nvSpPr>
        <p:spPr/>
        <p:txBody>
          <a:bodyPr/>
          <a:lstStyle/>
          <a:p>
            <a:pPr marL="457200" indent="-457200">
              <a:spcBef>
                <a:spcPct val="50000"/>
              </a:spcBef>
              <a:buFontTx/>
              <a:buNone/>
            </a:pPr>
            <a:r>
              <a:rPr lang="en-US" altLang="zh-CN" sz="2800" smtClean="0">
                <a:ea typeface="宋体" charset="-122"/>
              </a:rPr>
              <a:t>Bin Packing Problem</a:t>
            </a:r>
          </a:p>
          <a:p>
            <a:pPr marL="457200" indent="-457200">
              <a:spcBef>
                <a:spcPct val="50000"/>
              </a:spcBef>
              <a:buFontTx/>
              <a:buNone/>
            </a:pPr>
            <a:r>
              <a:rPr lang="en-US" altLang="zh-CN" sz="2800" smtClean="0">
                <a:ea typeface="宋体" charset="-122"/>
              </a:rPr>
              <a:t>Weighted Vertex Cover Problem</a:t>
            </a:r>
          </a:p>
          <a:p>
            <a:pPr marL="457200" indent="-457200">
              <a:spcBef>
                <a:spcPct val="50000"/>
              </a:spcBef>
              <a:buFontTx/>
              <a:buNone/>
            </a:pPr>
            <a:r>
              <a:rPr lang="en-US" altLang="zh-CN" sz="2800" smtClean="0">
                <a:ea typeface="宋体" charset="-122"/>
              </a:rPr>
              <a:t>Weighted Set Cover Problem</a:t>
            </a:r>
          </a:p>
          <a:p>
            <a:pPr marL="457200" indent="-457200">
              <a:spcBef>
                <a:spcPct val="50000"/>
              </a:spcBef>
              <a:buFontTx/>
              <a:buNone/>
            </a:pPr>
            <a:r>
              <a:rPr lang="en-US" altLang="zh-CN" sz="2800" smtClean="0">
                <a:ea typeface="宋体" charset="-122"/>
              </a:rPr>
              <a:t>Traveling Salesman Problem</a:t>
            </a:r>
          </a:p>
          <a:p>
            <a:pPr marL="457200" indent="-457200">
              <a:spcBef>
                <a:spcPct val="50000"/>
              </a:spcBef>
              <a:buFontTx/>
              <a:buNone/>
            </a:pPr>
            <a:r>
              <a:rPr lang="en-US" altLang="zh-CN" sz="2800" smtClean="0">
                <a:ea typeface="宋体" charset="-122"/>
              </a:rPr>
              <a:t>K-Cluster Problem</a:t>
            </a:r>
          </a:p>
          <a:p>
            <a:pPr marL="457200" indent="-457200">
              <a:spcBef>
                <a:spcPct val="50000"/>
              </a:spcBef>
              <a:buFontTx/>
              <a:buNone/>
            </a:pPr>
            <a:r>
              <a:rPr lang="en-US" altLang="zh-CN" sz="2800" smtClean="0">
                <a:ea typeface="宋体" charset="-122"/>
              </a:rPr>
              <a:t>0/1 Knapsack Problem</a:t>
            </a:r>
          </a:p>
          <a:p>
            <a:pPr marL="457200" indent="-457200">
              <a:spcBef>
                <a:spcPct val="50000"/>
              </a:spcBef>
              <a:buFontTx/>
              <a:buNone/>
            </a:pPr>
            <a:r>
              <a:rPr lang="en-US" altLang="zh-CN" sz="2800" smtClean="0">
                <a:ea typeface="宋体" charset="-122"/>
              </a:rPr>
              <a:t>Subset-sum Problem</a:t>
            </a:r>
            <a:endParaRPr lang="zh-CN" altLang="en-US" sz="2800" smtClean="0">
              <a:ea typeface="宋体"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609600"/>
            <a:ext cx="7772400" cy="1143000"/>
          </a:xfrm>
          <a:prstGeom prst="rect">
            <a:avLst/>
          </a:prstGeom>
        </p:spPr>
        <p:txBody>
          <a:bodyPr/>
          <a:lstStyle/>
          <a:p>
            <a:pPr eaLnBrk="0" hangingPunct="0">
              <a:defRPr/>
            </a:pPr>
            <a:r>
              <a:rPr lang="en-US" altLang="zh-CN" sz="4400" dirty="0">
                <a:latin typeface="+mj-lt"/>
                <a:ea typeface="+mj-ea"/>
                <a:cs typeface="+mj-cs"/>
              </a:rPr>
              <a:t>The bin packing problem</a:t>
            </a:r>
          </a:p>
        </p:txBody>
      </p:sp>
      <p:sp>
        <p:nvSpPr>
          <p:cNvPr id="1029" name="Rectangle 3"/>
          <p:cNvSpPr txBox="1">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lgn="l" eaLnBrk="0" hangingPunct="0">
              <a:spcBef>
                <a:spcPct val="20000"/>
              </a:spcBef>
            </a:pPr>
            <a:r>
              <a:rPr lang="en-US" altLang="zh-CN" sz="2400">
                <a:solidFill>
                  <a:schemeClr val="tx1"/>
                </a:solidFill>
                <a:latin typeface="Times New Roman" pitchFamily="18" charset="0"/>
                <a:ea typeface="宋体" charset="-122"/>
              </a:rPr>
              <a:t>Given a collection of items u</a:t>
            </a:r>
            <a:r>
              <a:rPr lang="en-US" altLang="zh-CN" sz="2400" baseline="-25000">
                <a:solidFill>
                  <a:schemeClr val="tx1"/>
                </a:solidFill>
                <a:latin typeface="Times New Roman" pitchFamily="18" charset="0"/>
                <a:ea typeface="宋体" charset="-122"/>
              </a:rPr>
              <a:t>1</a:t>
            </a:r>
            <a:r>
              <a:rPr lang="en-US" altLang="zh-CN" sz="2400">
                <a:solidFill>
                  <a:schemeClr val="tx1"/>
                </a:solidFill>
                <a:latin typeface="Times New Roman" pitchFamily="18" charset="0"/>
                <a:ea typeface="宋体" charset="-122"/>
              </a:rPr>
              <a:t>,...,u</a:t>
            </a:r>
            <a:r>
              <a:rPr lang="en-US" altLang="zh-CN" sz="2400" baseline="-25000">
                <a:solidFill>
                  <a:schemeClr val="tx1"/>
                </a:solidFill>
                <a:latin typeface="Times New Roman" pitchFamily="18" charset="0"/>
                <a:ea typeface="宋体" charset="-122"/>
              </a:rPr>
              <a:t>n</a:t>
            </a:r>
            <a:r>
              <a:rPr lang="en-US" altLang="zh-CN" sz="2400">
                <a:solidFill>
                  <a:schemeClr val="tx1"/>
                </a:solidFill>
                <a:latin typeface="Times New Roman" pitchFamily="18" charset="0"/>
                <a:ea typeface="宋体" charset="-122"/>
              </a:rPr>
              <a:t> of size s</a:t>
            </a:r>
            <a:r>
              <a:rPr lang="en-US" altLang="zh-CN" sz="2400" baseline="-25000">
                <a:solidFill>
                  <a:schemeClr val="tx1"/>
                </a:solidFill>
                <a:latin typeface="Times New Roman" pitchFamily="18" charset="0"/>
                <a:ea typeface="宋体" charset="-122"/>
              </a:rPr>
              <a:t>1</a:t>
            </a:r>
            <a:r>
              <a:rPr lang="en-US" altLang="zh-CN" sz="2400">
                <a:solidFill>
                  <a:schemeClr val="tx1"/>
                </a:solidFill>
                <a:latin typeface="Times New Roman" pitchFamily="18" charset="0"/>
                <a:ea typeface="宋体" charset="-122"/>
              </a:rPr>
              <a:t>,...,s</a:t>
            </a:r>
            <a:r>
              <a:rPr lang="en-US" altLang="zh-CN" sz="2400" baseline="-25000">
                <a:solidFill>
                  <a:schemeClr val="tx1"/>
                </a:solidFill>
                <a:latin typeface="Times New Roman" pitchFamily="18" charset="0"/>
                <a:ea typeface="宋体" charset="-122"/>
              </a:rPr>
              <a:t>n</a:t>
            </a:r>
            <a:r>
              <a:rPr lang="en-US" altLang="zh-CN" sz="2400">
                <a:solidFill>
                  <a:schemeClr val="tx1"/>
                </a:solidFill>
                <a:latin typeface="Times New Roman" pitchFamily="18" charset="0"/>
                <a:ea typeface="宋体" charset="-122"/>
              </a:rPr>
              <a:t>, where each s</a:t>
            </a:r>
            <a:r>
              <a:rPr lang="en-US" altLang="zh-CN" sz="2400" baseline="-25000">
                <a:solidFill>
                  <a:schemeClr val="tx1"/>
                </a:solidFill>
                <a:latin typeface="Times New Roman" pitchFamily="18" charset="0"/>
                <a:ea typeface="宋体" charset="-122"/>
              </a:rPr>
              <a:t>j</a:t>
            </a:r>
            <a:r>
              <a:rPr lang="en-US" altLang="zh-CN" sz="2400">
                <a:solidFill>
                  <a:schemeClr val="tx1"/>
                </a:solidFill>
                <a:latin typeface="Times New Roman" pitchFamily="18" charset="0"/>
                <a:ea typeface="宋体" charset="-122"/>
              </a:rPr>
              <a:t> is between 0 and 1, we are required to pack these items into the minimum number of bins of unit capacity.</a:t>
            </a:r>
          </a:p>
          <a:p>
            <a:pPr marL="342900" indent="-342900" algn="l" eaLnBrk="0" hangingPunct="0">
              <a:spcBef>
                <a:spcPct val="20000"/>
              </a:spcBef>
            </a:pPr>
            <a:r>
              <a:rPr lang="en-US" altLang="zh-CN" sz="2400">
                <a:solidFill>
                  <a:schemeClr val="tx1"/>
                </a:solidFill>
                <a:latin typeface="Times New Roman" pitchFamily="18" charset="0"/>
                <a:ea typeface="宋体" charset="-122"/>
              </a:rPr>
              <a:t>Four heuristics: FF, BF, FFD, BFD</a:t>
            </a:r>
          </a:p>
          <a:p>
            <a:pPr marL="342900" indent="-342900" algn="l" eaLnBrk="0" hangingPunct="0">
              <a:spcBef>
                <a:spcPct val="20000"/>
              </a:spcBef>
            </a:pPr>
            <a:r>
              <a:rPr lang="en-US" altLang="zh-CN" sz="2400">
                <a:solidFill>
                  <a:schemeClr val="tx1"/>
                </a:solidFill>
                <a:latin typeface="Times New Roman" pitchFamily="18" charset="0"/>
                <a:ea typeface="宋体" charset="-122"/>
              </a:rPr>
              <a:t>Theorem 15.1: For all instances I of the BIN PACKING problem</a:t>
            </a:r>
          </a:p>
          <a:p>
            <a:pPr marL="342900" indent="-342900" algn="l" eaLnBrk="0" hangingPunct="0">
              <a:spcBef>
                <a:spcPct val="20000"/>
              </a:spcBef>
            </a:pPr>
            <a:endParaRPr lang="en-US" altLang="zh-CN" sz="2400">
              <a:solidFill>
                <a:schemeClr val="tx1"/>
              </a:solidFill>
              <a:latin typeface="Times New Roman" pitchFamily="18" charset="0"/>
              <a:ea typeface="宋体" charset="-122"/>
            </a:endParaRPr>
          </a:p>
          <a:p>
            <a:pPr marL="342900" indent="-342900" algn="l" eaLnBrk="0" hangingPunct="0">
              <a:spcBef>
                <a:spcPct val="20000"/>
              </a:spcBef>
            </a:pPr>
            <a:r>
              <a:rPr lang="en-US" altLang="zh-CN" sz="2400">
                <a:solidFill>
                  <a:schemeClr val="tx1"/>
                </a:solidFill>
                <a:latin typeface="Times New Roman" pitchFamily="18" charset="0"/>
                <a:ea typeface="宋体" charset="-122"/>
              </a:rPr>
              <a:t>Theorem 15.2: For all instances I of the BIN PACKING problem</a:t>
            </a:r>
          </a:p>
        </p:txBody>
      </p:sp>
      <p:graphicFrame>
        <p:nvGraphicFramePr>
          <p:cNvPr id="1026" name="Object 2"/>
          <p:cNvGraphicFramePr>
            <a:graphicFrameLocks noChangeAspect="1"/>
          </p:cNvGraphicFramePr>
          <p:nvPr/>
        </p:nvGraphicFramePr>
        <p:xfrm>
          <a:off x="2362200" y="4127500"/>
          <a:ext cx="2819400" cy="749300"/>
        </p:xfrm>
        <a:graphic>
          <a:graphicData uri="http://schemas.openxmlformats.org/presentationml/2006/ole">
            <p:oleObj spid="_x0000_s1026" name="公式" r:id="rId3" imgW="1244520" imgH="330120" progId="Equation.3">
              <p:embed/>
            </p:oleObj>
          </a:graphicData>
        </a:graphic>
      </p:graphicFrame>
      <p:graphicFrame>
        <p:nvGraphicFramePr>
          <p:cNvPr id="1027" name="Object 3"/>
          <p:cNvGraphicFramePr>
            <a:graphicFrameLocks noChangeAspect="1"/>
          </p:cNvGraphicFramePr>
          <p:nvPr/>
        </p:nvGraphicFramePr>
        <p:xfrm>
          <a:off x="2362200" y="5334000"/>
          <a:ext cx="3048000" cy="762000"/>
        </p:xfrm>
        <a:graphic>
          <a:graphicData uri="http://schemas.openxmlformats.org/presentationml/2006/ole">
            <p:oleObj spid="_x0000_s1027" name="公式" r:id="rId4" imgW="1320480" imgH="33012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en-US" altLang="zh-CN" sz="3200" smtClean="0">
                <a:ea typeface="宋体" charset="-122"/>
              </a:rPr>
              <a:t>Weighted Vertex Cover Problem (WVCP)</a:t>
            </a:r>
            <a:endParaRPr lang="zh-CN" altLang="en-US" sz="3200" smtClean="0">
              <a:ea typeface="宋体" charset="-122"/>
            </a:endParaRPr>
          </a:p>
        </p:txBody>
      </p:sp>
      <p:sp>
        <p:nvSpPr>
          <p:cNvPr id="2052" name="Rectangle 3"/>
          <p:cNvSpPr>
            <a:spLocks noChangeArrowheads="1"/>
          </p:cNvSpPr>
          <p:nvPr/>
        </p:nvSpPr>
        <p:spPr bwMode="auto">
          <a:xfrm>
            <a:off x="762000" y="1641475"/>
            <a:ext cx="8001000" cy="2397125"/>
          </a:xfrm>
          <a:prstGeom prst="rect">
            <a:avLst/>
          </a:prstGeom>
          <a:noFill/>
          <a:ln w="19050">
            <a:noFill/>
            <a:miter lim="800000"/>
            <a:headEnd/>
            <a:tailEnd/>
          </a:ln>
        </p:spPr>
        <p:txBody>
          <a:bodyPr>
            <a:spAutoFit/>
          </a:bodyPr>
          <a:lstStyle/>
          <a:p>
            <a:pPr marL="457200" indent="-457200" algn="l">
              <a:spcBef>
                <a:spcPct val="50000"/>
              </a:spcBef>
              <a:buFont typeface="Wingdings" pitchFamily="2" charset="2"/>
              <a:buNone/>
            </a:pPr>
            <a:r>
              <a:rPr lang="en-US" altLang="zh-CN" sz="2000" b="1">
                <a:solidFill>
                  <a:schemeClr val="tx1"/>
                </a:solidFill>
                <a:ea typeface="宋体" charset="-122"/>
              </a:rPr>
              <a:t>Input:</a:t>
            </a:r>
            <a:r>
              <a:rPr lang="en-US" altLang="zh-CN" sz="2000">
                <a:solidFill>
                  <a:schemeClr val="tx1"/>
                </a:solidFill>
                <a:ea typeface="宋体" charset="-122"/>
              </a:rPr>
              <a:t>    an undirected graph G(V,E) with vertex weights w(V).</a:t>
            </a:r>
            <a:br>
              <a:rPr lang="en-US" altLang="zh-CN" sz="2000">
                <a:solidFill>
                  <a:schemeClr val="tx1"/>
                </a:solidFill>
                <a:ea typeface="宋体" charset="-122"/>
              </a:rPr>
            </a:br>
            <a:r>
              <a:rPr lang="en-US" altLang="zh-CN" sz="2000">
                <a:solidFill>
                  <a:schemeClr val="tx1"/>
                </a:solidFill>
                <a:ea typeface="宋体" charset="-122"/>
              </a:rPr>
              <a:t>        w(v)&gt;0 is weight of vertex v</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V.</a:t>
            </a:r>
          </a:p>
          <a:p>
            <a:pPr marL="457200" indent="-457200" algn="l">
              <a:spcBef>
                <a:spcPct val="50000"/>
              </a:spcBef>
              <a:buFont typeface="Wingdings" pitchFamily="2" charset="2"/>
              <a:buNone/>
            </a:pPr>
            <a:r>
              <a:rPr lang="en-US" altLang="zh-CN" sz="2000" b="1">
                <a:solidFill>
                  <a:schemeClr val="tx1"/>
                </a:solidFill>
                <a:ea typeface="宋体" charset="-122"/>
              </a:rPr>
              <a:t>Output:</a:t>
            </a:r>
            <a:r>
              <a:rPr lang="en-US" altLang="zh-CN" sz="2000">
                <a:solidFill>
                  <a:schemeClr val="tx1"/>
                </a:solidFill>
                <a:ea typeface="宋体" charset="-122"/>
              </a:rPr>
              <a:t>  a vertex cover C:  a subset C</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V that “hits” (or covers)</a:t>
            </a:r>
            <a:br>
              <a:rPr lang="en-US" altLang="zh-CN" sz="2000">
                <a:solidFill>
                  <a:schemeClr val="tx1"/>
                </a:solidFill>
                <a:ea typeface="宋体" charset="-122"/>
              </a:rPr>
            </a:br>
            <a:r>
              <a:rPr lang="en-US" altLang="zh-CN" sz="2000">
                <a:solidFill>
                  <a:schemeClr val="tx1"/>
                </a:solidFill>
                <a:ea typeface="宋体" charset="-122"/>
              </a:rPr>
              <a:t>        all edges, i.e.,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(u,v)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E, u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C or v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C (or both).</a:t>
            </a:r>
          </a:p>
          <a:p>
            <a:pPr marL="457200" indent="-457200" algn="l">
              <a:spcBef>
                <a:spcPct val="50000"/>
              </a:spcBef>
              <a:buFont typeface="Wingdings" pitchFamily="2" charset="2"/>
              <a:buNone/>
            </a:pPr>
            <a:r>
              <a:rPr lang="en-US" altLang="zh-CN" sz="2000" b="1">
                <a:solidFill>
                  <a:schemeClr val="tx1"/>
                </a:solidFill>
                <a:ea typeface="宋体" charset="-122"/>
              </a:rPr>
              <a:t>Goal:</a:t>
            </a:r>
            <a:r>
              <a:rPr lang="en-US" altLang="zh-CN" sz="2000">
                <a:solidFill>
                  <a:schemeClr val="tx1"/>
                </a:solidFill>
                <a:ea typeface="宋体" charset="-122"/>
              </a:rPr>
              <a:t>     </a:t>
            </a:r>
            <a:r>
              <a:rPr lang="en-US" altLang="zh-CN" sz="2000" u="sng">
                <a:solidFill>
                  <a:schemeClr val="tx1"/>
                </a:solidFill>
                <a:ea typeface="宋体" charset="-122"/>
              </a:rPr>
              <a:t>minimize</a:t>
            </a:r>
            <a:r>
              <a:rPr lang="en-US" altLang="zh-CN" sz="2000">
                <a:solidFill>
                  <a:schemeClr val="tx1"/>
                </a:solidFill>
                <a:ea typeface="宋体" charset="-122"/>
              </a:rPr>
              <a:t> weight of vertex cover C:</a:t>
            </a:r>
          </a:p>
          <a:p>
            <a:pPr marL="457200" indent="-457200" algn="l">
              <a:spcBef>
                <a:spcPct val="50000"/>
              </a:spcBef>
              <a:buFont typeface="Wingdings" pitchFamily="2" charset="2"/>
              <a:buNone/>
            </a:pPr>
            <a:endParaRPr lang="en-US" altLang="zh-CN" sz="2000">
              <a:solidFill>
                <a:schemeClr val="tx1"/>
              </a:solidFill>
              <a:ea typeface="宋体" charset="-122"/>
            </a:endParaRPr>
          </a:p>
        </p:txBody>
      </p:sp>
      <p:graphicFrame>
        <p:nvGraphicFramePr>
          <p:cNvPr id="2050" name="Object 4"/>
          <p:cNvGraphicFramePr>
            <a:graphicFrameLocks noChangeAspect="1"/>
          </p:cNvGraphicFramePr>
          <p:nvPr/>
        </p:nvGraphicFramePr>
        <p:xfrm>
          <a:off x="5943600" y="3200400"/>
          <a:ext cx="2030413" cy="582613"/>
        </p:xfrm>
        <a:graphic>
          <a:graphicData uri="http://schemas.openxmlformats.org/presentationml/2006/ole">
            <p:oleObj spid="_x0000_s2050" name="Equation" r:id="rId3" imgW="1193760" imgH="342720" progId="Equation.3">
              <p:embed/>
            </p:oleObj>
          </a:graphicData>
        </a:graphic>
      </p:graphicFrame>
      <p:grpSp>
        <p:nvGrpSpPr>
          <p:cNvPr id="2053" name="Group 23"/>
          <p:cNvGrpSpPr>
            <a:grpSpLocks/>
          </p:cNvGrpSpPr>
          <p:nvPr/>
        </p:nvGrpSpPr>
        <p:grpSpPr bwMode="auto">
          <a:xfrm>
            <a:off x="1295400" y="4572000"/>
            <a:ext cx="3711575" cy="2133600"/>
            <a:chOff x="816" y="2846"/>
            <a:chExt cx="2338" cy="1344"/>
          </a:xfrm>
        </p:grpSpPr>
        <p:sp>
          <p:nvSpPr>
            <p:cNvPr id="2055" name="Line 5"/>
            <p:cNvSpPr>
              <a:spLocks noChangeShapeType="1"/>
            </p:cNvSpPr>
            <p:nvPr/>
          </p:nvSpPr>
          <p:spPr bwMode="auto">
            <a:xfrm>
              <a:off x="960" y="3182"/>
              <a:ext cx="1056" cy="0"/>
            </a:xfrm>
            <a:prstGeom prst="line">
              <a:avLst/>
            </a:prstGeom>
            <a:noFill/>
            <a:ln w="19050">
              <a:solidFill>
                <a:srgbClr val="FF3300"/>
              </a:solidFill>
              <a:round/>
              <a:headEnd/>
              <a:tailEnd/>
            </a:ln>
          </p:spPr>
          <p:txBody>
            <a:bodyPr>
              <a:spAutoFit/>
            </a:bodyPr>
            <a:lstStyle/>
            <a:p>
              <a:endParaRPr lang="zh-CN" altLang="en-US"/>
            </a:p>
          </p:txBody>
        </p:sp>
        <p:sp>
          <p:nvSpPr>
            <p:cNvPr id="2056" name="Line 6"/>
            <p:cNvSpPr>
              <a:spLocks noChangeShapeType="1"/>
            </p:cNvSpPr>
            <p:nvPr/>
          </p:nvSpPr>
          <p:spPr bwMode="auto">
            <a:xfrm>
              <a:off x="2016" y="3182"/>
              <a:ext cx="816" cy="336"/>
            </a:xfrm>
            <a:prstGeom prst="line">
              <a:avLst/>
            </a:prstGeom>
            <a:noFill/>
            <a:ln w="19050">
              <a:solidFill>
                <a:srgbClr val="FF3300"/>
              </a:solidFill>
              <a:round/>
              <a:headEnd/>
              <a:tailEnd/>
            </a:ln>
          </p:spPr>
          <p:txBody>
            <a:bodyPr>
              <a:spAutoFit/>
            </a:bodyPr>
            <a:lstStyle/>
            <a:p>
              <a:endParaRPr lang="zh-CN" altLang="en-US"/>
            </a:p>
          </p:txBody>
        </p:sp>
        <p:sp>
          <p:nvSpPr>
            <p:cNvPr id="2057" name="Line 7"/>
            <p:cNvSpPr>
              <a:spLocks noChangeShapeType="1"/>
            </p:cNvSpPr>
            <p:nvPr/>
          </p:nvSpPr>
          <p:spPr bwMode="auto">
            <a:xfrm flipH="1">
              <a:off x="2016" y="3518"/>
              <a:ext cx="816" cy="336"/>
            </a:xfrm>
            <a:prstGeom prst="line">
              <a:avLst/>
            </a:prstGeom>
            <a:noFill/>
            <a:ln w="19050">
              <a:solidFill>
                <a:srgbClr val="FF3300"/>
              </a:solidFill>
              <a:round/>
              <a:headEnd/>
              <a:tailEnd/>
            </a:ln>
          </p:spPr>
          <p:txBody>
            <a:bodyPr>
              <a:spAutoFit/>
            </a:bodyPr>
            <a:lstStyle/>
            <a:p>
              <a:endParaRPr lang="zh-CN" altLang="en-US"/>
            </a:p>
          </p:txBody>
        </p:sp>
        <p:sp>
          <p:nvSpPr>
            <p:cNvPr id="2058" name="Line 8"/>
            <p:cNvSpPr>
              <a:spLocks noChangeShapeType="1"/>
            </p:cNvSpPr>
            <p:nvPr/>
          </p:nvSpPr>
          <p:spPr bwMode="auto">
            <a:xfrm>
              <a:off x="960" y="3182"/>
              <a:ext cx="1056" cy="672"/>
            </a:xfrm>
            <a:prstGeom prst="line">
              <a:avLst/>
            </a:prstGeom>
            <a:noFill/>
            <a:ln w="19050">
              <a:solidFill>
                <a:srgbClr val="FF3300"/>
              </a:solidFill>
              <a:round/>
              <a:headEnd/>
              <a:tailEnd/>
            </a:ln>
          </p:spPr>
          <p:txBody>
            <a:bodyPr>
              <a:spAutoFit/>
            </a:bodyPr>
            <a:lstStyle/>
            <a:p>
              <a:endParaRPr lang="zh-CN" altLang="en-US"/>
            </a:p>
          </p:txBody>
        </p:sp>
        <p:sp>
          <p:nvSpPr>
            <p:cNvPr id="2059" name="Line 9"/>
            <p:cNvSpPr>
              <a:spLocks noChangeShapeType="1"/>
            </p:cNvSpPr>
            <p:nvPr/>
          </p:nvSpPr>
          <p:spPr bwMode="auto">
            <a:xfrm flipV="1">
              <a:off x="960" y="3854"/>
              <a:ext cx="1056" cy="0"/>
            </a:xfrm>
            <a:prstGeom prst="line">
              <a:avLst/>
            </a:prstGeom>
            <a:noFill/>
            <a:ln w="19050">
              <a:solidFill>
                <a:srgbClr val="FF3300"/>
              </a:solidFill>
              <a:round/>
              <a:headEnd/>
              <a:tailEnd/>
            </a:ln>
          </p:spPr>
          <p:txBody>
            <a:bodyPr>
              <a:spAutoFit/>
            </a:bodyPr>
            <a:lstStyle/>
            <a:p>
              <a:endParaRPr lang="zh-CN" altLang="en-US"/>
            </a:p>
          </p:txBody>
        </p:sp>
        <p:sp>
          <p:nvSpPr>
            <p:cNvPr id="2060" name="Line 10"/>
            <p:cNvSpPr>
              <a:spLocks noChangeShapeType="1"/>
            </p:cNvSpPr>
            <p:nvPr/>
          </p:nvSpPr>
          <p:spPr bwMode="auto">
            <a:xfrm>
              <a:off x="960" y="3182"/>
              <a:ext cx="0" cy="672"/>
            </a:xfrm>
            <a:prstGeom prst="line">
              <a:avLst/>
            </a:prstGeom>
            <a:noFill/>
            <a:ln w="19050">
              <a:solidFill>
                <a:srgbClr val="FF3300"/>
              </a:solidFill>
              <a:round/>
              <a:headEnd/>
              <a:tailEnd/>
            </a:ln>
          </p:spPr>
          <p:txBody>
            <a:bodyPr>
              <a:spAutoFit/>
            </a:bodyPr>
            <a:lstStyle/>
            <a:p>
              <a:endParaRPr lang="zh-CN" altLang="en-US"/>
            </a:p>
          </p:txBody>
        </p:sp>
        <p:sp>
          <p:nvSpPr>
            <p:cNvPr id="2061" name="Oval 11"/>
            <p:cNvSpPr>
              <a:spLocks noChangeArrowheads="1"/>
            </p:cNvSpPr>
            <p:nvPr/>
          </p:nvSpPr>
          <p:spPr bwMode="auto">
            <a:xfrm>
              <a:off x="816" y="3024"/>
              <a:ext cx="277" cy="288"/>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a</a:t>
              </a:r>
            </a:p>
          </p:txBody>
        </p:sp>
        <p:sp>
          <p:nvSpPr>
            <p:cNvPr id="2062" name="Oval 12"/>
            <p:cNvSpPr>
              <a:spLocks noChangeArrowheads="1"/>
            </p:cNvSpPr>
            <p:nvPr/>
          </p:nvSpPr>
          <p:spPr bwMode="auto">
            <a:xfrm>
              <a:off x="1872" y="3038"/>
              <a:ext cx="277" cy="288"/>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b</a:t>
              </a:r>
            </a:p>
          </p:txBody>
        </p:sp>
        <p:sp>
          <p:nvSpPr>
            <p:cNvPr id="2063" name="Oval 13"/>
            <p:cNvSpPr>
              <a:spLocks noChangeArrowheads="1"/>
            </p:cNvSpPr>
            <p:nvPr/>
          </p:nvSpPr>
          <p:spPr bwMode="auto">
            <a:xfrm>
              <a:off x="2688" y="3374"/>
              <a:ext cx="277" cy="288"/>
            </a:xfrm>
            <a:prstGeom prst="ellipse">
              <a:avLst/>
            </a:prstGeom>
            <a:solidFill>
              <a:schemeClr val="bg1"/>
            </a:solidFill>
            <a:ln w="19050">
              <a:solidFill>
                <a:srgbClr val="FF3300"/>
              </a:solidFill>
              <a:round/>
              <a:headEnd/>
              <a:tailEnd/>
            </a:ln>
          </p:spPr>
          <p:txBody>
            <a:bodyPr anchor="ctr">
              <a:spAutoFit/>
            </a:bodyPr>
            <a:lstStyle/>
            <a:p>
              <a:pPr algn="l"/>
              <a:r>
                <a:rPr lang="en-US" altLang="zh-CN" sz="1600">
                  <a:ea typeface="宋体" charset="-122"/>
                </a:rPr>
                <a:t>e</a:t>
              </a:r>
            </a:p>
          </p:txBody>
        </p:sp>
        <p:sp>
          <p:nvSpPr>
            <p:cNvPr id="2064" name="Oval 14"/>
            <p:cNvSpPr>
              <a:spLocks noChangeArrowheads="1"/>
            </p:cNvSpPr>
            <p:nvPr/>
          </p:nvSpPr>
          <p:spPr bwMode="auto">
            <a:xfrm>
              <a:off x="1872" y="3710"/>
              <a:ext cx="277" cy="288"/>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d</a:t>
              </a:r>
            </a:p>
          </p:txBody>
        </p:sp>
        <p:sp>
          <p:nvSpPr>
            <p:cNvPr id="2065" name="Oval 15"/>
            <p:cNvSpPr>
              <a:spLocks noChangeArrowheads="1"/>
            </p:cNvSpPr>
            <p:nvPr/>
          </p:nvSpPr>
          <p:spPr bwMode="auto">
            <a:xfrm>
              <a:off x="816" y="3710"/>
              <a:ext cx="277" cy="288"/>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c</a:t>
              </a:r>
            </a:p>
          </p:txBody>
        </p:sp>
        <p:sp>
          <p:nvSpPr>
            <p:cNvPr id="2066" name="Text Box 16"/>
            <p:cNvSpPr txBox="1">
              <a:spLocks noChangeArrowheads="1"/>
            </p:cNvSpPr>
            <p:nvPr/>
          </p:nvSpPr>
          <p:spPr bwMode="auto">
            <a:xfrm>
              <a:off x="864" y="2846"/>
              <a:ext cx="178" cy="192"/>
            </a:xfrm>
            <a:prstGeom prst="rect">
              <a:avLst/>
            </a:prstGeom>
            <a:noFill/>
            <a:ln w="19050">
              <a:noFill/>
              <a:miter lim="800000"/>
              <a:headEnd/>
              <a:tailEnd/>
            </a:ln>
          </p:spPr>
          <p:txBody>
            <a:bodyPr wrap="none">
              <a:spAutoFit/>
            </a:bodyPr>
            <a:lstStyle/>
            <a:p>
              <a:pPr algn="l"/>
              <a:r>
                <a:rPr lang="en-US" altLang="zh-CN">
                  <a:ea typeface="宋体" charset="-122"/>
                </a:rPr>
                <a:t>4</a:t>
              </a:r>
            </a:p>
          </p:txBody>
        </p:sp>
        <p:sp>
          <p:nvSpPr>
            <p:cNvPr id="2067" name="Text Box 17"/>
            <p:cNvSpPr txBox="1">
              <a:spLocks noChangeArrowheads="1"/>
            </p:cNvSpPr>
            <p:nvPr/>
          </p:nvSpPr>
          <p:spPr bwMode="auto">
            <a:xfrm>
              <a:off x="1920" y="2846"/>
              <a:ext cx="178" cy="192"/>
            </a:xfrm>
            <a:prstGeom prst="rect">
              <a:avLst/>
            </a:prstGeom>
            <a:noFill/>
            <a:ln w="19050">
              <a:noFill/>
              <a:miter lim="800000"/>
              <a:headEnd/>
              <a:tailEnd/>
            </a:ln>
          </p:spPr>
          <p:txBody>
            <a:bodyPr wrap="none">
              <a:spAutoFit/>
            </a:bodyPr>
            <a:lstStyle/>
            <a:p>
              <a:pPr algn="l"/>
              <a:r>
                <a:rPr lang="en-US" altLang="zh-CN">
                  <a:ea typeface="宋体" charset="-122"/>
                </a:rPr>
                <a:t>3</a:t>
              </a:r>
            </a:p>
          </p:txBody>
        </p:sp>
        <p:sp>
          <p:nvSpPr>
            <p:cNvPr id="2068" name="Text Box 18"/>
            <p:cNvSpPr txBox="1">
              <a:spLocks noChangeArrowheads="1"/>
            </p:cNvSpPr>
            <p:nvPr/>
          </p:nvSpPr>
          <p:spPr bwMode="auto">
            <a:xfrm>
              <a:off x="2976" y="3422"/>
              <a:ext cx="178" cy="192"/>
            </a:xfrm>
            <a:prstGeom prst="rect">
              <a:avLst/>
            </a:prstGeom>
            <a:noFill/>
            <a:ln w="19050">
              <a:noFill/>
              <a:miter lim="800000"/>
              <a:headEnd/>
              <a:tailEnd/>
            </a:ln>
          </p:spPr>
          <p:txBody>
            <a:bodyPr wrap="none">
              <a:spAutoFit/>
            </a:bodyPr>
            <a:lstStyle/>
            <a:p>
              <a:pPr algn="l"/>
              <a:r>
                <a:rPr lang="en-US" altLang="zh-CN">
                  <a:ea typeface="宋体" charset="-122"/>
                </a:rPr>
                <a:t>2</a:t>
              </a:r>
            </a:p>
          </p:txBody>
        </p:sp>
        <p:sp>
          <p:nvSpPr>
            <p:cNvPr id="2069" name="Text Box 19"/>
            <p:cNvSpPr txBox="1">
              <a:spLocks noChangeArrowheads="1"/>
            </p:cNvSpPr>
            <p:nvPr/>
          </p:nvSpPr>
          <p:spPr bwMode="auto">
            <a:xfrm>
              <a:off x="864" y="3998"/>
              <a:ext cx="178" cy="192"/>
            </a:xfrm>
            <a:prstGeom prst="rect">
              <a:avLst/>
            </a:prstGeom>
            <a:noFill/>
            <a:ln w="19050">
              <a:noFill/>
              <a:miter lim="800000"/>
              <a:headEnd/>
              <a:tailEnd/>
            </a:ln>
          </p:spPr>
          <p:txBody>
            <a:bodyPr wrap="none">
              <a:spAutoFit/>
            </a:bodyPr>
            <a:lstStyle/>
            <a:p>
              <a:pPr algn="l"/>
              <a:r>
                <a:rPr lang="en-US" altLang="zh-CN">
                  <a:ea typeface="宋体" charset="-122"/>
                </a:rPr>
                <a:t>8</a:t>
              </a:r>
            </a:p>
          </p:txBody>
        </p:sp>
        <p:sp>
          <p:nvSpPr>
            <p:cNvPr id="2070" name="Text Box 20"/>
            <p:cNvSpPr txBox="1">
              <a:spLocks noChangeArrowheads="1"/>
            </p:cNvSpPr>
            <p:nvPr/>
          </p:nvSpPr>
          <p:spPr bwMode="auto">
            <a:xfrm>
              <a:off x="1920" y="3998"/>
              <a:ext cx="178" cy="192"/>
            </a:xfrm>
            <a:prstGeom prst="rect">
              <a:avLst/>
            </a:prstGeom>
            <a:noFill/>
            <a:ln w="19050">
              <a:noFill/>
              <a:miter lim="800000"/>
              <a:headEnd/>
              <a:tailEnd/>
            </a:ln>
          </p:spPr>
          <p:txBody>
            <a:bodyPr wrap="none">
              <a:spAutoFit/>
            </a:bodyPr>
            <a:lstStyle/>
            <a:p>
              <a:pPr algn="l"/>
              <a:r>
                <a:rPr lang="en-US" altLang="zh-CN">
                  <a:ea typeface="宋体" charset="-122"/>
                </a:rPr>
                <a:t>6</a:t>
              </a:r>
            </a:p>
          </p:txBody>
        </p:sp>
      </p:grpSp>
      <p:sp>
        <p:nvSpPr>
          <p:cNvPr id="2054" name="Text Box 22"/>
          <p:cNvSpPr txBox="1">
            <a:spLocks noChangeArrowheads="1"/>
          </p:cNvSpPr>
          <p:nvPr/>
        </p:nvSpPr>
        <p:spPr bwMode="auto">
          <a:xfrm>
            <a:off x="762000" y="4038600"/>
            <a:ext cx="6589713" cy="338138"/>
          </a:xfrm>
          <a:prstGeom prst="rect">
            <a:avLst/>
          </a:prstGeom>
          <a:solidFill>
            <a:schemeClr val="hlink"/>
          </a:solidFill>
          <a:ln w="19050">
            <a:noFill/>
            <a:miter lim="800000"/>
            <a:headEnd/>
            <a:tailEnd/>
          </a:ln>
        </p:spPr>
        <p:txBody>
          <a:bodyPr wrap="none">
            <a:spAutoFit/>
          </a:bodyPr>
          <a:lstStyle/>
          <a:p>
            <a:pPr algn="l"/>
            <a:r>
              <a:rPr lang="en-US" altLang="zh-CN" sz="1600">
                <a:solidFill>
                  <a:schemeClr val="bg1"/>
                </a:solidFill>
                <a:ea typeface="宋体" charset="-122"/>
              </a:rPr>
              <a:t>Our textbook considers the un-weighted case only, i.e., w(v) = 1  </a:t>
            </a:r>
            <a:r>
              <a:rPr lang="en-US" altLang="zh-CN" sz="1600">
                <a:solidFill>
                  <a:schemeClr val="bg1"/>
                </a:solidFill>
                <a:ea typeface="宋体" charset="-122"/>
                <a:sym typeface="Symbol" pitchFamily="18" charset="2"/>
              </a:rPr>
              <a:t></a:t>
            </a:r>
            <a:r>
              <a:rPr lang="en-US" altLang="zh-CN" sz="1600">
                <a:solidFill>
                  <a:schemeClr val="bg1"/>
                </a:solidFill>
                <a:ea typeface="宋体" charset="-122"/>
              </a:rPr>
              <a:t>v</a:t>
            </a:r>
            <a:r>
              <a:rPr lang="en-US" altLang="zh-CN" sz="1600">
                <a:solidFill>
                  <a:schemeClr val="bg1"/>
                </a:solidFill>
                <a:ea typeface="宋体" charset="-122"/>
                <a:sym typeface="Symbol" pitchFamily="18" charset="2"/>
              </a:rPr>
              <a:t></a:t>
            </a:r>
            <a:r>
              <a:rPr lang="en-US" altLang="zh-CN" sz="1600">
                <a:solidFill>
                  <a:schemeClr val="bg1"/>
                </a:solidFill>
                <a:ea typeface="宋体" charset="-122"/>
              </a:rPr>
              <a:t>V.</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en-US" altLang="zh-CN" sz="3200" smtClean="0">
                <a:solidFill>
                  <a:srgbClr val="000000"/>
                </a:solidFill>
                <a:ea typeface="宋体" charset="-122"/>
              </a:rPr>
              <a:t>Weighted Vertex Cover Problem (WVCP)</a:t>
            </a:r>
            <a:endParaRPr lang="zh-CN" altLang="en-US" smtClean="0">
              <a:ea typeface="宋体" charset="-122"/>
            </a:endParaRPr>
          </a:p>
        </p:txBody>
      </p:sp>
      <p:sp>
        <p:nvSpPr>
          <p:cNvPr id="3076" name="Rectangle 3"/>
          <p:cNvSpPr>
            <a:spLocks noChangeArrowheads="1"/>
          </p:cNvSpPr>
          <p:nvPr/>
        </p:nvSpPr>
        <p:spPr bwMode="auto">
          <a:xfrm>
            <a:off x="762000" y="1641475"/>
            <a:ext cx="8001000" cy="2397125"/>
          </a:xfrm>
          <a:prstGeom prst="rect">
            <a:avLst/>
          </a:prstGeom>
          <a:noFill/>
          <a:ln w="19050">
            <a:noFill/>
            <a:miter lim="800000"/>
            <a:headEnd/>
            <a:tailEnd/>
          </a:ln>
        </p:spPr>
        <p:txBody>
          <a:bodyPr>
            <a:spAutoFit/>
          </a:bodyPr>
          <a:lstStyle/>
          <a:p>
            <a:pPr marL="457200" indent="-457200" algn="l">
              <a:spcBef>
                <a:spcPct val="50000"/>
              </a:spcBef>
              <a:buFont typeface="Wingdings" pitchFamily="2" charset="2"/>
              <a:buNone/>
            </a:pPr>
            <a:r>
              <a:rPr lang="en-US" altLang="zh-CN" sz="2000" b="1">
                <a:solidFill>
                  <a:schemeClr val="tx1"/>
                </a:solidFill>
                <a:ea typeface="宋体" charset="-122"/>
              </a:rPr>
              <a:t>Input:</a:t>
            </a:r>
            <a:r>
              <a:rPr lang="en-US" altLang="zh-CN" sz="2000">
                <a:solidFill>
                  <a:schemeClr val="tx1"/>
                </a:solidFill>
                <a:ea typeface="宋体" charset="-122"/>
              </a:rPr>
              <a:t>    an undirected graph G(V,E) with vertex weights w(V).</a:t>
            </a:r>
            <a:br>
              <a:rPr lang="en-US" altLang="zh-CN" sz="2000">
                <a:solidFill>
                  <a:schemeClr val="tx1"/>
                </a:solidFill>
                <a:ea typeface="宋体" charset="-122"/>
              </a:rPr>
            </a:br>
            <a:r>
              <a:rPr lang="en-US" altLang="zh-CN" sz="2000">
                <a:solidFill>
                  <a:schemeClr val="tx1"/>
                </a:solidFill>
                <a:ea typeface="宋体" charset="-122"/>
              </a:rPr>
              <a:t>        w(v)&gt;0 is weight of vertex v</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V.</a:t>
            </a:r>
          </a:p>
          <a:p>
            <a:pPr marL="457200" indent="-457200" algn="l">
              <a:spcBef>
                <a:spcPct val="50000"/>
              </a:spcBef>
              <a:buFont typeface="Wingdings" pitchFamily="2" charset="2"/>
              <a:buNone/>
            </a:pPr>
            <a:r>
              <a:rPr lang="en-US" altLang="zh-CN" sz="2000" b="1">
                <a:solidFill>
                  <a:schemeClr val="tx1"/>
                </a:solidFill>
                <a:ea typeface="宋体" charset="-122"/>
              </a:rPr>
              <a:t>Output:</a:t>
            </a:r>
            <a:r>
              <a:rPr lang="en-US" altLang="zh-CN" sz="2000">
                <a:solidFill>
                  <a:schemeClr val="tx1"/>
                </a:solidFill>
                <a:ea typeface="宋体" charset="-122"/>
              </a:rPr>
              <a:t>  a vertex cover C:  a subset C</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V that “hits” (or covers)</a:t>
            </a:r>
            <a:br>
              <a:rPr lang="en-US" altLang="zh-CN" sz="2000">
                <a:solidFill>
                  <a:schemeClr val="tx1"/>
                </a:solidFill>
                <a:ea typeface="宋体" charset="-122"/>
              </a:rPr>
            </a:br>
            <a:r>
              <a:rPr lang="en-US" altLang="zh-CN" sz="2000">
                <a:solidFill>
                  <a:schemeClr val="tx1"/>
                </a:solidFill>
                <a:ea typeface="宋体" charset="-122"/>
              </a:rPr>
              <a:t>        all edges, i.e.,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(u,v)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E, u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C or v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C (or both).</a:t>
            </a:r>
          </a:p>
          <a:p>
            <a:pPr marL="457200" indent="-457200" algn="l">
              <a:spcBef>
                <a:spcPct val="50000"/>
              </a:spcBef>
              <a:buFont typeface="Wingdings" pitchFamily="2" charset="2"/>
              <a:buNone/>
            </a:pPr>
            <a:r>
              <a:rPr lang="en-US" altLang="zh-CN" sz="2000" b="1">
                <a:solidFill>
                  <a:schemeClr val="tx1"/>
                </a:solidFill>
                <a:ea typeface="宋体" charset="-122"/>
              </a:rPr>
              <a:t>Goal:</a:t>
            </a:r>
            <a:r>
              <a:rPr lang="en-US" altLang="zh-CN" sz="2000">
                <a:solidFill>
                  <a:schemeClr val="tx1"/>
                </a:solidFill>
                <a:ea typeface="宋体" charset="-122"/>
              </a:rPr>
              <a:t>     </a:t>
            </a:r>
            <a:r>
              <a:rPr lang="en-US" altLang="zh-CN" sz="2000" u="sng">
                <a:solidFill>
                  <a:schemeClr val="tx1"/>
                </a:solidFill>
                <a:ea typeface="宋体" charset="-122"/>
              </a:rPr>
              <a:t>minimize</a:t>
            </a:r>
            <a:r>
              <a:rPr lang="en-US" altLang="zh-CN" sz="2000">
                <a:solidFill>
                  <a:schemeClr val="tx1"/>
                </a:solidFill>
                <a:ea typeface="宋体" charset="-122"/>
              </a:rPr>
              <a:t> weight of vertex cover C:</a:t>
            </a:r>
          </a:p>
          <a:p>
            <a:pPr marL="457200" indent="-457200" algn="l">
              <a:spcBef>
                <a:spcPct val="50000"/>
              </a:spcBef>
              <a:buFont typeface="Wingdings" pitchFamily="2" charset="2"/>
              <a:buNone/>
            </a:pPr>
            <a:endParaRPr lang="en-US" altLang="zh-CN" sz="2000">
              <a:solidFill>
                <a:schemeClr val="tx1"/>
              </a:solidFill>
              <a:ea typeface="宋体" charset="-122"/>
            </a:endParaRPr>
          </a:p>
        </p:txBody>
      </p:sp>
      <p:graphicFrame>
        <p:nvGraphicFramePr>
          <p:cNvPr id="3074" name="Object 4"/>
          <p:cNvGraphicFramePr>
            <a:graphicFrameLocks noChangeAspect="1"/>
          </p:cNvGraphicFramePr>
          <p:nvPr/>
        </p:nvGraphicFramePr>
        <p:xfrm>
          <a:off x="5943600" y="3165475"/>
          <a:ext cx="2030413" cy="582613"/>
        </p:xfrm>
        <a:graphic>
          <a:graphicData uri="http://schemas.openxmlformats.org/presentationml/2006/ole">
            <p:oleObj spid="_x0000_s3074" name="Equation" r:id="rId3" imgW="1193760" imgH="342720" progId="Equation.3">
              <p:embed/>
            </p:oleObj>
          </a:graphicData>
        </a:graphic>
      </p:graphicFrame>
      <p:sp>
        <p:nvSpPr>
          <p:cNvPr id="3077" name="Line 5"/>
          <p:cNvSpPr>
            <a:spLocks noChangeShapeType="1"/>
          </p:cNvSpPr>
          <p:nvPr/>
        </p:nvSpPr>
        <p:spPr bwMode="auto">
          <a:xfrm>
            <a:off x="1524000" y="5105400"/>
            <a:ext cx="1676400" cy="0"/>
          </a:xfrm>
          <a:prstGeom prst="line">
            <a:avLst/>
          </a:prstGeom>
          <a:noFill/>
          <a:ln w="19050">
            <a:solidFill>
              <a:srgbClr val="FF3300"/>
            </a:solidFill>
            <a:round/>
            <a:headEnd/>
            <a:tailEnd/>
          </a:ln>
        </p:spPr>
        <p:txBody>
          <a:bodyPr>
            <a:spAutoFit/>
          </a:bodyPr>
          <a:lstStyle/>
          <a:p>
            <a:endParaRPr lang="zh-CN" altLang="en-US"/>
          </a:p>
        </p:txBody>
      </p:sp>
      <p:sp>
        <p:nvSpPr>
          <p:cNvPr id="3078" name="Line 6"/>
          <p:cNvSpPr>
            <a:spLocks noChangeShapeType="1"/>
          </p:cNvSpPr>
          <p:nvPr/>
        </p:nvSpPr>
        <p:spPr bwMode="auto">
          <a:xfrm>
            <a:off x="3200400" y="5105400"/>
            <a:ext cx="1295400" cy="533400"/>
          </a:xfrm>
          <a:prstGeom prst="line">
            <a:avLst/>
          </a:prstGeom>
          <a:noFill/>
          <a:ln w="19050">
            <a:solidFill>
              <a:srgbClr val="FF3300"/>
            </a:solidFill>
            <a:round/>
            <a:headEnd/>
            <a:tailEnd/>
          </a:ln>
        </p:spPr>
        <p:txBody>
          <a:bodyPr>
            <a:spAutoFit/>
          </a:bodyPr>
          <a:lstStyle/>
          <a:p>
            <a:endParaRPr lang="zh-CN" altLang="en-US"/>
          </a:p>
        </p:txBody>
      </p:sp>
      <p:sp>
        <p:nvSpPr>
          <p:cNvPr id="3079" name="Line 7"/>
          <p:cNvSpPr>
            <a:spLocks noChangeShapeType="1"/>
          </p:cNvSpPr>
          <p:nvPr/>
        </p:nvSpPr>
        <p:spPr bwMode="auto">
          <a:xfrm flipH="1">
            <a:off x="3200400" y="5638800"/>
            <a:ext cx="1295400" cy="533400"/>
          </a:xfrm>
          <a:prstGeom prst="line">
            <a:avLst/>
          </a:prstGeom>
          <a:noFill/>
          <a:ln w="19050">
            <a:solidFill>
              <a:srgbClr val="FF3300"/>
            </a:solidFill>
            <a:round/>
            <a:headEnd/>
            <a:tailEnd/>
          </a:ln>
        </p:spPr>
        <p:txBody>
          <a:bodyPr>
            <a:spAutoFit/>
          </a:bodyPr>
          <a:lstStyle/>
          <a:p>
            <a:endParaRPr lang="zh-CN" altLang="en-US"/>
          </a:p>
        </p:txBody>
      </p:sp>
      <p:sp>
        <p:nvSpPr>
          <p:cNvPr id="3080" name="Line 8"/>
          <p:cNvSpPr>
            <a:spLocks noChangeShapeType="1"/>
          </p:cNvSpPr>
          <p:nvPr/>
        </p:nvSpPr>
        <p:spPr bwMode="auto">
          <a:xfrm>
            <a:off x="1524000" y="5105400"/>
            <a:ext cx="1676400" cy="1066800"/>
          </a:xfrm>
          <a:prstGeom prst="line">
            <a:avLst/>
          </a:prstGeom>
          <a:noFill/>
          <a:ln w="19050">
            <a:solidFill>
              <a:srgbClr val="FF3300"/>
            </a:solidFill>
            <a:round/>
            <a:headEnd/>
            <a:tailEnd/>
          </a:ln>
        </p:spPr>
        <p:txBody>
          <a:bodyPr>
            <a:spAutoFit/>
          </a:bodyPr>
          <a:lstStyle/>
          <a:p>
            <a:endParaRPr lang="zh-CN" altLang="en-US"/>
          </a:p>
        </p:txBody>
      </p:sp>
      <p:sp>
        <p:nvSpPr>
          <p:cNvPr id="3081" name="Line 9"/>
          <p:cNvSpPr>
            <a:spLocks noChangeShapeType="1"/>
          </p:cNvSpPr>
          <p:nvPr/>
        </p:nvSpPr>
        <p:spPr bwMode="auto">
          <a:xfrm flipV="1">
            <a:off x="1524000" y="6172200"/>
            <a:ext cx="1676400" cy="0"/>
          </a:xfrm>
          <a:prstGeom prst="line">
            <a:avLst/>
          </a:prstGeom>
          <a:noFill/>
          <a:ln w="19050">
            <a:solidFill>
              <a:srgbClr val="FF3300"/>
            </a:solidFill>
            <a:round/>
            <a:headEnd/>
            <a:tailEnd/>
          </a:ln>
        </p:spPr>
        <p:txBody>
          <a:bodyPr>
            <a:spAutoFit/>
          </a:bodyPr>
          <a:lstStyle/>
          <a:p>
            <a:endParaRPr lang="zh-CN" altLang="en-US"/>
          </a:p>
        </p:txBody>
      </p:sp>
      <p:sp>
        <p:nvSpPr>
          <p:cNvPr id="3082" name="Line 10"/>
          <p:cNvSpPr>
            <a:spLocks noChangeShapeType="1"/>
          </p:cNvSpPr>
          <p:nvPr/>
        </p:nvSpPr>
        <p:spPr bwMode="auto">
          <a:xfrm>
            <a:off x="1524000" y="5105400"/>
            <a:ext cx="0" cy="1066800"/>
          </a:xfrm>
          <a:prstGeom prst="line">
            <a:avLst/>
          </a:prstGeom>
          <a:noFill/>
          <a:ln w="19050">
            <a:solidFill>
              <a:srgbClr val="FF3300"/>
            </a:solidFill>
            <a:round/>
            <a:headEnd/>
            <a:tailEnd/>
          </a:ln>
        </p:spPr>
        <p:txBody>
          <a:bodyPr>
            <a:spAutoFit/>
          </a:bodyPr>
          <a:lstStyle/>
          <a:p>
            <a:endParaRPr lang="zh-CN" altLang="en-US"/>
          </a:p>
        </p:txBody>
      </p:sp>
      <p:sp>
        <p:nvSpPr>
          <p:cNvPr id="3083" name="Oval 11"/>
          <p:cNvSpPr>
            <a:spLocks noChangeArrowheads="1"/>
          </p:cNvSpPr>
          <p:nvPr/>
        </p:nvSpPr>
        <p:spPr bwMode="auto">
          <a:xfrm>
            <a:off x="1295400" y="4854575"/>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a</a:t>
            </a:r>
          </a:p>
        </p:txBody>
      </p:sp>
      <p:sp>
        <p:nvSpPr>
          <p:cNvPr id="3084" name="Oval 12"/>
          <p:cNvSpPr>
            <a:spLocks noChangeArrowheads="1"/>
          </p:cNvSpPr>
          <p:nvPr/>
        </p:nvSpPr>
        <p:spPr bwMode="auto">
          <a:xfrm>
            <a:off x="2971800" y="4876800"/>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b</a:t>
            </a:r>
          </a:p>
        </p:txBody>
      </p:sp>
      <p:sp>
        <p:nvSpPr>
          <p:cNvPr id="3085" name="Oval 13"/>
          <p:cNvSpPr>
            <a:spLocks noChangeArrowheads="1"/>
          </p:cNvSpPr>
          <p:nvPr/>
        </p:nvSpPr>
        <p:spPr bwMode="auto">
          <a:xfrm>
            <a:off x="4267200" y="5410200"/>
            <a:ext cx="439738" cy="457200"/>
          </a:xfrm>
          <a:prstGeom prst="ellipse">
            <a:avLst/>
          </a:prstGeom>
          <a:solidFill>
            <a:srgbClr val="FF9999"/>
          </a:solidFill>
          <a:ln w="19050">
            <a:solidFill>
              <a:srgbClr val="FF3300"/>
            </a:solidFill>
            <a:round/>
            <a:headEnd/>
            <a:tailEnd/>
          </a:ln>
        </p:spPr>
        <p:txBody>
          <a:bodyPr anchor="ctr">
            <a:spAutoFit/>
          </a:bodyPr>
          <a:lstStyle/>
          <a:p>
            <a:pPr algn="l"/>
            <a:r>
              <a:rPr lang="en-US" altLang="zh-CN" sz="1600">
                <a:ea typeface="宋体" charset="-122"/>
              </a:rPr>
              <a:t>e</a:t>
            </a:r>
          </a:p>
        </p:txBody>
      </p:sp>
      <p:sp>
        <p:nvSpPr>
          <p:cNvPr id="3086" name="Oval 14"/>
          <p:cNvSpPr>
            <a:spLocks noChangeArrowheads="1"/>
          </p:cNvSpPr>
          <p:nvPr/>
        </p:nvSpPr>
        <p:spPr bwMode="auto">
          <a:xfrm>
            <a:off x="2971800" y="5943600"/>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d</a:t>
            </a:r>
          </a:p>
        </p:txBody>
      </p:sp>
      <p:sp>
        <p:nvSpPr>
          <p:cNvPr id="3087" name="Oval 15"/>
          <p:cNvSpPr>
            <a:spLocks noChangeArrowheads="1"/>
          </p:cNvSpPr>
          <p:nvPr/>
        </p:nvSpPr>
        <p:spPr bwMode="auto">
          <a:xfrm>
            <a:off x="1295400" y="5943600"/>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c</a:t>
            </a:r>
          </a:p>
        </p:txBody>
      </p:sp>
      <p:sp>
        <p:nvSpPr>
          <p:cNvPr id="3088" name="Text Box 16"/>
          <p:cNvSpPr txBox="1">
            <a:spLocks noChangeArrowheads="1"/>
          </p:cNvSpPr>
          <p:nvPr/>
        </p:nvSpPr>
        <p:spPr bwMode="auto">
          <a:xfrm>
            <a:off x="1371600" y="4572000"/>
            <a:ext cx="282575" cy="304800"/>
          </a:xfrm>
          <a:prstGeom prst="rect">
            <a:avLst/>
          </a:prstGeom>
          <a:noFill/>
          <a:ln w="19050">
            <a:noFill/>
            <a:miter lim="800000"/>
            <a:headEnd/>
            <a:tailEnd/>
          </a:ln>
        </p:spPr>
        <p:txBody>
          <a:bodyPr wrap="none">
            <a:spAutoFit/>
          </a:bodyPr>
          <a:lstStyle/>
          <a:p>
            <a:pPr algn="l"/>
            <a:r>
              <a:rPr lang="en-US" altLang="zh-CN">
                <a:ea typeface="宋体" charset="-122"/>
              </a:rPr>
              <a:t>4</a:t>
            </a:r>
          </a:p>
        </p:txBody>
      </p:sp>
      <p:sp>
        <p:nvSpPr>
          <p:cNvPr id="3089" name="Text Box 17"/>
          <p:cNvSpPr txBox="1">
            <a:spLocks noChangeArrowheads="1"/>
          </p:cNvSpPr>
          <p:nvPr/>
        </p:nvSpPr>
        <p:spPr bwMode="auto">
          <a:xfrm>
            <a:off x="3048000" y="4572000"/>
            <a:ext cx="282575" cy="304800"/>
          </a:xfrm>
          <a:prstGeom prst="rect">
            <a:avLst/>
          </a:prstGeom>
          <a:noFill/>
          <a:ln w="19050">
            <a:noFill/>
            <a:miter lim="800000"/>
            <a:headEnd/>
            <a:tailEnd/>
          </a:ln>
        </p:spPr>
        <p:txBody>
          <a:bodyPr wrap="none">
            <a:spAutoFit/>
          </a:bodyPr>
          <a:lstStyle/>
          <a:p>
            <a:pPr algn="l"/>
            <a:r>
              <a:rPr lang="en-US" altLang="zh-CN">
                <a:ea typeface="宋体" charset="-122"/>
              </a:rPr>
              <a:t>3</a:t>
            </a:r>
          </a:p>
        </p:txBody>
      </p:sp>
      <p:sp>
        <p:nvSpPr>
          <p:cNvPr id="3090" name="Text Box 18"/>
          <p:cNvSpPr txBox="1">
            <a:spLocks noChangeArrowheads="1"/>
          </p:cNvSpPr>
          <p:nvPr/>
        </p:nvSpPr>
        <p:spPr bwMode="auto">
          <a:xfrm>
            <a:off x="4724400" y="5486400"/>
            <a:ext cx="282575" cy="304800"/>
          </a:xfrm>
          <a:prstGeom prst="rect">
            <a:avLst/>
          </a:prstGeom>
          <a:noFill/>
          <a:ln w="19050">
            <a:noFill/>
            <a:miter lim="800000"/>
            <a:headEnd/>
            <a:tailEnd/>
          </a:ln>
        </p:spPr>
        <p:txBody>
          <a:bodyPr wrap="none">
            <a:spAutoFit/>
          </a:bodyPr>
          <a:lstStyle/>
          <a:p>
            <a:pPr algn="l"/>
            <a:r>
              <a:rPr lang="en-US" altLang="zh-CN">
                <a:ea typeface="宋体" charset="-122"/>
              </a:rPr>
              <a:t>2</a:t>
            </a:r>
          </a:p>
        </p:txBody>
      </p:sp>
      <p:sp>
        <p:nvSpPr>
          <p:cNvPr id="3091" name="Text Box 19"/>
          <p:cNvSpPr txBox="1">
            <a:spLocks noChangeArrowheads="1"/>
          </p:cNvSpPr>
          <p:nvPr/>
        </p:nvSpPr>
        <p:spPr bwMode="auto">
          <a:xfrm>
            <a:off x="1371600" y="6400800"/>
            <a:ext cx="282575" cy="304800"/>
          </a:xfrm>
          <a:prstGeom prst="rect">
            <a:avLst/>
          </a:prstGeom>
          <a:noFill/>
          <a:ln w="19050">
            <a:noFill/>
            <a:miter lim="800000"/>
            <a:headEnd/>
            <a:tailEnd/>
          </a:ln>
        </p:spPr>
        <p:txBody>
          <a:bodyPr wrap="none">
            <a:spAutoFit/>
          </a:bodyPr>
          <a:lstStyle/>
          <a:p>
            <a:pPr algn="l"/>
            <a:r>
              <a:rPr lang="en-US" altLang="zh-CN">
                <a:ea typeface="宋体" charset="-122"/>
              </a:rPr>
              <a:t>8</a:t>
            </a:r>
          </a:p>
        </p:txBody>
      </p:sp>
      <p:sp>
        <p:nvSpPr>
          <p:cNvPr id="3092" name="Text Box 20"/>
          <p:cNvSpPr txBox="1">
            <a:spLocks noChangeArrowheads="1"/>
          </p:cNvSpPr>
          <p:nvPr/>
        </p:nvSpPr>
        <p:spPr bwMode="auto">
          <a:xfrm>
            <a:off x="3048000" y="6400800"/>
            <a:ext cx="282575" cy="304800"/>
          </a:xfrm>
          <a:prstGeom prst="rect">
            <a:avLst/>
          </a:prstGeom>
          <a:noFill/>
          <a:ln w="19050">
            <a:noFill/>
            <a:miter lim="800000"/>
            <a:headEnd/>
            <a:tailEnd/>
          </a:ln>
        </p:spPr>
        <p:txBody>
          <a:bodyPr wrap="none">
            <a:spAutoFit/>
          </a:bodyPr>
          <a:lstStyle/>
          <a:p>
            <a:pPr algn="l"/>
            <a:r>
              <a:rPr lang="en-US" altLang="zh-CN">
                <a:ea typeface="宋体" charset="-122"/>
              </a:rPr>
              <a:t>6</a:t>
            </a:r>
          </a:p>
        </p:txBody>
      </p:sp>
      <p:sp>
        <p:nvSpPr>
          <p:cNvPr id="3093" name="Text Box 21"/>
          <p:cNvSpPr txBox="1">
            <a:spLocks noChangeArrowheads="1"/>
          </p:cNvSpPr>
          <p:nvPr/>
        </p:nvSpPr>
        <p:spPr bwMode="auto">
          <a:xfrm>
            <a:off x="5334000" y="5029200"/>
            <a:ext cx="2708275" cy="915988"/>
          </a:xfrm>
          <a:prstGeom prst="rect">
            <a:avLst/>
          </a:prstGeom>
          <a:noFill/>
          <a:ln w="19050">
            <a:noFill/>
            <a:miter lim="800000"/>
            <a:headEnd/>
            <a:tailEnd/>
          </a:ln>
        </p:spPr>
        <p:txBody>
          <a:bodyPr wrap="none">
            <a:spAutoFit/>
          </a:bodyPr>
          <a:lstStyle/>
          <a:p>
            <a:pPr algn="l"/>
            <a:r>
              <a:rPr lang="en-US" altLang="zh-CN" sz="1800">
                <a:solidFill>
                  <a:schemeClr val="tx1"/>
                </a:solidFill>
                <a:ea typeface="宋体" charset="-122"/>
              </a:rPr>
              <a:t>C</a:t>
            </a:r>
            <a:r>
              <a:rPr lang="en-US" altLang="zh-CN" sz="1800" baseline="-25000">
                <a:solidFill>
                  <a:schemeClr val="tx1"/>
                </a:solidFill>
                <a:ea typeface="宋体" charset="-122"/>
              </a:rPr>
              <a:t>OPT</a:t>
            </a:r>
            <a:r>
              <a:rPr lang="en-US" altLang="zh-CN" sz="1800">
                <a:solidFill>
                  <a:schemeClr val="tx1"/>
                </a:solidFill>
                <a:ea typeface="宋体" charset="-122"/>
              </a:rPr>
              <a:t> = { a, d, e}</a:t>
            </a:r>
          </a:p>
          <a:p>
            <a:pPr algn="l"/>
            <a:r>
              <a:rPr lang="en-US" altLang="zh-CN" sz="1800">
                <a:solidFill>
                  <a:schemeClr val="tx1"/>
                </a:solidFill>
                <a:ea typeface="宋体" charset="-122"/>
              </a:rPr>
              <a:t/>
            </a:r>
            <a:br>
              <a:rPr lang="en-US" altLang="zh-CN" sz="1800">
                <a:solidFill>
                  <a:schemeClr val="tx1"/>
                </a:solidFill>
                <a:ea typeface="宋体" charset="-122"/>
              </a:rPr>
            </a:br>
            <a:r>
              <a:rPr lang="en-US" altLang="zh-CN" sz="1800">
                <a:solidFill>
                  <a:schemeClr val="tx1"/>
                </a:solidFill>
                <a:ea typeface="宋体" charset="-122"/>
              </a:rPr>
              <a:t>W(C</a:t>
            </a:r>
            <a:r>
              <a:rPr lang="en-US" altLang="zh-CN" sz="1800" baseline="-25000">
                <a:solidFill>
                  <a:schemeClr val="tx1"/>
                </a:solidFill>
                <a:ea typeface="宋体" charset="-122"/>
              </a:rPr>
              <a:t>OPT</a:t>
            </a:r>
            <a:r>
              <a:rPr lang="en-US" altLang="zh-CN" sz="1800">
                <a:solidFill>
                  <a:schemeClr val="tx1"/>
                </a:solidFill>
                <a:ea typeface="宋体" charset="-122"/>
              </a:rPr>
              <a:t>) = 4 + 6 + 2 = 12</a:t>
            </a:r>
          </a:p>
        </p:txBody>
      </p:sp>
      <p:sp>
        <p:nvSpPr>
          <p:cNvPr id="3094" name="Text Box 22"/>
          <p:cNvSpPr txBox="1">
            <a:spLocks noChangeArrowheads="1"/>
          </p:cNvSpPr>
          <p:nvPr/>
        </p:nvSpPr>
        <p:spPr bwMode="auto">
          <a:xfrm>
            <a:off x="762000" y="4038600"/>
            <a:ext cx="6589713" cy="338138"/>
          </a:xfrm>
          <a:prstGeom prst="rect">
            <a:avLst/>
          </a:prstGeom>
          <a:solidFill>
            <a:schemeClr val="hlink"/>
          </a:solidFill>
          <a:ln w="19050">
            <a:noFill/>
            <a:miter lim="800000"/>
            <a:headEnd/>
            <a:tailEnd/>
          </a:ln>
        </p:spPr>
        <p:txBody>
          <a:bodyPr wrap="none">
            <a:spAutoFit/>
          </a:bodyPr>
          <a:lstStyle/>
          <a:p>
            <a:pPr algn="l"/>
            <a:r>
              <a:rPr lang="en-US" altLang="zh-CN" sz="1600">
                <a:solidFill>
                  <a:schemeClr val="bg1"/>
                </a:solidFill>
                <a:ea typeface="宋体" charset="-122"/>
              </a:rPr>
              <a:t>Our textbook considers the un-weighted case only, i.e., w(v) = 1  </a:t>
            </a:r>
            <a:r>
              <a:rPr lang="en-US" altLang="zh-CN" sz="1600">
                <a:solidFill>
                  <a:schemeClr val="bg1"/>
                </a:solidFill>
                <a:ea typeface="宋体" charset="-122"/>
                <a:sym typeface="Symbol" pitchFamily="18" charset="2"/>
              </a:rPr>
              <a:t></a:t>
            </a:r>
            <a:r>
              <a:rPr lang="en-US" altLang="zh-CN" sz="1600">
                <a:solidFill>
                  <a:schemeClr val="bg1"/>
                </a:solidFill>
                <a:ea typeface="宋体" charset="-122"/>
              </a:rPr>
              <a:t>v</a:t>
            </a:r>
            <a:r>
              <a:rPr lang="en-US" altLang="zh-CN" sz="1600">
                <a:solidFill>
                  <a:schemeClr val="bg1"/>
                </a:solidFill>
                <a:ea typeface="宋体" charset="-122"/>
                <a:sym typeface="Symbol" pitchFamily="18" charset="2"/>
              </a:rPr>
              <a:t></a:t>
            </a:r>
            <a:r>
              <a:rPr lang="en-US" altLang="zh-CN" sz="1600">
                <a:solidFill>
                  <a:schemeClr val="bg1"/>
                </a:solidFill>
                <a:ea typeface="宋体" charset="-122"/>
              </a:rPr>
              <a:t>V.</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p:cNvSpPr>
          <p:nvPr>
            <p:ph type="title"/>
          </p:nvPr>
        </p:nvSpPr>
        <p:spPr/>
        <p:txBody>
          <a:bodyPr/>
          <a:lstStyle/>
          <a:p>
            <a:r>
              <a:rPr lang="en-US" altLang="zh-CN" smtClean="0">
                <a:ea typeface="宋体" charset="-122"/>
              </a:rPr>
              <a:t>WVCP as an ILP</a:t>
            </a:r>
            <a:endParaRPr lang="zh-CN" altLang="en-US" smtClean="0">
              <a:ea typeface="宋体" charset="-122"/>
            </a:endParaRPr>
          </a:p>
        </p:txBody>
      </p:sp>
      <p:sp>
        <p:nvSpPr>
          <p:cNvPr id="4102" name="Rectangle 3"/>
          <p:cNvSpPr>
            <a:spLocks noChangeArrowheads="1"/>
          </p:cNvSpPr>
          <p:nvPr/>
        </p:nvSpPr>
        <p:spPr bwMode="auto">
          <a:xfrm>
            <a:off x="762000" y="1508125"/>
            <a:ext cx="8229600" cy="396875"/>
          </a:xfrm>
          <a:prstGeom prst="rect">
            <a:avLst/>
          </a:prstGeom>
          <a:noFill/>
          <a:ln w="19050">
            <a:noFill/>
            <a:miter lim="800000"/>
            <a:headEnd/>
            <a:tailEnd/>
          </a:ln>
        </p:spPr>
        <p:txBody>
          <a:bodyPr>
            <a:spAutoFit/>
          </a:bodyPr>
          <a:lstStyle/>
          <a:p>
            <a:pPr marL="457200" indent="-457200" algn="l">
              <a:spcBef>
                <a:spcPct val="50000"/>
              </a:spcBef>
            </a:pPr>
            <a:r>
              <a:rPr lang="en-US" altLang="zh-CN" sz="2000">
                <a:solidFill>
                  <a:schemeClr val="tx1"/>
                </a:solidFill>
                <a:ea typeface="宋体" charset="-122"/>
              </a:rPr>
              <a:t>0/1 variables on vertices:</a:t>
            </a:r>
          </a:p>
        </p:txBody>
      </p:sp>
      <p:graphicFrame>
        <p:nvGraphicFramePr>
          <p:cNvPr id="5" name="Object 4"/>
          <p:cNvGraphicFramePr>
            <a:graphicFrameLocks noChangeAspect="1"/>
          </p:cNvGraphicFramePr>
          <p:nvPr/>
        </p:nvGraphicFramePr>
        <p:xfrm>
          <a:off x="2743200" y="1889125"/>
          <a:ext cx="3505200" cy="701675"/>
        </p:xfrm>
        <a:graphic>
          <a:graphicData uri="http://schemas.openxmlformats.org/presentationml/2006/ole">
            <p:oleObj spid="_x0000_s4098" name="Equation" r:id="rId3" imgW="2286000" imgH="457200" progId="Equation.3">
              <p:embed/>
            </p:oleObj>
          </a:graphicData>
        </a:graphic>
      </p:graphicFrame>
      <p:graphicFrame>
        <p:nvGraphicFramePr>
          <p:cNvPr id="6" name="Object 5"/>
          <p:cNvGraphicFramePr>
            <a:graphicFrameLocks noChangeAspect="1"/>
          </p:cNvGraphicFramePr>
          <p:nvPr/>
        </p:nvGraphicFramePr>
        <p:xfrm>
          <a:off x="2819400" y="3367088"/>
          <a:ext cx="4419600" cy="1317625"/>
        </p:xfrm>
        <a:graphic>
          <a:graphicData uri="http://schemas.openxmlformats.org/presentationml/2006/ole">
            <p:oleObj spid="_x0000_s4099" name="Equation" r:id="rId4" imgW="2806560" imgH="838080" progId="Equation.3">
              <p:embed/>
            </p:oleObj>
          </a:graphicData>
        </a:graphic>
      </p:graphicFrame>
      <p:graphicFrame>
        <p:nvGraphicFramePr>
          <p:cNvPr id="7" name="Object 6"/>
          <p:cNvGraphicFramePr>
            <a:graphicFrameLocks noChangeAspect="1"/>
          </p:cNvGraphicFramePr>
          <p:nvPr/>
        </p:nvGraphicFramePr>
        <p:xfrm>
          <a:off x="2895600" y="5348288"/>
          <a:ext cx="4294188" cy="1281112"/>
        </p:xfrm>
        <a:graphic>
          <a:graphicData uri="http://schemas.openxmlformats.org/presentationml/2006/ole">
            <p:oleObj spid="_x0000_s4100" name="Equation" r:id="rId5" imgW="2806560" imgH="838080" progId="Equation.3">
              <p:embed/>
            </p:oleObj>
          </a:graphicData>
        </a:graphic>
      </p:graphicFrame>
      <p:sp>
        <p:nvSpPr>
          <p:cNvPr id="4103" name="Rectangle 7"/>
          <p:cNvSpPr>
            <a:spLocks noChangeArrowheads="1"/>
          </p:cNvSpPr>
          <p:nvPr/>
        </p:nvSpPr>
        <p:spPr bwMode="auto">
          <a:xfrm>
            <a:off x="762000" y="4814888"/>
            <a:ext cx="2544763" cy="400050"/>
          </a:xfrm>
          <a:prstGeom prst="rect">
            <a:avLst/>
          </a:prstGeom>
          <a:noFill/>
          <a:ln w="19050">
            <a:noFill/>
            <a:miter lim="800000"/>
            <a:headEnd/>
            <a:tailEnd/>
          </a:ln>
        </p:spPr>
        <p:txBody>
          <a:bodyPr wrap="none">
            <a:spAutoFit/>
          </a:bodyPr>
          <a:lstStyle/>
          <a:p>
            <a:pPr algn="l"/>
            <a:r>
              <a:rPr lang="en-US" altLang="zh-CN" sz="2000" b="1">
                <a:solidFill>
                  <a:schemeClr val="tx1"/>
                </a:solidFill>
                <a:ea typeface="宋体" charset="-122"/>
              </a:rPr>
              <a:t>(P2)</a:t>
            </a:r>
            <a:r>
              <a:rPr lang="en-US" altLang="zh-CN" sz="2000">
                <a:solidFill>
                  <a:schemeClr val="tx1"/>
                </a:solidFill>
                <a:ea typeface="宋体" charset="-122"/>
              </a:rPr>
              <a:t>  LP Relaxation:</a:t>
            </a:r>
          </a:p>
        </p:txBody>
      </p:sp>
      <p:sp>
        <p:nvSpPr>
          <p:cNvPr id="4104" name="Rectangle 8"/>
          <p:cNvSpPr>
            <a:spLocks noChangeArrowheads="1"/>
          </p:cNvSpPr>
          <p:nvPr/>
        </p:nvSpPr>
        <p:spPr bwMode="auto">
          <a:xfrm>
            <a:off x="762000" y="2909888"/>
            <a:ext cx="2798763" cy="400050"/>
          </a:xfrm>
          <a:prstGeom prst="rect">
            <a:avLst/>
          </a:prstGeom>
          <a:noFill/>
          <a:ln w="19050">
            <a:noFill/>
            <a:miter lim="800000"/>
            <a:headEnd/>
            <a:tailEnd/>
          </a:ln>
        </p:spPr>
        <p:txBody>
          <a:bodyPr wrap="none">
            <a:spAutoFit/>
          </a:bodyPr>
          <a:lstStyle/>
          <a:p>
            <a:pPr algn="l">
              <a:spcBef>
                <a:spcPct val="50000"/>
              </a:spcBef>
            </a:pPr>
            <a:r>
              <a:rPr lang="en-US" altLang="zh-CN" sz="2000" b="1">
                <a:solidFill>
                  <a:schemeClr val="tx1"/>
                </a:solidFill>
                <a:ea typeface="宋体" charset="-122"/>
              </a:rPr>
              <a:t>(P1)</a:t>
            </a:r>
            <a:r>
              <a:rPr lang="en-US" altLang="zh-CN" sz="2000">
                <a:solidFill>
                  <a:schemeClr val="tx1"/>
                </a:solidFill>
                <a:ea typeface="宋体" charset="-122"/>
              </a:rPr>
              <a:t>  WVCP as an ILP: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p:txBody>
          <a:bodyPr/>
          <a:lstStyle/>
          <a:p>
            <a:r>
              <a:rPr lang="en-US" altLang="zh-CN" smtClean="0">
                <a:solidFill>
                  <a:srgbClr val="000000"/>
                </a:solidFill>
                <a:ea typeface="宋体" charset="-122"/>
              </a:rPr>
              <a:t>WVCP LB &amp; UB</a:t>
            </a:r>
            <a:endParaRPr lang="zh-CN" altLang="en-US" smtClean="0">
              <a:ea typeface="宋体" charset="-122"/>
            </a:endParaRPr>
          </a:p>
        </p:txBody>
      </p:sp>
      <p:sp>
        <p:nvSpPr>
          <p:cNvPr id="5125" name="Rectangle 3"/>
          <p:cNvSpPr>
            <a:spLocks noChangeArrowheads="1"/>
          </p:cNvSpPr>
          <p:nvPr/>
        </p:nvSpPr>
        <p:spPr bwMode="auto">
          <a:xfrm>
            <a:off x="762000" y="1587500"/>
            <a:ext cx="2971800" cy="396875"/>
          </a:xfrm>
          <a:prstGeom prst="rect">
            <a:avLst/>
          </a:prstGeom>
          <a:noFill/>
          <a:ln w="19050">
            <a:noFill/>
            <a:miter lim="800000"/>
            <a:headEnd/>
            <a:tailEnd/>
          </a:ln>
        </p:spPr>
        <p:txBody>
          <a:bodyPr>
            <a:spAutoFit/>
          </a:bodyPr>
          <a:lstStyle/>
          <a:p>
            <a:pPr marL="457200" indent="-457200" algn="l">
              <a:spcBef>
                <a:spcPct val="50000"/>
              </a:spcBef>
            </a:pPr>
            <a:r>
              <a:rPr lang="en-US" altLang="zh-CN" sz="2000" b="1">
                <a:solidFill>
                  <a:schemeClr val="tx1"/>
                </a:solidFill>
                <a:ea typeface="宋体" charset="-122"/>
              </a:rPr>
              <a:t>(P2)</a:t>
            </a:r>
            <a:r>
              <a:rPr lang="en-US" altLang="zh-CN" sz="2000">
                <a:solidFill>
                  <a:schemeClr val="tx1"/>
                </a:solidFill>
                <a:ea typeface="宋体" charset="-122"/>
              </a:rPr>
              <a:t>  LP Relaxation:</a:t>
            </a:r>
            <a:endParaRPr lang="en-US" altLang="zh-CN" sz="2000">
              <a:solidFill>
                <a:schemeClr val="tx1"/>
              </a:solidFill>
              <a:ea typeface="宋体" charset="-122"/>
              <a:sym typeface="Symbol" pitchFamily="18" charset="2"/>
            </a:endParaRPr>
          </a:p>
        </p:txBody>
      </p:sp>
      <p:graphicFrame>
        <p:nvGraphicFramePr>
          <p:cNvPr id="5" name="Object 6"/>
          <p:cNvGraphicFramePr>
            <a:graphicFrameLocks noChangeAspect="1"/>
          </p:cNvGraphicFramePr>
          <p:nvPr/>
        </p:nvGraphicFramePr>
        <p:xfrm>
          <a:off x="3733800" y="1663700"/>
          <a:ext cx="4038600" cy="1204913"/>
        </p:xfrm>
        <a:graphic>
          <a:graphicData uri="http://schemas.openxmlformats.org/presentationml/2006/ole">
            <p:oleObj spid="_x0000_s5122" name="Equation" r:id="rId3" imgW="2806560" imgH="838080" progId="Equation.3">
              <p:embed/>
            </p:oleObj>
          </a:graphicData>
        </a:graphic>
      </p:graphicFrame>
      <p:graphicFrame>
        <p:nvGraphicFramePr>
          <p:cNvPr id="6" name="Object 7"/>
          <p:cNvGraphicFramePr>
            <a:graphicFrameLocks noChangeAspect="1"/>
          </p:cNvGraphicFramePr>
          <p:nvPr/>
        </p:nvGraphicFramePr>
        <p:xfrm>
          <a:off x="3276600" y="3111500"/>
          <a:ext cx="4641850" cy="1460500"/>
        </p:xfrm>
        <a:graphic>
          <a:graphicData uri="http://schemas.openxmlformats.org/presentationml/2006/ole">
            <p:oleObj spid="_x0000_s5123" name="Equation" r:id="rId4" imgW="3225600" imgH="1015920" progId="Equation.3">
              <p:embed/>
            </p:oleObj>
          </a:graphicData>
        </a:graphic>
      </p:graphicFrame>
      <p:sp>
        <p:nvSpPr>
          <p:cNvPr id="5126" name="AutoShape 8"/>
          <p:cNvSpPr>
            <a:spLocks noChangeArrowheads="1"/>
          </p:cNvSpPr>
          <p:nvPr/>
        </p:nvSpPr>
        <p:spPr bwMode="auto">
          <a:xfrm>
            <a:off x="1447800" y="5562600"/>
            <a:ext cx="1524000" cy="381000"/>
          </a:xfrm>
          <a:prstGeom prst="wedgeRectCallout">
            <a:avLst>
              <a:gd name="adj1" fmla="val 33750"/>
              <a:gd name="adj2" fmla="val -102500"/>
            </a:avLst>
          </a:prstGeom>
          <a:solidFill>
            <a:srgbClr val="CC0000"/>
          </a:solidFill>
          <a:ln w="19050">
            <a:solidFill>
              <a:srgbClr val="CC0000"/>
            </a:solidFill>
            <a:miter lim="800000"/>
            <a:headEnd/>
            <a:tailEnd/>
          </a:ln>
        </p:spPr>
        <p:txBody>
          <a:bodyPr/>
          <a:lstStyle/>
          <a:p>
            <a:r>
              <a:rPr lang="en-US" altLang="zh-CN" b="1">
                <a:solidFill>
                  <a:schemeClr val="bg1"/>
                </a:solidFill>
                <a:ea typeface="宋体" charset="-122"/>
              </a:rPr>
              <a:t>min relaxation</a:t>
            </a:r>
          </a:p>
        </p:txBody>
      </p:sp>
      <p:sp>
        <p:nvSpPr>
          <p:cNvPr id="5127" name="AutoShape 9"/>
          <p:cNvSpPr>
            <a:spLocks noChangeArrowheads="1"/>
          </p:cNvSpPr>
          <p:nvPr/>
        </p:nvSpPr>
        <p:spPr bwMode="auto">
          <a:xfrm>
            <a:off x="4495800" y="5562600"/>
            <a:ext cx="1447800" cy="381000"/>
          </a:xfrm>
          <a:prstGeom prst="wedgeRectCallout">
            <a:avLst>
              <a:gd name="adj1" fmla="val -46708"/>
              <a:gd name="adj2" fmla="val -122917"/>
            </a:avLst>
          </a:prstGeom>
          <a:solidFill>
            <a:srgbClr val="CC0000"/>
          </a:solidFill>
          <a:ln w="19050">
            <a:solidFill>
              <a:srgbClr val="CC0000"/>
            </a:solidFill>
            <a:miter lim="800000"/>
            <a:headEnd/>
            <a:tailEnd/>
          </a:ln>
        </p:spPr>
        <p:txBody>
          <a:bodyPr/>
          <a:lstStyle/>
          <a:p>
            <a:r>
              <a:rPr lang="en-US" altLang="zh-CN" b="1">
                <a:solidFill>
                  <a:schemeClr val="bg1"/>
                </a:solidFill>
                <a:ea typeface="宋体" charset="-122"/>
              </a:rPr>
              <a:t>LP Duality</a:t>
            </a:r>
          </a:p>
        </p:txBody>
      </p:sp>
      <p:sp>
        <p:nvSpPr>
          <p:cNvPr id="9" name="Rectangle 10"/>
          <p:cNvSpPr>
            <a:spLocks noChangeArrowheads="1"/>
          </p:cNvSpPr>
          <p:nvPr/>
        </p:nvSpPr>
        <p:spPr bwMode="auto">
          <a:xfrm>
            <a:off x="990600" y="6197600"/>
            <a:ext cx="7391400" cy="601663"/>
          </a:xfrm>
          <a:prstGeom prst="rect">
            <a:avLst/>
          </a:prstGeom>
          <a:noFill/>
          <a:ln w="19050">
            <a:noFill/>
            <a:miter lim="800000"/>
            <a:headEnd/>
            <a:tailEnd/>
          </a:ln>
        </p:spPr>
        <p:txBody>
          <a:bodyPr>
            <a:spAutoFit/>
          </a:bodyPr>
          <a:lstStyle/>
          <a:p>
            <a:pPr algn="l">
              <a:lnSpc>
                <a:spcPct val="55000"/>
              </a:lnSpc>
              <a:spcBef>
                <a:spcPct val="50000"/>
              </a:spcBef>
              <a:defRPr/>
            </a:pPr>
            <a:r>
              <a:rPr lang="en-US" altLang="zh-CN" sz="2000" b="1" dirty="0">
                <a:solidFill>
                  <a:schemeClr val="tx1"/>
                </a:solidFill>
                <a:latin typeface="+mn-lt"/>
                <a:ea typeface="宋体" pitchFamily="2" charset="-122"/>
                <a:sym typeface="Symbol" pitchFamily="18" charset="2"/>
              </a:rPr>
              <a:t>LB:</a:t>
            </a:r>
            <a:r>
              <a:rPr lang="en-US" altLang="zh-CN" sz="2000" dirty="0">
                <a:solidFill>
                  <a:schemeClr val="tx1"/>
                </a:solidFill>
                <a:latin typeface="+mn-lt"/>
                <a:ea typeface="宋体" pitchFamily="2" charset="-122"/>
                <a:sym typeface="Symbol" pitchFamily="18" charset="2"/>
              </a:rPr>
              <a:t>   cost of any feasible solution to (P3)</a:t>
            </a:r>
          </a:p>
          <a:p>
            <a:pPr algn="l">
              <a:lnSpc>
                <a:spcPct val="55000"/>
              </a:lnSpc>
              <a:spcBef>
                <a:spcPct val="50000"/>
              </a:spcBef>
              <a:defRPr/>
            </a:pPr>
            <a:r>
              <a:rPr lang="en-US" altLang="zh-CN" sz="2000" b="1" dirty="0">
                <a:solidFill>
                  <a:schemeClr val="tx1"/>
                </a:solidFill>
                <a:latin typeface="+mn-lt"/>
                <a:ea typeface="宋体" pitchFamily="2" charset="-122"/>
              </a:rPr>
              <a:t>UB:</a:t>
            </a:r>
            <a:r>
              <a:rPr lang="en-US" altLang="zh-CN" sz="2000" dirty="0">
                <a:solidFill>
                  <a:schemeClr val="tx1"/>
                </a:solidFill>
                <a:latin typeface="+mn-lt"/>
                <a:ea typeface="宋体" pitchFamily="2" charset="-122"/>
              </a:rPr>
              <a:t>   feasible VC by the pricing method (LP primal-dual</a:t>
            </a:r>
            <a:r>
              <a:rPr lang="en-US" altLang="zh-CN" sz="2000" dirty="0">
                <a:solidFill>
                  <a:schemeClr val="tx1"/>
                </a:solidFill>
                <a:ea typeface="宋体" pitchFamily="2" charset="-122"/>
              </a:rPr>
              <a:t>)</a:t>
            </a:r>
          </a:p>
        </p:txBody>
      </p:sp>
      <p:sp>
        <p:nvSpPr>
          <p:cNvPr id="5129" name="Rectangle 11"/>
          <p:cNvSpPr>
            <a:spLocks noChangeArrowheads="1"/>
          </p:cNvSpPr>
          <p:nvPr/>
        </p:nvSpPr>
        <p:spPr bwMode="auto">
          <a:xfrm>
            <a:off x="838200" y="4953000"/>
            <a:ext cx="8077200" cy="396875"/>
          </a:xfrm>
          <a:prstGeom prst="rect">
            <a:avLst/>
          </a:prstGeom>
          <a:noFill/>
          <a:ln w="19050">
            <a:noFill/>
            <a:miter lim="800000"/>
            <a:headEnd/>
            <a:tailEnd/>
          </a:ln>
        </p:spPr>
        <p:txBody>
          <a:bodyPr>
            <a:spAutoFit/>
          </a:bodyPr>
          <a:lstStyle/>
          <a:p>
            <a:pPr algn="l">
              <a:spcBef>
                <a:spcPct val="50000"/>
              </a:spcBef>
            </a:pPr>
            <a:r>
              <a:rPr lang="en-US" altLang="zh-CN" sz="2000">
                <a:solidFill>
                  <a:schemeClr val="hlink"/>
                </a:solidFill>
                <a:ea typeface="宋体" charset="-122"/>
              </a:rPr>
              <a:t>   </a:t>
            </a:r>
            <a:r>
              <a:rPr lang="en-US" altLang="zh-CN" sz="2000">
                <a:solidFill>
                  <a:schemeClr val="tx1"/>
                </a:solidFill>
                <a:ea typeface="宋体" charset="-122"/>
              </a:rPr>
              <a:t>OPTcost (P1)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OPTcost (P2) </a:t>
            </a:r>
            <a:r>
              <a:rPr lang="en-US" altLang="zh-CN" sz="2000">
                <a:solidFill>
                  <a:schemeClr val="tx1"/>
                </a:solidFill>
                <a:ea typeface="宋体" charset="-122"/>
                <a:sym typeface="Symbol" pitchFamily="18" charset="2"/>
              </a:rPr>
              <a:t>=  </a:t>
            </a:r>
            <a:r>
              <a:rPr lang="en-US" altLang="zh-CN" sz="2000">
                <a:solidFill>
                  <a:schemeClr val="tx1"/>
                </a:solidFill>
                <a:ea typeface="宋体" charset="-122"/>
              </a:rPr>
              <a:t>OPTcost (P3) </a:t>
            </a:r>
            <a:r>
              <a:rPr lang="en-US" altLang="zh-CN" sz="2000">
                <a:solidFill>
                  <a:schemeClr val="tx1"/>
                </a:solidFill>
                <a:ea typeface="宋体" charset="-122"/>
                <a:sym typeface="Symbol" pitchFamily="18" charset="2"/>
              </a:rPr>
              <a:t> feasible cost(P3)</a:t>
            </a:r>
          </a:p>
        </p:txBody>
      </p:sp>
      <p:sp>
        <p:nvSpPr>
          <p:cNvPr id="5130" name="Rectangle 12"/>
          <p:cNvSpPr>
            <a:spLocks noChangeArrowheads="1"/>
          </p:cNvSpPr>
          <p:nvPr/>
        </p:nvSpPr>
        <p:spPr bwMode="auto">
          <a:xfrm>
            <a:off x="838200" y="3111500"/>
            <a:ext cx="1793875" cy="400050"/>
          </a:xfrm>
          <a:prstGeom prst="rect">
            <a:avLst/>
          </a:prstGeom>
          <a:noFill/>
          <a:ln w="19050">
            <a:noFill/>
            <a:miter lim="800000"/>
            <a:headEnd/>
            <a:tailEnd/>
          </a:ln>
        </p:spPr>
        <p:txBody>
          <a:bodyPr wrap="none">
            <a:spAutoFit/>
          </a:bodyPr>
          <a:lstStyle/>
          <a:p>
            <a:pPr algn="l">
              <a:spcBef>
                <a:spcPct val="50000"/>
              </a:spcBef>
            </a:pPr>
            <a:r>
              <a:rPr lang="en-US" altLang="zh-CN" sz="2000" b="1">
                <a:solidFill>
                  <a:schemeClr val="tx1"/>
                </a:solidFill>
                <a:ea typeface="宋体" charset="-122"/>
              </a:rPr>
              <a:t>(P3)</a:t>
            </a:r>
            <a:r>
              <a:rPr lang="en-US" altLang="zh-CN" sz="2000">
                <a:solidFill>
                  <a:schemeClr val="tx1"/>
                </a:solidFill>
                <a:ea typeface="宋体" charset="-122"/>
              </a:rPr>
              <a:t>  Dual LP:</a:t>
            </a:r>
          </a:p>
        </p:txBody>
      </p:sp>
      <p:sp>
        <p:nvSpPr>
          <p:cNvPr id="5131" name="Rectangle 13"/>
          <p:cNvSpPr>
            <a:spLocks noChangeArrowheads="1"/>
          </p:cNvSpPr>
          <p:nvPr/>
        </p:nvSpPr>
        <p:spPr bwMode="auto">
          <a:xfrm>
            <a:off x="838200" y="6629400"/>
            <a:ext cx="466725" cy="277813"/>
          </a:xfrm>
          <a:prstGeom prst="rect">
            <a:avLst/>
          </a:prstGeom>
          <a:noFill/>
          <a:ln w="19050">
            <a:noFill/>
            <a:miter lim="800000"/>
            <a:headEnd/>
            <a:tailEnd/>
          </a:ln>
        </p:spPr>
        <p:txBody>
          <a:bodyPr wrap="none">
            <a:spAutoFit/>
          </a:bodyPr>
          <a:lstStyle/>
          <a:p>
            <a:pPr algn="l">
              <a:lnSpc>
                <a:spcPct val="55000"/>
              </a:lnSpc>
              <a:spcBef>
                <a:spcPct val="50000"/>
              </a:spcBef>
            </a:pPr>
            <a:r>
              <a:rPr lang="en-US" altLang="zh-CN" sz="2000" b="1">
                <a:solidFill>
                  <a:schemeClr val="tx1"/>
                </a:solidFill>
                <a:ea typeface="宋体" charset="-122"/>
              </a:rPr>
              <a:t>    </a:t>
            </a:r>
            <a:endParaRPr lang="en-US" altLang="zh-CN" sz="2000">
              <a:solidFill>
                <a:schemeClr val="tx1"/>
              </a:solidFill>
              <a:ea typeface="宋体" charset="-122"/>
            </a:endParaRPr>
          </a:p>
        </p:txBody>
      </p:sp>
      <p:sp>
        <p:nvSpPr>
          <p:cNvPr id="5132" name="AutoShape 14"/>
          <p:cNvSpPr>
            <a:spLocks noChangeArrowheads="1"/>
          </p:cNvSpPr>
          <p:nvPr/>
        </p:nvSpPr>
        <p:spPr bwMode="auto">
          <a:xfrm>
            <a:off x="6781800" y="5562600"/>
            <a:ext cx="1447800" cy="381000"/>
          </a:xfrm>
          <a:prstGeom prst="wedgeRectCallout">
            <a:avLst>
              <a:gd name="adj1" fmla="val -69736"/>
              <a:gd name="adj2" fmla="val -102500"/>
            </a:avLst>
          </a:prstGeom>
          <a:solidFill>
            <a:srgbClr val="CC0000"/>
          </a:solidFill>
          <a:ln w="19050">
            <a:solidFill>
              <a:srgbClr val="CC0000"/>
            </a:solidFill>
            <a:miter lim="800000"/>
            <a:headEnd/>
            <a:tailEnd/>
          </a:ln>
        </p:spPr>
        <p:txBody>
          <a:bodyPr/>
          <a:lstStyle/>
          <a:p>
            <a:r>
              <a:rPr lang="en-US" altLang="zh-CN" b="1">
                <a:solidFill>
                  <a:schemeClr val="bg1"/>
                </a:solidFill>
                <a:ea typeface="宋体" charset="-122"/>
              </a:rPr>
              <a:t>max problem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标题 1"/>
          <p:cNvSpPr>
            <a:spLocks noGrp="1"/>
          </p:cNvSpPr>
          <p:nvPr>
            <p:ph type="title"/>
          </p:nvPr>
        </p:nvSpPr>
        <p:spPr/>
        <p:txBody>
          <a:bodyPr/>
          <a:lstStyle/>
          <a:p>
            <a:r>
              <a:rPr lang="en-US" altLang="zh-CN" sz="4000" smtClean="0">
                <a:solidFill>
                  <a:srgbClr val="000000"/>
                </a:solidFill>
                <a:ea typeface="宋体" charset="-122"/>
              </a:rPr>
              <a:t>Approx WVCP by Pricing Method</a:t>
            </a:r>
            <a:endParaRPr lang="zh-CN" altLang="en-US" sz="4000" smtClean="0">
              <a:ea typeface="宋体" charset="-122"/>
            </a:endParaRPr>
          </a:p>
        </p:txBody>
      </p:sp>
      <p:grpSp>
        <p:nvGrpSpPr>
          <p:cNvPr id="6149" name="Group 15"/>
          <p:cNvGrpSpPr>
            <a:grpSpLocks/>
          </p:cNvGrpSpPr>
          <p:nvPr/>
        </p:nvGrpSpPr>
        <p:grpSpPr bwMode="auto">
          <a:xfrm>
            <a:off x="685800" y="2041525"/>
            <a:ext cx="8077200" cy="1449388"/>
            <a:chOff x="432" y="960"/>
            <a:chExt cx="5088" cy="913"/>
          </a:xfrm>
        </p:grpSpPr>
        <p:sp>
          <p:nvSpPr>
            <p:cNvPr id="6155" name="Rectangle 3"/>
            <p:cNvSpPr>
              <a:spLocks noChangeArrowheads="1"/>
            </p:cNvSpPr>
            <p:nvPr/>
          </p:nvSpPr>
          <p:spPr bwMode="auto">
            <a:xfrm>
              <a:off x="432" y="960"/>
              <a:ext cx="5088" cy="250"/>
            </a:xfrm>
            <a:prstGeom prst="rect">
              <a:avLst/>
            </a:prstGeom>
            <a:noFill/>
            <a:ln w="19050">
              <a:noFill/>
              <a:miter lim="800000"/>
              <a:headEnd/>
              <a:tailEnd/>
            </a:ln>
          </p:spPr>
          <p:txBody>
            <a:bodyPr>
              <a:spAutoFit/>
            </a:bodyPr>
            <a:lstStyle/>
            <a:p>
              <a:pPr marL="457200" indent="-457200" algn="l">
                <a:spcBef>
                  <a:spcPct val="50000"/>
                </a:spcBef>
                <a:buFont typeface="Wingdings" pitchFamily="2" charset="2"/>
                <a:buNone/>
              </a:pPr>
              <a:r>
                <a:rPr lang="en-US" altLang="zh-CN" sz="2000" b="1">
                  <a:solidFill>
                    <a:schemeClr val="tx1"/>
                  </a:solidFill>
                  <a:ea typeface="宋体" charset="-122"/>
                </a:rPr>
                <a:t>Price Invariant (PI):  </a:t>
              </a:r>
              <a:r>
                <a:rPr lang="en-US" altLang="zh-CN" sz="1800">
                  <a:solidFill>
                    <a:schemeClr val="tx1"/>
                  </a:solidFill>
                  <a:ea typeface="宋体" charset="-122"/>
                </a:rPr>
                <a:t>[maintain (P3) feasibility]:</a:t>
              </a:r>
              <a:endParaRPr lang="en-US" altLang="zh-CN" sz="2000" b="1">
                <a:solidFill>
                  <a:schemeClr val="tx1"/>
                </a:solidFill>
                <a:ea typeface="宋体" charset="-122"/>
              </a:endParaRPr>
            </a:p>
          </p:txBody>
        </p:sp>
        <p:graphicFrame>
          <p:nvGraphicFramePr>
            <p:cNvPr id="6147" name="Object 10"/>
            <p:cNvGraphicFramePr>
              <a:graphicFrameLocks noChangeAspect="1"/>
            </p:cNvGraphicFramePr>
            <p:nvPr/>
          </p:nvGraphicFramePr>
          <p:xfrm>
            <a:off x="1632" y="1344"/>
            <a:ext cx="2510" cy="529"/>
          </p:xfrm>
          <a:graphic>
            <a:graphicData uri="http://schemas.openxmlformats.org/presentationml/2006/ole">
              <p:oleObj spid="_x0000_s6147" name="Equation" r:id="rId3" imgW="2768400" imgH="583920" progId="Equation.3">
                <p:embed/>
              </p:oleObj>
            </a:graphicData>
          </a:graphic>
        </p:graphicFrame>
      </p:grpSp>
      <p:sp>
        <p:nvSpPr>
          <p:cNvPr id="6150" name="Rectangle 11"/>
          <p:cNvSpPr>
            <a:spLocks noChangeArrowheads="1"/>
          </p:cNvSpPr>
          <p:nvPr/>
        </p:nvSpPr>
        <p:spPr bwMode="auto">
          <a:xfrm>
            <a:off x="685800" y="1508125"/>
            <a:ext cx="6610350" cy="396875"/>
          </a:xfrm>
          <a:prstGeom prst="rect">
            <a:avLst/>
          </a:prstGeom>
          <a:noFill/>
          <a:ln w="19050">
            <a:noFill/>
            <a:miter lim="800000"/>
            <a:headEnd/>
            <a:tailEnd/>
          </a:ln>
        </p:spPr>
        <p:txBody>
          <a:bodyPr wrap="none">
            <a:spAutoFit/>
          </a:bodyPr>
          <a:lstStyle/>
          <a:p>
            <a:pPr algn="l">
              <a:spcBef>
                <a:spcPct val="50000"/>
              </a:spcBef>
              <a:buFont typeface="Wingdings" pitchFamily="2" charset="2"/>
              <a:buNone/>
            </a:pPr>
            <a:r>
              <a:rPr lang="en-US" altLang="zh-CN" sz="2000">
                <a:solidFill>
                  <a:schemeClr val="tx1"/>
                </a:solidFill>
                <a:ea typeface="宋体" charset="-122"/>
              </a:rPr>
              <a:t>Define dual (real) price variables p(u,v) for each (u,v) </a:t>
            </a:r>
            <a:r>
              <a:rPr lang="en-US" altLang="zh-CN" sz="2000">
                <a:solidFill>
                  <a:schemeClr val="tx1"/>
                </a:solidFill>
                <a:ea typeface="宋体" charset="-122"/>
                <a:sym typeface="Symbol" pitchFamily="18" charset="2"/>
              </a:rPr>
              <a:t> </a:t>
            </a:r>
            <a:r>
              <a:rPr lang="en-US" altLang="zh-CN" sz="2000">
                <a:solidFill>
                  <a:schemeClr val="tx1"/>
                </a:solidFill>
                <a:ea typeface="宋体" charset="-122"/>
              </a:rPr>
              <a:t>E</a:t>
            </a:r>
          </a:p>
        </p:txBody>
      </p:sp>
      <p:sp>
        <p:nvSpPr>
          <p:cNvPr id="6151" name="Rectangle 12"/>
          <p:cNvSpPr>
            <a:spLocks noChangeArrowheads="1"/>
          </p:cNvSpPr>
          <p:nvPr/>
        </p:nvSpPr>
        <p:spPr bwMode="auto">
          <a:xfrm>
            <a:off x="762000" y="6232525"/>
            <a:ext cx="6704013" cy="396875"/>
          </a:xfrm>
          <a:prstGeom prst="rect">
            <a:avLst/>
          </a:prstGeom>
          <a:noFill/>
          <a:ln w="19050">
            <a:noFill/>
            <a:miter lim="800000"/>
            <a:headEnd/>
            <a:tailEnd/>
          </a:ln>
        </p:spPr>
        <p:txBody>
          <a:bodyPr wrap="none">
            <a:spAutoFit/>
          </a:bodyPr>
          <a:lstStyle/>
          <a:p>
            <a:pPr algn="l"/>
            <a:r>
              <a:rPr lang="en-US" altLang="zh-CN" sz="2000">
                <a:solidFill>
                  <a:schemeClr val="tx1"/>
                </a:solidFill>
                <a:ea typeface="宋体" charset="-122"/>
              </a:rPr>
              <a:t>We say (the price of) an edge (u,v) is </a:t>
            </a:r>
            <a:r>
              <a:rPr lang="en-US" altLang="zh-CN" sz="2000" b="1">
                <a:solidFill>
                  <a:schemeClr val="tx1"/>
                </a:solidFill>
                <a:ea typeface="宋体" charset="-122"/>
              </a:rPr>
              <a:t>final</a:t>
            </a:r>
            <a:r>
              <a:rPr lang="en-US" altLang="zh-CN" sz="2000">
                <a:solidFill>
                  <a:schemeClr val="tx1"/>
                </a:solidFill>
                <a:ea typeface="宋体" charset="-122"/>
              </a:rPr>
              <a:t> if u or v is tight.</a:t>
            </a:r>
          </a:p>
        </p:txBody>
      </p:sp>
      <p:grpSp>
        <p:nvGrpSpPr>
          <p:cNvPr id="6152" name="Group 16"/>
          <p:cNvGrpSpPr>
            <a:grpSpLocks/>
          </p:cNvGrpSpPr>
          <p:nvPr/>
        </p:nvGrpSpPr>
        <p:grpSpPr bwMode="auto">
          <a:xfrm>
            <a:off x="685800" y="4784725"/>
            <a:ext cx="7483475" cy="1379538"/>
            <a:chOff x="432" y="2688"/>
            <a:chExt cx="4714" cy="869"/>
          </a:xfrm>
        </p:grpSpPr>
        <p:graphicFrame>
          <p:nvGraphicFramePr>
            <p:cNvPr id="6146" name="Object 9"/>
            <p:cNvGraphicFramePr>
              <a:graphicFrameLocks noChangeAspect="1"/>
            </p:cNvGraphicFramePr>
            <p:nvPr/>
          </p:nvGraphicFramePr>
          <p:xfrm>
            <a:off x="1632" y="3072"/>
            <a:ext cx="2410" cy="485"/>
          </p:xfrm>
          <a:graphic>
            <a:graphicData uri="http://schemas.openxmlformats.org/presentationml/2006/ole">
              <p:oleObj spid="_x0000_s6146" name="Equation" r:id="rId4" imgW="2273040" imgH="457200" progId="Equation.3">
                <p:embed/>
              </p:oleObj>
            </a:graphicData>
          </a:graphic>
        </p:graphicFrame>
        <p:sp>
          <p:nvSpPr>
            <p:cNvPr id="6154" name="Rectangle 13"/>
            <p:cNvSpPr>
              <a:spLocks noChangeArrowheads="1"/>
            </p:cNvSpPr>
            <p:nvPr/>
          </p:nvSpPr>
          <p:spPr bwMode="auto">
            <a:xfrm>
              <a:off x="432" y="2688"/>
              <a:ext cx="4714" cy="250"/>
            </a:xfrm>
            <a:prstGeom prst="rect">
              <a:avLst/>
            </a:prstGeom>
            <a:noFill/>
            <a:ln w="19050">
              <a:noFill/>
              <a:miter lim="800000"/>
              <a:headEnd/>
              <a:tailEnd/>
            </a:ln>
          </p:spPr>
          <p:txBody>
            <a:bodyPr wrap="none">
              <a:spAutoFit/>
            </a:bodyPr>
            <a:lstStyle/>
            <a:p>
              <a:pPr algn="l">
                <a:spcBef>
                  <a:spcPct val="50000"/>
                </a:spcBef>
                <a:buFont typeface="Wingdings" pitchFamily="2" charset="2"/>
                <a:buNone/>
              </a:pPr>
              <a:r>
                <a:rPr lang="en-US" altLang="zh-CN" sz="2000">
                  <a:solidFill>
                    <a:schemeClr val="tx1"/>
                  </a:solidFill>
                  <a:ea typeface="宋体" charset="-122"/>
                </a:rPr>
                <a:t>We say vertex v is </a:t>
              </a:r>
              <a:r>
                <a:rPr lang="en-US" altLang="zh-CN" sz="2000" b="1">
                  <a:solidFill>
                    <a:schemeClr val="tx1"/>
                  </a:solidFill>
                  <a:ea typeface="宋体" charset="-122"/>
                </a:rPr>
                <a:t>tight</a:t>
              </a:r>
              <a:r>
                <a:rPr lang="en-US" altLang="zh-CN" sz="2000">
                  <a:solidFill>
                    <a:schemeClr val="tx1"/>
                  </a:solidFill>
                  <a:ea typeface="宋体" charset="-122"/>
                </a:rPr>
                <a:t> if its inequality (3) is met as equality, i.e.,</a:t>
              </a:r>
            </a:p>
          </p:txBody>
        </p:sp>
      </p:grpSp>
      <p:sp>
        <p:nvSpPr>
          <p:cNvPr id="6153" name="Rectangle 14"/>
          <p:cNvSpPr>
            <a:spLocks noChangeArrowheads="1"/>
          </p:cNvSpPr>
          <p:nvPr/>
        </p:nvSpPr>
        <p:spPr bwMode="auto">
          <a:xfrm>
            <a:off x="685800" y="3641725"/>
            <a:ext cx="7689850" cy="946150"/>
          </a:xfrm>
          <a:prstGeom prst="rect">
            <a:avLst/>
          </a:prstGeom>
          <a:noFill/>
          <a:ln w="19050">
            <a:noFill/>
            <a:miter lim="800000"/>
            <a:headEnd/>
            <a:tailEnd/>
          </a:ln>
        </p:spPr>
        <p:txBody>
          <a:bodyPr wrap="none">
            <a:spAutoFit/>
          </a:bodyPr>
          <a:lstStyle/>
          <a:p>
            <a:pPr algn="l">
              <a:spcBef>
                <a:spcPct val="50000"/>
              </a:spcBef>
              <a:buFont typeface="Wingdings" pitchFamily="2" charset="2"/>
              <a:buNone/>
            </a:pPr>
            <a:r>
              <a:rPr lang="en-US" altLang="zh-CN" sz="2000" b="1">
                <a:solidFill>
                  <a:schemeClr val="tx1"/>
                </a:solidFill>
                <a:ea typeface="宋体" charset="-122"/>
              </a:rPr>
              <a:t>Interpretation:</a:t>
            </a:r>
            <a:r>
              <a:rPr lang="en-US" altLang="zh-CN" sz="2000">
                <a:solidFill>
                  <a:schemeClr val="tx1"/>
                </a:solidFill>
                <a:ea typeface="宋体" charset="-122"/>
              </a:rPr>
              <a:t> </a:t>
            </a:r>
            <a:r>
              <a:rPr lang="en-US" altLang="zh-CN" sz="1800">
                <a:solidFill>
                  <a:schemeClr val="tx1"/>
                </a:solidFill>
                <a:ea typeface="宋体" charset="-122"/>
              </a:rPr>
              <a:t>a vertex (server) 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C covers its incident edges (clients).</a:t>
            </a:r>
            <a:br>
              <a:rPr lang="en-US" altLang="zh-CN" sz="1800">
                <a:solidFill>
                  <a:schemeClr val="tx1"/>
                </a:solidFill>
                <a:ea typeface="宋体" charset="-122"/>
              </a:rPr>
            </a:br>
            <a:r>
              <a:rPr lang="en-US" altLang="zh-CN" sz="1800">
                <a:solidFill>
                  <a:schemeClr val="tx1"/>
                </a:solidFill>
                <a:ea typeface="宋体" charset="-122"/>
              </a:rPr>
              <a:t>The weight (cost) of v is distributed as charged price among these clients, </a:t>
            </a:r>
            <a:br>
              <a:rPr lang="en-US" altLang="zh-CN" sz="1800">
                <a:solidFill>
                  <a:schemeClr val="tx1"/>
                </a:solidFill>
                <a:ea typeface="宋体" charset="-122"/>
              </a:rPr>
            </a:br>
            <a:r>
              <a:rPr lang="en-US" altLang="zh-CN" sz="1800">
                <a:solidFill>
                  <a:schemeClr val="tx1"/>
                </a:solidFill>
                <a:ea typeface="宋体" charset="-122"/>
              </a:rPr>
              <a:t>without over-charging.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z="4000" smtClean="0">
                <a:solidFill>
                  <a:srgbClr val="000000"/>
                </a:solidFill>
                <a:ea typeface="宋体" charset="-122"/>
              </a:rPr>
              <a:t>Approx WVCP by Pricing Method</a:t>
            </a:r>
            <a:endParaRPr lang="zh-CN" altLang="en-US" sz="4000" smtClean="0">
              <a:ea typeface="宋体" charset="-122"/>
            </a:endParaRPr>
          </a:p>
        </p:txBody>
      </p:sp>
      <p:sp>
        <p:nvSpPr>
          <p:cNvPr id="29699" name="Rectangle 26"/>
          <p:cNvSpPr>
            <a:spLocks noChangeArrowheads="1"/>
          </p:cNvSpPr>
          <p:nvPr/>
        </p:nvSpPr>
        <p:spPr bwMode="auto">
          <a:xfrm>
            <a:off x="1676400" y="1695450"/>
            <a:ext cx="6096000" cy="2724150"/>
          </a:xfrm>
          <a:prstGeom prst="rect">
            <a:avLst/>
          </a:prstGeom>
          <a:noFill/>
          <a:ln w="19050">
            <a:solidFill>
              <a:schemeClr val="tx1"/>
            </a:solidFill>
            <a:miter lim="800000"/>
            <a:headEnd/>
            <a:tailEnd/>
          </a:ln>
        </p:spPr>
        <p:txBody>
          <a:bodyPr>
            <a:spAutoFit/>
          </a:bodyPr>
          <a:lstStyle/>
          <a:p>
            <a:pPr marL="457200" indent="-457200" algn="l">
              <a:spcBef>
                <a:spcPct val="50000"/>
              </a:spcBef>
              <a:buFont typeface="Wingdings" pitchFamily="2" charset="2"/>
              <a:buNone/>
            </a:pPr>
            <a:r>
              <a:rPr lang="en-US" altLang="zh-CN" sz="1800" b="1">
                <a:solidFill>
                  <a:schemeClr val="tx1"/>
                </a:solidFill>
                <a:ea typeface="宋体" charset="-122"/>
              </a:rPr>
              <a:t>ALGORITHM</a:t>
            </a:r>
            <a:r>
              <a:rPr lang="en-US" altLang="zh-CN" sz="1800">
                <a:solidFill>
                  <a:schemeClr val="tx1"/>
                </a:solidFill>
                <a:ea typeface="宋体" charset="-122"/>
              </a:rPr>
              <a:t> Approximate-Vertex-Cover (G(V,E), w(V))</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p(u,v)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0</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finalize (u,v), i.e., </a:t>
            </a:r>
            <a:br>
              <a:rPr lang="en-US" altLang="zh-CN" sz="1800">
                <a:solidFill>
                  <a:schemeClr val="tx1"/>
                </a:solidFill>
                <a:ea typeface="宋体" charset="-122"/>
              </a:rPr>
            </a:br>
            <a:r>
              <a:rPr lang="en-US" altLang="zh-CN" sz="1800">
                <a:solidFill>
                  <a:schemeClr val="tx1"/>
                </a:solidFill>
                <a:ea typeface="宋体" charset="-122"/>
              </a:rPr>
              <a:t>       increase p(u,v) until u or v becomes tight</a:t>
            </a:r>
          </a:p>
          <a:p>
            <a:pPr marL="457200" indent="-457200" algn="l">
              <a:spcBef>
                <a:spcPct val="50000"/>
              </a:spcBef>
              <a:buFont typeface="Wingdings" pitchFamily="2" charset="2"/>
              <a:buNone/>
            </a:pPr>
            <a:r>
              <a:rPr lang="en-US" altLang="zh-CN" sz="1800">
                <a:solidFill>
                  <a:schemeClr val="tx1"/>
                </a:solidFill>
                <a:ea typeface="宋体" charset="-122"/>
              </a:rPr>
              <a:t>    C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 { 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V |  v is tight }</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return</a:t>
            </a:r>
            <a:r>
              <a:rPr lang="en-US" altLang="zh-CN" sz="1800">
                <a:solidFill>
                  <a:schemeClr val="tx1"/>
                </a:solidFill>
                <a:ea typeface="宋体" charset="-122"/>
              </a:rPr>
              <a:t> C</a:t>
            </a:r>
          </a:p>
          <a:p>
            <a:pPr marL="457200" indent="-457200" algn="l">
              <a:spcBef>
                <a:spcPct val="50000"/>
              </a:spcBef>
              <a:buFont typeface="Wingdings" pitchFamily="2" charset="2"/>
              <a:buNone/>
            </a:pPr>
            <a:r>
              <a:rPr lang="en-US" altLang="zh-CN" sz="1800" b="1">
                <a:solidFill>
                  <a:schemeClr val="tx1"/>
                </a:solidFill>
                <a:ea typeface="宋体" charset="-122"/>
              </a:rPr>
              <a:t>end</a:t>
            </a:r>
          </a:p>
        </p:txBody>
      </p:sp>
      <p:grpSp>
        <p:nvGrpSpPr>
          <p:cNvPr id="29700" name="Group 28"/>
          <p:cNvGrpSpPr>
            <a:grpSpLocks/>
          </p:cNvGrpSpPr>
          <p:nvPr/>
        </p:nvGrpSpPr>
        <p:grpSpPr bwMode="auto">
          <a:xfrm>
            <a:off x="1524000" y="4540250"/>
            <a:ext cx="5767388" cy="2165350"/>
            <a:chOff x="960" y="2575"/>
            <a:chExt cx="3633" cy="1364"/>
          </a:xfrm>
        </p:grpSpPr>
        <p:sp>
          <p:nvSpPr>
            <p:cNvPr id="29701" name="Line 4"/>
            <p:cNvSpPr>
              <a:spLocks noChangeShapeType="1"/>
            </p:cNvSpPr>
            <p:nvPr/>
          </p:nvSpPr>
          <p:spPr bwMode="auto">
            <a:xfrm>
              <a:off x="1152" y="2928"/>
              <a:ext cx="1056" cy="0"/>
            </a:xfrm>
            <a:prstGeom prst="line">
              <a:avLst/>
            </a:prstGeom>
            <a:noFill/>
            <a:ln w="19050">
              <a:solidFill>
                <a:srgbClr val="FF3300"/>
              </a:solidFill>
              <a:round/>
              <a:headEnd/>
              <a:tailEnd/>
            </a:ln>
          </p:spPr>
          <p:txBody>
            <a:bodyPr>
              <a:spAutoFit/>
            </a:bodyPr>
            <a:lstStyle/>
            <a:p>
              <a:endParaRPr lang="zh-CN" altLang="en-US"/>
            </a:p>
          </p:txBody>
        </p:sp>
        <p:sp>
          <p:nvSpPr>
            <p:cNvPr id="29702" name="Line 5"/>
            <p:cNvSpPr>
              <a:spLocks noChangeShapeType="1"/>
            </p:cNvSpPr>
            <p:nvPr/>
          </p:nvSpPr>
          <p:spPr bwMode="auto">
            <a:xfrm>
              <a:off x="2208" y="2928"/>
              <a:ext cx="816" cy="336"/>
            </a:xfrm>
            <a:prstGeom prst="line">
              <a:avLst/>
            </a:prstGeom>
            <a:noFill/>
            <a:ln w="19050">
              <a:solidFill>
                <a:srgbClr val="FF3300"/>
              </a:solidFill>
              <a:round/>
              <a:headEnd/>
              <a:tailEnd/>
            </a:ln>
          </p:spPr>
          <p:txBody>
            <a:bodyPr>
              <a:spAutoFit/>
            </a:bodyPr>
            <a:lstStyle/>
            <a:p>
              <a:endParaRPr lang="zh-CN" altLang="en-US"/>
            </a:p>
          </p:txBody>
        </p:sp>
        <p:sp>
          <p:nvSpPr>
            <p:cNvPr id="29703" name="Line 6"/>
            <p:cNvSpPr>
              <a:spLocks noChangeShapeType="1"/>
            </p:cNvSpPr>
            <p:nvPr/>
          </p:nvSpPr>
          <p:spPr bwMode="auto">
            <a:xfrm flipH="1">
              <a:off x="2208" y="3264"/>
              <a:ext cx="816" cy="336"/>
            </a:xfrm>
            <a:prstGeom prst="line">
              <a:avLst/>
            </a:prstGeom>
            <a:noFill/>
            <a:ln w="19050">
              <a:solidFill>
                <a:srgbClr val="FF3300"/>
              </a:solidFill>
              <a:round/>
              <a:headEnd/>
              <a:tailEnd/>
            </a:ln>
          </p:spPr>
          <p:txBody>
            <a:bodyPr>
              <a:spAutoFit/>
            </a:bodyPr>
            <a:lstStyle/>
            <a:p>
              <a:endParaRPr lang="zh-CN" altLang="en-US"/>
            </a:p>
          </p:txBody>
        </p:sp>
        <p:sp>
          <p:nvSpPr>
            <p:cNvPr id="29704" name="Line 7"/>
            <p:cNvSpPr>
              <a:spLocks noChangeShapeType="1"/>
            </p:cNvSpPr>
            <p:nvPr/>
          </p:nvSpPr>
          <p:spPr bwMode="auto">
            <a:xfrm>
              <a:off x="1152" y="2928"/>
              <a:ext cx="1056" cy="672"/>
            </a:xfrm>
            <a:prstGeom prst="line">
              <a:avLst/>
            </a:prstGeom>
            <a:noFill/>
            <a:ln w="19050">
              <a:solidFill>
                <a:srgbClr val="FF3300"/>
              </a:solidFill>
              <a:round/>
              <a:headEnd/>
              <a:tailEnd/>
            </a:ln>
          </p:spPr>
          <p:txBody>
            <a:bodyPr>
              <a:spAutoFit/>
            </a:bodyPr>
            <a:lstStyle/>
            <a:p>
              <a:endParaRPr lang="zh-CN" altLang="en-US"/>
            </a:p>
          </p:txBody>
        </p:sp>
        <p:sp>
          <p:nvSpPr>
            <p:cNvPr id="29705" name="Line 8"/>
            <p:cNvSpPr>
              <a:spLocks noChangeShapeType="1"/>
            </p:cNvSpPr>
            <p:nvPr/>
          </p:nvSpPr>
          <p:spPr bwMode="auto">
            <a:xfrm flipV="1">
              <a:off x="1152" y="3600"/>
              <a:ext cx="1056" cy="0"/>
            </a:xfrm>
            <a:prstGeom prst="line">
              <a:avLst/>
            </a:prstGeom>
            <a:noFill/>
            <a:ln w="19050">
              <a:solidFill>
                <a:srgbClr val="FF3300"/>
              </a:solidFill>
              <a:round/>
              <a:headEnd/>
              <a:tailEnd/>
            </a:ln>
          </p:spPr>
          <p:txBody>
            <a:bodyPr>
              <a:spAutoFit/>
            </a:bodyPr>
            <a:lstStyle/>
            <a:p>
              <a:endParaRPr lang="zh-CN" altLang="en-US"/>
            </a:p>
          </p:txBody>
        </p:sp>
        <p:sp>
          <p:nvSpPr>
            <p:cNvPr id="29706" name="Line 9"/>
            <p:cNvSpPr>
              <a:spLocks noChangeShapeType="1"/>
            </p:cNvSpPr>
            <p:nvPr/>
          </p:nvSpPr>
          <p:spPr bwMode="auto">
            <a:xfrm>
              <a:off x="1152" y="2928"/>
              <a:ext cx="0" cy="672"/>
            </a:xfrm>
            <a:prstGeom prst="line">
              <a:avLst/>
            </a:prstGeom>
            <a:noFill/>
            <a:ln w="19050">
              <a:solidFill>
                <a:srgbClr val="FF3300"/>
              </a:solidFill>
              <a:round/>
              <a:headEnd/>
              <a:tailEnd/>
            </a:ln>
          </p:spPr>
          <p:txBody>
            <a:bodyPr>
              <a:spAutoFit/>
            </a:bodyPr>
            <a:lstStyle/>
            <a:p>
              <a:endParaRPr lang="zh-CN" altLang="en-US"/>
            </a:p>
          </p:txBody>
        </p:sp>
        <p:sp>
          <p:nvSpPr>
            <p:cNvPr id="29707" name="Oval 10"/>
            <p:cNvSpPr>
              <a:spLocks noChangeArrowheads="1"/>
            </p:cNvSpPr>
            <p:nvPr/>
          </p:nvSpPr>
          <p:spPr bwMode="auto">
            <a:xfrm>
              <a:off x="1008" y="2770"/>
              <a:ext cx="277" cy="288"/>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a</a:t>
              </a:r>
            </a:p>
          </p:txBody>
        </p:sp>
        <p:sp>
          <p:nvSpPr>
            <p:cNvPr id="29708" name="Oval 11"/>
            <p:cNvSpPr>
              <a:spLocks noChangeArrowheads="1"/>
            </p:cNvSpPr>
            <p:nvPr/>
          </p:nvSpPr>
          <p:spPr bwMode="auto">
            <a:xfrm>
              <a:off x="2064" y="2784"/>
              <a:ext cx="277" cy="288"/>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b</a:t>
              </a:r>
            </a:p>
          </p:txBody>
        </p:sp>
        <p:sp>
          <p:nvSpPr>
            <p:cNvPr id="29709" name="Oval 12"/>
            <p:cNvSpPr>
              <a:spLocks noChangeArrowheads="1"/>
            </p:cNvSpPr>
            <p:nvPr/>
          </p:nvSpPr>
          <p:spPr bwMode="auto">
            <a:xfrm>
              <a:off x="2880" y="3120"/>
              <a:ext cx="277" cy="288"/>
            </a:xfrm>
            <a:prstGeom prst="ellipse">
              <a:avLst/>
            </a:prstGeom>
            <a:solidFill>
              <a:schemeClr val="bg1"/>
            </a:solidFill>
            <a:ln w="19050">
              <a:solidFill>
                <a:srgbClr val="FF3300"/>
              </a:solidFill>
              <a:round/>
              <a:headEnd/>
              <a:tailEnd/>
            </a:ln>
          </p:spPr>
          <p:txBody>
            <a:bodyPr anchor="ctr">
              <a:spAutoFit/>
            </a:bodyPr>
            <a:lstStyle/>
            <a:p>
              <a:pPr algn="l"/>
              <a:r>
                <a:rPr lang="en-US" altLang="zh-CN" sz="1600">
                  <a:ea typeface="宋体" charset="-122"/>
                </a:rPr>
                <a:t>e</a:t>
              </a:r>
            </a:p>
          </p:txBody>
        </p:sp>
        <p:sp>
          <p:nvSpPr>
            <p:cNvPr id="29710" name="Oval 13"/>
            <p:cNvSpPr>
              <a:spLocks noChangeArrowheads="1"/>
            </p:cNvSpPr>
            <p:nvPr/>
          </p:nvSpPr>
          <p:spPr bwMode="auto">
            <a:xfrm>
              <a:off x="2064" y="3456"/>
              <a:ext cx="277" cy="288"/>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d</a:t>
              </a:r>
            </a:p>
          </p:txBody>
        </p:sp>
        <p:sp>
          <p:nvSpPr>
            <p:cNvPr id="29711" name="Oval 14"/>
            <p:cNvSpPr>
              <a:spLocks noChangeArrowheads="1"/>
            </p:cNvSpPr>
            <p:nvPr/>
          </p:nvSpPr>
          <p:spPr bwMode="auto">
            <a:xfrm>
              <a:off x="1008" y="3456"/>
              <a:ext cx="277" cy="288"/>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c</a:t>
              </a:r>
            </a:p>
          </p:txBody>
        </p:sp>
        <p:sp>
          <p:nvSpPr>
            <p:cNvPr id="29712" name="Text Box 15"/>
            <p:cNvSpPr txBox="1">
              <a:spLocks noChangeArrowheads="1"/>
            </p:cNvSpPr>
            <p:nvPr/>
          </p:nvSpPr>
          <p:spPr bwMode="auto">
            <a:xfrm>
              <a:off x="1056" y="2575"/>
              <a:ext cx="187" cy="212"/>
            </a:xfrm>
            <a:prstGeom prst="rect">
              <a:avLst/>
            </a:prstGeom>
            <a:noFill/>
            <a:ln w="19050">
              <a:noFill/>
              <a:miter lim="800000"/>
              <a:headEnd/>
              <a:tailEnd/>
            </a:ln>
          </p:spPr>
          <p:txBody>
            <a:bodyPr wrap="none">
              <a:spAutoFit/>
            </a:bodyPr>
            <a:lstStyle/>
            <a:p>
              <a:pPr algn="l"/>
              <a:r>
                <a:rPr lang="en-US" altLang="zh-CN" sz="1600">
                  <a:ea typeface="宋体" charset="-122"/>
                </a:rPr>
                <a:t>4</a:t>
              </a:r>
            </a:p>
          </p:txBody>
        </p:sp>
        <p:sp>
          <p:nvSpPr>
            <p:cNvPr id="29713" name="Text Box 16"/>
            <p:cNvSpPr txBox="1">
              <a:spLocks noChangeArrowheads="1"/>
            </p:cNvSpPr>
            <p:nvPr/>
          </p:nvSpPr>
          <p:spPr bwMode="auto">
            <a:xfrm>
              <a:off x="2112" y="2575"/>
              <a:ext cx="187" cy="212"/>
            </a:xfrm>
            <a:prstGeom prst="rect">
              <a:avLst/>
            </a:prstGeom>
            <a:noFill/>
            <a:ln w="19050">
              <a:noFill/>
              <a:miter lim="800000"/>
              <a:headEnd/>
              <a:tailEnd/>
            </a:ln>
          </p:spPr>
          <p:txBody>
            <a:bodyPr wrap="none">
              <a:spAutoFit/>
            </a:bodyPr>
            <a:lstStyle/>
            <a:p>
              <a:pPr algn="l"/>
              <a:r>
                <a:rPr lang="en-US" altLang="zh-CN" sz="1600">
                  <a:ea typeface="宋体" charset="-122"/>
                </a:rPr>
                <a:t>3</a:t>
              </a:r>
            </a:p>
          </p:txBody>
        </p:sp>
        <p:sp>
          <p:nvSpPr>
            <p:cNvPr id="29714" name="Text Box 17"/>
            <p:cNvSpPr txBox="1">
              <a:spLocks noChangeArrowheads="1"/>
            </p:cNvSpPr>
            <p:nvPr/>
          </p:nvSpPr>
          <p:spPr bwMode="auto">
            <a:xfrm>
              <a:off x="3168" y="3151"/>
              <a:ext cx="187" cy="212"/>
            </a:xfrm>
            <a:prstGeom prst="rect">
              <a:avLst/>
            </a:prstGeom>
            <a:noFill/>
            <a:ln w="19050">
              <a:noFill/>
              <a:miter lim="800000"/>
              <a:headEnd/>
              <a:tailEnd/>
            </a:ln>
          </p:spPr>
          <p:txBody>
            <a:bodyPr wrap="none">
              <a:spAutoFit/>
            </a:bodyPr>
            <a:lstStyle/>
            <a:p>
              <a:pPr algn="l"/>
              <a:r>
                <a:rPr lang="en-US" altLang="zh-CN" sz="1600">
                  <a:ea typeface="宋体" charset="-122"/>
                </a:rPr>
                <a:t>2</a:t>
              </a:r>
            </a:p>
          </p:txBody>
        </p:sp>
        <p:sp>
          <p:nvSpPr>
            <p:cNvPr id="29715" name="Text Box 18"/>
            <p:cNvSpPr txBox="1">
              <a:spLocks noChangeArrowheads="1"/>
            </p:cNvSpPr>
            <p:nvPr/>
          </p:nvSpPr>
          <p:spPr bwMode="auto">
            <a:xfrm>
              <a:off x="1056" y="3727"/>
              <a:ext cx="187" cy="212"/>
            </a:xfrm>
            <a:prstGeom prst="rect">
              <a:avLst/>
            </a:prstGeom>
            <a:noFill/>
            <a:ln w="19050">
              <a:noFill/>
              <a:miter lim="800000"/>
              <a:headEnd/>
              <a:tailEnd/>
            </a:ln>
          </p:spPr>
          <p:txBody>
            <a:bodyPr wrap="none">
              <a:spAutoFit/>
            </a:bodyPr>
            <a:lstStyle/>
            <a:p>
              <a:pPr algn="l"/>
              <a:r>
                <a:rPr lang="en-US" altLang="zh-CN" sz="1600">
                  <a:ea typeface="宋体" charset="-122"/>
                </a:rPr>
                <a:t>8</a:t>
              </a:r>
            </a:p>
          </p:txBody>
        </p:sp>
        <p:sp>
          <p:nvSpPr>
            <p:cNvPr id="29716" name="Text Box 19"/>
            <p:cNvSpPr txBox="1">
              <a:spLocks noChangeArrowheads="1"/>
            </p:cNvSpPr>
            <p:nvPr/>
          </p:nvSpPr>
          <p:spPr bwMode="auto">
            <a:xfrm>
              <a:off x="2112" y="3727"/>
              <a:ext cx="187" cy="212"/>
            </a:xfrm>
            <a:prstGeom prst="rect">
              <a:avLst/>
            </a:prstGeom>
            <a:noFill/>
            <a:ln w="19050">
              <a:noFill/>
              <a:miter lim="800000"/>
              <a:headEnd/>
              <a:tailEnd/>
            </a:ln>
          </p:spPr>
          <p:txBody>
            <a:bodyPr wrap="none">
              <a:spAutoFit/>
            </a:bodyPr>
            <a:lstStyle/>
            <a:p>
              <a:pPr algn="l"/>
              <a:r>
                <a:rPr lang="en-US" altLang="zh-CN" sz="1600">
                  <a:ea typeface="宋体" charset="-122"/>
                </a:rPr>
                <a:t>6</a:t>
              </a:r>
            </a:p>
          </p:txBody>
        </p:sp>
        <p:sp>
          <p:nvSpPr>
            <p:cNvPr id="29717" name="Text Box 20"/>
            <p:cNvSpPr txBox="1">
              <a:spLocks noChangeArrowheads="1"/>
            </p:cNvSpPr>
            <p:nvPr/>
          </p:nvSpPr>
          <p:spPr bwMode="auto">
            <a:xfrm>
              <a:off x="1584" y="2688"/>
              <a:ext cx="178" cy="192"/>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29718" name="Text Box 21"/>
            <p:cNvSpPr txBox="1">
              <a:spLocks noChangeArrowheads="1"/>
            </p:cNvSpPr>
            <p:nvPr/>
          </p:nvSpPr>
          <p:spPr bwMode="auto">
            <a:xfrm>
              <a:off x="2544" y="2880"/>
              <a:ext cx="178" cy="192"/>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29719" name="Text Box 22"/>
            <p:cNvSpPr txBox="1">
              <a:spLocks noChangeArrowheads="1"/>
            </p:cNvSpPr>
            <p:nvPr/>
          </p:nvSpPr>
          <p:spPr bwMode="auto">
            <a:xfrm>
              <a:off x="1632" y="3120"/>
              <a:ext cx="178" cy="192"/>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29720" name="Text Box 23"/>
            <p:cNvSpPr txBox="1">
              <a:spLocks noChangeArrowheads="1"/>
            </p:cNvSpPr>
            <p:nvPr/>
          </p:nvSpPr>
          <p:spPr bwMode="auto">
            <a:xfrm>
              <a:off x="960" y="3120"/>
              <a:ext cx="178" cy="192"/>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29721" name="Text Box 24"/>
            <p:cNvSpPr txBox="1">
              <a:spLocks noChangeArrowheads="1"/>
            </p:cNvSpPr>
            <p:nvPr/>
          </p:nvSpPr>
          <p:spPr bwMode="auto">
            <a:xfrm>
              <a:off x="1584" y="3600"/>
              <a:ext cx="178" cy="192"/>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29722" name="Text Box 25"/>
            <p:cNvSpPr txBox="1">
              <a:spLocks noChangeArrowheads="1"/>
            </p:cNvSpPr>
            <p:nvPr/>
          </p:nvSpPr>
          <p:spPr bwMode="auto">
            <a:xfrm>
              <a:off x="2544" y="3408"/>
              <a:ext cx="178" cy="192"/>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29723" name="Text Box 27"/>
            <p:cNvSpPr txBox="1">
              <a:spLocks noChangeArrowheads="1"/>
            </p:cNvSpPr>
            <p:nvPr/>
          </p:nvSpPr>
          <p:spPr bwMode="auto">
            <a:xfrm>
              <a:off x="3782" y="2647"/>
              <a:ext cx="811" cy="192"/>
            </a:xfrm>
            <a:prstGeom prst="rect">
              <a:avLst/>
            </a:prstGeom>
            <a:noFill/>
            <a:ln w="19050">
              <a:noFill/>
              <a:miter lim="800000"/>
              <a:headEnd/>
              <a:tailEnd/>
            </a:ln>
          </p:spPr>
          <p:txBody>
            <a:bodyPr wrap="none">
              <a:spAutoFit/>
            </a:bodyPr>
            <a:lstStyle/>
            <a:p>
              <a:pPr algn="l"/>
              <a:r>
                <a:rPr lang="en-US" altLang="zh-CN">
                  <a:ea typeface="宋体" charset="-122"/>
                </a:rPr>
                <a:t>Finalize edge: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z="4000" smtClean="0">
                <a:solidFill>
                  <a:srgbClr val="000000"/>
                </a:solidFill>
                <a:ea typeface="宋体" charset="-122"/>
              </a:rPr>
              <a:t>Approx WVCP by Pricing Method</a:t>
            </a:r>
            <a:endParaRPr lang="zh-CN" altLang="en-US" sz="4000" smtClean="0">
              <a:solidFill>
                <a:srgbClr val="000000"/>
              </a:solidFill>
              <a:ea typeface="宋体" charset="-122"/>
            </a:endParaRPr>
          </a:p>
        </p:txBody>
      </p:sp>
      <p:sp>
        <p:nvSpPr>
          <p:cNvPr id="30723" name="Line 4"/>
          <p:cNvSpPr>
            <a:spLocks noChangeShapeType="1"/>
          </p:cNvSpPr>
          <p:nvPr/>
        </p:nvSpPr>
        <p:spPr bwMode="auto">
          <a:xfrm>
            <a:off x="1828800" y="5176838"/>
            <a:ext cx="1676400" cy="0"/>
          </a:xfrm>
          <a:prstGeom prst="line">
            <a:avLst/>
          </a:prstGeom>
          <a:noFill/>
          <a:ln w="19050">
            <a:solidFill>
              <a:schemeClr val="hlink"/>
            </a:solidFill>
            <a:round/>
            <a:headEnd/>
            <a:tailEnd/>
          </a:ln>
        </p:spPr>
        <p:txBody>
          <a:bodyPr>
            <a:spAutoFit/>
          </a:bodyPr>
          <a:lstStyle/>
          <a:p>
            <a:endParaRPr lang="zh-CN" altLang="en-US"/>
          </a:p>
        </p:txBody>
      </p:sp>
      <p:sp>
        <p:nvSpPr>
          <p:cNvPr id="30724" name="Line 5"/>
          <p:cNvSpPr>
            <a:spLocks noChangeShapeType="1"/>
          </p:cNvSpPr>
          <p:nvPr/>
        </p:nvSpPr>
        <p:spPr bwMode="auto">
          <a:xfrm>
            <a:off x="3505200" y="5176838"/>
            <a:ext cx="1295400" cy="533400"/>
          </a:xfrm>
          <a:prstGeom prst="line">
            <a:avLst/>
          </a:prstGeom>
          <a:noFill/>
          <a:ln w="19050">
            <a:solidFill>
              <a:srgbClr val="FF3300"/>
            </a:solidFill>
            <a:round/>
            <a:headEnd/>
            <a:tailEnd/>
          </a:ln>
        </p:spPr>
        <p:txBody>
          <a:bodyPr>
            <a:spAutoFit/>
          </a:bodyPr>
          <a:lstStyle/>
          <a:p>
            <a:endParaRPr lang="zh-CN" altLang="en-US"/>
          </a:p>
        </p:txBody>
      </p:sp>
      <p:sp>
        <p:nvSpPr>
          <p:cNvPr id="30725" name="Line 6"/>
          <p:cNvSpPr>
            <a:spLocks noChangeShapeType="1"/>
          </p:cNvSpPr>
          <p:nvPr/>
        </p:nvSpPr>
        <p:spPr bwMode="auto">
          <a:xfrm flipH="1">
            <a:off x="3505200" y="5710238"/>
            <a:ext cx="1295400" cy="533400"/>
          </a:xfrm>
          <a:prstGeom prst="line">
            <a:avLst/>
          </a:prstGeom>
          <a:noFill/>
          <a:ln w="19050">
            <a:solidFill>
              <a:srgbClr val="FF3300"/>
            </a:solidFill>
            <a:round/>
            <a:headEnd/>
            <a:tailEnd/>
          </a:ln>
        </p:spPr>
        <p:txBody>
          <a:bodyPr>
            <a:spAutoFit/>
          </a:bodyPr>
          <a:lstStyle/>
          <a:p>
            <a:endParaRPr lang="zh-CN" altLang="en-US"/>
          </a:p>
        </p:txBody>
      </p:sp>
      <p:sp>
        <p:nvSpPr>
          <p:cNvPr id="30726" name="Line 7"/>
          <p:cNvSpPr>
            <a:spLocks noChangeShapeType="1"/>
          </p:cNvSpPr>
          <p:nvPr/>
        </p:nvSpPr>
        <p:spPr bwMode="auto">
          <a:xfrm>
            <a:off x="1828800" y="5176838"/>
            <a:ext cx="1676400" cy="1066800"/>
          </a:xfrm>
          <a:prstGeom prst="line">
            <a:avLst/>
          </a:prstGeom>
          <a:noFill/>
          <a:ln w="19050">
            <a:solidFill>
              <a:srgbClr val="FF3300"/>
            </a:solidFill>
            <a:round/>
            <a:headEnd/>
            <a:tailEnd/>
          </a:ln>
        </p:spPr>
        <p:txBody>
          <a:bodyPr>
            <a:spAutoFit/>
          </a:bodyPr>
          <a:lstStyle/>
          <a:p>
            <a:endParaRPr lang="zh-CN" altLang="en-US"/>
          </a:p>
        </p:txBody>
      </p:sp>
      <p:sp>
        <p:nvSpPr>
          <p:cNvPr id="30727" name="Line 8"/>
          <p:cNvSpPr>
            <a:spLocks noChangeShapeType="1"/>
          </p:cNvSpPr>
          <p:nvPr/>
        </p:nvSpPr>
        <p:spPr bwMode="auto">
          <a:xfrm flipV="1">
            <a:off x="1828800" y="6243638"/>
            <a:ext cx="1676400" cy="0"/>
          </a:xfrm>
          <a:prstGeom prst="line">
            <a:avLst/>
          </a:prstGeom>
          <a:noFill/>
          <a:ln w="19050">
            <a:solidFill>
              <a:srgbClr val="FF3300"/>
            </a:solidFill>
            <a:round/>
            <a:headEnd/>
            <a:tailEnd/>
          </a:ln>
        </p:spPr>
        <p:txBody>
          <a:bodyPr>
            <a:spAutoFit/>
          </a:bodyPr>
          <a:lstStyle/>
          <a:p>
            <a:endParaRPr lang="zh-CN" altLang="en-US"/>
          </a:p>
        </p:txBody>
      </p:sp>
      <p:sp>
        <p:nvSpPr>
          <p:cNvPr id="30728" name="Line 9"/>
          <p:cNvSpPr>
            <a:spLocks noChangeShapeType="1"/>
          </p:cNvSpPr>
          <p:nvPr/>
        </p:nvSpPr>
        <p:spPr bwMode="auto">
          <a:xfrm>
            <a:off x="1828800" y="5176838"/>
            <a:ext cx="0" cy="1066800"/>
          </a:xfrm>
          <a:prstGeom prst="line">
            <a:avLst/>
          </a:prstGeom>
          <a:noFill/>
          <a:ln w="19050">
            <a:solidFill>
              <a:srgbClr val="FF3300"/>
            </a:solidFill>
            <a:round/>
            <a:headEnd/>
            <a:tailEnd/>
          </a:ln>
        </p:spPr>
        <p:txBody>
          <a:bodyPr>
            <a:spAutoFit/>
          </a:bodyPr>
          <a:lstStyle/>
          <a:p>
            <a:endParaRPr lang="zh-CN" altLang="en-US"/>
          </a:p>
        </p:txBody>
      </p:sp>
      <p:sp>
        <p:nvSpPr>
          <p:cNvPr id="30729" name="Oval 10"/>
          <p:cNvSpPr>
            <a:spLocks noChangeArrowheads="1"/>
          </p:cNvSpPr>
          <p:nvPr/>
        </p:nvSpPr>
        <p:spPr bwMode="auto">
          <a:xfrm>
            <a:off x="1600200" y="4926013"/>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a</a:t>
            </a:r>
          </a:p>
        </p:txBody>
      </p:sp>
      <p:sp>
        <p:nvSpPr>
          <p:cNvPr id="30730" name="Oval 11"/>
          <p:cNvSpPr>
            <a:spLocks noChangeArrowheads="1"/>
          </p:cNvSpPr>
          <p:nvPr/>
        </p:nvSpPr>
        <p:spPr bwMode="auto">
          <a:xfrm>
            <a:off x="3276600" y="4948238"/>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b</a:t>
            </a:r>
          </a:p>
        </p:txBody>
      </p:sp>
      <p:sp>
        <p:nvSpPr>
          <p:cNvPr id="30731" name="Oval 12"/>
          <p:cNvSpPr>
            <a:spLocks noChangeArrowheads="1"/>
          </p:cNvSpPr>
          <p:nvPr/>
        </p:nvSpPr>
        <p:spPr bwMode="auto">
          <a:xfrm>
            <a:off x="4572000" y="5481638"/>
            <a:ext cx="439738" cy="457200"/>
          </a:xfrm>
          <a:prstGeom prst="ellipse">
            <a:avLst/>
          </a:prstGeom>
          <a:solidFill>
            <a:schemeClr val="bg1"/>
          </a:solidFill>
          <a:ln w="19050">
            <a:solidFill>
              <a:srgbClr val="FF3300"/>
            </a:solidFill>
            <a:round/>
            <a:headEnd/>
            <a:tailEnd/>
          </a:ln>
        </p:spPr>
        <p:txBody>
          <a:bodyPr anchor="ctr">
            <a:spAutoFit/>
          </a:bodyPr>
          <a:lstStyle/>
          <a:p>
            <a:pPr algn="l"/>
            <a:r>
              <a:rPr lang="en-US" altLang="zh-CN" sz="1600">
                <a:ea typeface="宋体" charset="-122"/>
              </a:rPr>
              <a:t>e</a:t>
            </a:r>
          </a:p>
        </p:txBody>
      </p:sp>
      <p:sp>
        <p:nvSpPr>
          <p:cNvPr id="30732" name="Oval 13"/>
          <p:cNvSpPr>
            <a:spLocks noChangeArrowheads="1"/>
          </p:cNvSpPr>
          <p:nvPr/>
        </p:nvSpPr>
        <p:spPr bwMode="auto">
          <a:xfrm>
            <a:off x="3276600" y="6015038"/>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d</a:t>
            </a:r>
          </a:p>
        </p:txBody>
      </p:sp>
      <p:sp>
        <p:nvSpPr>
          <p:cNvPr id="30733" name="Oval 14"/>
          <p:cNvSpPr>
            <a:spLocks noChangeArrowheads="1"/>
          </p:cNvSpPr>
          <p:nvPr/>
        </p:nvSpPr>
        <p:spPr bwMode="auto">
          <a:xfrm>
            <a:off x="1600200" y="6015038"/>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c</a:t>
            </a:r>
          </a:p>
        </p:txBody>
      </p:sp>
      <p:sp>
        <p:nvSpPr>
          <p:cNvPr id="30734" name="Text Box 15"/>
          <p:cNvSpPr txBox="1">
            <a:spLocks noChangeArrowheads="1"/>
          </p:cNvSpPr>
          <p:nvPr/>
        </p:nvSpPr>
        <p:spPr bwMode="auto">
          <a:xfrm>
            <a:off x="1676400" y="46164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4</a:t>
            </a:r>
          </a:p>
        </p:txBody>
      </p:sp>
      <p:sp>
        <p:nvSpPr>
          <p:cNvPr id="30735" name="Text Box 16"/>
          <p:cNvSpPr txBox="1">
            <a:spLocks noChangeArrowheads="1"/>
          </p:cNvSpPr>
          <p:nvPr/>
        </p:nvSpPr>
        <p:spPr bwMode="auto">
          <a:xfrm>
            <a:off x="3352800" y="46164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3</a:t>
            </a:r>
          </a:p>
        </p:txBody>
      </p:sp>
      <p:sp>
        <p:nvSpPr>
          <p:cNvPr id="30736" name="Text Box 17"/>
          <p:cNvSpPr txBox="1">
            <a:spLocks noChangeArrowheads="1"/>
          </p:cNvSpPr>
          <p:nvPr/>
        </p:nvSpPr>
        <p:spPr bwMode="auto">
          <a:xfrm>
            <a:off x="5029200" y="55308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2</a:t>
            </a:r>
          </a:p>
        </p:txBody>
      </p:sp>
      <p:sp>
        <p:nvSpPr>
          <p:cNvPr id="30737" name="Text Box 18"/>
          <p:cNvSpPr txBox="1">
            <a:spLocks noChangeArrowheads="1"/>
          </p:cNvSpPr>
          <p:nvPr/>
        </p:nvSpPr>
        <p:spPr bwMode="auto">
          <a:xfrm>
            <a:off x="1676400" y="64452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8</a:t>
            </a:r>
          </a:p>
        </p:txBody>
      </p:sp>
      <p:sp>
        <p:nvSpPr>
          <p:cNvPr id="30738" name="Text Box 19"/>
          <p:cNvSpPr txBox="1">
            <a:spLocks noChangeArrowheads="1"/>
          </p:cNvSpPr>
          <p:nvPr/>
        </p:nvSpPr>
        <p:spPr bwMode="auto">
          <a:xfrm>
            <a:off x="3352800" y="64452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6</a:t>
            </a:r>
          </a:p>
        </p:txBody>
      </p:sp>
      <p:sp>
        <p:nvSpPr>
          <p:cNvPr id="30739" name="Text Box 20"/>
          <p:cNvSpPr txBox="1">
            <a:spLocks noChangeArrowheads="1"/>
          </p:cNvSpPr>
          <p:nvPr/>
        </p:nvSpPr>
        <p:spPr bwMode="auto">
          <a:xfrm>
            <a:off x="2514600" y="47958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3</a:t>
            </a:r>
          </a:p>
        </p:txBody>
      </p:sp>
      <p:sp>
        <p:nvSpPr>
          <p:cNvPr id="30740" name="Text Box 21"/>
          <p:cNvSpPr txBox="1">
            <a:spLocks noChangeArrowheads="1"/>
          </p:cNvSpPr>
          <p:nvPr/>
        </p:nvSpPr>
        <p:spPr bwMode="auto">
          <a:xfrm>
            <a:off x="4038600" y="51006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0741" name="Text Box 22"/>
          <p:cNvSpPr txBox="1">
            <a:spLocks noChangeArrowheads="1"/>
          </p:cNvSpPr>
          <p:nvPr/>
        </p:nvSpPr>
        <p:spPr bwMode="auto">
          <a:xfrm>
            <a:off x="2590800" y="54816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0742" name="Text Box 23"/>
          <p:cNvSpPr txBox="1">
            <a:spLocks noChangeArrowheads="1"/>
          </p:cNvSpPr>
          <p:nvPr/>
        </p:nvSpPr>
        <p:spPr bwMode="auto">
          <a:xfrm>
            <a:off x="1524000" y="54816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0743" name="Text Box 24"/>
          <p:cNvSpPr txBox="1">
            <a:spLocks noChangeArrowheads="1"/>
          </p:cNvSpPr>
          <p:nvPr/>
        </p:nvSpPr>
        <p:spPr bwMode="auto">
          <a:xfrm>
            <a:off x="2514600" y="62436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0744" name="Text Box 25"/>
          <p:cNvSpPr txBox="1">
            <a:spLocks noChangeArrowheads="1"/>
          </p:cNvSpPr>
          <p:nvPr/>
        </p:nvSpPr>
        <p:spPr bwMode="auto">
          <a:xfrm>
            <a:off x="4038600" y="59388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0745" name="Text Box 26"/>
          <p:cNvSpPr txBox="1">
            <a:spLocks noChangeArrowheads="1"/>
          </p:cNvSpPr>
          <p:nvPr/>
        </p:nvSpPr>
        <p:spPr bwMode="auto">
          <a:xfrm>
            <a:off x="6003925" y="4730750"/>
            <a:ext cx="1995488" cy="517525"/>
          </a:xfrm>
          <a:prstGeom prst="rect">
            <a:avLst/>
          </a:prstGeom>
          <a:noFill/>
          <a:ln w="19050">
            <a:noFill/>
            <a:miter lim="800000"/>
            <a:headEnd/>
            <a:tailEnd/>
          </a:ln>
        </p:spPr>
        <p:txBody>
          <a:bodyPr wrap="none">
            <a:spAutoFit/>
          </a:bodyPr>
          <a:lstStyle/>
          <a:p>
            <a:pPr algn="l"/>
            <a:r>
              <a:rPr lang="en-US" altLang="zh-CN">
                <a:ea typeface="宋体" charset="-122"/>
              </a:rPr>
              <a:t>Finalize edge:</a:t>
            </a:r>
          </a:p>
          <a:p>
            <a:pPr algn="l"/>
            <a:r>
              <a:rPr lang="en-US" altLang="zh-CN">
                <a:ea typeface="宋体" charset="-122"/>
              </a:rPr>
              <a:t>(a,b) :  b becomes tight</a:t>
            </a:r>
          </a:p>
        </p:txBody>
      </p:sp>
      <p:sp>
        <p:nvSpPr>
          <p:cNvPr id="30746" name="Rectangle 31"/>
          <p:cNvSpPr>
            <a:spLocks noChangeArrowheads="1"/>
          </p:cNvSpPr>
          <p:nvPr/>
        </p:nvSpPr>
        <p:spPr bwMode="auto">
          <a:xfrm>
            <a:off x="1676400" y="1671638"/>
            <a:ext cx="6096000" cy="2724150"/>
          </a:xfrm>
          <a:prstGeom prst="rect">
            <a:avLst/>
          </a:prstGeom>
          <a:noFill/>
          <a:ln w="19050">
            <a:solidFill>
              <a:schemeClr val="tx1"/>
            </a:solidFill>
            <a:miter lim="800000"/>
            <a:headEnd/>
            <a:tailEnd/>
          </a:ln>
        </p:spPr>
        <p:txBody>
          <a:bodyPr>
            <a:spAutoFit/>
          </a:bodyPr>
          <a:lstStyle/>
          <a:p>
            <a:pPr marL="457200" indent="-457200" algn="l">
              <a:spcBef>
                <a:spcPct val="50000"/>
              </a:spcBef>
              <a:buFont typeface="Wingdings" pitchFamily="2" charset="2"/>
              <a:buNone/>
            </a:pPr>
            <a:r>
              <a:rPr lang="en-US" altLang="zh-CN" sz="1800" b="1">
                <a:solidFill>
                  <a:schemeClr val="tx1"/>
                </a:solidFill>
                <a:ea typeface="宋体" charset="-122"/>
              </a:rPr>
              <a:t>ALGORITHM</a:t>
            </a:r>
            <a:r>
              <a:rPr lang="en-US" altLang="zh-CN" sz="1800">
                <a:solidFill>
                  <a:schemeClr val="tx1"/>
                </a:solidFill>
                <a:ea typeface="宋体" charset="-122"/>
              </a:rPr>
              <a:t> Approximate-Vertex-Cover (G(V,E), w(V))</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p(u,v)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0</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finalize (u,v), i.e., </a:t>
            </a:r>
            <a:br>
              <a:rPr lang="en-US" altLang="zh-CN" sz="1800">
                <a:solidFill>
                  <a:schemeClr val="tx1"/>
                </a:solidFill>
                <a:ea typeface="宋体" charset="-122"/>
              </a:rPr>
            </a:br>
            <a:r>
              <a:rPr lang="en-US" altLang="zh-CN" sz="1800">
                <a:solidFill>
                  <a:schemeClr val="tx1"/>
                </a:solidFill>
                <a:ea typeface="宋体" charset="-122"/>
              </a:rPr>
              <a:t>       increase p(u,v) until u or v becomes tight</a:t>
            </a:r>
          </a:p>
          <a:p>
            <a:pPr marL="457200" indent="-457200" algn="l">
              <a:spcBef>
                <a:spcPct val="50000"/>
              </a:spcBef>
              <a:buFont typeface="Wingdings" pitchFamily="2" charset="2"/>
              <a:buNone/>
            </a:pPr>
            <a:r>
              <a:rPr lang="en-US" altLang="zh-CN" sz="1800">
                <a:solidFill>
                  <a:schemeClr val="tx1"/>
                </a:solidFill>
                <a:ea typeface="宋体" charset="-122"/>
              </a:rPr>
              <a:t>    C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 { 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V |  v is tight }</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return</a:t>
            </a:r>
            <a:r>
              <a:rPr lang="en-US" altLang="zh-CN" sz="1800">
                <a:solidFill>
                  <a:schemeClr val="tx1"/>
                </a:solidFill>
                <a:ea typeface="宋体" charset="-122"/>
              </a:rPr>
              <a:t> C</a:t>
            </a:r>
          </a:p>
          <a:p>
            <a:pPr marL="457200" indent="-457200" algn="l">
              <a:spcBef>
                <a:spcPct val="50000"/>
              </a:spcBef>
              <a:buFont typeface="Wingdings" pitchFamily="2" charset="2"/>
              <a:buNone/>
            </a:pPr>
            <a:r>
              <a:rPr lang="en-US" altLang="zh-CN" sz="1800" b="1">
                <a:solidFill>
                  <a:schemeClr val="tx1"/>
                </a:solidFill>
                <a:ea typeface="宋体" charset="-122"/>
              </a:rPr>
              <a:t>end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z="4000" smtClean="0">
                <a:solidFill>
                  <a:srgbClr val="000000"/>
                </a:solidFill>
                <a:ea typeface="宋体" charset="-122"/>
              </a:rPr>
              <a:t>Approx WVCP by Pricing Method</a:t>
            </a:r>
            <a:endParaRPr lang="zh-CN" altLang="en-US" sz="4000" smtClean="0">
              <a:solidFill>
                <a:srgbClr val="000000"/>
              </a:solidFill>
              <a:ea typeface="宋体" charset="-122"/>
            </a:endParaRPr>
          </a:p>
        </p:txBody>
      </p:sp>
      <p:sp>
        <p:nvSpPr>
          <p:cNvPr id="31747" name="Line 4"/>
          <p:cNvSpPr>
            <a:spLocks noChangeShapeType="1"/>
          </p:cNvSpPr>
          <p:nvPr/>
        </p:nvSpPr>
        <p:spPr bwMode="auto">
          <a:xfrm>
            <a:off x="1828800" y="5176838"/>
            <a:ext cx="1676400" cy="0"/>
          </a:xfrm>
          <a:prstGeom prst="line">
            <a:avLst/>
          </a:prstGeom>
          <a:noFill/>
          <a:ln w="19050">
            <a:solidFill>
              <a:schemeClr val="hlink"/>
            </a:solidFill>
            <a:round/>
            <a:headEnd/>
            <a:tailEnd/>
          </a:ln>
        </p:spPr>
        <p:txBody>
          <a:bodyPr>
            <a:spAutoFit/>
          </a:bodyPr>
          <a:lstStyle/>
          <a:p>
            <a:endParaRPr lang="zh-CN" altLang="en-US"/>
          </a:p>
        </p:txBody>
      </p:sp>
      <p:sp>
        <p:nvSpPr>
          <p:cNvPr id="31748" name="Line 5"/>
          <p:cNvSpPr>
            <a:spLocks noChangeShapeType="1"/>
          </p:cNvSpPr>
          <p:nvPr/>
        </p:nvSpPr>
        <p:spPr bwMode="auto">
          <a:xfrm>
            <a:off x="3505200" y="5176838"/>
            <a:ext cx="1295400" cy="533400"/>
          </a:xfrm>
          <a:prstGeom prst="line">
            <a:avLst/>
          </a:prstGeom>
          <a:noFill/>
          <a:ln w="19050">
            <a:solidFill>
              <a:srgbClr val="FF3300"/>
            </a:solidFill>
            <a:round/>
            <a:headEnd/>
            <a:tailEnd/>
          </a:ln>
        </p:spPr>
        <p:txBody>
          <a:bodyPr>
            <a:spAutoFit/>
          </a:bodyPr>
          <a:lstStyle/>
          <a:p>
            <a:endParaRPr lang="zh-CN" altLang="en-US"/>
          </a:p>
        </p:txBody>
      </p:sp>
      <p:sp>
        <p:nvSpPr>
          <p:cNvPr id="31749" name="Line 6"/>
          <p:cNvSpPr>
            <a:spLocks noChangeShapeType="1"/>
          </p:cNvSpPr>
          <p:nvPr/>
        </p:nvSpPr>
        <p:spPr bwMode="auto">
          <a:xfrm flipH="1">
            <a:off x="3505200" y="5710238"/>
            <a:ext cx="1295400" cy="533400"/>
          </a:xfrm>
          <a:prstGeom prst="line">
            <a:avLst/>
          </a:prstGeom>
          <a:noFill/>
          <a:ln w="19050">
            <a:solidFill>
              <a:srgbClr val="FF3300"/>
            </a:solidFill>
            <a:round/>
            <a:headEnd/>
            <a:tailEnd/>
          </a:ln>
        </p:spPr>
        <p:txBody>
          <a:bodyPr>
            <a:spAutoFit/>
          </a:bodyPr>
          <a:lstStyle/>
          <a:p>
            <a:endParaRPr lang="zh-CN" altLang="en-US"/>
          </a:p>
        </p:txBody>
      </p:sp>
      <p:sp>
        <p:nvSpPr>
          <p:cNvPr id="31750" name="Line 7"/>
          <p:cNvSpPr>
            <a:spLocks noChangeShapeType="1"/>
          </p:cNvSpPr>
          <p:nvPr/>
        </p:nvSpPr>
        <p:spPr bwMode="auto">
          <a:xfrm>
            <a:off x="1828800" y="5176838"/>
            <a:ext cx="1676400" cy="1066800"/>
          </a:xfrm>
          <a:prstGeom prst="line">
            <a:avLst/>
          </a:prstGeom>
          <a:noFill/>
          <a:ln w="19050">
            <a:solidFill>
              <a:srgbClr val="FF3300"/>
            </a:solidFill>
            <a:round/>
            <a:headEnd/>
            <a:tailEnd/>
          </a:ln>
        </p:spPr>
        <p:txBody>
          <a:bodyPr>
            <a:spAutoFit/>
          </a:bodyPr>
          <a:lstStyle/>
          <a:p>
            <a:endParaRPr lang="zh-CN" altLang="en-US"/>
          </a:p>
        </p:txBody>
      </p:sp>
      <p:sp>
        <p:nvSpPr>
          <p:cNvPr id="31751" name="Line 8"/>
          <p:cNvSpPr>
            <a:spLocks noChangeShapeType="1"/>
          </p:cNvSpPr>
          <p:nvPr/>
        </p:nvSpPr>
        <p:spPr bwMode="auto">
          <a:xfrm flipV="1">
            <a:off x="1828800" y="6243638"/>
            <a:ext cx="1676400" cy="0"/>
          </a:xfrm>
          <a:prstGeom prst="line">
            <a:avLst/>
          </a:prstGeom>
          <a:noFill/>
          <a:ln w="19050">
            <a:solidFill>
              <a:srgbClr val="FF3300"/>
            </a:solidFill>
            <a:round/>
            <a:headEnd/>
            <a:tailEnd/>
          </a:ln>
        </p:spPr>
        <p:txBody>
          <a:bodyPr>
            <a:spAutoFit/>
          </a:bodyPr>
          <a:lstStyle/>
          <a:p>
            <a:endParaRPr lang="zh-CN" altLang="en-US"/>
          </a:p>
        </p:txBody>
      </p:sp>
      <p:sp>
        <p:nvSpPr>
          <p:cNvPr id="31752" name="Line 9"/>
          <p:cNvSpPr>
            <a:spLocks noChangeShapeType="1"/>
          </p:cNvSpPr>
          <p:nvPr/>
        </p:nvSpPr>
        <p:spPr bwMode="auto">
          <a:xfrm>
            <a:off x="1828800" y="5176838"/>
            <a:ext cx="0" cy="1066800"/>
          </a:xfrm>
          <a:prstGeom prst="line">
            <a:avLst/>
          </a:prstGeom>
          <a:noFill/>
          <a:ln w="19050">
            <a:solidFill>
              <a:schemeClr val="hlink"/>
            </a:solidFill>
            <a:round/>
            <a:headEnd/>
            <a:tailEnd/>
          </a:ln>
        </p:spPr>
        <p:txBody>
          <a:bodyPr>
            <a:spAutoFit/>
          </a:bodyPr>
          <a:lstStyle/>
          <a:p>
            <a:endParaRPr lang="zh-CN" altLang="en-US"/>
          </a:p>
        </p:txBody>
      </p:sp>
      <p:sp>
        <p:nvSpPr>
          <p:cNvPr id="31753" name="Oval 10"/>
          <p:cNvSpPr>
            <a:spLocks noChangeArrowheads="1"/>
          </p:cNvSpPr>
          <p:nvPr/>
        </p:nvSpPr>
        <p:spPr bwMode="auto">
          <a:xfrm>
            <a:off x="1600200" y="4926013"/>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a</a:t>
            </a:r>
          </a:p>
        </p:txBody>
      </p:sp>
      <p:sp>
        <p:nvSpPr>
          <p:cNvPr id="31754" name="Oval 11"/>
          <p:cNvSpPr>
            <a:spLocks noChangeArrowheads="1"/>
          </p:cNvSpPr>
          <p:nvPr/>
        </p:nvSpPr>
        <p:spPr bwMode="auto">
          <a:xfrm>
            <a:off x="3276600" y="4948238"/>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b</a:t>
            </a:r>
          </a:p>
        </p:txBody>
      </p:sp>
      <p:sp>
        <p:nvSpPr>
          <p:cNvPr id="31755" name="Oval 12"/>
          <p:cNvSpPr>
            <a:spLocks noChangeArrowheads="1"/>
          </p:cNvSpPr>
          <p:nvPr/>
        </p:nvSpPr>
        <p:spPr bwMode="auto">
          <a:xfrm>
            <a:off x="4572000" y="5481638"/>
            <a:ext cx="439738" cy="457200"/>
          </a:xfrm>
          <a:prstGeom prst="ellipse">
            <a:avLst/>
          </a:prstGeom>
          <a:solidFill>
            <a:schemeClr val="bg1"/>
          </a:solidFill>
          <a:ln w="19050">
            <a:solidFill>
              <a:srgbClr val="FF3300"/>
            </a:solidFill>
            <a:round/>
            <a:headEnd/>
            <a:tailEnd/>
          </a:ln>
        </p:spPr>
        <p:txBody>
          <a:bodyPr anchor="ctr">
            <a:spAutoFit/>
          </a:bodyPr>
          <a:lstStyle/>
          <a:p>
            <a:pPr algn="l"/>
            <a:r>
              <a:rPr lang="en-US" altLang="zh-CN" sz="1600">
                <a:ea typeface="宋体" charset="-122"/>
              </a:rPr>
              <a:t>e</a:t>
            </a:r>
          </a:p>
        </p:txBody>
      </p:sp>
      <p:sp>
        <p:nvSpPr>
          <p:cNvPr id="31756" name="Oval 13"/>
          <p:cNvSpPr>
            <a:spLocks noChangeArrowheads="1"/>
          </p:cNvSpPr>
          <p:nvPr/>
        </p:nvSpPr>
        <p:spPr bwMode="auto">
          <a:xfrm>
            <a:off x="3276600" y="6015038"/>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d</a:t>
            </a:r>
          </a:p>
        </p:txBody>
      </p:sp>
      <p:sp>
        <p:nvSpPr>
          <p:cNvPr id="31757" name="Oval 14"/>
          <p:cNvSpPr>
            <a:spLocks noChangeArrowheads="1"/>
          </p:cNvSpPr>
          <p:nvPr/>
        </p:nvSpPr>
        <p:spPr bwMode="auto">
          <a:xfrm>
            <a:off x="1600200" y="6015038"/>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c</a:t>
            </a:r>
          </a:p>
        </p:txBody>
      </p:sp>
      <p:sp>
        <p:nvSpPr>
          <p:cNvPr id="31758" name="Text Box 15"/>
          <p:cNvSpPr txBox="1">
            <a:spLocks noChangeArrowheads="1"/>
          </p:cNvSpPr>
          <p:nvPr/>
        </p:nvSpPr>
        <p:spPr bwMode="auto">
          <a:xfrm>
            <a:off x="1676400" y="46164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4</a:t>
            </a:r>
          </a:p>
        </p:txBody>
      </p:sp>
      <p:sp>
        <p:nvSpPr>
          <p:cNvPr id="31759" name="Text Box 16"/>
          <p:cNvSpPr txBox="1">
            <a:spLocks noChangeArrowheads="1"/>
          </p:cNvSpPr>
          <p:nvPr/>
        </p:nvSpPr>
        <p:spPr bwMode="auto">
          <a:xfrm>
            <a:off x="3352800" y="46164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3</a:t>
            </a:r>
          </a:p>
        </p:txBody>
      </p:sp>
      <p:sp>
        <p:nvSpPr>
          <p:cNvPr id="31760" name="Text Box 17"/>
          <p:cNvSpPr txBox="1">
            <a:spLocks noChangeArrowheads="1"/>
          </p:cNvSpPr>
          <p:nvPr/>
        </p:nvSpPr>
        <p:spPr bwMode="auto">
          <a:xfrm>
            <a:off x="5029200" y="55308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2</a:t>
            </a:r>
          </a:p>
        </p:txBody>
      </p:sp>
      <p:sp>
        <p:nvSpPr>
          <p:cNvPr id="31761" name="Text Box 18"/>
          <p:cNvSpPr txBox="1">
            <a:spLocks noChangeArrowheads="1"/>
          </p:cNvSpPr>
          <p:nvPr/>
        </p:nvSpPr>
        <p:spPr bwMode="auto">
          <a:xfrm>
            <a:off x="1676400" y="64452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8</a:t>
            </a:r>
          </a:p>
        </p:txBody>
      </p:sp>
      <p:sp>
        <p:nvSpPr>
          <p:cNvPr id="31762" name="Text Box 19"/>
          <p:cNvSpPr txBox="1">
            <a:spLocks noChangeArrowheads="1"/>
          </p:cNvSpPr>
          <p:nvPr/>
        </p:nvSpPr>
        <p:spPr bwMode="auto">
          <a:xfrm>
            <a:off x="3352800" y="64452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6</a:t>
            </a:r>
          </a:p>
        </p:txBody>
      </p:sp>
      <p:sp>
        <p:nvSpPr>
          <p:cNvPr id="31763" name="Text Box 20"/>
          <p:cNvSpPr txBox="1">
            <a:spLocks noChangeArrowheads="1"/>
          </p:cNvSpPr>
          <p:nvPr/>
        </p:nvSpPr>
        <p:spPr bwMode="auto">
          <a:xfrm>
            <a:off x="2514600" y="47958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3</a:t>
            </a:r>
          </a:p>
        </p:txBody>
      </p:sp>
      <p:sp>
        <p:nvSpPr>
          <p:cNvPr id="31764" name="Text Box 21"/>
          <p:cNvSpPr txBox="1">
            <a:spLocks noChangeArrowheads="1"/>
          </p:cNvSpPr>
          <p:nvPr/>
        </p:nvSpPr>
        <p:spPr bwMode="auto">
          <a:xfrm>
            <a:off x="4038600" y="51006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1765" name="Text Box 22"/>
          <p:cNvSpPr txBox="1">
            <a:spLocks noChangeArrowheads="1"/>
          </p:cNvSpPr>
          <p:nvPr/>
        </p:nvSpPr>
        <p:spPr bwMode="auto">
          <a:xfrm>
            <a:off x="2590800" y="54816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1766" name="Text Box 23"/>
          <p:cNvSpPr txBox="1">
            <a:spLocks noChangeArrowheads="1"/>
          </p:cNvSpPr>
          <p:nvPr/>
        </p:nvSpPr>
        <p:spPr bwMode="auto">
          <a:xfrm>
            <a:off x="1524000" y="54816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1</a:t>
            </a:r>
          </a:p>
        </p:txBody>
      </p:sp>
      <p:sp>
        <p:nvSpPr>
          <p:cNvPr id="31767" name="Text Box 24"/>
          <p:cNvSpPr txBox="1">
            <a:spLocks noChangeArrowheads="1"/>
          </p:cNvSpPr>
          <p:nvPr/>
        </p:nvSpPr>
        <p:spPr bwMode="auto">
          <a:xfrm>
            <a:off x="2514600" y="62436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1768" name="Text Box 25"/>
          <p:cNvSpPr txBox="1">
            <a:spLocks noChangeArrowheads="1"/>
          </p:cNvSpPr>
          <p:nvPr/>
        </p:nvSpPr>
        <p:spPr bwMode="auto">
          <a:xfrm>
            <a:off x="4038600" y="59388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1769" name="Text Box 26"/>
          <p:cNvSpPr txBox="1">
            <a:spLocks noChangeArrowheads="1"/>
          </p:cNvSpPr>
          <p:nvPr/>
        </p:nvSpPr>
        <p:spPr bwMode="auto">
          <a:xfrm>
            <a:off x="6003925" y="4730750"/>
            <a:ext cx="1995488" cy="730250"/>
          </a:xfrm>
          <a:prstGeom prst="rect">
            <a:avLst/>
          </a:prstGeom>
          <a:noFill/>
          <a:ln w="19050">
            <a:noFill/>
            <a:miter lim="800000"/>
            <a:headEnd/>
            <a:tailEnd/>
          </a:ln>
        </p:spPr>
        <p:txBody>
          <a:bodyPr wrap="none">
            <a:spAutoFit/>
          </a:bodyPr>
          <a:lstStyle/>
          <a:p>
            <a:pPr algn="l"/>
            <a:r>
              <a:rPr lang="en-US" altLang="zh-CN">
                <a:ea typeface="宋体" charset="-122"/>
              </a:rPr>
              <a:t>Finalize edge:</a:t>
            </a:r>
          </a:p>
          <a:p>
            <a:pPr algn="l"/>
            <a:r>
              <a:rPr lang="en-US" altLang="zh-CN">
                <a:ea typeface="宋体" charset="-122"/>
              </a:rPr>
              <a:t>(a,b) :  b becomes tight</a:t>
            </a:r>
          </a:p>
          <a:p>
            <a:pPr algn="l"/>
            <a:r>
              <a:rPr lang="en-US" altLang="zh-CN">
                <a:ea typeface="宋体" charset="-122"/>
              </a:rPr>
              <a:t>(a,c) :  a becomes tight</a:t>
            </a:r>
          </a:p>
        </p:txBody>
      </p:sp>
      <p:sp>
        <p:nvSpPr>
          <p:cNvPr id="31770" name="Rectangle 27"/>
          <p:cNvSpPr>
            <a:spLocks noChangeArrowheads="1"/>
          </p:cNvSpPr>
          <p:nvPr/>
        </p:nvSpPr>
        <p:spPr bwMode="auto">
          <a:xfrm>
            <a:off x="1676400" y="1671638"/>
            <a:ext cx="6096000" cy="2724150"/>
          </a:xfrm>
          <a:prstGeom prst="rect">
            <a:avLst/>
          </a:prstGeom>
          <a:noFill/>
          <a:ln w="19050">
            <a:solidFill>
              <a:schemeClr val="tx1"/>
            </a:solidFill>
            <a:miter lim="800000"/>
            <a:headEnd/>
            <a:tailEnd/>
          </a:ln>
        </p:spPr>
        <p:txBody>
          <a:bodyPr>
            <a:spAutoFit/>
          </a:bodyPr>
          <a:lstStyle/>
          <a:p>
            <a:pPr marL="457200" indent="-457200" algn="l">
              <a:spcBef>
                <a:spcPct val="50000"/>
              </a:spcBef>
              <a:buFont typeface="Wingdings" pitchFamily="2" charset="2"/>
              <a:buNone/>
            </a:pPr>
            <a:r>
              <a:rPr lang="en-US" altLang="zh-CN" sz="1800" b="1">
                <a:solidFill>
                  <a:schemeClr val="tx1"/>
                </a:solidFill>
                <a:ea typeface="宋体" charset="-122"/>
              </a:rPr>
              <a:t>ALGORITHM</a:t>
            </a:r>
            <a:r>
              <a:rPr lang="en-US" altLang="zh-CN" sz="1800">
                <a:solidFill>
                  <a:schemeClr val="tx1"/>
                </a:solidFill>
                <a:ea typeface="宋体" charset="-122"/>
              </a:rPr>
              <a:t> Approximate-Vertex-Cover (G(V,E), w(V))</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p(u,v)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0</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finalize (u,v), i.e., </a:t>
            </a:r>
            <a:br>
              <a:rPr lang="en-US" altLang="zh-CN" sz="1800">
                <a:solidFill>
                  <a:schemeClr val="tx1"/>
                </a:solidFill>
                <a:ea typeface="宋体" charset="-122"/>
              </a:rPr>
            </a:br>
            <a:r>
              <a:rPr lang="en-US" altLang="zh-CN" sz="1800">
                <a:solidFill>
                  <a:schemeClr val="tx1"/>
                </a:solidFill>
                <a:ea typeface="宋体" charset="-122"/>
              </a:rPr>
              <a:t>       increase p(u,v) until u or v becomes tight</a:t>
            </a:r>
          </a:p>
          <a:p>
            <a:pPr marL="457200" indent="-457200" algn="l">
              <a:spcBef>
                <a:spcPct val="50000"/>
              </a:spcBef>
              <a:buFont typeface="Wingdings" pitchFamily="2" charset="2"/>
              <a:buNone/>
            </a:pPr>
            <a:r>
              <a:rPr lang="en-US" altLang="zh-CN" sz="1800">
                <a:solidFill>
                  <a:schemeClr val="tx1"/>
                </a:solidFill>
                <a:ea typeface="宋体" charset="-122"/>
              </a:rPr>
              <a:t>    C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 { 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V |  v is tight }</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return</a:t>
            </a:r>
            <a:r>
              <a:rPr lang="en-US" altLang="zh-CN" sz="1800">
                <a:solidFill>
                  <a:schemeClr val="tx1"/>
                </a:solidFill>
                <a:ea typeface="宋体" charset="-122"/>
              </a:rPr>
              <a:t> C</a:t>
            </a:r>
          </a:p>
          <a:p>
            <a:pPr marL="457200" indent="-457200" algn="l">
              <a:spcBef>
                <a:spcPct val="50000"/>
              </a:spcBef>
              <a:buFont typeface="Wingdings" pitchFamily="2" charset="2"/>
              <a:buNone/>
            </a:pPr>
            <a:r>
              <a:rPr lang="en-US" altLang="zh-CN" sz="1800" b="1">
                <a:solidFill>
                  <a:schemeClr val="tx1"/>
                </a:solidFill>
                <a:ea typeface="宋体" charset="-122"/>
              </a:rPr>
              <a:t>end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z="3200" smtClean="0">
                <a:ea typeface="宋体" charset="-122"/>
              </a:rPr>
              <a:t>Introduction of Approximation Algorithm</a:t>
            </a:r>
            <a:endParaRPr lang="zh-CN" altLang="en-US" sz="3200" smtClean="0">
              <a:ea typeface="宋体" charset="-122"/>
            </a:endParaRPr>
          </a:p>
        </p:txBody>
      </p:sp>
      <p:sp>
        <p:nvSpPr>
          <p:cNvPr id="20483" name="内容占位符 2"/>
          <p:cNvSpPr>
            <a:spLocks noGrp="1"/>
          </p:cNvSpPr>
          <p:nvPr>
            <p:ph idx="1"/>
          </p:nvPr>
        </p:nvSpPr>
        <p:spPr/>
        <p:txBody>
          <a:bodyPr/>
          <a:lstStyle/>
          <a:p>
            <a:pPr>
              <a:buFontTx/>
              <a:buNone/>
            </a:pPr>
            <a:r>
              <a:rPr lang="en-US" altLang="zh-CN" sz="2000" dirty="0" smtClean="0">
                <a:ea typeface="宋体" charset="-122"/>
              </a:rPr>
              <a:t>There are many hard combinatorial optimization problems that cannot be solved efficiently using backtracking or randomization.</a:t>
            </a:r>
          </a:p>
          <a:p>
            <a:pPr>
              <a:buFontTx/>
              <a:buNone/>
            </a:pPr>
            <a:r>
              <a:rPr lang="en-US" altLang="zh-CN" sz="2000" dirty="0" smtClean="0">
                <a:ea typeface="宋体" charset="-122"/>
              </a:rPr>
              <a:t>combinatorial optimization problems: find the best solution out of finitely many possibilities.</a:t>
            </a:r>
          </a:p>
          <a:p>
            <a:pPr>
              <a:buFontTx/>
              <a:buNone/>
            </a:pPr>
            <a:r>
              <a:rPr lang="en-US" altLang="zh-CN" sz="2000" smtClean="0">
                <a:ea typeface="宋体" charset="-122"/>
              </a:rPr>
              <a:t>An approximation algorithm will give a reasonable solution that approximates an optimal solution. </a:t>
            </a:r>
          </a:p>
          <a:p>
            <a:pPr>
              <a:buFontTx/>
              <a:buNone/>
            </a:pPr>
            <a:r>
              <a:rPr lang="en-US" altLang="zh-CN" sz="2000" dirty="0" smtClean="0">
                <a:ea typeface="宋体" charset="-122"/>
              </a:rPr>
              <a:t>A marking characteristic of (most of) approximation algorithms is that they are </a:t>
            </a:r>
            <a:r>
              <a:rPr lang="en-US" altLang="zh-CN" sz="2000" dirty="0" smtClean="0">
                <a:solidFill>
                  <a:srgbClr val="FF0000"/>
                </a:solidFill>
                <a:ea typeface="宋体" charset="-122"/>
              </a:rPr>
              <a:t>fast</a:t>
            </a:r>
            <a:r>
              <a:rPr lang="en-US" altLang="zh-CN" sz="2000" dirty="0" smtClean="0">
                <a:ea typeface="宋体" charset="-122"/>
              </a:rPr>
              <a:t>.</a:t>
            </a:r>
          </a:p>
          <a:p>
            <a:pPr>
              <a:buFontTx/>
              <a:buNone/>
            </a:pPr>
            <a:r>
              <a:rPr lang="en-US" altLang="zh-CN" sz="2000" dirty="0" smtClean="0">
                <a:ea typeface="宋体" charset="-122"/>
              </a:rPr>
              <a:t>One should not be optimistic, however, about finding an efficient approximation algorithm, as there are hard problems for which even the existence of a reasonable approximation algorithm is unlikely unless NP=P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z="4000" smtClean="0">
                <a:solidFill>
                  <a:srgbClr val="000000"/>
                </a:solidFill>
                <a:ea typeface="宋体" charset="-122"/>
              </a:rPr>
              <a:t>Approx WVCP by Pricing Method</a:t>
            </a:r>
            <a:endParaRPr lang="zh-CN" altLang="en-US" sz="4000" smtClean="0">
              <a:solidFill>
                <a:srgbClr val="000000"/>
              </a:solidFill>
              <a:ea typeface="宋体" charset="-122"/>
            </a:endParaRPr>
          </a:p>
        </p:txBody>
      </p:sp>
      <p:sp>
        <p:nvSpPr>
          <p:cNvPr id="32771" name="Line 4"/>
          <p:cNvSpPr>
            <a:spLocks noChangeShapeType="1"/>
          </p:cNvSpPr>
          <p:nvPr/>
        </p:nvSpPr>
        <p:spPr bwMode="auto">
          <a:xfrm>
            <a:off x="1828800" y="5176838"/>
            <a:ext cx="1676400" cy="0"/>
          </a:xfrm>
          <a:prstGeom prst="line">
            <a:avLst/>
          </a:prstGeom>
          <a:noFill/>
          <a:ln w="19050">
            <a:solidFill>
              <a:schemeClr val="hlink"/>
            </a:solidFill>
            <a:round/>
            <a:headEnd/>
            <a:tailEnd/>
          </a:ln>
        </p:spPr>
        <p:txBody>
          <a:bodyPr>
            <a:spAutoFit/>
          </a:bodyPr>
          <a:lstStyle/>
          <a:p>
            <a:endParaRPr lang="zh-CN" altLang="en-US"/>
          </a:p>
        </p:txBody>
      </p:sp>
      <p:sp>
        <p:nvSpPr>
          <p:cNvPr id="32772" name="Line 5"/>
          <p:cNvSpPr>
            <a:spLocks noChangeShapeType="1"/>
          </p:cNvSpPr>
          <p:nvPr/>
        </p:nvSpPr>
        <p:spPr bwMode="auto">
          <a:xfrm>
            <a:off x="3505200" y="5176838"/>
            <a:ext cx="1295400" cy="533400"/>
          </a:xfrm>
          <a:prstGeom prst="line">
            <a:avLst/>
          </a:prstGeom>
          <a:noFill/>
          <a:ln w="19050">
            <a:solidFill>
              <a:srgbClr val="FF3300"/>
            </a:solidFill>
            <a:round/>
            <a:headEnd/>
            <a:tailEnd/>
          </a:ln>
        </p:spPr>
        <p:txBody>
          <a:bodyPr>
            <a:spAutoFit/>
          </a:bodyPr>
          <a:lstStyle/>
          <a:p>
            <a:endParaRPr lang="zh-CN" altLang="en-US"/>
          </a:p>
        </p:txBody>
      </p:sp>
      <p:sp>
        <p:nvSpPr>
          <p:cNvPr id="32773" name="Line 6"/>
          <p:cNvSpPr>
            <a:spLocks noChangeShapeType="1"/>
          </p:cNvSpPr>
          <p:nvPr/>
        </p:nvSpPr>
        <p:spPr bwMode="auto">
          <a:xfrm flipH="1">
            <a:off x="3505200" y="5710238"/>
            <a:ext cx="1295400" cy="533400"/>
          </a:xfrm>
          <a:prstGeom prst="line">
            <a:avLst/>
          </a:prstGeom>
          <a:noFill/>
          <a:ln w="19050">
            <a:solidFill>
              <a:srgbClr val="FF3300"/>
            </a:solidFill>
            <a:round/>
            <a:headEnd/>
            <a:tailEnd/>
          </a:ln>
        </p:spPr>
        <p:txBody>
          <a:bodyPr>
            <a:spAutoFit/>
          </a:bodyPr>
          <a:lstStyle/>
          <a:p>
            <a:endParaRPr lang="zh-CN" altLang="en-US"/>
          </a:p>
        </p:txBody>
      </p:sp>
      <p:sp>
        <p:nvSpPr>
          <p:cNvPr id="32774" name="Line 7"/>
          <p:cNvSpPr>
            <a:spLocks noChangeShapeType="1"/>
          </p:cNvSpPr>
          <p:nvPr/>
        </p:nvSpPr>
        <p:spPr bwMode="auto">
          <a:xfrm>
            <a:off x="1828800" y="5176838"/>
            <a:ext cx="1676400" cy="1066800"/>
          </a:xfrm>
          <a:prstGeom prst="line">
            <a:avLst/>
          </a:prstGeom>
          <a:noFill/>
          <a:ln w="19050">
            <a:solidFill>
              <a:schemeClr val="hlink"/>
            </a:solidFill>
            <a:round/>
            <a:headEnd/>
            <a:tailEnd/>
          </a:ln>
        </p:spPr>
        <p:txBody>
          <a:bodyPr>
            <a:spAutoFit/>
          </a:bodyPr>
          <a:lstStyle/>
          <a:p>
            <a:endParaRPr lang="zh-CN" altLang="en-US"/>
          </a:p>
        </p:txBody>
      </p:sp>
      <p:sp>
        <p:nvSpPr>
          <p:cNvPr id="32775" name="Line 8"/>
          <p:cNvSpPr>
            <a:spLocks noChangeShapeType="1"/>
          </p:cNvSpPr>
          <p:nvPr/>
        </p:nvSpPr>
        <p:spPr bwMode="auto">
          <a:xfrm flipV="1">
            <a:off x="1828800" y="6243638"/>
            <a:ext cx="1676400" cy="0"/>
          </a:xfrm>
          <a:prstGeom prst="line">
            <a:avLst/>
          </a:prstGeom>
          <a:noFill/>
          <a:ln w="19050">
            <a:solidFill>
              <a:srgbClr val="FF3300"/>
            </a:solidFill>
            <a:round/>
            <a:headEnd/>
            <a:tailEnd/>
          </a:ln>
        </p:spPr>
        <p:txBody>
          <a:bodyPr>
            <a:spAutoFit/>
          </a:bodyPr>
          <a:lstStyle/>
          <a:p>
            <a:endParaRPr lang="zh-CN" altLang="en-US"/>
          </a:p>
        </p:txBody>
      </p:sp>
      <p:sp>
        <p:nvSpPr>
          <p:cNvPr id="32776" name="Line 9"/>
          <p:cNvSpPr>
            <a:spLocks noChangeShapeType="1"/>
          </p:cNvSpPr>
          <p:nvPr/>
        </p:nvSpPr>
        <p:spPr bwMode="auto">
          <a:xfrm>
            <a:off x="1828800" y="5176838"/>
            <a:ext cx="0" cy="1066800"/>
          </a:xfrm>
          <a:prstGeom prst="line">
            <a:avLst/>
          </a:prstGeom>
          <a:noFill/>
          <a:ln w="19050">
            <a:solidFill>
              <a:schemeClr val="hlink"/>
            </a:solidFill>
            <a:round/>
            <a:headEnd/>
            <a:tailEnd/>
          </a:ln>
        </p:spPr>
        <p:txBody>
          <a:bodyPr>
            <a:spAutoFit/>
          </a:bodyPr>
          <a:lstStyle/>
          <a:p>
            <a:endParaRPr lang="zh-CN" altLang="en-US"/>
          </a:p>
        </p:txBody>
      </p:sp>
      <p:sp>
        <p:nvSpPr>
          <p:cNvPr id="32777" name="Oval 10"/>
          <p:cNvSpPr>
            <a:spLocks noChangeArrowheads="1"/>
          </p:cNvSpPr>
          <p:nvPr/>
        </p:nvSpPr>
        <p:spPr bwMode="auto">
          <a:xfrm>
            <a:off x="1600200" y="4926013"/>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a</a:t>
            </a:r>
          </a:p>
        </p:txBody>
      </p:sp>
      <p:sp>
        <p:nvSpPr>
          <p:cNvPr id="32778" name="Oval 11"/>
          <p:cNvSpPr>
            <a:spLocks noChangeArrowheads="1"/>
          </p:cNvSpPr>
          <p:nvPr/>
        </p:nvSpPr>
        <p:spPr bwMode="auto">
          <a:xfrm>
            <a:off x="3276600" y="4948238"/>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b</a:t>
            </a:r>
          </a:p>
        </p:txBody>
      </p:sp>
      <p:sp>
        <p:nvSpPr>
          <p:cNvPr id="32779" name="Oval 12"/>
          <p:cNvSpPr>
            <a:spLocks noChangeArrowheads="1"/>
          </p:cNvSpPr>
          <p:nvPr/>
        </p:nvSpPr>
        <p:spPr bwMode="auto">
          <a:xfrm>
            <a:off x="4572000" y="5481638"/>
            <a:ext cx="439738" cy="457200"/>
          </a:xfrm>
          <a:prstGeom prst="ellipse">
            <a:avLst/>
          </a:prstGeom>
          <a:solidFill>
            <a:schemeClr val="bg1"/>
          </a:solidFill>
          <a:ln w="19050">
            <a:solidFill>
              <a:srgbClr val="FF3300"/>
            </a:solidFill>
            <a:round/>
            <a:headEnd/>
            <a:tailEnd/>
          </a:ln>
        </p:spPr>
        <p:txBody>
          <a:bodyPr anchor="ctr">
            <a:spAutoFit/>
          </a:bodyPr>
          <a:lstStyle/>
          <a:p>
            <a:pPr algn="l"/>
            <a:r>
              <a:rPr lang="en-US" altLang="zh-CN" sz="1600">
                <a:ea typeface="宋体" charset="-122"/>
              </a:rPr>
              <a:t>e</a:t>
            </a:r>
          </a:p>
        </p:txBody>
      </p:sp>
      <p:sp>
        <p:nvSpPr>
          <p:cNvPr id="32780" name="Oval 13"/>
          <p:cNvSpPr>
            <a:spLocks noChangeArrowheads="1"/>
          </p:cNvSpPr>
          <p:nvPr/>
        </p:nvSpPr>
        <p:spPr bwMode="auto">
          <a:xfrm>
            <a:off x="3276600" y="6015038"/>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d</a:t>
            </a:r>
          </a:p>
        </p:txBody>
      </p:sp>
      <p:sp>
        <p:nvSpPr>
          <p:cNvPr id="32781" name="Oval 14"/>
          <p:cNvSpPr>
            <a:spLocks noChangeArrowheads="1"/>
          </p:cNvSpPr>
          <p:nvPr/>
        </p:nvSpPr>
        <p:spPr bwMode="auto">
          <a:xfrm>
            <a:off x="1600200" y="6015038"/>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c</a:t>
            </a:r>
          </a:p>
        </p:txBody>
      </p:sp>
      <p:sp>
        <p:nvSpPr>
          <p:cNvPr id="32782" name="Text Box 15"/>
          <p:cNvSpPr txBox="1">
            <a:spLocks noChangeArrowheads="1"/>
          </p:cNvSpPr>
          <p:nvPr/>
        </p:nvSpPr>
        <p:spPr bwMode="auto">
          <a:xfrm>
            <a:off x="1676400" y="46164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4</a:t>
            </a:r>
          </a:p>
        </p:txBody>
      </p:sp>
      <p:sp>
        <p:nvSpPr>
          <p:cNvPr id="32783" name="Text Box 16"/>
          <p:cNvSpPr txBox="1">
            <a:spLocks noChangeArrowheads="1"/>
          </p:cNvSpPr>
          <p:nvPr/>
        </p:nvSpPr>
        <p:spPr bwMode="auto">
          <a:xfrm>
            <a:off x="3352800" y="46164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3</a:t>
            </a:r>
          </a:p>
        </p:txBody>
      </p:sp>
      <p:sp>
        <p:nvSpPr>
          <p:cNvPr id="32784" name="Text Box 17"/>
          <p:cNvSpPr txBox="1">
            <a:spLocks noChangeArrowheads="1"/>
          </p:cNvSpPr>
          <p:nvPr/>
        </p:nvSpPr>
        <p:spPr bwMode="auto">
          <a:xfrm>
            <a:off x="5029200" y="55308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2</a:t>
            </a:r>
          </a:p>
        </p:txBody>
      </p:sp>
      <p:sp>
        <p:nvSpPr>
          <p:cNvPr id="32785" name="Text Box 18"/>
          <p:cNvSpPr txBox="1">
            <a:spLocks noChangeArrowheads="1"/>
          </p:cNvSpPr>
          <p:nvPr/>
        </p:nvSpPr>
        <p:spPr bwMode="auto">
          <a:xfrm>
            <a:off x="1676400" y="64452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8</a:t>
            </a:r>
          </a:p>
        </p:txBody>
      </p:sp>
      <p:sp>
        <p:nvSpPr>
          <p:cNvPr id="32786" name="Text Box 19"/>
          <p:cNvSpPr txBox="1">
            <a:spLocks noChangeArrowheads="1"/>
          </p:cNvSpPr>
          <p:nvPr/>
        </p:nvSpPr>
        <p:spPr bwMode="auto">
          <a:xfrm>
            <a:off x="3352800" y="64452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6</a:t>
            </a:r>
          </a:p>
        </p:txBody>
      </p:sp>
      <p:sp>
        <p:nvSpPr>
          <p:cNvPr id="32787" name="Text Box 20"/>
          <p:cNvSpPr txBox="1">
            <a:spLocks noChangeArrowheads="1"/>
          </p:cNvSpPr>
          <p:nvPr/>
        </p:nvSpPr>
        <p:spPr bwMode="auto">
          <a:xfrm>
            <a:off x="2514600" y="47958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3</a:t>
            </a:r>
          </a:p>
        </p:txBody>
      </p:sp>
      <p:sp>
        <p:nvSpPr>
          <p:cNvPr id="32788" name="Text Box 21"/>
          <p:cNvSpPr txBox="1">
            <a:spLocks noChangeArrowheads="1"/>
          </p:cNvSpPr>
          <p:nvPr/>
        </p:nvSpPr>
        <p:spPr bwMode="auto">
          <a:xfrm>
            <a:off x="4038600" y="51006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2789" name="Text Box 22"/>
          <p:cNvSpPr txBox="1">
            <a:spLocks noChangeArrowheads="1"/>
          </p:cNvSpPr>
          <p:nvPr/>
        </p:nvSpPr>
        <p:spPr bwMode="auto">
          <a:xfrm>
            <a:off x="2590800" y="54816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0</a:t>
            </a:r>
          </a:p>
        </p:txBody>
      </p:sp>
      <p:sp>
        <p:nvSpPr>
          <p:cNvPr id="32790" name="Text Box 23"/>
          <p:cNvSpPr txBox="1">
            <a:spLocks noChangeArrowheads="1"/>
          </p:cNvSpPr>
          <p:nvPr/>
        </p:nvSpPr>
        <p:spPr bwMode="auto">
          <a:xfrm>
            <a:off x="1524000" y="54816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1</a:t>
            </a:r>
          </a:p>
        </p:txBody>
      </p:sp>
      <p:sp>
        <p:nvSpPr>
          <p:cNvPr id="32791" name="Text Box 24"/>
          <p:cNvSpPr txBox="1">
            <a:spLocks noChangeArrowheads="1"/>
          </p:cNvSpPr>
          <p:nvPr/>
        </p:nvSpPr>
        <p:spPr bwMode="auto">
          <a:xfrm>
            <a:off x="2514600" y="62436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2792" name="Text Box 25"/>
          <p:cNvSpPr txBox="1">
            <a:spLocks noChangeArrowheads="1"/>
          </p:cNvSpPr>
          <p:nvPr/>
        </p:nvSpPr>
        <p:spPr bwMode="auto">
          <a:xfrm>
            <a:off x="4038600" y="59388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2793" name="Text Box 26"/>
          <p:cNvSpPr txBox="1">
            <a:spLocks noChangeArrowheads="1"/>
          </p:cNvSpPr>
          <p:nvPr/>
        </p:nvSpPr>
        <p:spPr bwMode="auto">
          <a:xfrm>
            <a:off x="6003925" y="4730750"/>
            <a:ext cx="1995488" cy="942975"/>
          </a:xfrm>
          <a:prstGeom prst="rect">
            <a:avLst/>
          </a:prstGeom>
          <a:noFill/>
          <a:ln w="19050">
            <a:noFill/>
            <a:miter lim="800000"/>
            <a:headEnd/>
            <a:tailEnd/>
          </a:ln>
        </p:spPr>
        <p:txBody>
          <a:bodyPr wrap="none">
            <a:spAutoFit/>
          </a:bodyPr>
          <a:lstStyle/>
          <a:p>
            <a:pPr algn="l"/>
            <a:r>
              <a:rPr lang="en-US" altLang="zh-CN">
                <a:ea typeface="宋体" charset="-122"/>
              </a:rPr>
              <a:t>Finalize edge:</a:t>
            </a:r>
          </a:p>
          <a:p>
            <a:pPr algn="l"/>
            <a:r>
              <a:rPr lang="en-US" altLang="zh-CN">
                <a:ea typeface="宋体" charset="-122"/>
              </a:rPr>
              <a:t>(a,b) :  b becomes tight</a:t>
            </a:r>
          </a:p>
          <a:p>
            <a:pPr algn="l"/>
            <a:r>
              <a:rPr lang="en-US" altLang="zh-CN">
                <a:ea typeface="宋体" charset="-122"/>
              </a:rPr>
              <a:t>(a,c) :  a becomes tight</a:t>
            </a:r>
          </a:p>
          <a:p>
            <a:pPr algn="l"/>
            <a:r>
              <a:rPr lang="en-US" altLang="zh-CN">
                <a:ea typeface="宋体" charset="-122"/>
              </a:rPr>
              <a:t>(a,d) :  no change</a:t>
            </a:r>
          </a:p>
        </p:txBody>
      </p:sp>
      <p:sp>
        <p:nvSpPr>
          <p:cNvPr id="32794" name="Rectangle 28"/>
          <p:cNvSpPr>
            <a:spLocks noChangeArrowheads="1"/>
          </p:cNvSpPr>
          <p:nvPr/>
        </p:nvSpPr>
        <p:spPr bwMode="auto">
          <a:xfrm>
            <a:off x="1676400" y="1671638"/>
            <a:ext cx="6096000" cy="2724150"/>
          </a:xfrm>
          <a:prstGeom prst="rect">
            <a:avLst/>
          </a:prstGeom>
          <a:noFill/>
          <a:ln w="19050">
            <a:solidFill>
              <a:schemeClr val="tx1"/>
            </a:solidFill>
            <a:miter lim="800000"/>
            <a:headEnd/>
            <a:tailEnd/>
          </a:ln>
        </p:spPr>
        <p:txBody>
          <a:bodyPr>
            <a:spAutoFit/>
          </a:bodyPr>
          <a:lstStyle/>
          <a:p>
            <a:pPr marL="457200" indent="-457200" algn="l">
              <a:spcBef>
                <a:spcPct val="50000"/>
              </a:spcBef>
              <a:buFont typeface="Wingdings" pitchFamily="2" charset="2"/>
              <a:buNone/>
            </a:pPr>
            <a:r>
              <a:rPr lang="en-US" altLang="zh-CN" sz="1800" b="1">
                <a:solidFill>
                  <a:schemeClr val="tx1"/>
                </a:solidFill>
                <a:ea typeface="宋体" charset="-122"/>
              </a:rPr>
              <a:t>ALGORITHM</a:t>
            </a:r>
            <a:r>
              <a:rPr lang="en-US" altLang="zh-CN" sz="1800">
                <a:solidFill>
                  <a:schemeClr val="tx1"/>
                </a:solidFill>
                <a:ea typeface="宋体" charset="-122"/>
              </a:rPr>
              <a:t> Approximate-Vertex-Cover (G(V,E), w(V))</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p(u,v)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0</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finalize (u,v), i.e., </a:t>
            </a:r>
            <a:br>
              <a:rPr lang="en-US" altLang="zh-CN" sz="1800">
                <a:solidFill>
                  <a:schemeClr val="tx1"/>
                </a:solidFill>
                <a:ea typeface="宋体" charset="-122"/>
              </a:rPr>
            </a:br>
            <a:r>
              <a:rPr lang="en-US" altLang="zh-CN" sz="1800">
                <a:solidFill>
                  <a:schemeClr val="tx1"/>
                </a:solidFill>
                <a:ea typeface="宋体" charset="-122"/>
              </a:rPr>
              <a:t>       increase p(u,v) until u or v becomes tight</a:t>
            </a:r>
          </a:p>
          <a:p>
            <a:pPr marL="457200" indent="-457200" algn="l">
              <a:spcBef>
                <a:spcPct val="50000"/>
              </a:spcBef>
              <a:buFont typeface="Wingdings" pitchFamily="2" charset="2"/>
              <a:buNone/>
            </a:pPr>
            <a:r>
              <a:rPr lang="en-US" altLang="zh-CN" sz="1800">
                <a:solidFill>
                  <a:schemeClr val="tx1"/>
                </a:solidFill>
                <a:ea typeface="宋体" charset="-122"/>
              </a:rPr>
              <a:t>    C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 { 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V |  v is tight }</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return</a:t>
            </a:r>
            <a:r>
              <a:rPr lang="en-US" altLang="zh-CN" sz="1800">
                <a:solidFill>
                  <a:schemeClr val="tx1"/>
                </a:solidFill>
                <a:ea typeface="宋体" charset="-122"/>
              </a:rPr>
              <a:t> C</a:t>
            </a:r>
          </a:p>
          <a:p>
            <a:pPr marL="457200" indent="-457200" algn="l">
              <a:spcBef>
                <a:spcPct val="50000"/>
              </a:spcBef>
              <a:buFont typeface="Wingdings" pitchFamily="2" charset="2"/>
              <a:buNone/>
            </a:pPr>
            <a:r>
              <a:rPr lang="en-US" altLang="zh-CN" sz="1800" b="1">
                <a:solidFill>
                  <a:schemeClr val="tx1"/>
                </a:solidFill>
                <a:ea typeface="宋体" charset="-122"/>
              </a:rPr>
              <a:t>end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z="4000" smtClean="0">
                <a:solidFill>
                  <a:srgbClr val="000000"/>
                </a:solidFill>
                <a:ea typeface="宋体" charset="-122"/>
              </a:rPr>
              <a:t>Approx WVCP by Pricing Method</a:t>
            </a:r>
            <a:endParaRPr lang="zh-CN" altLang="en-US" sz="4000" smtClean="0">
              <a:solidFill>
                <a:srgbClr val="000000"/>
              </a:solidFill>
              <a:ea typeface="宋体" charset="-122"/>
            </a:endParaRPr>
          </a:p>
        </p:txBody>
      </p:sp>
      <p:sp>
        <p:nvSpPr>
          <p:cNvPr id="33795" name="Line 4"/>
          <p:cNvSpPr>
            <a:spLocks noChangeShapeType="1"/>
          </p:cNvSpPr>
          <p:nvPr/>
        </p:nvSpPr>
        <p:spPr bwMode="auto">
          <a:xfrm>
            <a:off x="1828800" y="5176838"/>
            <a:ext cx="1676400" cy="0"/>
          </a:xfrm>
          <a:prstGeom prst="line">
            <a:avLst/>
          </a:prstGeom>
          <a:noFill/>
          <a:ln w="19050">
            <a:solidFill>
              <a:schemeClr val="hlink"/>
            </a:solidFill>
            <a:round/>
            <a:headEnd/>
            <a:tailEnd/>
          </a:ln>
        </p:spPr>
        <p:txBody>
          <a:bodyPr>
            <a:spAutoFit/>
          </a:bodyPr>
          <a:lstStyle/>
          <a:p>
            <a:endParaRPr lang="zh-CN" altLang="en-US"/>
          </a:p>
        </p:txBody>
      </p:sp>
      <p:sp>
        <p:nvSpPr>
          <p:cNvPr id="33796" name="Line 5"/>
          <p:cNvSpPr>
            <a:spLocks noChangeShapeType="1"/>
          </p:cNvSpPr>
          <p:nvPr/>
        </p:nvSpPr>
        <p:spPr bwMode="auto">
          <a:xfrm>
            <a:off x="3505200" y="5176838"/>
            <a:ext cx="1295400" cy="533400"/>
          </a:xfrm>
          <a:prstGeom prst="line">
            <a:avLst/>
          </a:prstGeom>
          <a:noFill/>
          <a:ln w="19050">
            <a:solidFill>
              <a:schemeClr val="hlink"/>
            </a:solidFill>
            <a:round/>
            <a:headEnd/>
            <a:tailEnd/>
          </a:ln>
        </p:spPr>
        <p:txBody>
          <a:bodyPr>
            <a:spAutoFit/>
          </a:bodyPr>
          <a:lstStyle/>
          <a:p>
            <a:endParaRPr lang="zh-CN" altLang="en-US"/>
          </a:p>
        </p:txBody>
      </p:sp>
      <p:sp>
        <p:nvSpPr>
          <p:cNvPr id="33797" name="Line 6"/>
          <p:cNvSpPr>
            <a:spLocks noChangeShapeType="1"/>
          </p:cNvSpPr>
          <p:nvPr/>
        </p:nvSpPr>
        <p:spPr bwMode="auto">
          <a:xfrm flipH="1">
            <a:off x="3505200" y="5710238"/>
            <a:ext cx="1295400" cy="533400"/>
          </a:xfrm>
          <a:prstGeom prst="line">
            <a:avLst/>
          </a:prstGeom>
          <a:noFill/>
          <a:ln w="19050">
            <a:solidFill>
              <a:srgbClr val="FF3300"/>
            </a:solidFill>
            <a:round/>
            <a:headEnd/>
            <a:tailEnd/>
          </a:ln>
        </p:spPr>
        <p:txBody>
          <a:bodyPr>
            <a:spAutoFit/>
          </a:bodyPr>
          <a:lstStyle/>
          <a:p>
            <a:endParaRPr lang="zh-CN" altLang="en-US"/>
          </a:p>
        </p:txBody>
      </p:sp>
      <p:sp>
        <p:nvSpPr>
          <p:cNvPr id="33798" name="Line 7"/>
          <p:cNvSpPr>
            <a:spLocks noChangeShapeType="1"/>
          </p:cNvSpPr>
          <p:nvPr/>
        </p:nvSpPr>
        <p:spPr bwMode="auto">
          <a:xfrm>
            <a:off x="1828800" y="5176838"/>
            <a:ext cx="1676400" cy="1066800"/>
          </a:xfrm>
          <a:prstGeom prst="line">
            <a:avLst/>
          </a:prstGeom>
          <a:noFill/>
          <a:ln w="19050">
            <a:solidFill>
              <a:schemeClr val="hlink"/>
            </a:solidFill>
            <a:round/>
            <a:headEnd/>
            <a:tailEnd/>
          </a:ln>
        </p:spPr>
        <p:txBody>
          <a:bodyPr>
            <a:spAutoFit/>
          </a:bodyPr>
          <a:lstStyle/>
          <a:p>
            <a:endParaRPr lang="zh-CN" altLang="en-US"/>
          </a:p>
        </p:txBody>
      </p:sp>
      <p:sp>
        <p:nvSpPr>
          <p:cNvPr id="33799" name="Line 8"/>
          <p:cNvSpPr>
            <a:spLocks noChangeShapeType="1"/>
          </p:cNvSpPr>
          <p:nvPr/>
        </p:nvSpPr>
        <p:spPr bwMode="auto">
          <a:xfrm flipV="1">
            <a:off x="1828800" y="6243638"/>
            <a:ext cx="1676400" cy="0"/>
          </a:xfrm>
          <a:prstGeom prst="line">
            <a:avLst/>
          </a:prstGeom>
          <a:noFill/>
          <a:ln w="19050">
            <a:solidFill>
              <a:srgbClr val="FF3300"/>
            </a:solidFill>
            <a:round/>
            <a:headEnd/>
            <a:tailEnd/>
          </a:ln>
        </p:spPr>
        <p:txBody>
          <a:bodyPr>
            <a:spAutoFit/>
          </a:bodyPr>
          <a:lstStyle/>
          <a:p>
            <a:endParaRPr lang="zh-CN" altLang="en-US"/>
          </a:p>
        </p:txBody>
      </p:sp>
      <p:sp>
        <p:nvSpPr>
          <p:cNvPr id="33800" name="Line 9"/>
          <p:cNvSpPr>
            <a:spLocks noChangeShapeType="1"/>
          </p:cNvSpPr>
          <p:nvPr/>
        </p:nvSpPr>
        <p:spPr bwMode="auto">
          <a:xfrm>
            <a:off x="1828800" y="5176838"/>
            <a:ext cx="0" cy="1066800"/>
          </a:xfrm>
          <a:prstGeom prst="line">
            <a:avLst/>
          </a:prstGeom>
          <a:noFill/>
          <a:ln w="19050">
            <a:solidFill>
              <a:schemeClr val="hlink"/>
            </a:solidFill>
            <a:round/>
            <a:headEnd/>
            <a:tailEnd/>
          </a:ln>
        </p:spPr>
        <p:txBody>
          <a:bodyPr>
            <a:spAutoFit/>
          </a:bodyPr>
          <a:lstStyle/>
          <a:p>
            <a:endParaRPr lang="zh-CN" altLang="en-US"/>
          </a:p>
        </p:txBody>
      </p:sp>
      <p:sp>
        <p:nvSpPr>
          <p:cNvPr id="33801" name="Oval 10"/>
          <p:cNvSpPr>
            <a:spLocks noChangeArrowheads="1"/>
          </p:cNvSpPr>
          <p:nvPr/>
        </p:nvSpPr>
        <p:spPr bwMode="auto">
          <a:xfrm>
            <a:off x="1600200" y="4926013"/>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a</a:t>
            </a:r>
          </a:p>
        </p:txBody>
      </p:sp>
      <p:sp>
        <p:nvSpPr>
          <p:cNvPr id="33802" name="Oval 11"/>
          <p:cNvSpPr>
            <a:spLocks noChangeArrowheads="1"/>
          </p:cNvSpPr>
          <p:nvPr/>
        </p:nvSpPr>
        <p:spPr bwMode="auto">
          <a:xfrm>
            <a:off x="3276600" y="4948238"/>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b</a:t>
            </a:r>
          </a:p>
        </p:txBody>
      </p:sp>
      <p:sp>
        <p:nvSpPr>
          <p:cNvPr id="33803" name="Oval 12"/>
          <p:cNvSpPr>
            <a:spLocks noChangeArrowheads="1"/>
          </p:cNvSpPr>
          <p:nvPr/>
        </p:nvSpPr>
        <p:spPr bwMode="auto">
          <a:xfrm>
            <a:off x="4572000" y="5481638"/>
            <a:ext cx="439738" cy="457200"/>
          </a:xfrm>
          <a:prstGeom prst="ellipse">
            <a:avLst/>
          </a:prstGeom>
          <a:solidFill>
            <a:schemeClr val="bg1"/>
          </a:solidFill>
          <a:ln w="19050">
            <a:solidFill>
              <a:srgbClr val="FF3300"/>
            </a:solidFill>
            <a:round/>
            <a:headEnd/>
            <a:tailEnd/>
          </a:ln>
        </p:spPr>
        <p:txBody>
          <a:bodyPr anchor="ctr">
            <a:spAutoFit/>
          </a:bodyPr>
          <a:lstStyle/>
          <a:p>
            <a:pPr algn="l"/>
            <a:r>
              <a:rPr lang="en-US" altLang="zh-CN" sz="1600">
                <a:ea typeface="宋体" charset="-122"/>
              </a:rPr>
              <a:t>e</a:t>
            </a:r>
          </a:p>
        </p:txBody>
      </p:sp>
      <p:sp>
        <p:nvSpPr>
          <p:cNvPr id="33804" name="Oval 13"/>
          <p:cNvSpPr>
            <a:spLocks noChangeArrowheads="1"/>
          </p:cNvSpPr>
          <p:nvPr/>
        </p:nvSpPr>
        <p:spPr bwMode="auto">
          <a:xfrm>
            <a:off x="3276600" y="6015038"/>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d</a:t>
            </a:r>
          </a:p>
        </p:txBody>
      </p:sp>
      <p:sp>
        <p:nvSpPr>
          <p:cNvPr id="33805" name="Oval 14"/>
          <p:cNvSpPr>
            <a:spLocks noChangeArrowheads="1"/>
          </p:cNvSpPr>
          <p:nvPr/>
        </p:nvSpPr>
        <p:spPr bwMode="auto">
          <a:xfrm>
            <a:off x="1600200" y="6015038"/>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c</a:t>
            </a:r>
          </a:p>
        </p:txBody>
      </p:sp>
      <p:sp>
        <p:nvSpPr>
          <p:cNvPr id="33806" name="Text Box 15"/>
          <p:cNvSpPr txBox="1">
            <a:spLocks noChangeArrowheads="1"/>
          </p:cNvSpPr>
          <p:nvPr/>
        </p:nvSpPr>
        <p:spPr bwMode="auto">
          <a:xfrm>
            <a:off x="1676400" y="46164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4</a:t>
            </a:r>
          </a:p>
        </p:txBody>
      </p:sp>
      <p:sp>
        <p:nvSpPr>
          <p:cNvPr id="33807" name="Text Box 16"/>
          <p:cNvSpPr txBox="1">
            <a:spLocks noChangeArrowheads="1"/>
          </p:cNvSpPr>
          <p:nvPr/>
        </p:nvSpPr>
        <p:spPr bwMode="auto">
          <a:xfrm>
            <a:off x="3352800" y="46164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3</a:t>
            </a:r>
          </a:p>
        </p:txBody>
      </p:sp>
      <p:sp>
        <p:nvSpPr>
          <p:cNvPr id="33808" name="Text Box 17"/>
          <p:cNvSpPr txBox="1">
            <a:spLocks noChangeArrowheads="1"/>
          </p:cNvSpPr>
          <p:nvPr/>
        </p:nvSpPr>
        <p:spPr bwMode="auto">
          <a:xfrm>
            <a:off x="5029200" y="55308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2</a:t>
            </a:r>
          </a:p>
        </p:txBody>
      </p:sp>
      <p:sp>
        <p:nvSpPr>
          <p:cNvPr id="33809" name="Text Box 18"/>
          <p:cNvSpPr txBox="1">
            <a:spLocks noChangeArrowheads="1"/>
          </p:cNvSpPr>
          <p:nvPr/>
        </p:nvSpPr>
        <p:spPr bwMode="auto">
          <a:xfrm>
            <a:off x="1676400" y="64452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8</a:t>
            </a:r>
          </a:p>
        </p:txBody>
      </p:sp>
      <p:sp>
        <p:nvSpPr>
          <p:cNvPr id="33810" name="Text Box 19"/>
          <p:cNvSpPr txBox="1">
            <a:spLocks noChangeArrowheads="1"/>
          </p:cNvSpPr>
          <p:nvPr/>
        </p:nvSpPr>
        <p:spPr bwMode="auto">
          <a:xfrm>
            <a:off x="3352800" y="64452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6</a:t>
            </a:r>
          </a:p>
        </p:txBody>
      </p:sp>
      <p:sp>
        <p:nvSpPr>
          <p:cNvPr id="33811" name="Text Box 20"/>
          <p:cNvSpPr txBox="1">
            <a:spLocks noChangeArrowheads="1"/>
          </p:cNvSpPr>
          <p:nvPr/>
        </p:nvSpPr>
        <p:spPr bwMode="auto">
          <a:xfrm>
            <a:off x="2514600" y="47958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3</a:t>
            </a:r>
          </a:p>
        </p:txBody>
      </p:sp>
      <p:sp>
        <p:nvSpPr>
          <p:cNvPr id="33812" name="Text Box 21"/>
          <p:cNvSpPr txBox="1">
            <a:spLocks noChangeArrowheads="1"/>
          </p:cNvSpPr>
          <p:nvPr/>
        </p:nvSpPr>
        <p:spPr bwMode="auto">
          <a:xfrm>
            <a:off x="4038600" y="51006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0</a:t>
            </a:r>
          </a:p>
        </p:txBody>
      </p:sp>
      <p:sp>
        <p:nvSpPr>
          <p:cNvPr id="33813" name="Text Box 22"/>
          <p:cNvSpPr txBox="1">
            <a:spLocks noChangeArrowheads="1"/>
          </p:cNvSpPr>
          <p:nvPr/>
        </p:nvSpPr>
        <p:spPr bwMode="auto">
          <a:xfrm>
            <a:off x="2590800" y="54816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0</a:t>
            </a:r>
          </a:p>
        </p:txBody>
      </p:sp>
      <p:sp>
        <p:nvSpPr>
          <p:cNvPr id="33814" name="Text Box 23"/>
          <p:cNvSpPr txBox="1">
            <a:spLocks noChangeArrowheads="1"/>
          </p:cNvSpPr>
          <p:nvPr/>
        </p:nvSpPr>
        <p:spPr bwMode="auto">
          <a:xfrm>
            <a:off x="1524000" y="54816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1</a:t>
            </a:r>
          </a:p>
        </p:txBody>
      </p:sp>
      <p:sp>
        <p:nvSpPr>
          <p:cNvPr id="33815" name="Text Box 24"/>
          <p:cNvSpPr txBox="1">
            <a:spLocks noChangeArrowheads="1"/>
          </p:cNvSpPr>
          <p:nvPr/>
        </p:nvSpPr>
        <p:spPr bwMode="auto">
          <a:xfrm>
            <a:off x="2514600" y="62436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3816" name="Text Box 25"/>
          <p:cNvSpPr txBox="1">
            <a:spLocks noChangeArrowheads="1"/>
          </p:cNvSpPr>
          <p:nvPr/>
        </p:nvSpPr>
        <p:spPr bwMode="auto">
          <a:xfrm>
            <a:off x="4038600" y="59388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3817" name="Text Box 26"/>
          <p:cNvSpPr txBox="1">
            <a:spLocks noChangeArrowheads="1"/>
          </p:cNvSpPr>
          <p:nvPr/>
        </p:nvSpPr>
        <p:spPr bwMode="auto">
          <a:xfrm>
            <a:off x="6003925" y="4730750"/>
            <a:ext cx="1995488" cy="1155700"/>
          </a:xfrm>
          <a:prstGeom prst="rect">
            <a:avLst/>
          </a:prstGeom>
          <a:noFill/>
          <a:ln w="19050">
            <a:noFill/>
            <a:miter lim="800000"/>
            <a:headEnd/>
            <a:tailEnd/>
          </a:ln>
        </p:spPr>
        <p:txBody>
          <a:bodyPr wrap="none">
            <a:spAutoFit/>
          </a:bodyPr>
          <a:lstStyle/>
          <a:p>
            <a:pPr algn="l"/>
            <a:r>
              <a:rPr lang="en-US" altLang="zh-CN">
                <a:ea typeface="宋体" charset="-122"/>
              </a:rPr>
              <a:t>Finalize edge:</a:t>
            </a:r>
          </a:p>
          <a:p>
            <a:pPr algn="l"/>
            <a:r>
              <a:rPr lang="en-US" altLang="zh-CN">
                <a:ea typeface="宋体" charset="-122"/>
              </a:rPr>
              <a:t>(a,b) :  b becomes tight</a:t>
            </a:r>
          </a:p>
          <a:p>
            <a:pPr algn="l"/>
            <a:r>
              <a:rPr lang="en-US" altLang="zh-CN">
                <a:ea typeface="宋体" charset="-122"/>
              </a:rPr>
              <a:t>(a,c) :  a becomes tight</a:t>
            </a:r>
          </a:p>
          <a:p>
            <a:pPr algn="l"/>
            <a:r>
              <a:rPr lang="en-US" altLang="zh-CN">
                <a:ea typeface="宋体" charset="-122"/>
              </a:rPr>
              <a:t>(a,d) :  no change</a:t>
            </a:r>
          </a:p>
          <a:p>
            <a:pPr algn="l"/>
            <a:r>
              <a:rPr lang="en-US" altLang="zh-CN">
                <a:ea typeface="宋体" charset="-122"/>
              </a:rPr>
              <a:t>(b,e) :  no change</a:t>
            </a:r>
          </a:p>
        </p:txBody>
      </p:sp>
      <p:sp>
        <p:nvSpPr>
          <p:cNvPr id="33818" name="Rectangle 27"/>
          <p:cNvSpPr>
            <a:spLocks noChangeArrowheads="1"/>
          </p:cNvSpPr>
          <p:nvPr/>
        </p:nvSpPr>
        <p:spPr bwMode="auto">
          <a:xfrm>
            <a:off x="1676400" y="1671638"/>
            <a:ext cx="6096000" cy="2724150"/>
          </a:xfrm>
          <a:prstGeom prst="rect">
            <a:avLst/>
          </a:prstGeom>
          <a:noFill/>
          <a:ln w="19050">
            <a:solidFill>
              <a:schemeClr val="tx1"/>
            </a:solidFill>
            <a:miter lim="800000"/>
            <a:headEnd/>
            <a:tailEnd/>
          </a:ln>
        </p:spPr>
        <p:txBody>
          <a:bodyPr>
            <a:spAutoFit/>
          </a:bodyPr>
          <a:lstStyle/>
          <a:p>
            <a:pPr marL="457200" indent="-457200" algn="l">
              <a:spcBef>
                <a:spcPct val="50000"/>
              </a:spcBef>
              <a:buFont typeface="Wingdings" pitchFamily="2" charset="2"/>
              <a:buNone/>
            </a:pPr>
            <a:r>
              <a:rPr lang="en-US" altLang="zh-CN" sz="1800" b="1">
                <a:solidFill>
                  <a:schemeClr val="tx1"/>
                </a:solidFill>
                <a:ea typeface="宋体" charset="-122"/>
              </a:rPr>
              <a:t>ALGORITHM</a:t>
            </a:r>
            <a:r>
              <a:rPr lang="en-US" altLang="zh-CN" sz="1800">
                <a:solidFill>
                  <a:schemeClr val="tx1"/>
                </a:solidFill>
                <a:ea typeface="宋体" charset="-122"/>
              </a:rPr>
              <a:t> Approximate-Vertex-Cover (G(V,E), w(V))</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p(u,v)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0</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finalize (u,v), i.e., </a:t>
            </a:r>
            <a:br>
              <a:rPr lang="en-US" altLang="zh-CN" sz="1800">
                <a:solidFill>
                  <a:schemeClr val="tx1"/>
                </a:solidFill>
                <a:ea typeface="宋体" charset="-122"/>
              </a:rPr>
            </a:br>
            <a:r>
              <a:rPr lang="en-US" altLang="zh-CN" sz="1800">
                <a:solidFill>
                  <a:schemeClr val="tx1"/>
                </a:solidFill>
                <a:ea typeface="宋体" charset="-122"/>
              </a:rPr>
              <a:t>       increase p(u,v) until u or v becomes tight</a:t>
            </a:r>
          </a:p>
          <a:p>
            <a:pPr marL="457200" indent="-457200" algn="l">
              <a:spcBef>
                <a:spcPct val="50000"/>
              </a:spcBef>
              <a:buFont typeface="Wingdings" pitchFamily="2" charset="2"/>
              <a:buNone/>
            </a:pPr>
            <a:r>
              <a:rPr lang="en-US" altLang="zh-CN" sz="1800">
                <a:solidFill>
                  <a:schemeClr val="tx1"/>
                </a:solidFill>
                <a:ea typeface="宋体" charset="-122"/>
              </a:rPr>
              <a:t>    C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 { 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V |  v is tight }</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return</a:t>
            </a:r>
            <a:r>
              <a:rPr lang="en-US" altLang="zh-CN" sz="1800">
                <a:solidFill>
                  <a:schemeClr val="tx1"/>
                </a:solidFill>
                <a:ea typeface="宋体" charset="-122"/>
              </a:rPr>
              <a:t> C</a:t>
            </a:r>
          </a:p>
          <a:p>
            <a:pPr marL="457200" indent="-457200" algn="l">
              <a:spcBef>
                <a:spcPct val="50000"/>
              </a:spcBef>
              <a:buFont typeface="Wingdings" pitchFamily="2" charset="2"/>
              <a:buNone/>
            </a:pPr>
            <a:r>
              <a:rPr lang="en-US" altLang="zh-CN" sz="1800" b="1">
                <a:solidFill>
                  <a:schemeClr val="tx1"/>
                </a:solidFill>
                <a:ea typeface="宋体" charset="-122"/>
              </a:rPr>
              <a:t>end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z="4000" smtClean="0">
                <a:solidFill>
                  <a:srgbClr val="000000"/>
                </a:solidFill>
                <a:ea typeface="宋体" charset="-122"/>
              </a:rPr>
              <a:t>Approx WVCP by Pricing Method</a:t>
            </a:r>
            <a:endParaRPr lang="zh-CN" altLang="en-US" sz="4000" smtClean="0">
              <a:solidFill>
                <a:srgbClr val="000000"/>
              </a:solidFill>
              <a:ea typeface="宋体" charset="-122"/>
            </a:endParaRPr>
          </a:p>
        </p:txBody>
      </p:sp>
      <p:sp>
        <p:nvSpPr>
          <p:cNvPr id="34819" name="Line 4"/>
          <p:cNvSpPr>
            <a:spLocks noChangeShapeType="1"/>
          </p:cNvSpPr>
          <p:nvPr/>
        </p:nvSpPr>
        <p:spPr bwMode="auto">
          <a:xfrm>
            <a:off x="1828800" y="5176838"/>
            <a:ext cx="1676400" cy="0"/>
          </a:xfrm>
          <a:prstGeom prst="line">
            <a:avLst/>
          </a:prstGeom>
          <a:noFill/>
          <a:ln w="19050">
            <a:solidFill>
              <a:schemeClr val="hlink"/>
            </a:solidFill>
            <a:round/>
            <a:headEnd/>
            <a:tailEnd/>
          </a:ln>
        </p:spPr>
        <p:txBody>
          <a:bodyPr>
            <a:spAutoFit/>
          </a:bodyPr>
          <a:lstStyle/>
          <a:p>
            <a:endParaRPr lang="zh-CN" altLang="en-US"/>
          </a:p>
        </p:txBody>
      </p:sp>
      <p:sp>
        <p:nvSpPr>
          <p:cNvPr id="34820" name="Line 5"/>
          <p:cNvSpPr>
            <a:spLocks noChangeShapeType="1"/>
          </p:cNvSpPr>
          <p:nvPr/>
        </p:nvSpPr>
        <p:spPr bwMode="auto">
          <a:xfrm>
            <a:off x="3505200" y="5176838"/>
            <a:ext cx="1295400" cy="533400"/>
          </a:xfrm>
          <a:prstGeom prst="line">
            <a:avLst/>
          </a:prstGeom>
          <a:noFill/>
          <a:ln w="19050">
            <a:solidFill>
              <a:schemeClr val="hlink"/>
            </a:solidFill>
            <a:round/>
            <a:headEnd/>
            <a:tailEnd/>
          </a:ln>
        </p:spPr>
        <p:txBody>
          <a:bodyPr>
            <a:spAutoFit/>
          </a:bodyPr>
          <a:lstStyle/>
          <a:p>
            <a:endParaRPr lang="zh-CN" altLang="en-US"/>
          </a:p>
        </p:txBody>
      </p:sp>
      <p:sp>
        <p:nvSpPr>
          <p:cNvPr id="34821" name="Line 6"/>
          <p:cNvSpPr>
            <a:spLocks noChangeShapeType="1"/>
          </p:cNvSpPr>
          <p:nvPr/>
        </p:nvSpPr>
        <p:spPr bwMode="auto">
          <a:xfrm flipH="1">
            <a:off x="3505200" y="5710238"/>
            <a:ext cx="1295400" cy="533400"/>
          </a:xfrm>
          <a:prstGeom prst="line">
            <a:avLst/>
          </a:prstGeom>
          <a:noFill/>
          <a:ln w="19050">
            <a:solidFill>
              <a:srgbClr val="FF3300"/>
            </a:solidFill>
            <a:round/>
            <a:headEnd/>
            <a:tailEnd/>
          </a:ln>
        </p:spPr>
        <p:txBody>
          <a:bodyPr>
            <a:spAutoFit/>
          </a:bodyPr>
          <a:lstStyle/>
          <a:p>
            <a:endParaRPr lang="zh-CN" altLang="en-US"/>
          </a:p>
        </p:txBody>
      </p:sp>
      <p:sp>
        <p:nvSpPr>
          <p:cNvPr id="34822" name="Line 7"/>
          <p:cNvSpPr>
            <a:spLocks noChangeShapeType="1"/>
          </p:cNvSpPr>
          <p:nvPr/>
        </p:nvSpPr>
        <p:spPr bwMode="auto">
          <a:xfrm>
            <a:off x="1828800" y="5176838"/>
            <a:ext cx="1676400" cy="1066800"/>
          </a:xfrm>
          <a:prstGeom prst="line">
            <a:avLst/>
          </a:prstGeom>
          <a:noFill/>
          <a:ln w="19050">
            <a:solidFill>
              <a:schemeClr val="hlink"/>
            </a:solidFill>
            <a:round/>
            <a:headEnd/>
            <a:tailEnd/>
          </a:ln>
        </p:spPr>
        <p:txBody>
          <a:bodyPr>
            <a:spAutoFit/>
          </a:bodyPr>
          <a:lstStyle/>
          <a:p>
            <a:endParaRPr lang="zh-CN" altLang="en-US"/>
          </a:p>
        </p:txBody>
      </p:sp>
      <p:sp>
        <p:nvSpPr>
          <p:cNvPr id="34823" name="Line 8"/>
          <p:cNvSpPr>
            <a:spLocks noChangeShapeType="1"/>
          </p:cNvSpPr>
          <p:nvPr/>
        </p:nvSpPr>
        <p:spPr bwMode="auto">
          <a:xfrm flipV="1">
            <a:off x="1828800" y="6243638"/>
            <a:ext cx="1676400" cy="0"/>
          </a:xfrm>
          <a:prstGeom prst="line">
            <a:avLst/>
          </a:prstGeom>
          <a:noFill/>
          <a:ln w="19050">
            <a:solidFill>
              <a:schemeClr val="hlink"/>
            </a:solidFill>
            <a:round/>
            <a:headEnd/>
            <a:tailEnd/>
          </a:ln>
        </p:spPr>
        <p:txBody>
          <a:bodyPr>
            <a:spAutoFit/>
          </a:bodyPr>
          <a:lstStyle/>
          <a:p>
            <a:endParaRPr lang="zh-CN" altLang="en-US"/>
          </a:p>
        </p:txBody>
      </p:sp>
      <p:sp>
        <p:nvSpPr>
          <p:cNvPr id="34824" name="Line 9"/>
          <p:cNvSpPr>
            <a:spLocks noChangeShapeType="1"/>
          </p:cNvSpPr>
          <p:nvPr/>
        </p:nvSpPr>
        <p:spPr bwMode="auto">
          <a:xfrm>
            <a:off x="1828800" y="5176838"/>
            <a:ext cx="0" cy="1066800"/>
          </a:xfrm>
          <a:prstGeom prst="line">
            <a:avLst/>
          </a:prstGeom>
          <a:noFill/>
          <a:ln w="19050">
            <a:solidFill>
              <a:schemeClr val="hlink"/>
            </a:solidFill>
            <a:round/>
            <a:headEnd/>
            <a:tailEnd/>
          </a:ln>
        </p:spPr>
        <p:txBody>
          <a:bodyPr>
            <a:spAutoFit/>
          </a:bodyPr>
          <a:lstStyle/>
          <a:p>
            <a:endParaRPr lang="zh-CN" altLang="en-US"/>
          </a:p>
        </p:txBody>
      </p:sp>
      <p:sp>
        <p:nvSpPr>
          <p:cNvPr id="34825" name="Oval 10"/>
          <p:cNvSpPr>
            <a:spLocks noChangeArrowheads="1"/>
          </p:cNvSpPr>
          <p:nvPr/>
        </p:nvSpPr>
        <p:spPr bwMode="auto">
          <a:xfrm>
            <a:off x="1600200" y="4926013"/>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a</a:t>
            </a:r>
          </a:p>
        </p:txBody>
      </p:sp>
      <p:sp>
        <p:nvSpPr>
          <p:cNvPr id="34826" name="Oval 11"/>
          <p:cNvSpPr>
            <a:spLocks noChangeArrowheads="1"/>
          </p:cNvSpPr>
          <p:nvPr/>
        </p:nvSpPr>
        <p:spPr bwMode="auto">
          <a:xfrm>
            <a:off x="3276600" y="4948238"/>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b</a:t>
            </a:r>
          </a:p>
        </p:txBody>
      </p:sp>
      <p:sp>
        <p:nvSpPr>
          <p:cNvPr id="34827" name="Oval 12"/>
          <p:cNvSpPr>
            <a:spLocks noChangeArrowheads="1"/>
          </p:cNvSpPr>
          <p:nvPr/>
        </p:nvSpPr>
        <p:spPr bwMode="auto">
          <a:xfrm>
            <a:off x="4572000" y="5481638"/>
            <a:ext cx="439738" cy="457200"/>
          </a:xfrm>
          <a:prstGeom prst="ellipse">
            <a:avLst/>
          </a:prstGeom>
          <a:solidFill>
            <a:schemeClr val="bg1"/>
          </a:solidFill>
          <a:ln w="19050">
            <a:solidFill>
              <a:srgbClr val="FF3300"/>
            </a:solidFill>
            <a:round/>
            <a:headEnd/>
            <a:tailEnd/>
          </a:ln>
        </p:spPr>
        <p:txBody>
          <a:bodyPr anchor="ctr">
            <a:spAutoFit/>
          </a:bodyPr>
          <a:lstStyle/>
          <a:p>
            <a:pPr algn="l"/>
            <a:r>
              <a:rPr lang="en-US" altLang="zh-CN" sz="1600">
                <a:ea typeface="宋体" charset="-122"/>
              </a:rPr>
              <a:t>e</a:t>
            </a:r>
          </a:p>
        </p:txBody>
      </p:sp>
      <p:sp>
        <p:nvSpPr>
          <p:cNvPr id="34828" name="Oval 13"/>
          <p:cNvSpPr>
            <a:spLocks noChangeArrowheads="1"/>
          </p:cNvSpPr>
          <p:nvPr/>
        </p:nvSpPr>
        <p:spPr bwMode="auto">
          <a:xfrm>
            <a:off x="3276600" y="6015038"/>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d</a:t>
            </a:r>
          </a:p>
        </p:txBody>
      </p:sp>
      <p:sp>
        <p:nvSpPr>
          <p:cNvPr id="34829" name="Oval 14"/>
          <p:cNvSpPr>
            <a:spLocks noChangeArrowheads="1"/>
          </p:cNvSpPr>
          <p:nvPr/>
        </p:nvSpPr>
        <p:spPr bwMode="auto">
          <a:xfrm>
            <a:off x="1600200" y="6015038"/>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c</a:t>
            </a:r>
          </a:p>
        </p:txBody>
      </p:sp>
      <p:sp>
        <p:nvSpPr>
          <p:cNvPr id="34830" name="Text Box 15"/>
          <p:cNvSpPr txBox="1">
            <a:spLocks noChangeArrowheads="1"/>
          </p:cNvSpPr>
          <p:nvPr/>
        </p:nvSpPr>
        <p:spPr bwMode="auto">
          <a:xfrm>
            <a:off x="1676400" y="46164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4</a:t>
            </a:r>
          </a:p>
        </p:txBody>
      </p:sp>
      <p:sp>
        <p:nvSpPr>
          <p:cNvPr id="34831" name="Text Box 16"/>
          <p:cNvSpPr txBox="1">
            <a:spLocks noChangeArrowheads="1"/>
          </p:cNvSpPr>
          <p:nvPr/>
        </p:nvSpPr>
        <p:spPr bwMode="auto">
          <a:xfrm>
            <a:off x="3352800" y="46164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3</a:t>
            </a:r>
          </a:p>
        </p:txBody>
      </p:sp>
      <p:sp>
        <p:nvSpPr>
          <p:cNvPr id="34832" name="Text Box 17"/>
          <p:cNvSpPr txBox="1">
            <a:spLocks noChangeArrowheads="1"/>
          </p:cNvSpPr>
          <p:nvPr/>
        </p:nvSpPr>
        <p:spPr bwMode="auto">
          <a:xfrm>
            <a:off x="5029200" y="55308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2</a:t>
            </a:r>
          </a:p>
        </p:txBody>
      </p:sp>
      <p:sp>
        <p:nvSpPr>
          <p:cNvPr id="34833" name="Text Box 18"/>
          <p:cNvSpPr txBox="1">
            <a:spLocks noChangeArrowheads="1"/>
          </p:cNvSpPr>
          <p:nvPr/>
        </p:nvSpPr>
        <p:spPr bwMode="auto">
          <a:xfrm>
            <a:off x="1676400" y="64452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8</a:t>
            </a:r>
          </a:p>
        </p:txBody>
      </p:sp>
      <p:sp>
        <p:nvSpPr>
          <p:cNvPr id="34834" name="Text Box 19"/>
          <p:cNvSpPr txBox="1">
            <a:spLocks noChangeArrowheads="1"/>
          </p:cNvSpPr>
          <p:nvPr/>
        </p:nvSpPr>
        <p:spPr bwMode="auto">
          <a:xfrm>
            <a:off x="3352800" y="6445250"/>
            <a:ext cx="296863" cy="336550"/>
          </a:xfrm>
          <a:prstGeom prst="rect">
            <a:avLst/>
          </a:prstGeom>
          <a:noFill/>
          <a:ln w="19050">
            <a:noFill/>
            <a:miter lim="800000"/>
            <a:headEnd/>
            <a:tailEnd/>
          </a:ln>
        </p:spPr>
        <p:txBody>
          <a:bodyPr wrap="none">
            <a:spAutoFit/>
          </a:bodyPr>
          <a:lstStyle/>
          <a:p>
            <a:pPr algn="l"/>
            <a:r>
              <a:rPr lang="en-US" altLang="zh-CN" sz="1600">
                <a:ea typeface="宋体" charset="-122"/>
              </a:rPr>
              <a:t>6</a:t>
            </a:r>
          </a:p>
        </p:txBody>
      </p:sp>
      <p:sp>
        <p:nvSpPr>
          <p:cNvPr id="34835" name="Text Box 20"/>
          <p:cNvSpPr txBox="1">
            <a:spLocks noChangeArrowheads="1"/>
          </p:cNvSpPr>
          <p:nvPr/>
        </p:nvSpPr>
        <p:spPr bwMode="auto">
          <a:xfrm>
            <a:off x="2514600" y="47958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3</a:t>
            </a:r>
          </a:p>
        </p:txBody>
      </p:sp>
      <p:sp>
        <p:nvSpPr>
          <p:cNvPr id="34836" name="Text Box 21"/>
          <p:cNvSpPr txBox="1">
            <a:spLocks noChangeArrowheads="1"/>
          </p:cNvSpPr>
          <p:nvPr/>
        </p:nvSpPr>
        <p:spPr bwMode="auto">
          <a:xfrm>
            <a:off x="4038600" y="51006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0</a:t>
            </a:r>
          </a:p>
        </p:txBody>
      </p:sp>
      <p:sp>
        <p:nvSpPr>
          <p:cNvPr id="34837" name="Text Box 22"/>
          <p:cNvSpPr txBox="1">
            <a:spLocks noChangeArrowheads="1"/>
          </p:cNvSpPr>
          <p:nvPr/>
        </p:nvSpPr>
        <p:spPr bwMode="auto">
          <a:xfrm>
            <a:off x="2590800" y="54816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0</a:t>
            </a:r>
          </a:p>
        </p:txBody>
      </p:sp>
      <p:sp>
        <p:nvSpPr>
          <p:cNvPr id="34838" name="Text Box 23"/>
          <p:cNvSpPr txBox="1">
            <a:spLocks noChangeArrowheads="1"/>
          </p:cNvSpPr>
          <p:nvPr/>
        </p:nvSpPr>
        <p:spPr bwMode="auto">
          <a:xfrm>
            <a:off x="1524000" y="54816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1</a:t>
            </a:r>
          </a:p>
        </p:txBody>
      </p:sp>
      <p:sp>
        <p:nvSpPr>
          <p:cNvPr id="34839" name="Text Box 24"/>
          <p:cNvSpPr txBox="1">
            <a:spLocks noChangeArrowheads="1"/>
          </p:cNvSpPr>
          <p:nvPr/>
        </p:nvSpPr>
        <p:spPr bwMode="auto">
          <a:xfrm>
            <a:off x="2514600" y="6243638"/>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6</a:t>
            </a:r>
          </a:p>
        </p:txBody>
      </p:sp>
      <p:sp>
        <p:nvSpPr>
          <p:cNvPr id="34840" name="Text Box 25"/>
          <p:cNvSpPr txBox="1">
            <a:spLocks noChangeArrowheads="1"/>
          </p:cNvSpPr>
          <p:nvPr/>
        </p:nvSpPr>
        <p:spPr bwMode="auto">
          <a:xfrm>
            <a:off x="4038600" y="5938838"/>
            <a:ext cx="282575" cy="304800"/>
          </a:xfrm>
          <a:prstGeom prst="rect">
            <a:avLst/>
          </a:prstGeom>
          <a:noFill/>
          <a:ln w="19050">
            <a:noFill/>
            <a:miter lim="800000"/>
            <a:headEnd/>
            <a:tailEnd/>
          </a:ln>
        </p:spPr>
        <p:txBody>
          <a:bodyPr wrap="none">
            <a:spAutoFit/>
          </a:bodyPr>
          <a:lstStyle/>
          <a:p>
            <a:pPr algn="l"/>
            <a:r>
              <a:rPr lang="en-US" altLang="zh-CN">
                <a:solidFill>
                  <a:srgbClr val="FF3300"/>
                </a:solidFill>
                <a:ea typeface="宋体" charset="-122"/>
              </a:rPr>
              <a:t>0</a:t>
            </a:r>
          </a:p>
        </p:txBody>
      </p:sp>
      <p:sp>
        <p:nvSpPr>
          <p:cNvPr id="34841" name="Text Box 26"/>
          <p:cNvSpPr txBox="1">
            <a:spLocks noChangeArrowheads="1"/>
          </p:cNvSpPr>
          <p:nvPr/>
        </p:nvSpPr>
        <p:spPr bwMode="auto">
          <a:xfrm>
            <a:off x="6003925" y="4730750"/>
            <a:ext cx="1995488" cy="1368425"/>
          </a:xfrm>
          <a:prstGeom prst="rect">
            <a:avLst/>
          </a:prstGeom>
          <a:noFill/>
          <a:ln w="19050">
            <a:noFill/>
            <a:miter lim="800000"/>
            <a:headEnd/>
            <a:tailEnd/>
          </a:ln>
        </p:spPr>
        <p:txBody>
          <a:bodyPr wrap="none">
            <a:spAutoFit/>
          </a:bodyPr>
          <a:lstStyle/>
          <a:p>
            <a:pPr algn="l"/>
            <a:r>
              <a:rPr lang="en-US" altLang="zh-CN">
                <a:ea typeface="宋体" charset="-122"/>
              </a:rPr>
              <a:t>Finalize edge:</a:t>
            </a:r>
          </a:p>
          <a:p>
            <a:pPr algn="l"/>
            <a:r>
              <a:rPr lang="en-US" altLang="zh-CN">
                <a:ea typeface="宋体" charset="-122"/>
              </a:rPr>
              <a:t>(a,b) :  b becomes tight</a:t>
            </a:r>
          </a:p>
          <a:p>
            <a:pPr algn="l"/>
            <a:r>
              <a:rPr lang="en-US" altLang="zh-CN">
                <a:ea typeface="宋体" charset="-122"/>
              </a:rPr>
              <a:t>(a,c) :  a becomes tight</a:t>
            </a:r>
          </a:p>
          <a:p>
            <a:pPr algn="l"/>
            <a:r>
              <a:rPr lang="en-US" altLang="zh-CN">
                <a:ea typeface="宋体" charset="-122"/>
              </a:rPr>
              <a:t>(a,d) :  no change</a:t>
            </a:r>
          </a:p>
          <a:p>
            <a:pPr algn="l"/>
            <a:r>
              <a:rPr lang="en-US" altLang="zh-CN">
                <a:ea typeface="宋体" charset="-122"/>
              </a:rPr>
              <a:t>(b,e) :  no change</a:t>
            </a:r>
          </a:p>
          <a:p>
            <a:pPr algn="l"/>
            <a:r>
              <a:rPr lang="en-US" altLang="zh-CN">
                <a:ea typeface="宋体" charset="-122"/>
              </a:rPr>
              <a:t>(c,d) :  d becomes tight</a:t>
            </a:r>
          </a:p>
        </p:txBody>
      </p:sp>
      <p:sp>
        <p:nvSpPr>
          <p:cNvPr id="34842" name="Rectangle 27"/>
          <p:cNvSpPr>
            <a:spLocks noChangeArrowheads="1"/>
          </p:cNvSpPr>
          <p:nvPr/>
        </p:nvSpPr>
        <p:spPr bwMode="auto">
          <a:xfrm>
            <a:off x="1676400" y="1671638"/>
            <a:ext cx="6096000" cy="2724150"/>
          </a:xfrm>
          <a:prstGeom prst="rect">
            <a:avLst/>
          </a:prstGeom>
          <a:noFill/>
          <a:ln w="19050">
            <a:solidFill>
              <a:schemeClr val="tx1"/>
            </a:solidFill>
            <a:miter lim="800000"/>
            <a:headEnd/>
            <a:tailEnd/>
          </a:ln>
        </p:spPr>
        <p:txBody>
          <a:bodyPr>
            <a:spAutoFit/>
          </a:bodyPr>
          <a:lstStyle/>
          <a:p>
            <a:pPr marL="457200" indent="-457200" algn="l">
              <a:spcBef>
                <a:spcPct val="50000"/>
              </a:spcBef>
              <a:buFont typeface="Wingdings" pitchFamily="2" charset="2"/>
              <a:buNone/>
            </a:pPr>
            <a:r>
              <a:rPr lang="en-US" altLang="zh-CN" sz="1800" b="1">
                <a:solidFill>
                  <a:schemeClr val="tx1"/>
                </a:solidFill>
                <a:ea typeface="宋体" charset="-122"/>
              </a:rPr>
              <a:t>ALGORITHM</a:t>
            </a:r>
            <a:r>
              <a:rPr lang="en-US" altLang="zh-CN" sz="1800">
                <a:solidFill>
                  <a:schemeClr val="tx1"/>
                </a:solidFill>
                <a:ea typeface="宋体" charset="-122"/>
              </a:rPr>
              <a:t> Approximate-Vertex-Cover (G(V,E), w(V))</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p(u,v)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0</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finalize (u,v), i.e., </a:t>
            </a:r>
            <a:br>
              <a:rPr lang="en-US" altLang="zh-CN" sz="1800">
                <a:solidFill>
                  <a:schemeClr val="tx1"/>
                </a:solidFill>
                <a:ea typeface="宋体" charset="-122"/>
              </a:rPr>
            </a:br>
            <a:r>
              <a:rPr lang="en-US" altLang="zh-CN" sz="1800">
                <a:solidFill>
                  <a:schemeClr val="tx1"/>
                </a:solidFill>
                <a:ea typeface="宋体" charset="-122"/>
              </a:rPr>
              <a:t>       increase p(u,v) until u or v becomes tight</a:t>
            </a:r>
          </a:p>
          <a:p>
            <a:pPr marL="457200" indent="-457200" algn="l">
              <a:spcBef>
                <a:spcPct val="50000"/>
              </a:spcBef>
              <a:buFont typeface="Wingdings" pitchFamily="2" charset="2"/>
              <a:buNone/>
            </a:pPr>
            <a:r>
              <a:rPr lang="en-US" altLang="zh-CN" sz="1800">
                <a:solidFill>
                  <a:schemeClr val="tx1"/>
                </a:solidFill>
                <a:ea typeface="宋体" charset="-122"/>
              </a:rPr>
              <a:t>    C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 { 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V |  v is tight }</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return</a:t>
            </a:r>
            <a:r>
              <a:rPr lang="en-US" altLang="zh-CN" sz="1800">
                <a:solidFill>
                  <a:schemeClr val="tx1"/>
                </a:solidFill>
                <a:ea typeface="宋体" charset="-122"/>
              </a:rPr>
              <a:t> C</a:t>
            </a:r>
          </a:p>
          <a:p>
            <a:pPr marL="457200" indent="-457200" algn="l">
              <a:spcBef>
                <a:spcPct val="50000"/>
              </a:spcBef>
              <a:buFont typeface="Wingdings" pitchFamily="2" charset="2"/>
              <a:buNone/>
            </a:pPr>
            <a:r>
              <a:rPr lang="en-US" altLang="zh-CN" sz="1800" b="1">
                <a:solidFill>
                  <a:schemeClr val="tx1"/>
                </a:solidFill>
                <a:ea typeface="宋体" charset="-122"/>
              </a:rPr>
              <a:t>end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z="4000" smtClean="0">
                <a:solidFill>
                  <a:srgbClr val="000000"/>
                </a:solidFill>
                <a:ea typeface="宋体" charset="-122"/>
              </a:rPr>
              <a:t>Approx WVCP by Pricing Method</a:t>
            </a:r>
            <a:endParaRPr lang="zh-CN" altLang="en-US" sz="4000" smtClean="0">
              <a:solidFill>
                <a:srgbClr val="000000"/>
              </a:solidFill>
              <a:ea typeface="宋体" charset="-122"/>
            </a:endParaRPr>
          </a:p>
        </p:txBody>
      </p:sp>
      <p:sp>
        <p:nvSpPr>
          <p:cNvPr id="35843" name="Text Box 27"/>
          <p:cNvSpPr txBox="1">
            <a:spLocks noChangeArrowheads="1"/>
          </p:cNvSpPr>
          <p:nvPr/>
        </p:nvSpPr>
        <p:spPr bwMode="auto">
          <a:xfrm>
            <a:off x="4930775" y="6200775"/>
            <a:ext cx="3756025" cy="581025"/>
          </a:xfrm>
          <a:prstGeom prst="rect">
            <a:avLst/>
          </a:prstGeom>
          <a:noFill/>
          <a:ln w="19050">
            <a:noFill/>
            <a:miter lim="800000"/>
            <a:headEnd/>
            <a:tailEnd/>
          </a:ln>
        </p:spPr>
        <p:txBody>
          <a:bodyPr wrap="none">
            <a:spAutoFit/>
          </a:bodyPr>
          <a:lstStyle/>
          <a:p>
            <a:pPr algn="l"/>
            <a:r>
              <a:rPr lang="en-US" altLang="zh-CN" sz="1600">
                <a:solidFill>
                  <a:schemeClr val="tx1"/>
                </a:solidFill>
                <a:ea typeface="宋体" charset="-122"/>
              </a:rPr>
              <a:t>C = { a,b,d} ,      W(C) = 4 + 3 + 6 = 13</a:t>
            </a:r>
          </a:p>
          <a:p>
            <a:pPr algn="l"/>
            <a:r>
              <a:rPr lang="en-US" altLang="zh-CN" sz="1600">
                <a:solidFill>
                  <a:schemeClr val="tx1"/>
                </a:solidFill>
                <a:ea typeface="宋体" charset="-122"/>
              </a:rPr>
              <a:t>C</a:t>
            </a:r>
            <a:r>
              <a:rPr lang="en-US" altLang="zh-CN" sz="1600" baseline="-25000">
                <a:solidFill>
                  <a:schemeClr val="tx1"/>
                </a:solidFill>
                <a:ea typeface="宋体" charset="-122"/>
              </a:rPr>
              <a:t>OPT</a:t>
            </a:r>
            <a:r>
              <a:rPr lang="en-US" altLang="zh-CN" sz="1600">
                <a:solidFill>
                  <a:schemeClr val="tx1"/>
                </a:solidFill>
                <a:ea typeface="宋体" charset="-122"/>
              </a:rPr>
              <a:t> = {a,d,e},   W(C</a:t>
            </a:r>
            <a:r>
              <a:rPr lang="en-US" altLang="zh-CN" sz="1600" baseline="-25000">
                <a:solidFill>
                  <a:schemeClr val="tx1"/>
                </a:solidFill>
                <a:ea typeface="宋体" charset="-122"/>
              </a:rPr>
              <a:t>OPT</a:t>
            </a:r>
            <a:r>
              <a:rPr lang="en-US" altLang="zh-CN" sz="1600">
                <a:solidFill>
                  <a:schemeClr val="tx1"/>
                </a:solidFill>
                <a:ea typeface="宋体" charset="-122"/>
              </a:rPr>
              <a:t>) = 4+6+2 = 12.</a:t>
            </a:r>
          </a:p>
        </p:txBody>
      </p:sp>
      <p:sp>
        <p:nvSpPr>
          <p:cNvPr id="35844" name="Rectangle 28"/>
          <p:cNvSpPr>
            <a:spLocks noChangeArrowheads="1"/>
          </p:cNvSpPr>
          <p:nvPr/>
        </p:nvSpPr>
        <p:spPr bwMode="auto">
          <a:xfrm>
            <a:off x="1676400" y="1524000"/>
            <a:ext cx="6096000" cy="2724150"/>
          </a:xfrm>
          <a:prstGeom prst="rect">
            <a:avLst/>
          </a:prstGeom>
          <a:noFill/>
          <a:ln w="19050">
            <a:solidFill>
              <a:schemeClr val="tx1"/>
            </a:solidFill>
            <a:miter lim="800000"/>
            <a:headEnd/>
            <a:tailEnd/>
          </a:ln>
        </p:spPr>
        <p:txBody>
          <a:bodyPr>
            <a:spAutoFit/>
          </a:bodyPr>
          <a:lstStyle/>
          <a:p>
            <a:pPr marL="457200" indent="-457200" algn="l">
              <a:spcBef>
                <a:spcPct val="50000"/>
              </a:spcBef>
              <a:buFont typeface="Wingdings" pitchFamily="2" charset="2"/>
              <a:buNone/>
            </a:pPr>
            <a:r>
              <a:rPr lang="en-US" altLang="zh-CN" sz="1800" b="1">
                <a:solidFill>
                  <a:schemeClr val="tx1"/>
                </a:solidFill>
                <a:ea typeface="宋体" charset="-122"/>
              </a:rPr>
              <a:t>ALGORITHM</a:t>
            </a:r>
            <a:r>
              <a:rPr lang="en-US" altLang="zh-CN" sz="1800">
                <a:solidFill>
                  <a:schemeClr val="tx1"/>
                </a:solidFill>
                <a:ea typeface="宋体" charset="-122"/>
              </a:rPr>
              <a:t> Approximate-Vertex-Cover (G(V,E), w(V))</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p(u,v)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0</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for</a:t>
            </a:r>
            <a:r>
              <a:rPr lang="en-US" altLang="zh-CN" sz="1800">
                <a:solidFill>
                  <a:schemeClr val="tx1"/>
                </a:solidFill>
                <a:ea typeface="宋体" charset="-122"/>
              </a:rPr>
              <a:t> each edge (u,v)</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E  </a:t>
            </a:r>
            <a:r>
              <a:rPr lang="en-US" altLang="zh-CN" sz="1800" b="1">
                <a:solidFill>
                  <a:schemeClr val="tx1"/>
                </a:solidFill>
                <a:ea typeface="宋体" charset="-122"/>
              </a:rPr>
              <a:t>do</a:t>
            </a:r>
            <a:r>
              <a:rPr lang="en-US" altLang="zh-CN" sz="1800">
                <a:solidFill>
                  <a:schemeClr val="tx1"/>
                </a:solidFill>
                <a:ea typeface="宋体" charset="-122"/>
              </a:rPr>
              <a:t>   finalize (u,v), i.e., </a:t>
            </a:r>
            <a:br>
              <a:rPr lang="en-US" altLang="zh-CN" sz="1800">
                <a:solidFill>
                  <a:schemeClr val="tx1"/>
                </a:solidFill>
                <a:ea typeface="宋体" charset="-122"/>
              </a:rPr>
            </a:br>
            <a:r>
              <a:rPr lang="en-US" altLang="zh-CN" sz="1800">
                <a:solidFill>
                  <a:schemeClr val="tx1"/>
                </a:solidFill>
                <a:ea typeface="宋体" charset="-122"/>
              </a:rPr>
              <a:t>       increase p(u,v) until u or v becomes tight</a:t>
            </a:r>
          </a:p>
          <a:p>
            <a:pPr marL="457200" indent="-457200" algn="l">
              <a:spcBef>
                <a:spcPct val="50000"/>
              </a:spcBef>
              <a:buFont typeface="Wingdings" pitchFamily="2" charset="2"/>
              <a:buNone/>
            </a:pPr>
            <a:r>
              <a:rPr lang="en-US" altLang="zh-CN" sz="1800">
                <a:solidFill>
                  <a:schemeClr val="tx1"/>
                </a:solidFill>
                <a:ea typeface="宋体" charset="-122"/>
              </a:rPr>
              <a:t>    C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 { v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V |  v is tight }</a:t>
            </a:r>
          </a:p>
          <a:p>
            <a:pPr marL="457200" indent="-457200" algn="l">
              <a:spcBef>
                <a:spcPct val="50000"/>
              </a:spcBef>
              <a:buFont typeface="Wingdings" pitchFamily="2" charset="2"/>
              <a:buNone/>
            </a:pPr>
            <a:r>
              <a:rPr lang="en-US" altLang="zh-CN" sz="1800">
                <a:solidFill>
                  <a:schemeClr val="tx1"/>
                </a:solidFill>
                <a:ea typeface="宋体" charset="-122"/>
              </a:rPr>
              <a:t>    </a:t>
            </a:r>
            <a:r>
              <a:rPr lang="en-US" altLang="zh-CN" sz="1800" b="1">
                <a:solidFill>
                  <a:schemeClr val="tx1"/>
                </a:solidFill>
                <a:ea typeface="宋体" charset="-122"/>
              </a:rPr>
              <a:t>return</a:t>
            </a:r>
            <a:r>
              <a:rPr lang="en-US" altLang="zh-CN" sz="1800">
                <a:solidFill>
                  <a:schemeClr val="tx1"/>
                </a:solidFill>
                <a:ea typeface="宋体" charset="-122"/>
              </a:rPr>
              <a:t> C</a:t>
            </a:r>
          </a:p>
          <a:p>
            <a:pPr marL="457200" indent="-457200" algn="l">
              <a:spcBef>
                <a:spcPct val="50000"/>
              </a:spcBef>
              <a:buFont typeface="Wingdings" pitchFamily="2" charset="2"/>
              <a:buNone/>
            </a:pPr>
            <a:r>
              <a:rPr lang="en-US" altLang="zh-CN" sz="1800" b="1">
                <a:solidFill>
                  <a:schemeClr val="tx1"/>
                </a:solidFill>
                <a:ea typeface="宋体" charset="-122"/>
              </a:rPr>
              <a:t>end</a:t>
            </a:r>
          </a:p>
        </p:txBody>
      </p:sp>
      <p:sp>
        <p:nvSpPr>
          <p:cNvPr id="35845" name="Line 29"/>
          <p:cNvSpPr>
            <a:spLocks noChangeShapeType="1"/>
          </p:cNvSpPr>
          <p:nvPr/>
        </p:nvSpPr>
        <p:spPr bwMode="auto">
          <a:xfrm>
            <a:off x="1828800" y="5029200"/>
            <a:ext cx="1676400" cy="0"/>
          </a:xfrm>
          <a:prstGeom prst="line">
            <a:avLst/>
          </a:prstGeom>
          <a:noFill/>
          <a:ln w="19050">
            <a:solidFill>
              <a:schemeClr val="hlink"/>
            </a:solidFill>
            <a:round/>
            <a:headEnd/>
            <a:tailEnd/>
          </a:ln>
        </p:spPr>
        <p:txBody>
          <a:bodyPr>
            <a:spAutoFit/>
          </a:bodyPr>
          <a:lstStyle/>
          <a:p>
            <a:endParaRPr lang="zh-CN" altLang="en-US"/>
          </a:p>
        </p:txBody>
      </p:sp>
      <p:sp>
        <p:nvSpPr>
          <p:cNvPr id="35846" name="Line 30"/>
          <p:cNvSpPr>
            <a:spLocks noChangeShapeType="1"/>
          </p:cNvSpPr>
          <p:nvPr/>
        </p:nvSpPr>
        <p:spPr bwMode="auto">
          <a:xfrm>
            <a:off x="3505200" y="5029200"/>
            <a:ext cx="1295400" cy="533400"/>
          </a:xfrm>
          <a:prstGeom prst="line">
            <a:avLst/>
          </a:prstGeom>
          <a:noFill/>
          <a:ln w="19050">
            <a:solidFill>
              <a:schemeClr val="hlink"/>
            </a:solidFill>
            <a:round/>
            <a:headEnd/>
            <a:tailEnd/>
          </a:ln>
        </p:spPr>
        <p:txBody>
          <a:bodyPr>
            <a:spAutoFit/>
          </a:bodyPr>
          <a:lstStyle/>
          <a:p>
            <a:endParaRPr lang="zh-CN" altLang="en-US"/>
          </a:p>
        </p:txBody>
      </p:sp>
      <p:sp>
        <p:nvSpPr>
          <p:cNvPr id="35847" name="Line 31"/>
          <p:cNvSpPr>
            <a:spLocks noChangeShapeType="1"/>
          </p:cNvSpPr>
          <p:nvPr/>
        </p:nvSpPr>
        <p:spPr bwMode="auto">
          <a:xfrm flipH="1">
            <a:off x="3505200" y="5562600"/>
            <a:ext cx="1295400" cy="533400"/>
          </a:xfrm>
          <a:prstGeom prst="line">
            <a:avLst/>
          </a:prstGeom>
          <a:noFill/>
          <a:ln w="19050">
            <a:solidFill>
              <a:schemeClr val="hlink"/>
            </a:solidFill>
            <a:round/>
            <a:headEnd/>
            <a:tailEnd/>
          </a:ln>
        </p:spPr>
        <p:txBody>
          <a:bodyPr>
            <a:spAutoFit/>
          </a:bodyPr>
          <a:lstStyle/>
          <a:p>
            <a:endParaRPr lang="zh-CN" altLang="en-US"/>
          </a:p>
        </p:txBody>
      </p:sp>
      <p:sp>
        <p:nvSpPr>
          <p:cNvPr id="35848" name="Line 32"/>
          <p:cNvSpPr>
            <a:spLocks noChangeShapeType="1"/>
          </p:cNvSpPr>
          <p:nvPr/>
        </p:nvSpPr>
        <p:spPr bwMode="auto">
          <a:xfrm>
            <a:off x="1828800" y="5029200"/>
            <a:ext cx="1676400" cy="1066800"/>
          </a:xfrm>
          <a:prstGeom prst="line">
            <a:avLst/>
          </a:prstGeom>
          <a:noFill/>
          <a:ln w="19050">
            <a:solidFill>
              <a:schemeClr val="hlink"/>
            </a:solidFill>
            <a:round/>
            <a:headEnd/>
            <a:tailEnd/>
          </a:ln>
        </p:spPr>
        <p:txBody>
          <a:bodyPr>
            <a:spAutoFit/>
          </a:bodyPr>
          <a:lstStyle/>
          <a:p>
            <a:endParaRPr lang="zh-CN" altLang="en-US"/>
          </a:p>
        </p:txBody>
      </p:sp>
      <p:sp>
        <p:nvSpPr>
          <p:cNvPr id="35849" name="Line 33"/>
          <p:cNvSpPr>
            <a:spLocks noChangeShapeType="1"/>
          </p:cNvSpPr>
          <p:nvPr/>
        </p:nvSpPr>
        <p:spPr bwMode="auto">
          <a:xfrm flipV="1">
            <a:off x="1828800" y="6096000"/>
            <a:ext cx="1676400" cy="0"/>
          </a:xfrm>
          <a:prstGeom prst="line">
            <a:avLst/>
          </a:prstGeom>
          <a:noFill/>
          <a:ln w="19050">
            <a:solidFill>
              <a:schemeClr val="hlink"/>
            </a:solidFill>
            <a:round/>
            <a:headEnd/>
            <a:tailEnd/>
          </a:ln>
        </p:spPr>
        <p:txBody>
          <a:bodyPr>
            <a:spAutoFit/>
          </a:bodyPr>
          <a:lstStyle/>
          <a:p>
            <a:endParaRPr lang="zh-CN" altLang="en-US"/>
          </a:p>
        </p:txBody>
      </p:sp>
      <p:sp>
        <p:nvSpPr>
          <p:cNvPr id="35850" name="Line 34"/>
          <p:cNvSpPr>
            <a:spLocks noChangeShapeType="1"/>
          </p:cNvSpPr>
          <p:nvPr/>
        </p:nvSpPr>
        <p:spPr bwMode="auto">
          <a:xfrm>
            <a:off x="1828800" y="5029200"/>
            <a:ext cx="0" cy="1066800"/>
          </a:xfrm>
          <a:prstGeom prst="line">
            <a:avLst/>
          </a:prstGeom>
          <a:noFill/>
          <a:ln w="19050">
            <a:solidFill>
              <a:schemeClr val="hlink"/>
            </a:solidFill>
            <a:round/>
            <a:headEnd/>
            <a:tailEnd/>
          </a:ln>
        </p:spPr>
        <p:txBody>
          <a:bodyPr>
            <a:spAutoFit/>
          </a:bodyPr>
          <a:lstStyle/>
          <a:p>
            <a:endParaRPr lang="zh-CN" altLang="en-US"/>
          </a:p>
        </p:txBody>
      </p:sp>
      <p:sp>
        <p:nvSpPr>
          <p:cNvPr id="35851" name="Oval 35"/>
          <p:cNvSpPr>
            <a:spLocks noChangeArrowheads="1"/>
          </p:cNvSpPr>
          <p:nvPr/>
        </p:nvSpPr>
        <p:spPr bwMode="auto">
          <a:xfrm>
            <a:off x="1600200" y="4778375"/>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a</a:t>
            </a:r>
          </a:p>
        </p:txBody>
      </p:sp>
      <p:sp>
        <p:nvSpPr>
          <p:cNvPr id="35852" name="Oval 36"/>
          <p:cNvSpPr>
            <a:spLocks noChangeArrowheads="1"/>
          </p:cNvSpPr>
          <p:nvPr/>
        </p:nvSpPr>
        <p:spPr bwMode="auto">
          <a:xfrm>
            <a:off x="3276600" y="4800600"/>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b</a:t>
            </a:r>
          </a:p>
        </p:txBody>
      </p:sp>
      <p:sp>
        <p:nvSpPr>
          <p:cNvPr id="35853" name="Oval 37"/>
          <p:cNvSpPr>
            <a:spLocks noChangeArrowheads="1"/>
          </p:cNvSpPr>
          <p:nvPr/>
        </p:nvSpPr>
        <p:spPr bwMode="auto">
          <a:xfrm>
            <a:off x="4572000" y="5334000"/>
            <a:ext cx="439738" cy="457200"/>
          </a:xfrm>
          <a:prstGeom prst="ellipse">
            <a:avLst/>
          </a:prstGeom>
          <a:solidFill>
            <a:schemeClr val="bg1"/>
          </a:solidFill>
          <a:ln w="19050">
            <a:solidFill>
              <a:srgbClr val="FF3300"/>
            </a:solidFill>
            <a:round/>
            <a:headEnd/>
            <a:tailEnd/>
          </a:ln>
        </p:spPr>
        <p:txBody>
          <a:bodyPr anchor="ctr">
            <a:spAutoFit/>
          </a:bodyPr>
          <a:lstStyle/>
          <a:p>
            <a:pPr algn="l"/>
            <a:r>
              <a:rPr lang="en-US" altLang="zh-CN" sz="1600">
                <a:ea typeface="宋体" charset="-122"/>
              </a:rPr>
              <a:t>e</a:t>
            </a:r>
          </a:p>
        </p:txBody>
      </p:sp>
      <p:sp>
        <p:nvSpPr>
          <p:cNvPr id="35854" name="Oval 38"/>
          <p:cNvSpPr>
            <a:spLocks noChangeArrowheads="1"/>
          </p:cNvSpPr>
          <p:nvPr/>
        </p:nvSpPr>
        <p:spPr bwMode="auto">
          <a:xfrm>
            <a:off x="3276600" y="5867400"/>
            <a:ext cx="439738" cy="457200"/>
          </a:xfrm>
          <a:prstGeom prst="ellipse">
            <a:avLst/>
          </a:prstGeom>
          <a:solidFill>
            <a:srgbClr val="FF9999"/>
          </a:solidFill>
          <a:ln w="19050">
            <a:solidFill>
              <a:srgbClr val="FF3300"/>
            </a:solidFill>
            <a:round/>
            <a:headEnd/>
            <a:tailEnd/>
          </a:ln>
        </p:spPr>
        <p:txBody>
          <a:bodyPr anchor="ctr">
            <a:spAutoFit/>
          </a:bodyPr>
          <a:lstStyle/>
          <a:p>
            <a:r>
              <a:rPr lang="en-US" altLang="zh-CN" sz="1600">
                <a:ea typeface="宋体" charset="-122"/>
              </a:rPr>
              <a:t>d</a:t>
            </a:r>
          </a:p>
        </p:txBody>
      </p:sp>
      <p:sp>
        <p:nvSpPr>
          <p:cNvPr id="35855" name="Oval 39"/>
          <p:cNvSpPr>
            <a:spLocks noChangeArrowheads="1"/>
          </p:cNvSpPr>
          <p:nvPr/>
        </p:nvSpPr>
        <p:spPr bwMode="auto">
          <a:xfrm>
            <a:off x="1600200" y="5867400"/>
            <a:ext cx="439738" cy="457200"/>
          </a:xfrm>
          <a:prstGeom prst="ellipse">
            <a:avLst/>
          </a:prstGeom>
          <a:solidFill>
            <a:schemeClr val="bg1"/>
          </a:solidFill>
          <a:ln w="19050">
            <a:solidFill>
              <a:srgbClr val="FF3300"/>
            </a:solidFill>
            <a:round/>
            <a:headEnd/>
            <a:tailEnd/>
          </a:ln>
        </p:spPr>
        <p:txBody>
          <a:bodyPr anchor="ctr">
            <a:spAutoFit/>
          </a:bodyPr>
          <a:lstStyle/>
          <a:p>
            <a:r>
              <a:rPr lang="en-US" altLang="zh-CN" sz="1600">
                <a:ea typeface="宋体" charset="-122"/>
              </a:rPr>
              <a:t>c</a:t>
            </a:r>
          </a:p>
        </p:txBody>
      </p:sp>
      <p:sp>
        <p:nvSpPr>
          <p:cNvPr id="35856" name="Text Box 40"/>
          <p:cNvSpPr txBox="1">
            <a:spLocks noChangeArrowheads="1"/>
          </p:cNvSpPr>
          <p:nvPr/>
        </p:nvSpPr>
        <p:spPr bwMode="auto">
          <a:xfrm>
            <a:off x="1676400" y="4468813"/>
            <a:ext cx="296863" cy="336550"/>
          </a:xfrm>
          <a:prstGeom prst="rect">
            <a:avLst/>
          </a:prstGeom>
          <a:noFill/>
          <a:ln w="19050">
            <a:noFill/>
            <a:miter lim="800000"/>
            <a:headEnd/>
            <a:tailEnd/>
          </a:ln>
        </p:spPr>
        <p:txBody>
          <a:bodyPr wrap="none">
            <a:spAutoFit/>
          </a:bodyPr>
          <a:lstStyle/>
          <a:p>
            <a:pPr algn="l"/>
            <a:r>
              <a:rPr lang="en-US" altLang="zh-CN" sz="1600">
                <a:ea typeface="宋体" charset="-122"/>
              </a:rPr>
              <a:t>4</a:t>
            </a:r>
          </a:p>
        </p:txBody>
      </p:sp>
      <p:sp>
        <p:nvSpPr>
          <p:cNvPr id="35857" name="Text Box 41"/>
          <p:cNvSpPr txBox="1">
            <a:spLocks noChangeArrowheads="1"/>
          </p:cNvSpPr>
          <p:nvPr/>
        </p:nvSpPr>
        <p:spPr bwMode="auto">
          <a:xfrm>
            <a:off x="3352800" y="4468813"/>
            <a:ext cx="296863" cy="336550"/>
          </a:xfrm>
          <a:prstGeom prst="rect">
            <a:avLst/>
          </a:prstGeom>
          <a:noFill/>
          <a:ln w="19050">
            <a:noFill/>
            <a:miter lim="800000"/>
            <a:headEnd/>
            <a:tailEnd/>
          </a:ln>
        </p:spPr>
        <p:txBody>
          <a:bodyPr wrap="none">
            <a:spAutoFit/>
          </a:bodyPr>
          <a:lstStyle/>
          <a:p>
            <a:pPr algn="l"/>
            <a:r>
              <a:rPr lang="en-US" altLang="zh-CN" sz="1600">
                <a:ea typeface="宋体" charset="-122"/>
              </a:rPr>
              <a:t>3</a:t>
            </a:r>
          </a:p>
        </p:txBody>
      </p:sp>
      <p:sp>
        <p:nvSpPr>
          <p:cNvPr id="35858" name="Text Box 42"/>
          <p:cNvSpPr txBox="1">
            <a:spLocks noChangeArrowheads="1"/>
          </p:cNvSpPr>
          <p:nvPr/>
        </p:nvSpPr>
        <p:spPr bwMode="auto">
          <a:xfrm>
            <a:off x="5029200" y="5383213"/>
            <a:ext cx="296863" cy="336550"/>
          </a:xfrm>
          <a:prstGeom prst="rect">
            <a:avLst/>
          </a:prstGeom>
          <a:noFill/>
          <a:ln w="19050">
            <a:noFill/>
            <a:miter lim="800000"/>
            <a:headEnd/>
            <a:tailEnd/>
          </a:ln>
        </p:spPr>
        <p:txBody>
          <a:bodyPr wrap="none">
            <a:spAutoFit/>
          </a:bodyPr>
          <a:lstStyle/>
          <a:p>
            <a:pPr algn="l"/>
            <a:r>
              <a:rPr lang="en-US" altLang="zh-CN" sz="1600">
                <a:ea typeface="宋体" charset="-122"/>
              </a:rPr>
              <a:t>2</a:t>
            </a:r>
          </a:p>
        </p:txBody>
      </p:sp>
      <p:sp>
        <p:nvSpPr>
          <p:cNvPr id="35859" name="Text Box 43"/>
          <p:cNvSpPr txBox="1">
            <a:spLocks noChangeArrowheads="1"/>
          </p:cNvSpPr>
          <p:nvPr/>
        </p:nvSpPr>
        <p:spPr bwMode="auto">
          <a:xfrm>
            <a:off x="1676400" y="6297613"/>
            <a:ext cx="296863" cy="336550"/>
          </a:xfrm>
          <a:prstGeom prst="rect">
            <a:avLst/>
          </a:prstGeom>
          <a:noFill/>
          <a:ln w="19050">
            <a:noFill/>
            <a:miter lim="800000"/>
            <a:headEnd/>
            <a:tailEnd/>
          </a:ln>
        </p:spPr>
        <p:txBody>
          <a:bodyPr wrap="none">
            <a:spAutoFit/>
          </a:bodyPr>
          <a:lstStyle/>
          <a:p>
            <a:pPr algn="l"/>
            <a:r>
              <a:rPr lang="en-US" altLang="zh-CN" sz="1600">
                <a:ea typeface="宋体" charset="-122"/>
              </a:rPr>
              <a:t>8</a:t>
            </a:r>
          </a:p>
        </p:txBody>
      </p:sp>
      <p:sp>
        <p:nvSpPr>
          <p:cNvPr id="35860" name="Text Box 44"/>
          <p:cNvSpPr txBox="1">
            <a:spLocks noChangeArrowheads="1"/>
          </p:cNvSpPr>
          <p:nvPr/>
        </p:nvSpPr>
        <p:spPr bwMode="auto">
          <a:xfrm>
            <a:off x="3352800" y="6297613"/>
            <a:ext cx="296863" cy="336550"/>
          </a:xfrm>
          <a:prstGeom prst="rect">
            <a:avLst/>
          </a:prstGeom>
          <a:noFill/>
          <a:ln w="19050">
            <a:noFill/>
            <a:miter lim="800000"/>
            <a:headEnd/>
            <a:tailEnd/>
          </a:ln>
        </p:spPr>
        <p:txBody>
          <a:bodyPr wrap="none">
            <a:spAutoFit/>
          </a:bodyPr>
          <a:lstStyle/>
          <a:p>
            <a:pPr algn="l"/>
            <a:r>
              <a:rPr lang="en-US" altLang="zh-CN" sz="1600">
                <a:ea typeface="宋体" charset="-122"/>
              </a:rPr>
              <a:t>6</a:t>
            </a:r>
          </a:p>
        </p:txBody>
      </p:sp>
      <p:sp>
        <p:nvSpPr>
          <p:cNvPr id="35861" name="Text Box 45"/>
          <p:cNvSpPr txBox="1">
            <a:spLocks noChangeArrowheads="1"/>
          </p:cNvSpPr>
          <p:nvPr/>
        </p:nvSpPr>
        <p:spPr bwMode="auto">
          <a:xfrm>
            <a:off x="2514600" y="4648200"/>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3</a:t>
            </a:r>
          </a:p>
        </p:txBody>
      </p:sp>
      <p:sp>
        <p:nvSpPr>
          <p:cNvPr id="35862" name="Text Box 46"/>
          <p:cNvSpPr txBox="1">
            <a:spLocks noChangeArrowheads="1"/>
          </p:cNvSpPr>
          <p:nvPr/>
        </p:nvSpPr>
        <p:spPr bwMode="auto">
          <a:xfrm>
            <a:off x="4038600" y="4953000"/>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0</a:t>
            </a:r>
          </a:p>
        </p:txBody>
      </p:sp>
      <p:sp>
        <p:nvSpPr>
          <p:cNvPr id="35863" name="Text Box 47"/>
          <p:cNvSpPr txBox="1">
            <a:spLocks noChangeArrowheads="1"/>
          </p:cNvSpPr>
          <p:nvPr/>
        </p:nvSpPr>
        <p:spPr bwMode="auto">
          <a:xfrm>
            <a:off x="2590800" y="5334000"/>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0</a:t>
            </a:r>
          </a:p>
        </p:txBody>
      </p:sp>
      <p:sp>
        <p:nvSpPr>
          <p:cNvPr id="35864" name="Text Box 48"/>
          <p:cNvSpPr txBox="1">
            <a:spLocks noChangeArrowheads="1"/>
          </p:cNvSpPr>
          <p:nvPr/>
        </p:nvSpPr>
        <p:spPr bwMode="auto">
          <a:xfrm>
            <a:off x="1524000" y="5334000"/>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1</a:t>
            </a:r>
          </a:p>
        </p:txBody>
      </p:sp>
      <p:sp>
        <p:nvSpPr>
          <p:cNvPr id="35865" name="Text Box 49"/>
          <p:cNvSpPr txBox="1">
            <a:spLocks noChangeArrowheads="1"/>
          </p:cNvSpPr>
          <p:nvPr/>
        </p:nvSpPr>
        <p:spPr bwMode="auto">
          <a:xfrm>
            <a:off x="2514600" y="6096000"/>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6</a:t>
            </a:r>
          </a:p>
        </p:txBody>
      </p:sp>
      <p:sp>
        <p:nvSpPr>
          <p:cNvPr id="35866" name="Text Box 50"/>
          <p:cNvSpPr txBox="1">
            <a:spLocks noChangeArrowheads="1"/>
          </p:cNvSpPr>
          <p:nvPr/>
        </p:nvSpPr>
        <p:spPr bwMode="auto">
          <a:xfrm>
            <a:off x="4038600" y="5791200"/>
            <a:ext cx="282575" cy="304800"/>
          </a:xfrm>
          <a:prstGeom prst="rect">
            <a:avLst/>
          </a:prstGeom>
          <a:noFill/>
          <a:ln w="19050">
            <a:noFill/>
            <a:miter lim="800000"/>
            <a:headEnd/>
            <a:tailEnd/>
          </a:ln>
        </p:spPr>
        <p:txBody>
          <a:bodyPr wrap="none">
            <a:spAutoFit/>
          </a:bodyPr>
          <a:lstStyle/>
          <a:p>
            <a:pPr algn="l"/>
            <a:r>
              <a:rPr lang="en-US" altLang="zh-CN" b="1">
                <a:solidFill>
                  <a:schemeClr val="hlink"/>
                </a:solidFill>
                <a:ea typeface="宋体" charset="-122"/>
              </a:rPr>
              <a:t>0</a:t>
            </a:r>
          </a:p>
        </p:txBody>
      </p:sp>
      <p:sp>
        <p:nvSpPr>
          <p:cNvPr id="35867" name="Text Box 57"/>
          <p:cNvSpPr txBox="1">
            <a:spLocks noChangeArrowheads="1"/>
          </p:cNvSpPr>
          <p:nvPr/>
        </p:nvSpPr>
        <p:spPr bwMode="auto">
          <a:xfrm>
            <a:off x="6003925" y="4583113"/>
            <a:ext cx="1995488" cy="1581150"/>
          </a:xfrm>
          <a:prstGeom prst="rect">
            <a:avLst/>
          </a:prstGeom>
          <a:noFill/>
          <a:ln w="19050">
            <a:noFill/>
            <a:miter lim="800000"/>
            <a:headEnd/>
            <a:tailEnd/>
          </a:ln>
        </p:spPr>
        <p:txBody>
          <a:bodyPr wrap="none">
            <a:spAutoFit/>
          </a:bodyPr>
          <a:lstStyle/>
          <a:p>
            <a:pPr algn="l"/>
            <a:r>
              <a:rPr lang="en-US" altLang="zh-CN">
                <a:ea typeface="宋体" charset="-122"/>
              </a:rPr>
              <a:t>Finalize edge:</a:t>
            </a:r>
          </a:p>
          <a:p>
            <a:pPr algn="l"/>
            <a:r>
              <a:rPr lang="en-US" altLang="zh-CN">
                <a:ea typeface="宋体" charset="-122"/>
              </a:rPr>
              <a:t>(a,b) :  b becomes tight</a:t>
            </a:r>
          </a:p>
          <a:p>
            <a:pPr algn="l"/>
            <a:r>
              <a:rPr lang="en-US" altLang="zh-CN">
                <a:ea typeface="宋体" charset="-122"/>
              </a:rPr>
              <a:t>(a,c) :  a becomes tight</a:t>
            </a:r>
          </a:p>
          <a:p>
            <a:pPr algn="l"/>
            <a:r>
              <a:rPr lang="en-US" altLang="zh-CN">
                <a:ea typeface="宋体" charset="-122"/>
              </a:rPr>
              <a:t>(a,d) :  no change</a:t>
            </a:r>
          </a:p>
          <a:p>
            <a:pPr algn="l"/>
            <a:r>
              <a:rPr lang="en-US" altLang="zh-CN">
                <a:ea typeface="宋体" charset="-122"/>
              </a:rPr>
              <a:t>(b,e) :  no change</a:t>
            </a:r>
          </a:p>
          <a:p>
            <a:pPr algn="l"/>
            <a:r>
              <a:rPr lang="en-US" altLang="zh-CN">
                <a:ea typeface="宋体" charset="-122"/>
              </a:rPr>
              <a:t>(c,d) :  d becomes tight</a:t>
            </a:r>
          </a:p>
          <a:p>
            <a:pPr algn="l"/>
            <a:r>
              <a:rPr lang="en-US" altLang="zh-CN">
                <a:ea typeface="宋体" charset="-122"/>
              </a:rPr>
              <a:t>(d,e) :  no change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z="3200" smtClean="0">
                <a:solidFill>
                  <a:srgbClr val="000000"/>
                </a:solidFill>
                <a:latin typeface="Arial" charset="0"/>
                <a:ea typeface="宋体" charset="-122"/>
              </a:rPr>
              <a:t>This is a 2-approximation algorithm</a:t>
            </a:r>
            <a:endParaRPr lang="zh-CN" altLang="en-US" smtClean="0">
              <a:ea typeface="宋体" charset="-122"/>
            </a:endParaRPr>
          </a:p>
        </p:txBody>
      </p:sp>
      <p:sp>
        <p:nvSpPr>
          <p:cNvPr id="3" name="内容占位符 2"/>
          <p:cNvSpPr>
            <a:spLocks noGrp="1"/>
          </p:cNvSpPr>
          <p:nvPr>
            <p:ph idx="1"/>
          </p:nvPr>
        </p:nvSpPr>
        <p:spPr/>
        <p:txBody>
          <a:bodyPr/>
          <a:lstStyle/>
          <a:p>
            <a:pPr marL="0" indent="0" eaLnBrk="1" hangingPunct="1">
              <a:spcBef>
                <a:spcPct val="50000"/>
              </a:spcBef>
              <a:buFontTx/>
              <a:buNone/>
              <a:defRPr/>
            </a:pPr>
            <a:r>
              <a:rPr lang="en-US" altLang="zh-CN" sz="1800" b="1" kern="1200" dirty="0" smtClean="0">
                <a:latin typeface="Arial" charset="0"/>
                <a:ea typeface="宋体" pitchFamily="2" charset="-122"/>
              </a:rPr>
              <a:t>THEOREM:</a:t>
            </a:r>
            <a:r>
              <a:rPr lang="en-US" altLang="zh-CN" sz="1800" kern="1200" dirty="0" smtClean="0">
                <a:latin typeface="Arial" charset="0"/>
                <a:ea typeface="宋体" pitchFamily="2" charset="-122"/>
              </a:rPr>
              <a:t>  The algorithm has the following properties:</a:t>
            </a:r>
          </a:p>
          <a:p>
            <a:pPr marL="0" indent="0" eaLnBrk="1" hangingPunct="1">
              <a:spcBef>
                <a:spcPct val="50000"/>
              </a:spcBef>
              <a:buFontTx/>
              <a:buNone/>
              <a:defRPr/>
            </a:pPr>
            <a:r>
              <a:rPr lang="en-US" altLang="zh-CN" sz="1800" kern="1200" dirty="0" smtClean="0">
                <a:latin typeface="Arial" charset="0"/>
                <a:ea typeface="宋体" pitchFamily="2" charset="-122"/>
              </a:rPr>
              <a:t>	(1) Correctness:     outputs a feasible vertex cover C</a:t>
            </a:r>
          </a:p>
          <a:p>
            <a:pPr marL="0" indent="0" eaLnBrk="1" hangingPunct="1">
              <a:spcBef>
                <a:spcPct val="50000"/>
              </a:spcBef>
              <a:buFontTx/>
              <a:buNone/>
              <a:defRPr/>
            </a:pPr>
            <a:r>
              <a:rPr lang="en-US" altLang="zh-CN" sz="1800" kern="1200" dirty="0" smtClean="0">
                <a:latin typeface="Arial" charset="0"/>
                <a:ea typeface="宋体" pitchFamily="2" charset="-122"/>
              </a:rPr>
              <a:t>	(2) Running Time:  polynomial  (in fact linear time)</a:t>
            </a:r>
          </a:p>
          <a:p>
            <a:pPr marL="0" indent="0" eaLnBrk="1" hangingPunct="1">
              <a:spcBef>
                <a:spcPct val="50000"/>
              </a:spcBef>
              <a:buFontTx/>
              <a:buNone/>
              <a:defRPr/>
            </a:pPr>
            <a:r>
              <a:rPr lang="en-US" altLang="zh-CN" sz="1800" kern="1200" dirty="0" smtClean="0">
                <a:latin typeface="Arial" charset="0"/>
                <a:ea typeface="宋体" pitchFamily="2" charset="-122"/>
              </a:rPr>
              <a:t>	(3) Approx Bound:  W(C) </a:t>
            </a:r>
            <a:r>
              <a:rPr lang="en-US" altLang="zh-CN" sz="1800" kern="1200" dirty="0" smtClean="0">
                <a:latin typeface="Arial" charset="0"/>
                <a:ea typeface="宋体" pitchFamily="2" charset="-122"/>
                <a:sym typeface="Symbol" pitchFamily="18" charset="2"/>
              </a:rPr>
              <a:t></a:t>
            </a:r>
            <a:r>
              <a:rPr lang="en-US" altLang="zh-CN" sz="1800" kern="1200" dirty="0" smtClean="0">
                <a:latin typeface="Arial" charset="0"/>
                <a:ea typeface="宋体" pitchFamily="2" charset="-122"/>
              </a:rPr>
              <a:t>  2  W(C</a:t>
            </a:r>
            <a:r>
              <a:rPr lang="en-US" altLang="zh-CN" sz="1800" kern="1200" baseline="-25000" dirty="0" smtClean="0">
                <a:latin typeface="Arial" charset="0"/>
                <a:ea typeface="宋体" pitchFamily="2" charset="-122"/>
              </a:rPr>
              <a:t>OPT</a:t>
            </a:r>
            <a:r>
              <a:rPr lang="en-US" altLang="zh-CN" sz="1800" kern="1200" dirty="0" smtClean="0">
                <a:latin typeface="Arial" charset="0"/>
                <a:ea typeface="宋体" pitchFamily="2" charset="-122"/>
              </a:rPr>
              <a:t>)     (and </a:t>
            </a:r>
            <a:r>
              <a:rPr lang="en-US" altLang="zh-CN" sz="1800" kern="1200" dirty="0" smtClean="0">
                <a:latin typeface="Symbol" pitchFamily="18" charset="2"/>
                <a:ea typeface="宋体" pitchFamily="2" charset="-122"/>
              </a:rPr>
              <a:t>r </a:t>
            </a:r>
            <a:r>
              <a:rPr lang="en-US" altLang="zh-CN" sz="1800" kern="1200" dirty="0" smtClean="0">
                <a:latin typeface="Arial" charset="0"/>
                <a:ea typeface="宋体" pitchFamily="2" charset="-122"/>
              </a:rPr>
              <a:t>= 2 is tight)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en-US" altLang="zh-CN" sz="3600" smtClean="0">
                <a:solidFill>
                  <a:srgbClr val="000000"/>
                </a:solidFill>
                <a:ea typeface="宋体" charset="-122"/>
              </a:rPr>
              <a:t>Weighted Set Cover Problem (WSCP)</a:t>
            </a:r>
            <a:endParaRPr lang="zh-CN" altLang="en-US" sz="3600" smtClean="0">
              <a:ea typeface="宋体" charset="-122"/>
            </a:endParaRPr>
          </a:p>
        </p:txBody>
      </p:sp>
      <p:sp>
        <p:nvSpPr>
          <p:cNvPr id="7172" name="Rectangle 3"/>
          <p:cNvSpPr>
            <a:spLocks noChangeArrowheads="1"/>
          </p:cNvSpPr>
          <p:nvPr/>
        </p:nvSpPr>
        <p:spPr bwMode="auto">
          <a:xfrm>
            <a:off x="762000" y="1831975"/>
            <a:ext cx="8001000" cy="3035300"/>
          </a:xfrm>
          <a:prstGeom prst="rect">
            <a:avLst/>
          </a:prstGeom>
          <a:noFill/>
          <a:ln w="19050">
            <a:solidFill>
              <a:schemeClr val="hlink"/>
            </a:solidFill>
            <a:miter lim="800000"/>
            <a:headEnd/>
            <a:tailEnd/>
          </a:ln>
        </p:spPr>
        <p:txBody>
          <a:bodyPr>
            <a:spAutoFit/>
          </a:bodyPr>
          <a:lstStyle/>
          <a:p>
            <a:pPr marL="457200" indent="-457200" algn="l">
              <a:spcBef>
                <a:spcPct val="50000"/>
              </a:spcBef>
              <a:buFont typeface="Wingdings" pitchFamily="2" charset="2"/>
              <a:buNone/>
            </a:pPr>
            <a:r>
              <a:rPr lang="en-US" altLang="zh-CN" sz="2000" b="1">
                <a:solidFill>
                  <a:schemeClr val="tx1"/>
                </a:solidFill>
                <a:ea typeface="宋体" charset="-122"/>
              </a:rPr>
              <a:t>Input:</a:t>
            </a:r>
            <a:r>
              <a:rPr lang="en-US" altLang="zh-CN" sz="2000">
                <a:solidFill>
                  <a:schemeClr val="tx1"/>
                </a:solidFill>
                <a:ea typeface="宋体" charset="-122"/>
              </a:rPr>
              <a:t>    a set X = {x</a:t>
            </a:r>
            <a:r>
              <a:rPr lang="en-US" altLang="zh-CN" sz="2000" baseline="-25000">
                <a:solidFill>
                  <a:schemeClr val="tx1"/>
                </a:solidFill>
                <a:ea typeface="宋体" charset="-122"/>
              </a:rPr>
              <a:t>1</a:t>
            </a:r>
            <a:r>
              <a:rPr lang="en-US" altLang="zh-CN" sz="2000">
                <a:solidFill>
                  <a:schemeClr val="tx1"/>
                </a:solidFill>
                <a:ea typeface="宋体" charset="-122"/>
              </a:rPr>
              <a:t>, x</a:t>
            </a:r>
            <a:r>
              <a:rPr lang="en-US" altLang="zh-CN" sz="2000" baseline="-25000">
                <a:solidFill>
                  <a:schemeClr val="tx1"/>
                </a:solidFill>
                <a:ea typeface="宋体" charset="-122"/>
              </a:rPr>
              <a:t>2</a:t>
            </a:r>
            <a:r>
              <a:rPr lang="en-US" altLang="zh-CN" sz="2000">
                <a:solidFill>
                  <a:schemeClr val="tx1"/>
                </a:solidFill>
                <a:ea typeface="宋体" charset="-122"/>
              </a:rPr>
              <a:t> , … , x</a:t>
            </a:r>
            <a:r>
              <a:rPr lang="en-US" altLang="zh-CN" sz="2000" baseline="-25000">
                <a:solidFill>
                  <a:schemeClr val="tx1"/>
                </a:solidFill>
                <a:ea typeface="宋体" charset="-122"/>
              </a:rPr>
              <a:t>n</a:t>
            </a:r>
            <a:r>
              <a:rPr lang="en-US" altLang="zh-CN" sz="2000">
                <a:solidFill>
                  <a:schemeClr val="tx1"/>
                </a:solidFill>
                <a:ea typeface="宋体" charset="-122"/>
              </a:rPr>
              <a:t>} of n elements,</a:t>
            </a:r>
            <a:br>
              <a:rPr lang="en-US" altLang="zh-CN" sz="2000">
                <a:solidFill>
                  <a:schemeClr val="tx1"/>
                </a:solidFill>
                <a:ea typeface="宋体" charset="-122"/>
              </a:rPr>
            </a:br>
            <a:r>
              <a:rPr lang="en-US" altLang="zh-CN" sz="2000">
                <a:solidFill>
                  <a:schemeClr val="tx1"/>
                </a:solidFill>
                <a:ea typeface="宋体" charset="-122"/>
              </a:rPr>
              <a:t>	 a family F = { S</a:t>
            </a:r>
            <a:r>
              <a:rPr lang="en-US" altLang="zh-CN" sz="2000" baseline="-25000">
                <a:solidFill>
                  <a:schemeClr val="tx1"/>
                </a:solidFill>
                <a:ea typeface="宋体" charset="-122"/>
              </a:rPr>
              <a:t>1</a:t>
            </a:r>
            <a:r>
              <a:rPr lang="en-US" altLang="zh-CN" sz="2000">
                <a:solidFill>
                  <a:schemeClr val="tx1"/>
                </a:solidFill>
                <a:ea typeface="宋体" charset="-122"/>
              </a:rPr>
              <a:t>, S</a:t>
            </a:r>
            <a:r>
              <a:rPr lang="en-US" altLang="zh-CN" sz="2000" baseline="-25000">
                <a:solidFill>
                  <a:schemeClr val="tx1"/>
                </a:solidFill>
                <a:ea typeface="宋体" charset="-122"/>
              </a:rPr>
              <a:t>2</a:t>
            </a:r>
            <a:r>
              <a:rPr lang="en-US" altLang="zh-CN" sz="2000">
                <a:solidFill>
                  <a:schemeClr val="tx1"/>
                </a:solidFill>
                <a:ea typeface="宋体" charset="-122"/>
              </a:rPr>
              <a:t>, , … , S</a:t>
            </a:r>
            <a:r>
              <a:rPr lang="en-US" altLang="zh-CN" sz="2000" baseline="-25000">
                <a:solidFill>
                  <a:schemeClr val="tx1"/>
                </a:solidFill>
                <a:ea typeface="宋体" charset="-122"/>
              </a:rPr>
              <a:t>m</a:t>
            </a:r>
            <a:r>
              <a:rPr lang="en-US" altLang="zh-CN" sz="2000">
                <a:solidFill>
                  <a:schemeClr val="tx1"/>
                </a:solidFill>
                <a:ea typeface="宋体" charset="-122"/>
              </a:rPr>
              <a:t>} of m subsets of X, and</a:t>
            </a:r>
            <a:br>
              <a:rPr lang="en-US" altLang="zh-CN" sz="2000">
                <a:solidFill>
                  <a:schemeClr val="tx1"/>
                </a:solidFill>
                <a:ea typeface="宋体" charset="-122"/>
              </a:rPr>
            </a:br>
            <a:r>
              <a:rPr lang="en-US" altLang="zh-CN" sz="2000">
                <a:solidFill>
                  <a:schemeClr val="tx1"/>
                </a:solidFill>
                <a:ea typeface="宋体" charset="-122"/>
              </a:rPr>
              <a:t>        w(F): weights w(S)&gt;0, for each S</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F. 	        </a:t>
            </a:r>
          </a:p>
          <a:p>
            <a:pPr marL="457200" indent="-457200" algn="l">
              <a:spcBef>
                <a:spcPct val="50000"/>
              </a:spcBef>
              <a:buFont typeface="Wingdings" pitchFamily="2" charset="2"/>
              <a:buNone/>
            </a:pPr>
            <a:r>
              <a:rPr lang="en-US" altLang="zh-CN" sz="2000">
                <a:solidFill>
                  <a:schemeClr val="tx1"/>
                </a:solidFill>
                <a:ea typeface="宋体" charset="-122"/>
              </a:rPr>
              <a:t>Pre-condition: F covers X, i.e., X = </a:t>
            </a:r>
            <a:r>
              <a:rPr lang="en-US" altLang="zh-CN" sz="2400" b="1">
                <a:solidFill>
                  <a:schemeClr val="tx1"/>
                </a:solidFill>
                <a:ea typeface="宋体" charset="-122"/>
                <a:sym typeface="Symbol" pitchFamily="18" charset="2"/>
              </a:rPr>
              <a:t></a:t>
            </a:r>
            <a:r>
              <a:rPr lang="en-US" altLang="zh-CN" sz="2000" b="1" baseline="-25000">
                <a:solidFill>
                  <a:schemeClr val="tx1"/>
                </a:solidFill>
                <a:ea typeface="宋体" charset="-122"/>
              </a:rPr>
              <a:t>S</a:t>
            </a:r>
            <a:r>
              <a:rPr lang="en-US" altLang="zh-CN" sz="2000" b="1" baseline="-25000">
                <a:solidFill>
                  <a:schemeClr val="tx1"/>
                </a:solidFill>
                <a:ea typeface="宋体" charset="-122"/>
                <a:sym typeface="Symbol" pitchFamily="18" charset="2"/>
              </a:rPr>
              <a:t></a:t>
            </a:r>
            <a:r>
              <a:rPr lang="en-US" altLang="zh-CN" sz="2000" b="1" baseline="-25000">
                <a:solidFill>
                  <a:schemeClr val="tx1"/>
                </a:solidFill>
                <a:ea typeface="宋体" charset="-122"/>
              </a:rPr>
              <a:t>F</a:t>
            </a:r>
            <a:r>
              <a:rPr lang="en-US" altLang="zh-CN" sz="2000" baseline="-25000">
                <a:solidFill>
                  <a:schemeClr val="tx1"/>
                </a:solidFill>
                <a:ea typeface="宋体" charset="-122"/>
              </a:rPr>
              <a:t> </a:t>
            </a:r>
            <a:r>
              <a:rPr lang="en-US" altLang="zh-CN" sz="2000">
                <a:solidFill>
                  <a:schemeClr val="tx1"/>
                </a:solidFill>
                <a:ea typeface="宋体" charset="-122"/>
              </a:rPr>
              <a:t>S  = S</a:t>
            </a:r>
            <a:r>
              <a:rPr lang="en-US" altLang="zh-CN" sz="2000" baseline="-25000">
                <a:solidFill>
                  <a:schemeClr val="tx1"/>
                </a:solidFill>
                <a:ea typeface="宋体" charset="-122"/>
              </a:rPr>
              <a:t>1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S</a:t>
            </a:r>
            <a:r>
              <a:rPr lang="en-US" altLang="zh-CN" sz="2000" baseline="-25000">
                <a:solidFill>
                  <a:schemeClr val="tx1"/>
                </a:solidFill>
                <a:ea typeface="宋体" charset="-122"/>
              </a:rPr>
              <a:t>2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S</a:t>
            </a:r>
            <a:r>
              <a:rPr lang="en-US" altLang="zh-CN" sz="2000" baseline="-25000">
                <a:solidFill>
                  <a:schemeClr val="tx1"/>
                </a:solidFill>
                <a:ea typeface="宋体" charset="-122"/>
              </a:rPr>
              <a:t>m</a:t>
            </a:r>
            <a:r>
              <a:rPr lang="en-US" altLang="zh-CN" sz="2000">
                <a:solidFill>
                  <a:schemeClr val="tx1"/>
                </a:solidFill>
                <a:ea typeface="宋体" charset="-122"/>
              </a:rPr>
              <a:t>.</a:t>
            </a:r>
          </a:p>
          <a:p>
            <a:pPr marL="457200" indent="-457200" algn="l">
              <a:spcBef>
                <a:spcPct val="50000"/>
              </a:spcBef>
              <a:buFont typeface="Wingdings" pitchFamily="2" charset="2"/>
              <a:buNone/>
            </a:pPr>
            <a:r>
              <a:rPr lang="en-US" altLang="zh-CN" sz="2000" b="1">
                <a:solidFill>
                  <a:schemeClr val="tx1"/>
                </a:solidFill>
                <a:ea typeface="宋体" charset="-122"/>
              </a:rPr>
              <a:t>Output:</a:t>
            </a:r>
            <a:r>
              <a:rPr lang="en-US" altLang="zh-CN" sz="2000">
                <a:solidFill>
                  <a:schemeClr val="tx1"/>
                </a:solidFill>
                <a:ea typeface="宋体" charset="-122"/>
              </a:rPr>
              <a:t> a subset C </a:t>
            </a:r>
            <a:r>
              <a:rPr lang="en-US" altLang="zh-CN" sz="2000">
                <a:solidFill>
                  <a:schemeClr val="tx1"/>
                </a:solidFill>
                <a:ea typeface="宋体" charset="-122"/>
                <a:sym typeface="Symbol" pitchFamily="18" charset="2"/>
              </a:rPr>
              <a:t> </a:t>
            </a:r>
            <a:r>
              <a:rPr lang="en-US" altLang="zh-CN" sz="2000">
                <a:solidFill>
                  <a:schemeClr val="tx1"/>
                </a:solidFill>
                <a:ea typeface="宋体" charset="-122"/>
              </a:rPr>
              <a:t>F that covers X, i.e., X = </a:t>
            </a:r>
            <a:r>
              <a:rPr lang="en-US" altLang="zh-CN" sz="2400" b="1">
                <a:solidFill>
                  <a:schemeClr val="tx1"/>
                </a:solidFill>
                <a:ea typeface="宋体" charset="-122"/>
                <a:sym typeface="Symbol" pitchFamily="18" charset="2"/>
              </a:rPr>
              <a:t></a:t>
            </a:r>
            <a:r>
              <a:rPr lang="en-US" altLang="zh-CN" sz="2000" b="1" baseline="-25000">
                <a:solidFill>
                  <a:schemeClr val="tx1"/>
                </a:solidFill>
                <a:ea typeface="宋体" charset="-122"/>
              </a:rPr>
              <a:t>S</a:t>
            </a:r>
            <a:r>
              <a:rPr lang="en-US" altLang="zh-CN" sz="2000" b="1" baseline="-25000">
                <a:solidFill>
                  <a:schemeClr val="tx1"/>
                </a:solidFill>
                <a:ea typeface="宋体" charset="-122"/>
                <a:sym typeface="Symbol" pitchFamily="18" charset="2"/>
              </a:rPr>
              <a:t></a:t>
            </a:r>
            <a:r>
              <a:rPr lang="en-US" altLang="zh-CN" sz="2000" b="1" baseline="-25000">
                <a:solidFill>
                  <a:schemeClr val="tx1"/>
                </a:solidFill>
                <a:ea typeface="宋体" charset="-122"/>
              </a:rPr>
              <a:t>C</a:t>
            </a:r>
            <a:r>
              <a:rPr lang="en-US" altLang="zh-CN" sz="2000" baseline="-25000">
                <a:solidFill>
                  <a:schemeClr val="tx1"/>
                </a:solidFill>
                <a:ea typeface="宋体" charset="-122"/>
              </a:rPr>
              <a:t> </a:t>
            </a:r>
            <a:r>
              <a:rPr lang="en-US" altLang="zh-CN" sz="2000">
                <a:solidFill>
                  <a:schemeClr val="tx1"/>
                </a:solidFill>
                <a:ea typeface="宋体" charset="-122"/>
              </a:rPr>
              <a:t>S.</a:t>
            </a:r>
          </a:p>
          <a:p>
            <a:pPr marL="457200" indent="-457200" algn="l">
              <a:spcBef>
                <a:spcPct val="50000"/>
              </a:spcBef>
              <a:buFont typeface="Wingdings" pitchFamily="2" charset="2"/>
              <a:buNone/>
            </a:pPr>
            <a:r>
              <a:rPr lang="en-US" altLang="zh-CN" sz="2000" b="1">
                <a:solidFill>
                  <a:schemeClr val="tx1"/>
                </a:solidFill>
                <a:ea typeface="宋体" charset="-122"/>
              </a:rPr>
              <a:t>Goal:</a:t>
            </a:r>
            <a:r>
              <a:rPr lang="en-US" altLang="zh-CN" sz="2000">
                <a:solidFill>
                  <a:schemeClr val="tx1"/>
                </a:solidFill>
                <a:ea typeface="宋体" charset="-122"/>
              </a:rPr>
              <a:t>     </a:t>
            </a:r>
            <a:r>
              <a:rPr lang="en-US" altLang="zh-CN" sz="2000" u="sng">
                <a:solidFill>
                  <a:schemeClr val="tx1"/>
                </a:solidFill>
                <a:ea typeface="宋体" charset="-122"/>
              </a:rPr>
              <a:t>minimize</a:t>
            </a:r>
            <a:r>
              <a:rPr lang="en-US" altLang="zh-CN" sz="2000">
                <a:solidFill>
                  <a:schemeClr val="tx1"/>
                </a:solidFill>
                <a:ea typeface="宋体" charset="-122"/>
              </a:rPr>
              <a:t> weight of set cover C:</a:t>
            </a:r>
          </a:p>
          <a:p>
            <a:pPr marL="457200" indent="-457200" algn="l">
              <a:spcBef>
                <a:spcPct val="50000"/>
              </a:spcBef>
              <a:buFont typeface="Wingdings" pitchFamily="2" charset="2"/>
              <a:buNone/>
            </a:pPr>
            <a:endParaRPr lang="en-US" altLang="zh-CN" sz="2000">
              <a:solidFill>
                <a:schemeClr val="tx1"/>
              </a:solidFill>
              <a:ea typeface="宋体" charset="-122"/>
            </a:endParaRPr>
          </a:p>
        </p:txBody>
      </p:sp>
      <p:graphicFrame>
        <p:nvGraphicFramePr>
          <p:cNvPr id="7170" name="Object 4"/>
          <p:cNvGraphicFramePr>
            <a:graphicFrameLocks noChangeAspect="1"/>
          </p:cNvGraphicFramePr>
          <p:nvPr/>
        </p:nvGraphicFramePr>
        <p:xfrm>
          <a:off x="5562600" y="4041775"/>
          <a:ext cx="2009775" cy="582613"/>
        </p:xfrm>
        <a:graphic>
          <a:graphicData uri="http://schemas.openxmlformats.org/presentationml/2006/ole">
            <p:oleObj spid="_x0000_s7170" name="Equation" r:id="rId3" imgW="1180800" imgH="342720" progId="Equation.3">
              <p:embed/>
            </p:oleObj>
          </a:graphicData>
        </a:graphic>
      </p:graphicFrame>
      <p:sp>
        <p:nvSpPr>
          <p:cNvPr id="7173" name="Text Box 23"/>
          <p:cNvSpPr txBox="1">
            <a:spLocks noChangeArrowheads="1"/>
          </p:cNvSpPr>
          <p:nvPr/>
        </p:nvSpPr>
        <p:spPr bwMode="auto">
          <a:xfrm>
            <a:off x="762000" y="5694363"/>
            <a:ext cx="8102600" cy="935037"/>
          </a:xfrm>
          <a:prstGeom prst="rect">
            <a:avLst/>
          </a:prstGeom>
          <a:noFill/>
          <a:ln w="19050">
            <a:solidFill>
              <a:schemeClr val="tx1"/>
            </a:solidFill>
            <a:miter lim="800000"/>
            <a:headEnd/>
            <a:tailEnd/>
          </a:ln>
        </p:spPr>
        <p:txBody>
          <a:bodyPr wrap="none">
            <a:spAutoFit/>
          </a:bodyPr>
          <a:lstStyle/>
          <a:p>
            <a:pPr algn="l"/>
            <a:r>
              <a:rPr lang="en-US" altLang="zh-CN" sz="1800">
                <a:solidFill>
                  <a:schemeClr val="tx1"/>
                </a:solidFill>
                <a:ea typeface="宋体" charset="-122"/>
              </a:rPr>
              <a:t>Set Cover (SC) generalizes Vertex Cover (VC): </a:t>
            </a:r>
            <a:br>
              <a:rPr lang="en-US" altLang="zh-CN" sz="1800">
                <a:solidFill>
                  <a:schemeClr val="tx1"/>
                </a:solidFill>
                <a:ea typeface="宋体" charset="-122"/>
              </a:rPr>
            </a:br>
            <a:r>
              <a:rPr lang="en-US" altLang="zh-CN" sz="1800">
                <a:solidFill>
                  <a:schemeClr val="tx1"/>
                </a:solidFill>
                <a:ea typeface="宋体" charset="-122"/>
              </a:rPr>
              <a:t>In VC, elements (clients) are edges, and sets (servers) correspond to vertices.</a:t>
            </a:r>
          </a:p>
          <a:p>
            <a:pPr algn="l"/>
            <a:r>
              <a:rPr lang="en-US" altLang="zh-CN" sz="1800">
                <a:solidFill>
                  <a:schemeClr val="tx1"/>
                </a:solidFill>
                <a:ea typeface="宋体" charset="-122"/>
              </a:rPr>
              <a:t>The set corresponding to a vertex v is the set of edges incident to v.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Line 64"/>
          <p:cNvSpPr>
            <a:spLocks noChangeShapeType="1"/>
          </p:cNvSpPr>
          <p:nvPr/>
        </p:nvSpPr>
        <p:spPr bwMode="auto">
          <a:xfrm flipV="1">
            <a:off x="6400800" y="2895600"/>
            <a:ext cx="1600200" cy="1981200"/>
          </a:xfrm>
          <a:prstGeom prst="line">
            <a:avLst/>
          </a:prstGeom>
          <a:noFill/>
          <a:ln w="19050">
            <a:solidFill>
              <a:srgbClr val="003399"/>
            </a:solidFill>
            <a:round/>
            <a:headEnd/>
            <a:tailEnd/>
          </a:ln>
        </p:spPr>
        <p:txBody>
          <a:bodyPr wrap="none">
            <a:spAutoFit/>
          </a:bodyPr>
          <a:lstStyle/>
          <a:p>
            <a:endParaRPr lang="zh-CN" altLang="en-US"/>
          </a:p>
        </p:txBody>
      </p:sp>
      <p:sp>
        <p:nvSpPr>
          <p:cNvPr id="37891"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Example</a:t>
            </a:r>
            <a:endParaRPr lang="en-US" altLang="zh-CN" sz="2800" smtClean="0">
              <a:latin typeface="Arial" charset="0"/>
              <a:ea typeface="宋体" charset="-122"/>
            </a:endParaRPr>
          </a:p>
        </p:txBody>
      </p:sp>
      <p:sp>
        <p:nvSpPr>
          <p:cNvPr id="37892" name="Oval 7"/>
          <p:cNvSpPr>
            <a:spLocks noChangeArrowheads="1"/>
          </p:cNvSpPr>
          <p:nvPr/>
        </p:nvSpPr>
        <p:spPr bwMode="auto">
          <a:xfrm>
            <a:off x="1406525" y="2301875"/>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37893" name="Oval 8"/>
          <p:cNvSpPr>
            <a:spLocks noChangeArrowheads="1"/>
          </p:cNvSpPr>
          <p:nvPr/>
        </p:nvSpPr>
        <p:spPr bwMode="auto">
          <a:xfrm>
            <a:off x="2339975" y="23177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37894" name="Oval 9"/>
          <p:cNvSpPr>
            <a:spLocks noChangeArrowheads="1"/>
          </p:cNvSpPr>
          <p:nvPr/>
        </p:nvSpPr>
        <p:spPr bwMode="auto">
          <a:xfrm>
            <a:off x="3178175" y="23177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37895" name="Oval 10"/>
          <p:cNvSpPr>
            <a:spLocks noChangeArrowheads="1"/>
          </p:cNvSpPr>
          <p:nvPr/>
        </p:nvSpPr>
        <p:spPr bwMode="auto">
          <a:xfrm>
            <a:off x="4092575" y="23177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37896" name="Oval 11"/>
          <p:cNvSpPr>
            <a:spLocks noChangeArrowheads="1"/>
          </p:cNvSpPr>
          <p:nvPr/>
        </p:nvSpPr>
        <p:spPr bwMode="auto">
          <a:xfrm>
            <a:off x="1349375" y="31559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37897" name="Oval 12"/>
          <p:cNvSpPr>
            <a:spLocks noChangeArrowheads="1"/>
          </p:cNvSpPr>
          <p:nvPr/>
        </p:nvSpPr>
        <p:spPr bwMode="auto">
          <a:xfrm>
            <a:off x="2339975" y="31559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37898" name="Oval 13"/>
          <p:cNvSpPr>
            <a:spLocks noChangeArrowheads="1"/>
          </p:cNvSpPr>
          <p:nvPr/>
        </p:nvSpPr>
        <p:spPr bwMode="auto">
          <a:xfrm>
            <a:off x="3178175" y="31559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37899" name="Oval 14"/>
          <p:cNvSpPr>
            <a:spLocks noChangeArrowheads="1"/>
          </p:cNvSpPr>
          <p:nvPr/>
        </p:nvSpPr>
        <p:spPr bwMode="auto">
          <a:xfrm>
            <a:off x="4092575" y="31559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37900" name="Freeform 15"/>
          <p:cNvSpPr>
            <a:spLocks/>
          </p:cNvSpPr>
          <p:nvPr/>
        </p:nvSpPr>
        <p:spPr bwMode="auto">
          <a:xfrm>
            <a:off x="635000" y="2057400"/>
            <a:ext cx="4224338" cy="877888"/>
          </a:xfrm>
          <a:custGeom>
            <a:avLst/>
            <a:gdLst>
              <a:gd name="T0" fmla="*/ 2147483647 w 2661"/>
              <a:gd name="T1" fmla="*/ 2147483647 h 553"/>
              <a:gd name="T2" fmla="*/ 2147483647 w 2661"/>
              <a:gd name="T3" fmla="*/ 2147483647 h 553"/>
              <a:gd name="T4" fmla="*/ 2147483647 w 2661"/>
              <a:gd name="T5" fmla="*/ 2147483647 h 553"/>
              <a:gd name="T6" fmla="*/ 2147483647 w 2661"/>
              <a:gd name="T7" fmla="*/ 2147483647 h 553"/>
              <a:gd name="T8" fmla="*/ 2147483647 w 2661"/>
              <a:gd name="T9" fmla="*/ 2147483647 h 553"/>
              <a:gd name="T10" fmla="*/ 0 60000 65536"/>
              <a:gd name="T11" fmla="*/ 0 60000 65536"/>
              <a:gd name="T12" fmla="*/ 0 60000 65536"/>
              <a:gd name="T13" fmla="*/ 0 60000 65536"/>
              <a:gd name="T14" fmla="*/ 0 60000 65536"/>
              <a:gd name="T15" fmla="*/ 0 w 2661"/>
              <a:gd name="T16" fmla="*/ 0 h 553"/>
              <a:gd name="T17" fmla="*/ 2661 w 2661"/>
              <a:gd name="T18" fmla="*/ 553 h 553"/>
            </a:gdLst>
            <a:ahLst/>
            <a:cxnLst>
              <a:cxn ang="T10">
                <a:pos x="T0" y="T1"/>
              </a:cxn>
              <a:cxn ang="T11">
                <a:pos x="T2" y="T3"/>
              </a:cxn>
              <a:cxn ang="T12">
                <a:pos x="T4" y="T5"/>
              </a:cxn>
              <a:cxn ang="T13">
                <a:pos x="T6" y="T7"/>
              </a:cxn>
              <a:cxn ang="T14">
                <a:pos x="T8" y="T9"/>
              </a:cxn>
            </a:cxnLst>
            <a:rect l="T15" t="T16" r="T17" b="T18"/>
            <a:pathLst>
              <a:path w="2661" h="553">
                <a:moveTo>
                  <a:pt x="291" y="60"/>
                </a:moveTo>
                <a:cubicBezTo>
                  <a:pt x="582" y="0"/>
                  <a:pt x="1892" y="23"/>
                  <a:pt x="2238" y="95"/>
                </a:cubicBezTo>
                <a:cubicBezTo>
                  <a:pt x="2557" y="172"/>
                  <a:pt x="2661" y="433"/>
                  <a:pt x="2370" y="493"/>
                </a:cubicBezTo>
                <a:cubicBezTo>
                  <a:pt x="2079" y="553"/>
                  <a:pt x="836" y="529"/>
                  <a:pt x="490" y="457"/>
                </a:cubicBezTo>
                <a:cubicBezTo>
                  <a:pt x="144" y="385"/>
                  <a:pt x="0" y="120"/>
                  <a:pt x="291" y="60"/>
                </a:cubicBezTo>
                <a:close/>
              </a:path>
            </a:pathLst>
          </a:custGeom>
          <a:noFill/>
          <a:ln w="19050">
            <a:solidFill>
              <a:srgbClr val="990099"/>
            </a:solidFill>
            <a:round/>
            <a:headEnd/>
            <a:tailEnd/>
          </a:ln>
        </p:spPr>
        <p:txBody>
          <a:bodyPr wrap="none">
            <a:spAutoFit/>
          </a:bodyPr>
          <a:lstStyle/>
          <a:p>
            <a:endParaRPr lang="zh-CN" altLang="en-US">
              <a:ea typeface="宋体" charset="-122"/>
            </a:endParaRPr>
          </a:p>
        </p:txBody>
      </p:sp>
      <p:sp>
        <p:nvSpPr>
          <p:cNvPr id="37901" name="Freeform 16"/>
          <p:cNvSpPr>
            <a:spLocks/>
          </p:cNvSpPr>
          <p:nvPr/>
        </p:nvSpPr>
        <p:spPr bwMode="auto">
          <a:xfrm>
            <a:off x="1138238" y="2200275"/>
            <a:ext cx="3560762" cy="1584325"/>
          </a:xfrm>
          <a:custGeom>
            <a:avLst/>
            <a:gdLst>
              <a:gd name="T0" fmla="*/ 2147483647 w 2243"/>
              <a:gd name="T1" fmla="*/ 2147483647 h 998"/>
              <a:gd name="T2" fmla="*/ 2147483647 w 2243"/>
              <a:gd name="T3" fmla="*/ 2147483647 h 998"/>
              <a:gd name="T4" fmla="*/ 2147483647 w 2243"/>
              <a:gd name="T5" fmla="*/ 2147483647 h 998"/>
              <a:gd name="T6" fmla="*/ 2147483647 w 2243"/>
              <a:gd name="T7" fmla="*/ 2147483647 h 998"/>
              <a:gd name="T8" fmla="*/ 2147483647 w 2243"/>
              <a:gd name="T9" fmla="*/ 2147483647 h 998"/>
              <a:gd name="T10" fmla="*/ 2147483647 w 2243"/>
              <a:gd name="T11" fmla="*/ 2147483647 h 998"/>
              <a:gd name="T12" fmla="*/ 2147483647 w 2243"/>
              <a:gd name="T13" fmla="*/ 2147483647 h 998"/>
              <a:gd name="T14" fmla="*/ 2147483647 w 2243"/>
              <a:gd name="T15" fmla="*/ 2147483647 h 998"/>
              <a:gd name="T16" fmla="*/ 2147483647 w 2243"/>
              <a:gd name="T17" fmla="*/ 2147483647 h 998"/>
              <a:gd name="T18" fmla="*/ 2147483647 w 2243"/>
              <a:gd name="T19" fmla="*/ 2147483647 h 998"/>
              <a:gd name="T20" fmla="*/ 2147483647 w 2243"/>
              <a:gd name="T21" fmla="*/ 2147483647 h 998"/>
              <a:gd name="T22" fmla="*/ 2147483647 w 2243"/>
              <a:gd name="T23" fmla="*/ 2147483647 h 9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43"/>
              <a:gd name="T37" fmla="*/ 0 h 998"/>
              <a:gd name="T38" fmla="*/ 2243 w 2243"/>
              <a:gd name="T39" fmla="*/ 998 h 9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43" h="998">
                <a:moveTo>
                  <a:pt x="106" y="148"/>
                </a:moveTo>
                <a:cubicBezTo>
                  <a:pt x="159" y="15"/>
                  <a:pt x="394" y="0"/>
                  <a:pt x="468" y="71"/>
                </a:cubicBezTo>
                <a:cubicBezTo>
                  <a:pt x="542" y="142"/>
                  <a:pt x="465" y="497"/>
                  <a:pt x="550" y="576"/>
                </a:cubicBezTo>
                <a:cubicBezTo>
                  <a:pt x="635" y="655"/>
                  <a:pt x="804" y="590"/>
                  <a:pt x="978" y="546"/>
                </a:cubicBezTo>
                <a:cubicBezTo>
                  <a:pt x="1152" y="502"/>
                  <a:pt x="1446" y="388"/>
                  <a:pt x="1594" y="309"/>
                </a:cubicBezTo>
                <a:cubicBezTo>
                  <a:pt x="1742" y="230"/>
                  <a:pt x="1772" y="114"/>
                  <a:pt x="1865" y="71"/>
                </a:cubicBezTo>
                <a:cubicBezTo>
                  <a:pt x="1958" y="28"/>
                  <a:pt x="2111" y="5"/>
                  <a:pt x="2150" y="51"/>
                </a:cubicBezTo>
                <a:cubicBezTo>
                  <a:pt x="2189" y="97"/>
                  <a:pt x="2243" y="267"/>
                  <a:pt x="2097" y="349"/>
                </a:cubicBezTo>
                <a:cubicBezTo>
                  <a:pt x="1951" y="431"/>
                  <a:pt x="1461" y="448"/>
                  <a:pt x="1276" y="541"/>
                </a:cubicBezTo>
                <a:cubicBezTo>
                  <a:pt x="1091" y="634"/>
                  <a:pt x="1173" y="850"/>
                  <a:pt x="985" y="905"/>
                </a:cubicBezTo>
                <a:cubicBezTo>
                  <a:pt x="797" y="960"/>
                  <a:pt x="294" y="998"/>
                  <a:pt x="147" y="872"/>
                </a:cubicBezTo>
                <a:cubicBezTo>
                  <a:pt x="0" y="746"/>
                  <a:pt x="56" y="289"/>
                  <a:pt x="106" y="148"/>
                </a:cubicBezTo>
                <a:close/>
              </a:path>
            </a:pathLst>
          </a:custGeom>
          <a:noFill/>
          <a:ln w="19050">
            <a:solidFill>
              <a:srgbClr val="FF3300"/>
            </a:solidFill>
            <a:round/>
            <a:headEnd/>
            <a:tailEnd/>
          </a:ln>
        </p:spPr>
        <p:txBody>
          <a:bodyPr wrap="none">
            <a:spAutoFit/>
          </a:bodyPr>
          <a:lstStyle/>
          <a:p>
            <a:endParaRPr lang="zh-CN" altLang="en-US">
              <a:ea typeface="宋体" charset="-122"/>
            </a:endParaRPr>
          </a:p>
        </p:txBody>
      </p:sp>
      <p:sp>
        <p:nvSpPr>
          <p:cNvPr id="37902" name="Freeform 17"/>
          <p:cNvSpPr>
            <a:spLocks/>
          </p:cNvSpPr>
          <p:nvPr/>
        </p:nvSpPr>
        <p:spPr bwMode="auto">
          <a:xfrm>
            <a:off x="2171700" y="2152650"/>
            <a:ext cx="1731963" cy="1841500"/>
          </a:xfrm>
          <a:custGeom>
            <a:avLst/>
            <a:gdLst>
              <a:gd name="T0" fmla="*/ 2147483647 w 1091"/>
              <a:gd name="T1" fmla="*/ 2147483647 h 1160"/>
              <a:gd name="T2" fmla="*/ 2147483647 w 1091"/>
              <a:gd name="T3" fmla="*/ 2147483647 h 1160"/>
              <a:gd name="T4" fmla="*/ 2147483647 w 1091"/>
              <a:gd name="T5" fmla="*/ 2147483647 h 1160"/>
              <a:gd name="T6" fmla="*/ 2147483647 w 1091"/>
              <a:gd name="T7" fmla="*/ 2147483647 h 1160"/>
              <a:gd name="T8" fmla="*/ 2147483647 w 1091"/>
              <a:gd name="T9" fmla="*/ 2147483647 h 1160"/>
              <a:gd name="T10" fmla="*/ 2147483647 w 1091"/>
              <a:gd name="T11" fmla="*/ 2147483647 h 1160"/>
              <a:gd name="T12" fmla="*/ 2147483647 w 1091"/>
              <a:gd name="T13" fmla="*/ 2147483647 h 1160"/>
              <a:gd name="T14" fmla="*/ 2147483647 w 1091"/>
              <a:gd name="T15" fmla="*/ 2147483647 h 1160"/>
              <a:gd name="T16" fmla="*/ 2147483647 w 1091"/>
              <a:gd name="T17" fmla="*/ 2147483647 h 1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1"/>
              <a:gd name="T28" fmla="*/ 0 h 1160"/>
              <a:gd name="T29" fmla="*/ 1091 w 1091"/>
              <a:gd name="T30" fmla="*/ 1160 h 1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1" h="1160">
                <a:moveTo>
                  <a:pt x="164" y="45"/>
                </a:moveTo>
                <a:cubicBezTo>
                  <a:pt x="8" y="66"/>
                  <a:pt x="20" y="182"/>
                  <a:pt x="10" y="248"/>
                </a:cubicBezTo>
                <a:cubicBezTo>
                  <a:pt x="0" y="314"/>
                  <a:pt x="10" y="384"/>
                  <a:pt x="106" y="440"/>
                </a:cubicBezTo>
                <a:cubicBezTo>
                  <a:pt x="202" y="496"/>
                  <a:pt x="514" y="480"/>
                  <a:pt x="586" y="584"/>
                </a:cubicBezTo>
                <a:cubicBezTo>
                  <a:pt x="658" y="688"/>
                  <a:pt x="490" y="976"/>
                  <a:pt x="538" y="1064"/>
                </a:cubicBezTo>
                <a:cubicBezTo>
                  <a:pt x="586" y="1152"/>
                  <a:pt x="794" y="1160"/>
                  <a:pt x="874" y="1112"/>
                </a:cubicBezTo>
                <a:cubicBezTo>
                  <a:pt x="954" y="1064"/>
                  <a:pt x="1006" y="941"/>
                  <a:pt x="1018" y="776"/>
                </a:cubicBezTo>
                <a:cubicBezTo>
                  <a:pt x="1030" y="611"/>
                  <a:pt x="1091" y="244"/>
                  <a:pt x="949" y="122"/>
                </a:cubicBezTo>
                <a:cubicBezTo>
                  <a:pt x="807" y="0"/>
                  <a:pt x="320" y="24"/>
                  <a:pt x="164" y="45"/>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37903" name="Freeform 18"/>
          <p:cNvSpPr>
            <a:spLocks/>
          </p:cNvSpPr>
          <p:nvPr/>
        </p:nvSpPr>
        <p:spPr bwMode="auto">
          <a:xfrm>
            <a:off x="2811463" y="2124075"/>
            <a:ext cx="2471737" cy="2165350"/>
          </a:xfrm>
          <a:custGeom>
            <a:avLst/>
            <a:gdLst>
              <a:gd name="T0" fmla="*/ 2147483647 w 1557"/>
              <a:gd name="T1" fmla="*/ 2147483647 h 1364"/>
              <a:gd name="T2" fmla="*/ 2147483647 w 1557"/>
              <a:gd name="T3" fmla="*/ 2147483647 h 1364"/>
              <a:gd name="T4" fmla="*/ 2147483647 w 1557"/>
              <a:gd name="T5" fmla="*/ 2147483647 h 1364"/>
              <a:gd name="T6" fmla="*/ 2147483647 w 1557"/>
              <a:gd name="T7" fmla="*/ 2147483647 h 1364"/>
              <a:gd name="T8" fmla="*/ 2147483647 w 1557"/>
              <a:gd name="T9" fmla="*/ 2147483647 h 1364"/>
              <a:gd name="T10" fmla="*/ 2147483647 w 1557"/>
              <a:gd name="T11" fmla="*/ 2147483647 h 1364"/>
              <a:gd name="T12" fmla="*/ 0 60000 65536"/>
              <a:gd name="T13" fmla="*/ 0 60000 65536"/>
              <a:gd name="T14" fmla="*/ 0 60000 65536"/>
              <a:gd name="T15" fmla="*/ 0 60000 65536"/>
              <a:gd name="T16" fmla="*/ 0 60000 65536"/>
              <a:gd name="T17" fmla="*/ 0 60000 65536"/>
              <a:gd name="T18" fmla="*/ 0 w 1557"/>
              <a:gd name="T19" fmla="*/ 0 h 1364"/>
              <a:gd name="T20" fmla="*/ 1557 w 1557"/>
              <a:gd name="T21" fmla="*/ 1364 h 1364"/>
            </a:gdLst>
            <a:ahLst/>
            <a:cxnLst>
              <a:cxn ang="T12">
                <a:pos x="T0" y="T1"/>
              </a:cxn>
              <a:cxn ang="T13">
                <a:pos x="T2" y="T3"/>
              </a:cxn>
              <a:cxn ang="T14">
                <a:pos x="T4" y="T5"/>
              </a:cxn>
              <a:cxn ang="T15">
                <a:pos x="T6" y="T7"/>
              </a:cxn>
              <a:cxn ang="T16">
                <a:pos x="T8" y="T9"/>
              </a:cxn>
              <a:cxn ang="T17">
                <a:pos x="T10" y="T11"/>
              </a:cxn>
            </a:cxnLst>
            <a:rect l="T18" t="T19" r="T20" b="T21"/>
            <a:pathLst>
              <a:path w="1557" h="1364">
                <a:moveTo>
                  <a:pt x="393" y="43"/>
                </a:moveTo>
                <a:cubicBezTo>
                  <a:pt x="516" y="86"/>
                  <a:pt x="720" y="429"/>
                  <a:pt x="897" y="558"/>
                </a:cubicBezTo>
                <a:cubicBezTo>
                  <a:pt x="1074" y="687"/>
                  <a:pt x="1379" y="698"/>
                  <a:pt x="1453" y="818"/>
                </a:cubicBezTo>
                <a:cubicBezTo>
                  <a:pt x="1527" y="938"/>
                  <a:pt x="1557" y="1364"/>
                  <a:pt x="1341" y="1277"/>
                </a:cubicBezTo>
                <a:cubicBezTo>
                  <a:pt x="1125" y="1190"/>
                  <a:pt x="316" y="504"/>
                  <a:pt x="158" y="298"/>
                </a:cubicBezTo>
                <a:cubicBezTo>
                  <a:pt x="0" y="92"/>
                  <a:pt x="270" y="0"/>
                  <a:pt x="393" y="43"/>
                </a:cubicBezTo>
                <a:close/>
              </a:path>
            </a:pathLst>
          </a:custGeom>
          <a:noFill/>
          <a:ln w="19050">
            <a:solidFill>
              <a:srgbClr val="003399"/>
            </a:solidFill>
            <a:round/>
            <a:headEnd/>
            <a:tailEnd/>
          </a:ln>
        </p:spPr>
        <p:txBody>
          <a:bodyPr wrap="none">
            <a:spAutoFit/>
          </a:bodyPr>
          <a:lstStyle/>
          <a:p>
            <a:endParaRPr lang="zh-CN" altLang="en-US">
              <a:ea typeface="宋体" charset="-122"/>
            </a:endParaRPr>
          </a:p>
        </p:txBody>
      </p:sp>
      <p:sp>
        <p:nvSpPr>
          <p:cNvPr id="37904" name="Freeform 19"/>
          <p:cNvSpPr>
            <a:spLocks/>
          </p:cNvSpPr>
          <p:nvPr/>
        </p:nvSpPr>
        <p:spPr bwMode="auto">
          <a:xfrm>
            <a:off x="1143000" y="2057400"/>
            <a:ext cx="3594100" cy="2705100"/>
          </a:xfrm>
          <a:custGeom>
            <a:avLst/>
            <a:gdLst>
              <a:gd name="T0" fmla="*/ 2147483647 w 2264"/>
              <a:gd name="T1" fmla="*/ 2147483647 h 1704"/>
              <a:gd name="T2" fmla="*/ 2147483647 w 2264"/>
              <a:gd name="T3" fmla="*/ 2147483647 h 1704"/>
              <a:gd name="T4" fmla="*/ 2147483647 w 2264"/>
              <a:gd name="T5" fmla="*/ 2147483647 h 1704"/>
              <a:gd name="T6" fmla="*/ 2147483647 w 2264"/>
              <a:gd name="T7" fmla="*/ 2147483647 h 1704"/>
              <a:gd name="T8" fmla="*/ 2147483647 w 2264"/>
              <a:gd name="T9" fmla="*/ 2147483647 h 1704"/>
              <a:gd name="T10" fmla="*/ 2147483647 w 2264"/>
              <a:gd name="T11" fmla="*/ 2147483647 h 1704"/>
              <a:gd name="T12" fmla="*/ 2147483647 w 2264"/>
              <a:gd name="T13" fmla="*/ 2147483647 h 1704"/>
              <a:gd name="T14" fmla="*/ 2147483647 w 2264"/>
              <a:gd name="T15" fmla="*/ 2147483647 h 1704"/>
              <a:gd name="T16" fmla="*/ 2147483647 w 2264"/>
              <a:gd name="T17" fmla="*/ 2147483647 h 17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64"/>
              <a:gd name="T28" fmla="*/ 0 h 1704"/>
              <a:gd name="T29" fmla="*/ 2264 w 2264"/>
              <a:gd name="T30" fmla="*/ 1704 h 17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64" h="1704">
                <a:moveTo>
                  <a:pt x="57" y="906"/>
                </a:moveTo>
                <a:cubicBezTo>
                  <a:pt x="0" y="742"/>
                  <a:pt x="280" y="566"/>
                  <a:pt x="404" y="666"/>
                </a:cubicBezTo>
                <a:cubicBezTo>
                  <a:pt x="528" y="766"/>
                  <a:pt x="582" y="1403"/>
                  <a:pt x="802" y="1508"/>
                </a:cubicBezTo>
                <a:cubicBezTo>
                  <a:pt x="1022" y="1613"/>
                  <a:pt x="1555" y="1519"/>
                  <a:pt x="1724" y="1298"/>
                </a:cubicBezTo>
                <a:cubicBezTo>
                  <a:pt x="1893" y="1077"/>
                  <a:pt x="1735" y="364"/>
                  <a:pt x="1816" y="182"/>
                </a:cubicBezTo>
                <a:cubicBezTo>
                  <a:pt x="1897" y="0"/>
                  <a:pt x="2174" y="32"/>
                  <a:pt x="2208" y="207"/>
                </a:cubicBezTo>
                <a:cubicBezTo>
                  <a:pt x="2242" y="382"/>
                  <a:pt x="2264" y="992"/>
                  <a:pt x="2020" y="1232"/>
                </a:cubicBezTo>
                <a:cubicBezTo>
                  <a:pt x="1776" y="1472"/>
                  <a:pt x="1073" y="1704"/>
                  <a:pt x="746" y="1650"/>
                </a:cubicBezTo>
                <a:cubicBezTo>
                  <a:pt x="419" y="1596"/>
                  <a:pt x="114" y="1070"/>
                  <a:pt x="57" y="906"/>
                </a:cubicBezTo>
                <a:close/>
              </a:path>
            </a:pathLst>
          </a:custGeom>
          <a:noFill/>
          <a:ln w="19050">
            <a:solidFill>
              <a:schemeClr val="tx1"/>
            </a:solidFill>
            <a:round/>
            <a:headEnd/>
            <a:tailEnd/>
          </a:ln>
        </p:spPr>
        <p:txBody>
          <a:bodyPr wrap="none">
            <a:spAutoFit/>
          </a:bodyPr>
          <a:lstStyle/>
          <a:p>
            <a:endParaRPr lang="zh-CN" altLang="en-US">
              <a:ea typeface="宋体" charset="-122"/>
            </a:endParaRPr>
          </a:p>
        </p:txBody>
      </p:sp>
      <p:sp>
        <p:nvSpPr>
          <p:cNvPr id="37905" name="Text Box 20"/>
          <p:cNvSpPr txBox="1">
            <a:spLocks noChangeArrowheads="1"/>
          </p:cNvSpPr>
          <p:nvPr/>
        </p:nvSpPr>
        <p:spPr bwMode="auto">
          <a:xfrm>
            <a:off x="1143000" y="1752600"/>
            <a:ext cx="814388" cy="304800"/>
          </a:xfrm>
          <a:prstGeom prst="rect">
            <a:avLst/>
          </a:prstGeom>
          <a:noFill/>
          <a:ln w="19050" algn="ctr">
            <a:noFill/>
            <a:miter lim="800000"/>
            <a:headEnd/>
            <a:tailEnd/>
          </a:ln>
        </p:spPr>
        <p:txBody>
          <a:bodyPr wrap="none">
            <a:spAutoFit/>
          </a:bodyPr>
          <a:lstStyle/>
          <a:p>
            <a:r>
              <a:rPr lang="en-US" altLang="zh-CN">
                <a:solidFill>
                  <a:srgbClr val="990099"/>
                </a:solidFill>
                <a:ea typeface="宋体" charset="-122"/>
              </a:rPr>
              <a:t>w(S</a:t>
            </a:r>
            <a:r>
              <a:rPr lang="en-US" altLang="zh-CN" baseline="-25000">
                <a:solidFill>
                  <a:srgbClr val="990099"/>
                </a:solidFill>
                <a:ea typeface="宋体" charset="-122"/>
              </a:rPr>
              <a:t>1</a:t>
            </a:r>
            <a:r>
              <a:rPr lang="en-US" altLang="zh-CN">
                <a:solidFill>
                  <a:srgbClr val="990099"/>
                </a:solidFill>
                <a:ea typeface="宋体" charset="-122"/>
              </a:rPr>
              <a:t>)=8</a:t>
            </a:r>
          </a:p>
        </p:txBody>
      </p:sp>
      <p:sp>
        <p:nvSpPr>
          <p:cNvPr id="37906" name="Text Box 21"/>
          <p:cNvSpPr txBox="1">
            <a:spLocks noChangeArrowheads="1"/>
          </p:cNvSpPr>
          <p:nvPr/>
        </p:nvSpPr>
        <p:spPr bwMode="auto">
          <a:xfrm>
            <a:off x="434975" y="2851150"/>
            <a:ext cx="814388" cy="304800"/>
          </a:xfrm>
          <a:prstGeom prst="rect">
            <a:avLst/>
          </a:prstGeom>
          <a:noFill/>
          <a:ln w="19050" algn="ctr">
            <a:noFill/>
            <a:miter lim="800000"/>
            <a:headEnd/>
            <a:tailEnd/>
          </a:ln>
        </p:spPr>
        <p:txBody>
          <a:bodyPr wrap="none">
            <a:spAutoFit/>
          </a:bodyPr>
          <a:lstStyle/>
          <a:p>
            <a:r>
              <a:rPr lang="en-US" altLang="zh-CN">
                <a:solidFill>
                  <a:srgbClr val="FF3300"/>
                </a:solidFill>
                <a:ea typeface="宋体" charset="-122"/>
              </a:rPr>
              <a:t>w(S</a:t>
            </a:r>
            <a:r>
              <a:rPr lang="en-US" altLang="zh-CN" baseline="-25000">
                <a:solidFill>
                  <a:srgbClr val="FF3300"/>
                </a:solidFill>
                <a:ea typeface="宋体" charset="-122"/>
              </a:rPr>
              <a:t>2</a:t>
            </a:r>
            <a:r>
              <a:rPr lang="en-US" altLang="zh-CN">
                <a:solidFill>
                  <a:srgbClr val="FF3300"/>
                </a:solidFill>
                <a:ea typeface="宋体" charset="-122"/>
              </a:rPr>
              <a:t>)=9</a:t>
            </a:r>
          </a:p>
        </p:txBody>
      </p:sp>
      <p:sp>
        <p:nvSpPr>
          <p:cNvPr id="37907" name="Text Box 22"/>
          <p:cNvSpPr txBox="1">
            <a:spLocks noChangeArrowheads="1"/>
          </p:cNvSpPr>
          <p:nvPr/>
        </p:nvSpPr>
        <p:spPr bwMode="auto">
          <a:xfrm>
            <a:off x="3281363" y="4451350"/>
            <a:ext cx="912812" cy="304800"/>
          </a:xfrm>
          <a:prstGeom prst="rect">
            <a:avLst/>
          </a:prstGeom>
          <a:noFill/>
          <a:ln w="19050" algn="ctr">
            <a:noFill/>
            <a:miter lim="800000"/>
            <a:headEnd/>
            <a:tailEnd/>
          </a:ln>
        </p:spPr>
        <p:txBody>
          <a:bodyPr wrap="none">
            <a:spAutoFit/>
          </a:bodyPr>
          <a:lstStyle/>
          <a:p>
            <a:r>
              <a:rPr lang="en-US" altLang="zh-CN">
                <a:ea typeface="宋体" charset="-122"/>
              </a:rPr>
              <a:t>w(S</a:t>
            </a:r>
            <a:r>
              <a:rPr lang="en-US" altLang="zh-CN" baseline="-25000">
                <a:ea typeface="宋体" charset="-122"/>
              </a:rPr>
              <a:t>5</a:t>
            </a:r>
            <a:r>
              <a:rPr lang="en-US" altLang="zh-CN">
                <a:ea typeface="宋体" charset="-122"/>
              </a:rPr>
              <a:t>)=10</a:t>
            </a:r>
          </a:p>
        </p:txBody>
      </p:sp>
      <p:sp>
        <p:nvSpPr>
          <p:cNvPr id="37908" name="Text Box 24"/>
          <p:cNvSpPr txBox="1">
            <a:spLocks noChangeArrowheads="1"/>
          </p:cNvSpPr>
          <p:nvPr/>
        </p:nvSpPr>
        <p:spPr bwMode="auto">
          <a:xfrm>
            <a:off x="2824163" y="3917950"/>
            <a:ext cx="912812" cy="304800"/>
          </a:xfrm>
          <a:prstGeom prst="rect">
            <a:avLst/>
          </a:prstGeom>
          <a:noFill/>
          <a:ln w="19050" algn="ctr">
            <a:noFill/>
            <a:miter lim="800000"/>
            <a:headEnd/>
            <a:tailEnd/>
          </a:ln>
        </p:spPr>
        <p:txBody>
          <a:bodyPr wrap="none">
            <a:spAutoFit/>
          </a:bodyPr>
          <a:lstStyle/>
          <a:p>
            <a:r>
              <a:rPr lang="en-US" altLang="zh-CN">
                <a:solidFill>
                  <a:srgbClr val="CC0000"/>
                </a:solidFill>
                <a:ea typeface="宋体" charset="-122"/>
              </a:rPr>
              <a:t>w(S</a:t>
            </a:r>
            <a:r>
              <a:rPr lang="en-US" altLang="zh-CN" baseline="-25000">
                <a:solidFill>
                  <a:srgbClr val="CC0000"/>
                </a:solidFill>
                <a:ea typeface="宋体" charset="-122"/>
              </a:rPr>
              <a:t>3</a:t>
            </a:r>
            <a:r>
              <a:rPr lang="en-US" altLang="zh-CN">
                <a:solidFill>
                  <a:srgbClr val="CC0000"/>
                </a:solidFill>
                <a:ea typeface="宋体" charset="-122"/>
              </a:rPr>
              <a:t>)=12</a:t>
            </a:r>
          </a:p>
        </p:txBody>
      </p:sp>
      <p:sp>
        <p:nvSpPr>
          <p:cNvPr id="37909" name="Text Box 25"/>
          <p:cNvSpPr txBox="1">
            <a:spLocks noChangeArrowheads="1"/>
          </p:cNvSpPr>
          <p:nvPr/>
        </p:nvSpPr>
        <p:spPr bwMode="auto">
          <a:xfrm>
            <a:off x="4321175" y="4146550"/>
            <a:ext cx="814388" cy="304800"/>
          </a:xfrm>
          <a:prstGeom prst="rect">
            <a:avLst/>
          </a:prstGeom>
          <a:noFill/>
          <a:ln w="19050" algn="ctr">
            <a:noFill/>
            <a:miter lim="800000"/>
            <a:headEnd/>
            <a:tailEnd/>
          </a:ln>
        </p:spPr>
        <p:txBody>
          <a:bodyPr wrap="none">
            <a:spAutoFit/>
          </a:bodyPr>
          <a:lstStyle/>
          <a:p>
            <a:r>
              <a:rPr lang="en-US" altLang="zh-CN">
                <a:solidFill>
                  <a:srgbClr val="003399"/>
                </a:solidFill>
                <a:ea typeface="宋体" charset="-122"/>
              </a:rPr>
              <a:t>w(S</a:t>
            </a:r>
            <a:r>
              <a:rPr lang="en-US" altLang="zh-CN" baseline="-25000">
                <a:solidFill>
                  <a:srgbClr val="003399"/>
                </a:solidFill>
                <a:ea typeface="宋体" charset="-122"/>
              </a:rPr>
              <a:t>4</a:t>
            </a:r>
            <a:r>
              <a:rPr lang="en-US" altLang="zh-CN">
                <a:solidFill>
                  <a:srgbClr val="003399"/>
                </a:solidFill>
                <a:ea typeface="宋体" charset="-122"/>
              </a:rPr>
              <a:t>)=5</a:t>
            </a:r>
          </a:p>
        </p:txBody>
      </p:sp>
      <p:sp>
        <p:nvSpPr>
          <p:cNvPr id="37910" name="Text Box 41"/>
          <p:cNvSpPr txBox="1">
            <a:spLocks noChangeArrowheads="1"/>
          </p:cNvSpPr>
          <p:nvPr/>
        </p:nvSpPr>
        <p:spPr bwMode="auto">
          <a:xfrm>
            <a:off x="61722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37911" name="Text Box 42"/>
          <p:cNvSpPr txBox="1">
            <a:spLocks noChangeArrowheads="1"/>
          </p:cNvSpPr>
          <p:nvPr/>
        </p:nvSpPr>
        <p:spPr bwMode="auto">
          <a:xfrm>
            <a:off x="77787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37912" name="Line 43"/>
          <p:cNvSpPr>
            <a:spLocks noChangeShapeType="1"/>
          </p:cNvSpPr>
          <p:nvPr/>
        </p:nvSpPr>
        <p:spPr bwMode="auto">
          <a:xfrm>
            <a:off x="6400800" y="1828800"/>
            <a:ext cx="1600200" cy="152400"/>
          </a:xfrm>
          <a:prstGeom prst="line">
            <a:avLst/>
          </a:prstGeom>
          <a:noFill/>
          <a:ln w="19050">
            <a:solidFill>
              <a:srgbClr val="003399"/>
            </a:solidFill>
            <a:round/>
            <a:headEnd/>
            <a:tailEnd/>
          </a:ln>
        </p:spPr>
        <p:txBody>
          <a:bodyPr wrap="none">
            <a:spAutoFit/>
          </a:bodyPr>
          <a:lstStyle/>
          <a:p>
            <a:endParaRPr lang="zh-CN" altLang="en-US"/>
          </a:p>
        </p:txBody>
      </p:sp>
      <p:sp>
        <p:nvSpPr>
          <p:cNvPr id="37913" name="Line 44"/>
          <p:cNvSpPr>
            <a:spLocks noChangeShapeType="1"/>
          </p:cNvSpPr>
          <p:nvPr/>
        </p:nvSpPr>
        <p:spPr bwMode="auto">
          <a:xfrm flipV="1">
            <a:off x="6400800" y="1981200"/>
            <a:ext cx="1600200" cy="457200"/>
          </a:xfrm>
          <a:prstGeom prst="line">
            <a:avLst/>
          </a:prstGeom>
          <a:noFill/>
          <a:ln w="19050">
            <a:solidFill>
              <a:srgbClr val="003399"/>
            </a:solidFill>
            <a:round/>
            <a:headEnd/>
            <a:tailEnd/>
          </a:ln>
        </p:spPr>
        <p:txBody>
          <a:bodyPr wrap="none">
            <a:spAutoFit/>
          </a:bodyPr>
          <a:lstStyle/>
          <a:p>
            <a:endParaRPr lang="zh-CN" altLang="en-US"/>
          </a:p>
        </p:txBody>
      </p:sp>
      <p:sp>
        <p:nvSpPr>
          <p:cNvPr id="37914" name="Line 45"/>
          <p:cNvSpPr>
            <a:spLocks noChangeShapeType="1"/>
          </p:cNvSpPr>
          <p:nvPr/>
        </p:nvSpPr>
        <p:spPr bwMode="auto">
          <a:xfrm flipV="1">
            <a:off x="6324600" y="1981200"/>
            <a:ext cx="1676400" cy="1066800"/>
          </a:xfrm>
          <a:prstGeom prst="line">
            <a:avLst/>
          </a:prstGeom>
          <a:noFill/>
          <a:ln w="19050">
            <a:solidFill>
              <a:srgbClr val="003399"/>
            </a:solidFill>
            <a:round/>
            <a:headEnd/>
            <a:tailEnd/>
          </a:ln>
        </p:spPr>
        <p:txBody>
          <a:bodyPr wrap="none">
            <a:spAutoFit/>
          </a:bodyPr>
          <a:lstStyle/>
          <a:p>
            <a:endParaRPr lang="zh-CN" altLang="en-US"/>
          </a:p>
        </p:txBody>
      </p:sp>
      <p:sp>
        <p:nvSpPr>
          <p:cNvPr id="37915" name="Line 46"/>
          <p:cNvSpPr>
            <a:spLocks noChangeShapeType="1"/>
          </p:cNvSpPr>
          <p:nvPr/>
        </p:nvSpPr>
        <p:spPr bwMode="auto">
          <a:xfrm flipV="1">
            <a:off x="6400800" y="1981200"/>
            <a:ext cx="1600200" cy="1676400"/>
          </a:xfrm>
          <a:prstGeom prst="line">
            <a:avLst/>
          </a:prstGeom>
          <a:noFill/>
          <a:ln w="19050">
            <a:solidFill>
              <a:srgbClr val="003399"/>
            </a:solidFill>
            <a:round/>
            <a:headEnd/>
            <a:tailEnd/>
          </a:ln>
        </p:spPr>
        <p:txBody>
          <a:bodyPr wrap="none">
            <a:spAutoFit/>
          </a:bodyPr>
          <a:lstStyle/>
          <a:p>
            <a:endParaRPr lang="zh-CN" altLang="en-US"/>
          </a:p>
        </p:txBody>
      </p:sp>
      <p:sp>
        <p:nvSpPr>
          <p:cNvPr id="37916" name="Line 47"/>
          <p:cNvSpPr>
            <a:spLocks noChangeShapeType="1"/>
          </p:cNvSpPr>
          <p:nvPr/>
        </p:nvSpPr>
        <p:spPr bwMode="auto">
          <a:xfrm>
            <a:off x="6400800" y="1828800"/>
            <a:ext cx="1600200" cy="1066800"/>
          </a:xfrm>
          <a:prstGeom prst="line">
            <a:avLst/>
          </a:prstGeom>
          <a:noFill/>
          <a:ln w="19050">
            <a:solidFill>
              <a:srgbClr val="003399"/>
            </a:solidFill>
            <a:round/>
            <a:headEnd/>
            <a:tailEnd/>
          </a:ln>
        </p:spPr>
        <p:txBody>
          <a:bodyPr wrap="none">
            <a:spAutoFit/>
          </a:bodyPr>
          <a:lstStyle/>
          <a:p>
            <a:endParaRPr lang="zh-CN" altLang="en-US"/>
          </a:p>
        </p:txBody>
      </p:sp>
      <p:sp>
        <p:nvSpPr>
          <p:cNvPr id="37917" name="Line 48"/>
          <p:cNvSpPr>
            <a:spLocks noChangeShapeType="1"/>
          </p:cNvSpPr>
          <p:nvPr/>
        </p:nvSpPr>
        <p:spPr bwMode="auto">
          <a:xfrm flipV="1">
            <a:off x="6400800" y="2895600"/>
            <a:ext cx="1600200" cy="762000"/>
          </a:xfrm>
          <a:prstGeom prst="line">
            <a:avLst/>
          </a:prstGeom>
          <a:noFill/>
          <a:ln w="19050">
            <a:solidFill>
              <a:srgbClr val="003399"/>
            </a:solidFill>
            <a:round/>
            <a:headEnd/>
            <a:tailEnd/>
          </a:ln>
        </p:spPr>
        <p:txBody>
          <a:bodyPr wrap="none">
            <a:spAutoFit/>
          </a:bodyPr>
          <a:lstStyle/>
          <a:p>
            <a:endParaRPr lang="zh-CN" altLang="en-US"/>
          </a:p>
        </p:txBody>
      </p:sp>
      <p:sp>
        <p:nvSpPr>
          <p:cNvPr id="37918" name="Line 49"/>
          <p:cNvSpPr>
            <a:spLocks noChangeShapeType="1"/>
          </p:cNvSpPr>
          <p:nvPr/>
        </p:nvSpPr>
        <p:spPr bwMode="auto">
          <a:xfrm flipV="1">
            <a:off x="6400800" y="2895600"/>
            <a:ext cx="1600200" cy="1371600"/>
          </a:xfrm>
          <a:prstGeom prst="line">
            <a:avLst/>
          </a:prstGeom>
          <a:noFill/>
          <a:ln w="19050">
            <a:solidFill>
              <a:srgbClr val="003399"/>
            </a:solidFill>
            <a:round/>
            <a:headEnd/>
            <a:tailEnd/>
          </a:ln>
        </p:spPr>
        <p:txBody>
          <a:bodyPr wrap="none">
            <a:spAutoFit/>
          </a:bodyPr>
          <a:lstStyle/>
          <a:p>
            <a:endParaRPr lang="zh-CN" altLang="en-US"/>
          </a:p>
        </p:txBody>
      </p:sp>
      <p:sp>
        <p:nvSpPr>
          <p:cNvPr id="37919" name="Line 50"/>
          <p:cNvSpPr>
            <a:spLocks noChangeShapeType="1"/>
          </p:cNvSpPr>
          <p:nvPr/>
        </p:nvSpPr>
        <p:spPr bwMode="auto">
          <a:xfrm>
            <a:off x="6400800" y="2438400"/>
            <a:ext cx="1600200" cy="1447800"/>
          </a:xfrm>
          <a:prstGeom prst="line">
            <a:avLst/>
          </a:prstGeom>
          <a:noFill/>
          <a:ln w="19050">
            <a:solidFill>
              <a:srgbClr val="003399"/>
            </a:solidFill>
            <a:round/>
            <a:headEnd/>
            <a:tailEnd/>
          </a:ln>
        </p:spPr>
        <p:txBody>
          <a:bodyPr wrap="none">
            <a:spAutoFit/>
          </a:bodyPr>
          <a:lstStyle/>
          <a:p>
            <a:endParaRPr lang="zh-CN" altLang="en-US"/>
          </a:p>
        </p:txBody>
      </p:sp>
      <p:sp>
        <p:nvSpPr>
          <p:cNvPr id="37920" name="Line 51"/>
          <p:cNvSpPr>
            <a:spLocks noChangeShapeType="1"/>
          </p:cNvSpPr>
          <p:nvPr/>
        </p:nvSpPr>
        <p:spPr bwMode="auto">
          <a:xfrm>
            <a:off x="6400800" y="3048000"/>
            <a:ext cx="1600200" cy="838200"/>
          </a:xfrm>
          <a:prstGeom prst="line">
            <a:avLst/>
          </a:prstGeom>
          <a:noFill/>
          <a:ln w="19050">
            <a:solidFill>
              <a:srgbClr val="003399"/>
            </a:solidFill>
            <a:round/>
            <a:headEnd/>
            <a:tailEnd/>
          </a:ln>
        </p:spPr>
        <p:txBody>
          <a:bodyPr wrap="none">
            <a:spAutoFit/>
          </a:bodyPr>
          <a:lstStyle/>
          <a:p>
            <a:endParaRPr lang="zh-CN" altLang="en-US"/>
          </a:p>
        </p:txBody>
      </p:sp>
      <p:sp>
        <p:nvSpPr>
          <p:cNvPr id="37921" name="Line 52"/>
          <p:cNvSpPr>
            <a:spLocks noChangeShapeType="1"/>
          </p:cNvSpPr>
          <p:nvPr/>
        </p:nvSpPr>
        <p:spPr bwMode="auto">
          <a:xfrm flipV="1">
            <a:off x="6400800" y="3886200"/>
            <a:ext cx="1600200" cy="1600200"/>
          </a:xfrm>
          <a:prstGeom prst="line">
            <a:avLst/>
          </a:prstGeom>
          <a:noFill/>
          <a:ln w="19050">
            <a:solidFill>
              <a:srgbClr val="003399"/>
            </a:solidFill>
            <a:round/>
            <a:headEnd/>
            <a:tailEnd/>
          </a:ln>
        </p:spPr>
        <p:txBody>
          <a:bodyPr wrap="none">
            <a:spAutoFit/>
          </a:bodyPr>
          <a:lstStyle/>
          <a:p>
            <a:endParaRPr lang="zh-CN" altLang="en-US"/>
          </a:p>
        </p:txBody>
      </p:sp>
      <p:sp>
        <p:nvSpPr>
          <p:cNvPr id="37922" name="Line 53"/>
          <p:cNvSpPr>
            <a:spLocks noChangeShapeType="1"/>
          </p:cNvSpPr>
          <p:nvPr/>
        </p:nvSpPr>
        <p:spPr bwMode="auto">
          <a:xfrm>
            <a:off x="6400800" y="3048000"/>
            <a:ext cx="1600200" cy="1752600"/>
          </a:xfrm>
          <a:prstGeom prst="line">
            <a:avLst/>
          </a:prstGeom>
          <a:noFill/>
          <a:ln w="19050">
            <a:solidFill>
              <a:srgbClr val="003399"/>
            </a:solidFill>
            <a:round/>
            <a:headEnd/>
            <a:tailEnd/>
          </a:ln>
        </p:spPr>
        <p:txBody>
          <a:bodyPr wrap="none">
            <a:spAutoFit/>
          </a:bodyPr>
          <a:lstStyle/>
          <a:p>
            <a:endParaRPr lang="zh-CN" altLang="en-US"/>
          </a:p>
        </p:txBody>
      </p:sp>
      <p:sp>
        <p:nvSpPr>
          <p:cNvPr id="37923" name="Line 54"/>
          <p:cNvSpPr>
            <a:spLocks noChangeShapeType="1"/>
          </p:cNvSpPr>
          <p:nvPr/>
        </p:nvSpPr>
        <p:spPr bwMode="auto">
          <a:xfrm flipV="1">
            <a:off x="6400800" y="4800600"/>
            <a:ext cx="1600200" cy="1295400"/>
          </a:xfrm>
          <a:prstGeom prst="line">
            <a:avLst/>
          </a:prstGeom>
          <a:noFill/>
          <a:ln w="19050">
            <a:solidFill>
              <a:srgbClr val="003399"/>
            </a:solidFill>
            <a:round/>
            <a:headEnd/>
            <a:tailEnd/>
          </a:ln>
        </p:spPr>
        <p:txBody>
          <a:bodyPr wrap="none">
            <a:spAutoFit/>
          </a:bodyPr>
          <a:lstStyle/>
          <a:p>
            <a:endParaRPr lang="zh-CN" altLang="en-US"/>
          </a:p>
        </p:txBody>
      </p:sp>
      <p:sp>
        <p:nvSpPr>
          <p:cNvPr id="37924" name="Line 55"/>
          <p:cNvSpPr>
            <a:spLocks noChangeShapeType="1"/>
          </p:cNvSpPr>
          <p:nvPr/>
        </p:nvSpPr>
        <p:spPr bwMode="auto">
          <a:xfrm>
            <a:off x="6400800" y="3657600"/>
            <a:ext cx="1600200" cy="2057400"/>
          </a:xfrm>
          <a:prstGeom prst="line">
            <a:avLst/>
          </a:prstGeom>
          <a:noFill/>
          <a:ln w="19050">
            <a:solidFill>
              <a:srgbClr val="003399"/>
            </a:solidFill>
            <a:round/>
            <a:headEnd/>
            <a:tailEnd/>
          </a:ln>
        </p:spPr>
        <p:txBody>
          <a:bodyPr wrap="none">
            <a:spAutoFit/>
          </a:bodyPr>
          <a:lstStyle/>
          <a:p>
            <a:endParaRPr lang="zh-CN" altLang="en-US"/>
          </a:p>
        </p:txBody>
      </p:sp>
      <p:sp>
        <p:nvSpPr>
          <p:cNvPr id="37925" name="Line 56"/>
          <p:cNvSpPr>
            <a:spLocks noChangeShapeType="1"/>
          </p:cNvSpPr>
          <p:nvPr/>
        </p:nvSpPr>
        <p:spPr bwMode="auto">
          <a:xfrm>
            <a:off x="6400800" y="4267200"/>
            <a:ext cx="1600200" cy="1447800"/>
          </a:xfrm>
          <a:prstGeom prst="line">
            <a:avLst/>
          </a:prstGeom>
          <a:noFill/>
          <a:ln w="19050">
            <a:solidFill>
              <a:srgbClr val="003399"/>
            </a:solidFill>
            <a:round/>
            <a:headEnd/>
            <a:tailEnd/>
          </a:ln>
        </p:spPr>
        <p:txBody>
          <a:bodyPr wrap="none">
            <a:spAutoFit/>
          </a:bodyPr>
          <a:lstStyle/>
          <a:p>
            <a:endParaRPr lang="zh-CN" altLang="en-US"/>
          </a:p>
        </p:txBody>
      </p:sp>
      <p:sp>
        <p:nvSpPr>
          <p:cNvPr id="37926" name="Line 57"/>
          <p:cNvSpPr>
            <a:spLocks noChangeShapeType="1"/>
          </p:cNvSpPr>
          <p:nvPr/>
        </p:nvSpPr>
        <p:spPr bwMode="auto">
          <a:xfrm flipV="1">
            <a:off x="6400800" y="5715000"/>
            <a:ext cx="1600200" cy="381000"/>
          </a:xfrm>
          <a:prstGeom prst="line">
            <a:avLst/>
          </a:prstGeom>
          <a:noFill/>
          <a:ln w="19050">
            <a:solidFill>
              <a:srgbClr val="003399"/>
            </a:solidFill>
            <a:round/>
            <a:headEnd/>
            <a:tailEnd/>
          </a:ln>
        </p:spPr>
        <p:txBody>
          <a:bodyPr wrap="none">
            <a:spAutoFit/>
          </a:bodyPr>
          <a:lstStyle/>
          <a:p>
            <a:endParaRPr lang="zh-CN" altLang="en-US"/>
          </a:p>
        </p:txBody>
      </p:sp>
      <p:sp>
        <p:nvSpPr>
          <p:cNvPr id="37927" name="Oval 26"/>
          <p:cNvSpPr>
            <a:spLocks noChangeArrowheads="1"/>
          </p:cNvSpPr>
          <p:nvPr/>
        </p:nvSpPr>
        <p:spPr bwMode="auto">
          <a:xfrm>
            <a:off x="6172200" y="16002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37928" name="Oval 27"/>
          <p:cNvSpPr>
            <a:spLocks noChangeArrowheads="1"/>
          </p:cNvSpPr>
          <p:nvPr/>
        </p:nvSpPr>
        <p:spPr bwMode="auto">
          <a:xfrm>
            <a:off x="6172200" y="22098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37929" name="Oval 28"/>
          <p:cNvSpPr>
            <a:spLocks noChangeArrowheads="1"/>
          </p:cNvSpPr>
          <p:nvPr/>
        </p:nvSpPr>
        <p:spPr bwMode="auto">
          <a:xfrm>
            <a:off x="6172200" y="28194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37930" name="Oval 29"/>
          <p:cNvSpPr>
            <a:spLocks noChangeArrowheads="1"/>
          </p:cNvSpPr>
          <p:nvPr/>
        </p:nvSpPr>
        <p:spPr bwMode="auto">
          <a:xfrm>
            <a:off x="6172200" y="34290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37931" name="Oval 30"/>
          <p:cNvSpPr>
            <a:spLocks noChangeArrowheads="1"/>
          </p:cNvSpPr>
          <p:nvPr/>
        </p:nvSpPr>
        <p:spPr bwMode="auto">
          <a:xfrm>
            <a:off x="6172200" y="40386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37932" name="Oval 31"/>
          <p:cNvSpPr>
            <a:spLocks noChangeArrowheads="1"/>
          </p:cNvSpPr>
          <p:nvPr/>
        </p:nvSpPr>
        <p:spPr bwMode="auto">
          <a:xfrm>
            <a:off x="6172200" y="46482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37933" name="Oval 33"/>
          <p:cNvSpPr>
            <a:spLocks noChangeArrowheads="1"/>
          </p:cNvSpPr>
          <p:nvPr/>
        </p:nvSpPr>
        <p:spPr bwMode="auto">
          <a:xfrm>
            <a:off x="6172200" y="58674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37934" name="Oval 34"/>
          <p:cNvSpPr>
            <a:spLocks noChangeArrowheads="1"/>
          </p:cNvSpPr>
          <p:nvPr/>
        </p:nvSpPr>
        <p:spPr bwMode="auto">
          <a:xfrm>
            <a:off x="6172200" y="52578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37935" name="Oval 35"/>
          <p:cNvSpPr>
            <a:spLocks noChangeArrowheads="1"/>
          </p:cNvSpPr>
          <p:nvPr/>
        </p:nvSpPr>
        <p:spPr bwMode="auto">
          <a:xfrm>
            <a:off x="7772400" y="1752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37936" name="Oval 36"/>
          <p:cNvSpPr>
            <a:spLocks noChangeArrowheads="1"/>
          </p:cNvSpPr>
          <p:nvPr/>
        </p:nvSpPr>
        <p:spPr bwMode="auto">
          <a:xfrm>
            <a:off x="7772400" y="2667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37937" name="Oval 37"/>
          <p:cNvSpPr>
            <a:spLocks noChangeArrowheads="1"/>
          </p:cNvSpPr>
          <p:nvPr/>
        </p:nvSpPr>
        <p:spPr bwMode="auto">
          <a:xfrm>
            <a:off x="7772400" y="3657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37938" name="Oval 38"/>
          <p:cNvSpPr>
            <a:spLocks noChangeArrowheads="1"/>
          </p:cNvSpPr>
          <p:nvPr/>
        </p:nvSpPr>
        <p:spPr bwMode="auto">
          <a:xfrm>
            <a:off x="7772400" y="4572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37939" name="Oval 39"/>
          <p:cNvSpPr>
            <a:spLocks noChangeArrowheads="1"/>
          </p:cNvSpPr>
          <p:nvPr/>
        </p:nvSpPr>
        <p:spPr bwMode="auto">
          <a:xfrm>
            <a:off x="7772400" y="54864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37940" name="Rectangle 58"/>
          <p:cNvSpPr>
            <a:spLocks noChangeArrowheads="1"/>
          </p:cNvSpPr>
          <p:nvPr/>
        </p:nvSpPr>
        <p:spPr bwMode="auto">
          <a:xfrm>
            <a:off x="82296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37941" name="Rectangle 59"/>
          <p:cNvSpPr>
            <a:spLocks noChangeArrowheads="1"/>
          </p:cNvSpPr>
          <p:nvPr/>
        </p:nvSpPr>
        <p:spPr bwMode="auto">
          <a:xfrm>
            <a:off x="82296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37942" name="Rectangle 60"/>
          <p:cNvSpPr>
            <a:spLocks noChangeArrowheads="1"/>
          </p:cNvSpPr>
          <p:nvPr/>
        </p:nvSpPr>
        <p:spPr bwMode="auto">
          <a:xfrm>
            <a:off x="81803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37943" name="Rectangle 61"/>
          <p:cNvSpPr>
            <a:spLocks noChangeArrowheads="1"/>
          </p:cNvSpPr>
          <p:nvPr/>
        </p:nvSpPr>
        <p:spPr bwMode="auto">
          <a:xfrm>
            <a:off x="82296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37944" name="Rectangle 62"/>
          <p:cNvSpPr>
            <a:spLocks noChangeArrowheads="1"/>
          </p:cNvSpPr>
          <p:nvPr/>
        </p:nvSpPr>
        <p:spPr bwMode="auto">
          <a:xfrm>
            <a:off x="81803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Line 57"/>
          <p:cNvSpPr>
            <a:spLocks noChangeShapeType="1"/>
          </p:cNvSpPr>
          <p:nvPr/>
        </p:nvSpPr>
        <p:spPr bwMode="auto">
          <a:xfrm flipV="1">
            <a:off x="6400800" y="2895600"/>
            <a:ext cx="1600200" cy="1981200"/>
          </a:xfrm>
          <a:prstGeom prst="line">
            <a:avLst/>
          </a:prstGeom>
          <a:noFill/>
          <a:ln w="19050">
            <a:solidFill>
              <a:srgbClr val="FF3300"/>
            </a:solidFill>
            <a:round/>
            <a:headEnd/>
            <a:tailEnd/>
          </a:ln>
        </p:spPr>
        <p:txBody>
          <a:bodyPr wrap="none">
            <a:spAutoFit/>
          </a:bodyPr>
          <a:lstStyle/>
          <a:p>
            <a:endParaRPr lang="zh-CN" altLang="en-US"/>
          </a:p>
        </p:txBody>
      </p:sp>
      <p:sp>
        <p:nvSpPr>
          <p:cNvPr id="38915"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Example</a:t>
            </a:r>
            <a:endParaRPr lang="en-US" altLang="zh-CN" sz="2800" smtClean="0">
              <a:latin typeface="Arial" charset="0"/>
              <a:ea typeface="宋体" charset="-122"/>
            </a:endParaRPr>
          </a:p>
        </p:txBody>
      </p:sp>
      <p:sp>
        <p:nvSpPr>
          <p:cNvPr id="38916" name="Text Box 21"/>
          <p:cNvSpPr txBox="1">
            <a:spLocks noChangeArrowheads="1"/>
          </p:cNvSpPr>
          <p:nvPr/>
        </p:nvSpPr>
        <p:spPr bwMode="auto">
          <a:xfrm>
            <a:off x="61722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38917" name="Text Box 22"/>
          <p:cNvSpPr txBox="1">
            <a:spLocks noChangeArrowheads="1"/>
          </p:cNvSpPr>
          <p:nvPr/>
        </p:nvSpPr>
        <p:spPr bwMode="auto">
          <a:xfrm>
            <a:off x="77787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38918" name="Line 23"/>
          <p:cNvSpPr>
            <a:spLocks noChangeShapeType="1"/>
          </p:cNvSpPr>
          <p:nvPr/>
        </p:nvSpPr>
        <p:spPr bwMode="auto">
          <a:xfrm>
            <a:off x="6400800" y="1828800"/>
            <a:ext cx="1600200" cy="152400"/>
          </a:xfrm>
          <a:prstGeom prst="line">
            <a:avLst/>
          </a:prstGeom>
          <a:noFill/>
          <a:ln w="19050">
            <a:solidFill>
              <a:srgbClr val="003399"/>
            </a:solidFill>
            <a:round/>
            <a:headEnd/>
            <a:tailEnd/>
          </a:ln>
        </p:spPr>
        <p:txBody>
          <a:bodyPr wrap="none">
            <a:spAutoFit/>
          </a:bodyPr>
          <a:lstStyle/>
          <a:p>
            <a:endParaRPr lang="zh-CN" altLang="en-US"/>
          </a:p>
        </p:txBody>
      </p:sp>
      <p:sp>
        <p:nvSpPr>
          <p:cNvPr id="38919" name="Line 24"/>
          <p:cNvSpPr>
            <a:spLocks noChangeShapeType="1"/>
          </p:cNvSpPr>
          <p:nvPr/>
        </p:nvSpPr>
        <p:spPr bwMode="auto">
          <a:xfrm flipV="1">
            <a:off x="6400800" y="1981200"/>
            <a:ext cx="1600200" cy="457200"/>
          </a:xfrm>
          <a:prstGeom prst="line">
            <a:avLst/>
          </a:prstGeom>
          <a:noFill/>
          <a:ln w="19050">
            <a:solidFill>
              <a:srgbClr val="003399"/>
            </a:solidFill>
            <a:round/>
            <a:headEnd/>
            <a:tailEnd/>
          </a:ln>
        </p:spPr>
        <p:txBody>
          <a:bodyPr wrap="none">
            <a:spAutoFit/>
          </a:bodyPr>
          <a:lstStyle/>
          <a:p>
            <a:endParaRPr lang="zh-CN" altLang="en-US"/>
          </a:p>
        </p:txBody>
      </p:sp>
      <p:sp>
        <p:nvSpPr>
          <p:cNvPr id="38920" name="Line 25"/>
          <p:cNvSpPr>
            <a:spLocks noChangeShapeType="1"/>
          </p:cNvSpPr>
          <p:nvPr/>
        </p:nvSpPr>
        <p:spPr bwMode="auto">
          <a:xfrm flipV="1">
            <a:off x="6324600" y="1981200"/>
            <a:ext cx="1676400" cy="1066800"/>
          </a:xfrm>
          <a:prstGeom prst="line">
            <a:avLst/>
          </a:prstGeom>
          <a:noFill/>
          <a:ln w="19050">
            <a:solidFill>
              <a:srgbClr val="003399"/>
            </a:solidFill>
            <a:round/>
            <a:headEnd/>
            <a:tailEnd/>
          </a:ln>
        </p:spPr>
        <p:txBody>
          <a:bodyPr wrap="none">
            <a:spAutoFit/>
          </a:bodyPr>
          <a:lstStyle/>
          <a:p>
            <a:endParaRPr lang="zh-CN" altLang="en-US"/>
          </a:p>
        </p:txBody>
      </p:sp>
      <p:sp>
        <p:nvSpPr>
          <p:cNvPr id="38921" name="Line 26"/>
          <p:cNvSpPr>
            <a:spLocks noChangeShapeType="1"/>
          </p:cNvSpPr>
          <p:nvPr/>
        </p:nvSpPr>
        <p:spPr bwMode="auto">
          <a:xfrm flipV="1">
            <a:off x="6400800" y="1981200"/>
            <a:ext cx="1600200" cy="1676400"/>
          </a:xfrm>
          <a:prstGeom prst="line">
            <a:avLst/>
          </a:prstGeom>
          <a:noFill/>
          <a:ln w="19050">
            <a:solidFill>
              <a:srgbClr val="003399"/>
            </a:solidFill>
            <a:round/>
            <a:headEnd/>
            <a:tailEnd/>
          </a:ln>
        </p:spPr>
        <p:txBody>
          <a:bodyPr wrap="none">
            <a:spAutoFit/>
          </a:bodyPr>
          <a:lstStyle/>
          <a:p>
            <a:endParaRPr lang="zh-CN" altLang="en-US"/>
          </a:p>
        </p:txBody>
      </p:sp>
      <p:sp>
        <p:nvSpPr>
          <p:cNvPr id="38922" name="Line 27"/>
          <p:cNvSpPr>
            <a:spLocks noChangeShapeType="1"/>
          </p:cNvSpPr>
          <p:nvPr/>
        </p:nvSpPr>
        <p:spPr bwMode="auto">
          <a:xfrm>
            <a:off x="6400800" y="1828800"/>
            <a:ext cx="1600200" cy="1066800"/>
          </a:xfrm>
          <a:prstGeom prst="line">
            <a:avLst/>
          </a:prstGeom>
          <a:noFill/>
          <a:ln w="19050">
            <a:solidFill>
              <a:srgbClr val="CC0000"/>
            </a:solidFill>
            <a:round/>
            <a:headEnd/>
            <a:tailEnd/>
          </a:ln>
        </p:spPr>
        <p:txBody>
          <a:bodyPr wrap="none">
            <a:spAutoFit/>
          </a:bodyPr>
          <a:lstStyle/>
          <a:p>
            <a:endParaRPr lang="zh-CN" altLang="en-US"/>
          </a:p>
        </p:txBody>
      </p:sp>
      <p:sp>
        <p:nvSpPr>
          <p:cNvPr id="38923" name="Line 28"/>
          <p:cNvSpPr>
            <a:spLocks noChangeShapeType="1"/>
          </p:cNvSpPr>
          <p:nvPr/>
        </p:nvSpPr>
        <p:spPr bwMode="auto">
          <a:xfrm flipV="1">
            <a:off x="6400800" y="2895600"/>
            <a:ext cx="1600200" cy="762000"/>
          </a:xfrm>
          <a:prstGeom prst="line">
            <a:avLst/>
          </a:prstGeom>
          <a:noFill/>
          <a:ln w="19050">
            <a:solidFill>
              <a:srgbClr val="CC0000"/>
            </a:solidFill>
            <a:round/>
            <a:headEnd/>
            <a:tailEnd/>
          </a:ln>
        </p:spPr>
        <p:txBody>
          <a:bodyPr wrap="none">
            <a:spAutoFit/>
          </a:bodyPr>
          <a:lstStyle/>
          <a:p>
            <a:endParaRPr lang="zh-CN" altLang="en-US"/>
          </a:p>
        </p:txBody>
      </p:sp>
      <p:sp>
        <p:nvSpPr>
          <p:cNvPr id="38924" name="Line 29"/>
          <p:cNvSpPr>
            <a:spLocks noChangeShapeType="1"/>
          </p:cNvSpPr>
          <p:nvPr/>
        </p:nvSpPr>
        <p:spPr bwMode="auto">
          <a:xfrm flipV="1">
            <a:off x="6400800" y="2895600"/>
            <a:ext cx="1600200" cy="1371600"/>
          </a:xfrm>
          <a:prstGeom prst="line">
            <a:avLst/>
          </a:prstGeom>
          <a:noFill/>
          <a:ln w="19050">
            <a:solidFill>
              <a:srgbClr val="CC0000"/>
            </a:solidFill>
            <a:round/>
            <a:headEnd/>
            <a:tailEnd/>
          </a:ln>
        </p:spPr>
        <p:txBody>
          <a:bodyPr wrap="none">
            <a:spAutoFit/>
          </a:bodyPr>
          <a:lstStyle/>
          <a:p>
            <a:endParaRPr lang="zh-CN" altLang="en-US"/>
          </a:p>
        </p:txBody>
      </p:sp>
      <p:sp>
        <p:nvSpPr>
          <p:cNvPr id="38925" name="Line 30"/>
          <p:cNvSpPr>
            <a:spLocks noChangeShapeType="1"/>
          </p:cNvSpPr>
          <p:nvPr/>
        </p:nvSpPr>
        <p:spPr bwMode="auto">
          <a:xfrm>
            <a:off x="6400800" y="2438400"/>
            <a:ext cx="1600200" cy="1447800"/>
          </a:xfrm>
          <a:prstGeom prst="line">
            <a:avLst/>
          </a:prstGeom>
          <a:noFill/>
          <a:ln w="19050">
            <a:solidFill>
              <a:srgbClr val="CC0000"/>
            </a:solidFill>
            <a:round/>
            <a:headEnd/>
            <a:tailEnd/>
          </a:ln>
        </p:spPr>
        <p:txBody>
          <a:bodyPr wrap="none">
            <a:spAutoFit/>
          </a:bodyPr>
          <a:lstStyle/>
          <a:p>
            <a:endParaRPr lang="zh-CN" altLang="en-US"/>
          </a:p>
        </p:txBody>
      </p:sp>
      <p:sp>
        <p:nvSpPr>
          <p:cNvPr id="38926" name="Line 31"/>
          <p:cNvSpPr>
            <a:spLocks noChangeShapeType="1"/>
          </p:cNvSpPr>
          <p:nvPr/>
        </p:nvSpPr>
        <p:spPr bwMode="auto">
          <a:xfrm>
            <a:off x="6400800" y="3048000"/>
            <a:ext cx="1600200" cy="838200"/>
          </a:xfrm>
          <a:prstGeom prst="line">
            <a:avLst/>
          </a:prstGeom>
          <a:noFill/>
          <a:ln w="19050">
            <a:solidFill>
              <a:srgbClr val="CC0000"/>
            </a:solidFill>
            <a:round/>
            <a:headEnd/>
            <a:tailEnd/>
          </a:ln>
        </p:spPr>
        <p:txBody>
          <a:bodyPr wrap="none">
            <a:spAutoFit/>
          </a:bodyPr>
          <a:lstStyle/>
          <a:p>
            <a:endParaRPr lang="zh-CN" altLang="en-US"/>
          </a:p>
        </p:txBody>
      </p:sp>
      <p:sp>
        <p:nvSpPr>
          <p:cNvPr id="38927" name="Line 32"/>
          <p:cNvSpPr>
            <a:spLocks noChangeShapeType="1"/>
          </p:cNvSpPr>
          <p:nvPr/>
        </p:nvSpPr>
        <p:spPr bwMode="auto">
          <a:xfrm flipV="1">
            <a:off x="6400800" y="3886200"/>
            <a:ext cx="1600200" cy="1600200"/>
          </a:xfrm>
          <a:prstGeom prst="line">
            <a:avLst/>
          </a:prstGeom>
          <a:noFill/>
          <a:ln w="19050">
            <a:solidFill>
              <a:srgbClr val="CC0000"/>
            </a:solidFill>
            <a:round/>
            <a:headEnd/>
            <a:tailEnd/>
          </a:ln>
        </p:spPr>
        <p:txBody>
          <a:bodyPr wrap="none">
            <a:spAutoFit/>
          </a:bodyPr>
          <a:lstStyle/>
          <a:p>
            <a:endParaRPr lang="zh-CN" altLang="en-US"/>
          </a:p>
        </p:txBody>
      </p:sp>
      <p:sp>
        <p:nvSpPr>
          <p:cNvPr id="38928" name="Line 33"/>
          <p:cNvSpPr>
            <a:spLocks noChangeShapeType="1"/>
          </p:cNvSpPr>
          <p:nvPr/>
        </p:nvSpPr>
        <p:spPr bwMode="auto">
          <a:xfrm>
            <a:off x="6400800" y="3048000"/>
            <a:ext cx="1600200" cy="1752600"/>
          </a:xfrm>
          <a:prstGeom prst="line">
            <a:avLst/>
          </a:prstGeom>
          <a:noFill/>
          <a:ln w="19050">
            <a:solidFill>
              <a:srgbClr val="003399"/>
            </a:solidFill>
            <a:round/>
            <a:headEnd/>
            <a:tailEnd/>
          </a:ln>
        </p:spPr>
        <p:txBody>
          <a:bodyPr wrap="none">
            <a:spAutoFit/>
          </a:bodyPr>
          <a:lstStyle/>
          <a:p>
            <a:endParaRPr lang="zh-CN" altLang="en-US"/>
          </a:p>
        </p:txBody>
      </p:sp>
      <p:sp>
        <p:nvSpPr>
          <p:cNvPr id="38929" name="Line 34"/>
          <p:cNvSpPr>
            <a:spLocks noChangeShapeType="1"/>
          </p:cNvSpPr>
          <p:nvPr/>
        </p:nvSpPr>
        <p:spPr bwMode="auto">
          <a:xfrm flipV="1">
            <a:off x="6400800" y="4800600"/>
            <a:ext cx="1600200" cy="1295400"/>
          </a:xfrm>
          <a:prstGeom prst="line">
            <a:avLst/>
          </a:prstGeom>
          <a:noFill/>
          <a:ln w="19050">
            <a:solidFill>
              <a:srgbClr val="003399"/>
            </a:solidFill>
            <a:round/>
            <a:headEnd/>
            <a:tailEnd/>
          </a:ln>
        </p:spPr>
        <p:txBody>
          <a:bodyPr wrap="none">
            <a:spAutoFit/>
          </a:bodyPr>
          <a:lstStyle/>
          <a:p>
            <a:endParaRPr lang="zh-CN" altLang="en-US"/>
          </a:p>
        </p:txBody>
      </p:sp>
      <p:sp>
        <p:nvSpPr>
          <p:cNvPr id="38930" name="Line 35"/>
          <p:cNvSpPr>
            <a:spLocks noChangeShapeType="1"/>
          </p:cNvSpPr>
          <p:nvPr/>
        </p:nvSpPr>
        <p:spPr bwMode="auto">
          <a:xfrm>
            <a:off x="6400800" y="3657600"/>
            <a:ext cx="1600200" cy="2057400"/>
          </a:xfrm>
          <a:prstGeom prst="line">
            <a:avLst/>
          </a:prstGeom>
          <a:noFill/>
          <a:ln w="19050">
            <a:solidFill>
              <a:srgbClr val="CC0000"/>
            </a:solidFill>
            <a:round/>
            <a:headEnd/>
            <a:tailEnd/>
          </a:ln>
        </p:spPr>
        <p:txBody>
          <a:bodyPr wrap="none">
            <a:spAutoFit/>
          </a:bodyPr>
          <a:lstStyle/>
          <a:p>
            <a:endParaRPr lang="zh-CN" altLang="en-US"/>
          </a:p>
        </p:txBody>
      </p:sp>
      <p:sp>
        <p:nvSpPr>
          <p:cNvPr id="38931" name="Line 36"/>
          <p:cNvSpPr>
            <a:spLocks noChangeShapeType="1"/>
          </p:cNvSpPr>
          <p:nvPr/>
        </p:nvSpPr>
        <p:spPr bwMode="auto">
          <a:xfrm>
            <a:off x="6400800" y="4267200"/>
            <a:ext cx="1600200" cy="1447800"/>
          </a:xfrm>
          <a:prstGeom prst="line">
            <a:avLst/>
          </a:prstGeom>
          <a:noFill/>
          <a:ln w="19050">
            <a:solidFill>
              <a:srgbClr val="CC0000"/>
            </a:solidFill>
            <a:round/>
            <a:headEnd/>
            <a:tailEnd/>
          </a:ln>
        </p:spPr>
        <p:txBody>
          <a:bodyPr wrap="none">
            <a:spAutoFit/>
          </a:bodyPr>
          <a:lstStyle/>
          <a:p>
            <a:endParaRPr lang="zh-CN" altLang="en-US"/>
          </a:p>
        </p:txBody>
      </p:sp>
      <p:sp>
        <p:nvSpPr>
          <p:cNvPr id="38932" name="Line 37"/>
          <p:cNvSpPr>
            <a:spLocks noChangeShapeType="1"/>
          </p:cNvSpPr>
          <p:nvPr/>
        </p:nvSpPr>
        <p:spPr bwMode="auto">
          <a:xfrm flipV="1">
            <a:off x="6400800" y="5715000"/>
            <a:ext cx="1600200" cy="381000"/>
          </a:xfrm>
          <a:prstGeom prst="line">
            <a:avLst/>
          </a:prstGeom>
          <a:noFill/>
          <a:ln w="19050">
            <a:solidFill>
              <a:srgbClr val="CC0000"/>
            </a:solidFill>
            <a:round/>
            <a:headEnd/>
            <a:tailEnd/>
          </a:ln>
        </p:spPr>
        <p:txBody>
          <a:bodyPr wrap="none">
            <a:spAutoFit/>
          </a:bodyPr>
          <a:lstStyle/>
          <a:p>
            <a:endParaRPr lang="zh-CN" altLang="en-US"/>
          </a:p>
        </p:txBody>
      </p:sp>
      <p:sp>
        <p:nvSpPr>
          <p:cNvPr id="38933" name="Oval 38"/>
          <p:cNvSpPr>
            <a:spLocks noChangeArrowheads="1"/>
          </p:cNvSpPr>
          <p:nvPr/>
        </p:nvSpPr>
        <p:spPr bwMode="auto">
          <a:xfrm>
            <a:off x="6172200" y="16002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38934" name="Oval 39"/>
          <p:cNvSpPr>
            <a:spLocks noChangeArrowheads="1"/>
          </p:cNvSpPr>
          <p:nvPr/>
        </p:nvSpPr>
        <p:spPr bwMode="auto">
          <a:xfrm>
            <a:off x="6172200" y="22098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38935" name="Oval 40"/>
          <p:cNvSpPr>
            <a:spLocks noChangeArrowheads="1"/>
          </p:cNvSpPr>
          <p:nvPr/>
        </p:nvSpPr>
        <p:spPr bwMode="auto">
          <a:xfrm>
            <a:off x="6172200" y="28194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38936" name="Oval 41"/>
          <p:cNvSpPr>
            <a:spLocks noChangeArrowheads="1"/>
          </p:cNvSpPr>
          <p:nvPr/>
        </p:nvSpPr>
        <p:spPr bwMode="auto">
          <a:xfrm>
            <a:off x="6172200" y="34290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38937" name="Oval 42"/>
          <p:cNvSpPr>
            <a:spLocks noChangeArrowheads="1"/>
          </p:cNvSpPr>
          <p:nvPr/>
        </p:nvSpPr>
        <p:spPr bwMode="auto">
          <a:xfrm>
            <a:off x="6172200" y="40386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38938" name="Oval 43"/>
          <p:cNvSpPr>
            <a:spLocks noChangeArrowheads="1"/>
          </p:cNvSpPr>
          <p:nvPr/>
        </p:nvSpPr>
        <p:spPr bwMode="auto">
          <a:xfrm>
            <a:off x="6172200" y="46482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38939" name="Oval 44"/>
          <p:cNvSpPr>
            <a:spLocks noChangeArrowheads="1"/>
          </p:cNvSpPr>
          <p:nvPr/>
        </p:nvSpPr>
        <p:spPr bwMode="auto">
          <a:xfrm>
            <a:off x="6172200" y="58674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38940" name="Oval 45"/>
          <p:cNvSpPr>
            <a:spLocks noChangeArrowheads="1"/>
          </p:cNvSpPr>
          <p:nvPr/>
        </p:nvSpPr>
        <p:spPr bwMode="auto">
          <a:xfrm>
            <a:off x="6172200" y="525780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38941" name="Oval 46"/>
          <p:cNvSpPr>
            <a:spLocks noChangeArrowheads="1"/>
          </p:cNvSpPr>
          <p:nvPr/>
        </p:nvSpPr>
        <p:spPr bwMode="auto">
          <a:xfrm>
            <a:off x="7772400" y="1752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38942" name="Oval 47"/>
          <p:cNvSpPr>
            <a:spLocks noChangeArrowheads="1"/>
          </p:cNvSpPr>
          <p:nvPr/>
        </p:nvSpPr>
        <p:spPr bwMode="auto">
          <a:xfrm>
            <a:off x="7772400" y="2667000"/>
            <a:ext cx="461963" cy="412750"/>
          </a:xfrm>
          <a:prstGeom prst="ellipse">
            <a:avLst/>
          </a:prstGeom>
          <a:solidFill>
            <a:srgbClr val="FF3300"/>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38943" name="Oval 48"/>
          <p:cNvSpPr>
            <a:spLocks noChangeArrowheads="1"/>
          </p:cNvSpPr>
          <p:nvPr/>
        </p:nvSpPr>
        <p:spPr bwMode="auto">
          <a:xfrm>
            <a:off x="7772400" y="3657600"/>
            <a:ext cx="461963" cy="412750"/>
          </a:xfrm>
          <a:prstGeom prst="ellipse">
            <a:avLst/>
          </a:prstGeom>
          <a:solidFill>
            <a:srgbClr val="FF3300"/>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38944" name="Oval 49"/>
          <p:cNvSpPr>
            <a:spLocks noChangeArrowheads="1"/>
          </p:cNvSpPr>
          <p:nvPr/>
        </p:nvSpPr>
        <p:spPr bwMode="auto">
          <a:xfrm>
            <a:off x="7772400" y="4572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38945" name="Oval 50"/>
          <p:cNvSpPr>
            <a:spLocks noChangeArrowheads="1"/>
          </p:cNvSpPr>
          <p:nvPr/>
        </p:nvSpPr>
        <p:spPr bwMode="auto">
          <a:xfrm>
            <a:off x="7772400" y="5486400"/>
            <a:ext cx="461963" cy="412750"/>
          </a:xfrm>
          <a:prstGeom prst="ellipse">
            <a:avLst/>
          </a:prstGeom>
          <a:solidFill>
            <a:srgbClr val="FF3300"/>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38946" name="Rectangle 51"/>
          <p:cNvSpPr>
            <a:spLocks noChangeArrowheads="1"/>
          </p:cNvSpPr>
          <p:nvPr/>
        </p:nvSpPr>
        <p:spPr bwMode="auto">
          <a:xfrm>
            <a:off x="82296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38947" name="Rectangle 52"/>
          <p:cNvSpPr>
            <a:spLocks noChangeArrowheads="1"/>
          </p:cNvSpPr>
          <p:nvPr/>
        </p:nvSpPr>
        <p:spPr bwMode="auto">
          <a:xfrm>
            <a:off x="82296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38948" name="Rectangle 53"/>
          <p:cNvSpPr>
            <a:spLocks noChangeArrowheads="1"/>
          </p:cNvSpPr>
          <p:nvPr/>
        </p:nvSpPr>
        <p:spPr bwMode="auto">
          <a:xfrm>
            <a:off x="81803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38949" name="Rectangle 54"/>
          <p:cNvSpPr>
            <a:spLocks noChangeArrowheads="1"/>
          </p:cNvSpPr>
          <p:nvPr/>
        </p:nvSpPr>
        <p:spPr bwMode="auto">
          <a:xfrm>
            <a:off x="82296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38950" name="Rectangle 55"/>
          <p:cNvSpPr>
            <a:spLocks noChangeArrowheads="1"/>
          </p:cNvSpPr>
          <p:nvPr/>
        </p:nvSpPr>
        <p:spPr bwMode="auto">
          <a:xfrm>
            <a:off x="81803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
        <p:nvSpPr>
          <p:cNvPr id="38951" name="Text Box 56"/>
          <p:cNvSpPr txBox="1">
            <a:spLocks noChangeArrowheads="1"/>
          </p:cNvSpPr>
          <p:nvPr/>
        </p:nvSpPr>
        <p:spPr bwMode="auto">
          <a:xfrm>
            <a:off x="1828800" y="5486400"/>
            <a:ext cx="3328988" cy="701675"/>
          </a:xfrm>
          <a:prstGeom prst="rect">
            <a:avLst/>
          </a:prstGeom>
          <a:noFill/>
          <a:ln w="19050" algn="ctr">
            <a:noFill/>
            <a:miter lim="800000"/>
            <a:headEnd/>
            <a:tailEnd/>
          </a:ln>
        </p:spPr>
        <p:txBody>
          <a:bodyPr wrap="none">
            <a:spAutoFit/>
          </a:bodyPr>
          <a:lstStyle/>
          <a:p>
            <a:pPr algn="l"/>
            <a:r>
              <a:rPr lang="en-US" altLang="zh-CN" sz="2000">
                <a:ea typeface="宋体" charset="-122"/>
              </a:rPr>
              <a:t>C</a:t>
            </a:r>
            <a:r>
              <a:rPr lang="en-US" altLang="zh-CN" sz="2000" baseline="-25000">
                <a:ea typeface="宋体" charset="-122"/>
              </a:rPr>
              <a:t>OPT</a:t>
            </a:r>
            <a:r>
              <a:rPr lang="en-US" altLang="zh-CN" sz="2000">
                <a:ea typeface="宋体" charset="-122"/>
              </a:rPr>
              <a:t> = { S</a:t>
            </a:r>
            <a:r>
              <a:rPr lang="en-US" altLang="zh-CN" sz="2000" baseline="-25000">
                <a:ea typeface="宋体" charset="-122"/>
              </a:rPr>
              <a:t>2</a:t>
            </a:r>
            <a:r>
              <a:rPr lang="en-US" altLang="zh-CN" sz="2000">
                <a:ea typeface="宋体" charset="-122"/>
              </a:rPr>
              <a:t>, S</a:t>
            </a:r>
            <a:r>
              <a:rPr lang="en-US" altLang="zh-CN" sz="2000" baseline="-25000">
                <a:ea typeface="宋体" charset="-122"/>
              </a:rPr>
              <a:t>3</a:t>
            </a:r>
            <a:r>
              <a:rPr lang="en-US" altLang="zh-CN" sz="2000">
                <a:ea typeface="宋体" charset="-122"/>
              </a:rPr>
              <a:t>, S</a:t>
            </a:r>
            <a:r>
              <a:rPr lang="en-US" altLang="zh-CN" sz="2000" baseline="-25000">
                <a:ea typeface="宋体" charset="-122"/>
              </a:rPr>
              <a:t>5</a:t>
            </a:r>
            <a:r>
              <a:rPr lang="en-US" altLang="zh-CN" sz="2000">
                <a:ea typeface="宋体" charset="-122"/>
              </a:rPr>
              <a:t> }</a:t>
            </a:r>
            <a:br>
              <a:rPr lang="en-US" altLang="zh-CN" sz="2000">
                <a:ea typeface="宋体" charset="-122"/>
              </a:rPr>
            </a:br>
            <a:r>
              <a:rPr lang="en-US" altLang="zh-CN" sz="2000">
                <a:ea typeface="宋体" charset="-122"/>
              </a:rPr>
              <a:t> W(</a:t>
            </a:r>
            <a:r>
              <a:rPr lang="en-US" altLang="zh-CN" sz="1800">
                <a:ea typeface="宋体" charset="-122"/>
              </a:rPr>
              <a:t>C</a:t>
            </a:r>
            <a:r>
              <a:rPr lang="en-US" altLang="zh-CN" sz="1800" baseline="-25000">
                <a:ea typeface="宋体" charset="-122"/>
              </a:rPr>
              <a:t>OPT</a:t>
            </a:r>
            <a:r>
              <a:rPr lang="en-US" altLang="zh-CN">
                <a:ea typeface="宋体" charset="-122"/>
              </a:rPr>
              <a:t> </a:t>
            </a:r>
            <a:r>
              <a:rPr lang="en-US" altLang="zh-CN" sz="2000">
                <a:ea typeface="宋体" charset="-122"/>
              </a:rPr>
              <a:t>) = 9 + 12 + 10 = 31</a:t>
            </a:r>
          </a:p>
        </p:txBody>
      </p:sp>
      <p:sp>
        <p:nvSpPr>
          <p:cNvPr id="38952" name="Oval 58"/>
          <p:cNvSpPr>
            <a:spLocks noChangeArrowheads="1"/>
          </p:cNvSpPr>
          <p:nvPr/>
        </p:nvSpPr>
        <p:spPr bwMode="auto">
          <a:xfrm>
            <a:off x="1406525" y="2301875"/>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38953" name="Oval 59"/>
          <p:cNvSpPr>
            <a:spLocks noChangeArrowheads="1"/>
          </p:cNvSpPr>
          <p:nvPr/>
        </p:nvSpPr>
        <p:spPr bwMode="auto">
          <a:xfrm>
            <a:off x="2339975" y="23177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38954" name="Oval 60"/>
          <p:cNvSpPr>
            <a:spLocks noChangeArrowheads="1"/>
          </p:cNvSpPr>
          <p:nvPr/>
        </p:nvSpPr>
        <p:spPr bwMode="auto">
          <a:xfrm>
            <a:off x="3178175" y="23177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38955" name="Oval 61"/>
          <p:cNvSpPr>
            <a:spLocks noChangeArrowheads="1"/>
          </p:cNvSpPr>
          <p:nvPr/>
        </p:nvSpPr>
        <p:spPr bwMode="auto">
          <a:xfrm>
            <a:off x="4092575" y="23177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38956" name="Oval 62"/>
          <p:cNvSpPr>
            <a:spLocks noChangeArrowheads="1"/>
          </p:cNvSpPr>
          <p:nvPr/>
        </p:nvSpPr>
        <p:spPr bwMode="auto">
          <a:xfrm>
            <a:off x="1349375" y="31559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38957" name="Oval 63"/>
          <p:cNvSpPr>
            <a:spLocks noChangeArrowheads="1"/>
          </p:cNvSpPr>
          <p:nvPr/>
        </p:nvSpPr>
        <p:spPr bwMode="auto">
          <a:xfrm>
            <a:off x="2339975" y="31559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38958" name="Oval 64"/>
          <p:cNvSpPr>
            <a:spLocks noChangeArrowheads="1"/>
          </p:cNvSpPr>
          <p:nvPr/>
        </p:nvSpPr>
        <p:spPr bwMode="auto">
          <a:xfrm>
            <a:off x="3178175" y="31559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38959" name="Oval 65"/>
          <p:cNvSpPr>
            <a:spLocks noChangeArrowheads="1"/>
          </p:cNvSpPr>
          <p:nvPr/>
        </p:nvSpPr>
        <p:spPr bwMode="auto">
          <a:xfrm>
            <a:off x="4092575" y="3155950"/>
            <a:ext cx="419100" cy="412750"/>
          </a:xfrm>
          <a:prstGeom prst="ellipse">
            <a:avLst/>
          </a:prstGeom>
          <a:solidFill>
            <a:schemeClr val="bg1"/>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38960" name="Freeform 66"/>
          <p:cNvSpPr>
            <a:spLocks/>
          </p:cNvSpPr>
          <p:nvPr/>
        </p:nvSpPr>
        <p:spPr bwMode="auto">
          <a:xfrm>
            <a:off x="635000" y="2057400"/>
            <a:ext cx="4224338" cy="877888"/>
          </a:xfrm>
          <a:custGeom>
            <a:avLst/>
            <a:gdLst>
              <a:gd name="T0" fmla="*/ 2147483647 w 2661"/>
              <a:gd name="T1" fmla="*/ 2147483647 h 553"/>
              <a:gd name="T2" fmla="*/ 2147483647 w 2661"/>
              <a:gd name="T3" fmla="*/ 2147483647 h 553"/>
              <a:gd name="T4" fmla="*/ 2147483647 w 2661"/>
              <a:gd name="T5" fmla="*/ 2147483647 h 553"/>
              <a:gd name="T6" fmla="*/ 2147483647 w 2661"/>
              <a:gd name="T7" fmla="*/ 2147483647 h 553"/>
              <a:gd name="T8" fmla="*/ 2147483647 w 2661"/>
              <a:gd name="T9" fmla="*/ 2147483647 h 553"/>
              <a:gd name="T10" fmla="*/ 0 60000 65536"/>
              <a:gd name="T11" fmla="*/ 0 60000 65536"/>
              <a:gd name="T12" fmla="*/ 0 60000 65536"/>
              <a:gd name="T13" fmla="*/ 0 60000 65536"/>
              <a:gd name="T14" fmla="*/ 0 60000 65536"/>
              <a:gd name="T15" fmla="*/ 0 w 2661"/>
              <a:gd name="T16" fmla="*/ 0 h 553"/>
              <a:gd name="T17" fmla="*/ 2661 w 2661"/>
              <a:gd name="T18" fmla="*/ 553 h 553"/>
            </a:gdLst>
            <a:ahLst/>
            <a:cxnLst>
              <a:cxn ang="T10">
                <a:pos x="T0" y="T1"/>
              </a:cxn>
              <a:cxn ang="T11">
                <a:pos x="T2" y="T3"/>
              </a:cxn>
              <a:cxn ang="T12">
                <a:pos x="T4" y="T5"/>
              </a:cxn>
              <a:cxn ang="T13">
                <a:pos x="T6" y="T7"/>
              </a:cxn>
              <a:cxn ang="T14">
                <a:pos x="T8" y="T9"/>
              </a:cxn>
            </a:cxnLst>
            <a:rect l="T15" t="T16" r="T17" b="T18"/>
            <a:pathLst>
              <a:path w="2661" h="553">
                <a:moveTo>
                  <a:pt x="291" y="60"/>
                </a:moveTo>
                <a:cubicBezTo>
                  <a:pt x="582" y="0"/>
                  <a:pt x="1892" y="23"/>
                  <a:pt x="2238" y="95"/>
                </a:cubicBezTo>
                <a:cubicBezTo>
                  <a:pt x="2557" y="172"/>
                  <a:pt x="2661" y="433"/>
                  <a:pt x="2370" y="493"/>
                </a:cubicBezTo>
                <a:cubicBezTo>
                  <a:pt x="2079" y="553"/>
                  <a:pt x="836" y="529"/>
                  <a:pt x="490" y="457"/>
                </a:cubicBezTo>
                <a:cubicBezTo>
                  <a:pt x="144" y="385"/>
                  <a:pt x="0" y="120"/>
                  <a:pt x="291" y="60"/>
                </a:cubicBezTo>
                <a:close/>
              </a:path>
            </a:pathLst>
          </a:custGeom>
          <a:noFill/>
          <a:ln w="19050">
            <a:solidFill>
              <a:srgbClr val="990099"/>
            </a:solidFill>
            <a:round/>
            <a:headEnd/>
            <a:tailEnd/>
          </a:ln>
        </p:spPr>
        <p:txBody>
          <a:bodyPr wrap="none">
            <a:spAutoFit/>
          </a:bodyPr>
          <a:lstStyle/>
          <a:p>
            <a:endParaRPr lang="zh-CN" altLang="en-US">
              <a:ea typeface="宋体" charset="-122"/>
            </a:endParaRPr>
          </a:p>
        </p:txBody>
      </p:sp>
      <p:sp>
        <p:nvSpPr>
          <p:cNvPr id="38961" name="Freeform 67"/>
          <p:cNvSpPr>
            <a:spLocks/>
          </p:cNvSpPr>
          <p:nvPr/>
        </p:nvSpPr>
        <p:spPr bwMode="auto">
          <a:xfrm>
            <a:off x="1138238" y="2200275"/>
            <a:ext cx="3560762" cy="1584325"/>
          </a:xfrm>
          <a:custGeom>
            <a:avLst/>
            <a:gdLst>
              <a:gd name="T0" fmla="*/ 2147483647 w 2243"/>
              <a:gd name="T1" fmla="*/ 2147483647 h 998"/>
              <a:gd name="T2" fmla="*/ 2147483647 w 2243"/>
              <a:gd name="T3" fmla="*/ 2147483647 h 998"/>
              <a:gd name="T4" fmla="*/ 2147483647 w 2243"/>
              <a:gd name="T5" fmla="*/ 2147483647 h 998"/>
              <a:gd name="T6" fmla="*/ 2147483647 w 2243"/>
              <a:gd name="T7" fmla="*/ 2147483647 h 998"/>
              <a:gd name="T8" fmla="*/ 2147483647 w 2243"/>
              <a:gd name="T9" fmla="*/ 2147483647 h 998"/>
              <a:gd name="T10" fmla="*/ 2147483647 w 2243"/>
              <a:gd name="T11" fmla="*/ 2147483647 h 998"/>
              <a:gd name="T12" fmla="*/ 2147483647 w 2243"/>
              <a:gd name="T13" fmla="*/ 2147483647 h 998"/>
              <a:gd name="T14" fmla="*/ 2147483647 w 2243"/>
              <a:gd name="T15" fmla="*/ 2147483647 h 998"/>
              <a:gd name="T16" fmla="*/ 2147483647 w 2243"/>
              <a:gd name="T17" fmla="*/ 2147483647 h 998"/>
              <a:gd name="T18" fmla="*/ 2147483647 w 2243"/>
              <a:gd name="T19" fmla="*/ 2147483647 h 998"/>
              <a:gd name="T20" fmla="*/ 2147483647 w 2243"/>
              <a:gd name="T21" fmla="*/ 2147483647 h 998"/>
              <a:gd name="T22" fmla="*/ 2147483647 w 2243"/>
              <a:gd name="T23" fmla="*/ 2147483647 h 9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43"/>
              <a:gd name="T37" fmla="*/ 0 h 998"/>
              <a:gd name="T38" fmla="*/ 2243 w 2243"/>
              <a:gd name="T39" fmla="*/ 998 h 9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43" h="998">
                <a:moveTo>
                  <a:pt x="106" y="148"/>
                </a:moveTo>
                <a:cubicBezTo>
                  <a:pt x="159" y="15"/>
                  <a:pt x="394" y="0"/>
                  <a:pt x="468" y="71"/>
                </a:cubicBezTo>
                <a:cubicBezTo>
                  <a:pt x="542" y="142"/>
                  <a:pt x="465" y="497"/>
                  <a:pt x="550" y="576"/>
                </a:cubicBezTo>
                <a:cubicBezTo>
                  <a:pt x="635" y="655"/>
                  <a:pt x="804" y="590"/>
                  <a:pt x="978" y="546"/>
                </a:cubicBezTo>
                <a:cubicBezTo>
                  <a:pt x="1152" y="502"/>
                  <a:pt x="1446" y="388"/>
                  <a:pt x="1594" y="309"/>
                </a:cubicBezTo>
                <a:cubicBezTo>
                  <a:pt x="1742" y="230"/>
                  <a:pt x="1772" y="114"/>
                  <a:pt x="1865" y="71"/>
                </a:cubicBezTo>
                <a:cubicBezTo>
                  <a:pt x="1958" y="28"/>
                  <a:pt x="2111" y="5"/>
                  <a:pt x="2150" y="51"/>
                </a:cubicBezTo>
                <a:cubicBezTo>
                  <a:pt x="2189" y="97"/>
                  <a:pt x="2243" y="267"/>
                  <a:pt x="2097" y="349"/>
                </a:cubicBezTo>
                <a:cubicBezTo>
                  <a:pt x="1951" y="431"/>
                  <a:pt x="1461" y="448"/>
                  <a:pt x="1276" y="541"/>
                </a:cubicBezTo>
                <a:cubicBezTo>
                  <a:pt x="1091" y="634"/>
                  <a:pt x="1173" y="850"/>
                  <a:pt x="985" y="905"/>
                </a:cubicBezTo>
                <a:cubicBezTo>
                  <a:pt x="797" y="960"/>
                  <a:pt x="294" y="998"/>
                  <a:pt x="147" y="872"/>
                </a:cubicBezTo>
                <a:cubicBezTo>
                  <a:pt x="0" y="746"/>
                  <a:pt x="56" y="289"/>
                  <a:pt x="106" y="148"/>
                </a:cubicBezTo>
                <a:close/>
              </a:path>
            </a:pathLst>
          </a:custGeom>
          <a:noFill/>
          <a:ln w="19050">
            <a:solidFill>
              <a:srgbClr val="FF3300"/>
            </a:solidFill>
            <a:round/>
            <a:headEnd/>
            <a:tailEnd/>
          </a:ln>
        </p:spPr>
        <p:txBody>
          <a:bodyPr wrap="none">
            <a:spAutoFit/>
          </a:bodyPr>
          <a:lstStyle/>
          <a:p>
            <a:endParaRPr lang="zh-CN" altLang="en-US">
              <a:ea typeface="宋体" charset="-122"/>
            </a:endParaRPr>
          </a:p>
        </p:txBody>
      </p:sp>
      <p:sp>
        <p:nvSpPr>
          <p:cNvPr id="38962" name="Freeform 68"/>
          <p:cNvSpPr>
            <a:spLocks/>
          </p:cNvSpPr>
          <p:nvPr/>
        </p:nvSpPr>
        <p:spPr bwMode="auto">
          <a:xfrm>
            <a:off x="2171700" y="2152650"/>
            <a:ext cx="1731963" cy="1841500"/>
          </a:xfrm>
          <a:custGeom>
            <a:avLst/>
            <a:gdLst>
              <a:gd name="T0" fmla="*/ 2147483647 w 1091"/>
              <a:gd name="T1" fmla="*/ 2147483647 h 1160"/>
              <a:gd name="T2" fmla="*/ 2147483647 w 1091"/>
              <a:gd name="T3" fmla="*/ 2147483647 h 1160"/>
              <a:gd name="T4" fmla="*/ 2147483647 w 1091"/>
              <a:gd name="T5" fmla="*/ 2147483647 h 1160"/>
              <a:gd name="T6" fmla="*/ 2147483647 w 1091"/>
              <a:gd name="T7" fmla="*/ 2147483647 h 1160"/>
              <a:gd name="T8" fmla="*/ 2147483647 w 1091"/>
              <a:gd name="T9" fmla="*/ 2147483647 h 1160"/>
              <a:gd name="T10" fmla="*/ 2147483647 w 1091"/>
              <a:gd name="T11" fmla="*/ 2147483647 h 1160"/>
              <a:gd name="T12" fmla="*/ 2147483647 w 1091"/>
              <a:gd name="T13" fmla="*/ 2147483647 h 1160"/>
              <a:gd name="T14" fmla="*/ 2147483647 w 1091"/>
              <a:gd name="T15" fmla="*/ 2147483647 h 1160"/>
              <a:gd name="T16" fmla="*/ 2147483647 w 1091"/>
              <a:gd name="T17" fmla="*/ 2147483647 h 1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1"/>
              <a:gd name="T28" fmla="*/ 0 h 1160"/>
              <a:gd name="T29" fmla="*/ 1091 w 1091"/>
              <a:gd name="T30" fmla="*/ 1160 h 1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1" h="1160">
                <a:moveTo>
                  <a:pt x="164" y="45"/>
                </a:moveTo>
                <a:cubicBezTo>
                  <a:pt x="8" y="66"/>
                  <a:pt x="20" y="182"/>
                  <a:pt x="10" y="248"/>
                </a:cubicBezTo>
                <a:cubicBezTo>
                  <a:pt x="0" y="314"/>
                  <a:pt x="10" y="384"/>
                  <a:pt x="106" y="440"/>
                </a:cubicBezTo>
                <a:cubicBezTo>
                  <a:pt x="202" y="496"/>
                  <a:pt x="514" y="480"/>
                  <a:pt x="586" y="584"/>
                </a:cubicBezTo>
                <a:cubicBezTo>
                  <a:pt x="658" y="688"/>
                  <a:pt x="490" y="976"/>
                  <a:pt x="538" y="1064"/>
                </a:cubicBezTo>
                <a:cubicBezTo>
                  <a:pt x="586" y="1152"/>
                  <a:pt x="794" y="1160"/>
                  <a:pt x="874" y="1112"/>
                </a:cubicBezTo>
                <a:cubicBezTo>
                  <a:pt x="954" y="1064"/>
                  <a:pt x="1006" y="941"/>
                  <a:pt x="1018" y="776"/>
                </a:cubicBezTo>
                <a:cubicBezTo>
                  <a:pt x="1030" y="611"/>
                  <a:pt x="1091" y="244"/>
                  <a:pt x="949" y="122"/>
                </a:cubicBezTo>
                <a:cubicBezTo>
                  <a:pt x="807" y="0"/>
                  <a:pt x="320" y="24"/>
                  <a:pt x="164" y="45"/>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38963" name="Freeform 69"/>
          <p:cNvSpPr>
            <a:spLocks/>
          </p:cNvSpPr>
          <p:nvPr/>
        </p:nvSpPr>
        <p:spPr bwMode="auto">
          <a:xfrm>
            <a:off x="2811463" y="2124075"/>
            <a:ext cx="2471737" cy="2165350"/>
          </a:xfrm>
          <a:custGeom>
            <a:avLst/>
            <a:gdLst>
              <a:gd name="T0" fmla="*/ 2147483647 w 1557"/>
              <a:gd name="T1" fmla="*/ 2147483647 h 1364"/>
              <a:gd name="T2" fmla="*/ 2147483647 w 1557"/>
              <a:gd name="T3" fmla="*/ 2147483647 h 1364"/>
              <a:gd name="T4" fmla="*/ 2147483647 w 1557"/>
              <a:gd name="T5" fmla="*/ 2147483647 h 1364"/>
              <a:gd name="T6" fmla="*/ 2147483647 w 1557"/>
              <a:gd name="T7" fmla="*/ 2147483647 h 1364"/>
              <a:gd name="T8" fmla="*/ 2147483647 w 1557"/>
              <a:gd name="T9" fmla="*/ 2147483647 h 1364"/>
              <a:gd name="T10" fmla="*/ 2147483647 w 1557"/>
              <a:gd name="T11" fmla="*/ 2147483647 h 1364"/>
              <a:gd name="T12" fmla="*/ 0 60000 65536"/>
              <a:gd name="T13" fmla="*/ 0 60000 65536"/>
              <a:gd name="T14" fmla="*/ 0 60000 65536"/>
              <a:gd name="T15" fmla="*/ 0 60000 65536"/>
              <a:gd name="T16" fmla="*/ 0 60000 65536"/>
              <a:gd name="T17" fmla="*/ 0 60000 65536"/>
              <a:gd name="T18" fmla="*/ 0 w 1557"/>
              <a:gd name="T19" fmla="*/ 0 h 1364"/>
              <a:gd name="T20" fmla="*/ 1557 w 1557"/>
              <a:gd name="T21" fmla="*/ 1364 h 1364"/>
            </a:gdLst>
            <a:ahLst/>
            <a:cxnLst>
              <a:cxn ang="T12">
                <a:pos x="T0" y="T1"/>
              </a:cxn>
              <a:cxn ang="T13">
                <a:pos x="T2" y="T3"/>
              </a:cxn>
              <a:cxn ang="T14">
                <a:pos x="T4" y="T5"/>
              </a:cxn>
              <a:cxn ang="T15">
                <a:pos x="T6" y="T7"/>
              </a:cxn>
              <a:cxn ang="T16">
                <a:pos x="T8" y="T9"/>
              </a:cxn>
              <a:cxn ang="T17">
                <a:pos x="T10" y="T11"/>
              </a:cxn>
            </a:cxnLst>
            <a:rect l="T18" t="T19" r="T20" b="T21"/>
            <a:pathLst>
              <a:path w="1557" h="1364">
                <a:moveTo>
                  <a:pt x="393" y="43"/>
                </a:moveTo>
                <a:cubicBezTo>
                  <a:pt x="516" y="86"/>
                  <a:pt x="720" y="429"/>
                  <a:pt x="897" y="558"/>
                </a:cubicBezTo>
                <a:cubicBezTo>
                  <a:pt x="1074" y="687"/>
                  <a:pt x="1379" y="698"/>
                  <a:pt x="1453" y="818"/>
                </a:cubicBezTo>
                <a:cubicBezTo>
                  <a:pt x="1527" y="938"/>
                  <a:pt x="1557" y="1364"/>
                  <a:pt x="1341" y="1277"/>
                </a:cubicBezTo>
                <a:cubicBezTo>
                  <a:pt x="1125" y="1190"/>
                  <a:pt x="316" y="504"/>
                  <a:pt x="158" y="298"/>
                </a:cubicBezTo>
                <a:cubicBezTo>
                  <a:pt x="0" y="92"/>
                  <a:pt x="270" y="0"/>
                  <a:pt x="393" y="43"/>
                </a:cubicBezTo>
                <a:close/>
              </a:path>
            </a:pathLst>
          </a:custGeom>
          <a:noFill/>
          <a:ln w="19050">
            <a:solidFill>
              <a:srgbClr val="003399"/>
            </a:solidFill>
            <a:round/>
            <a:headEnd/>
            <a:tailEnd/>
          </a:ln>
        </p:spPr>
        <p:txBody>
          <a:bodyPr wrap="none">
            <a:spAutoFit/>
          </a:bodyPr>
          <a:lstStyle/>
          <a:p>
            <a:endParaRPr lang="zh-CN" altLang="en-US">
              <a:ea typeface="宋体" charset="-122"/>
            </a:endParaRPr>
          </a:p>
        </p:txBody>
      </p:sp>
      <p:sp>
        <p:nvSpPr>
          <p:cNvPr id="38964" name="Freeform 70"/>
          <p:cNvSpPr>
            <a:spLocks/>
          </p:cNvSpPr>
          <p:nvPr/>
        </p:nvSpPr>
        <p:spPr bwMode="auto">
          <a:xfrm>
            <a:off x="1143000" y="2057400"/>
            <a:ext cx="3594100" cy="2705100"/>
          </a:xfrm>
          <a:custGeom>
            <a:avLst/>
            <a:gdLst>
              <a:gd name="T0" fmla="*/ 2147483647 w 2264"/>
              <a:gd name="T1" fmla="*/ 2147483647 h 1704"/>
              <a:gd name="T2" fmla="*/ 2147483647 w 2264"/>
              <a:gd name="T3" fmla="*/ 2147483647 h 1704"/>
              <a:gd name="T4" fmla="*/ 2147483647 w 2264"/>
              <a:gd name="T5" fmla="*/ 2147483647 h 1704"/>
              <a:gd name="T6" fmla="*/ 2147483647 w 2264"/>
              <a:gd name="T7" fmla="*/ 2147483647 h 1704"/>
              <a:gd name="T8" fmla="*/ 2147483647 w 2264"/>
              <a:gd name="T9" fmla="*/ 2147483647 h 1704"/>
              <a:gd name="T10" fmla="*/ 2147483647 w 2264"/>
              <a:gd name="T11" fmla="*/ 2147483647 h 1704"/>
              <a:gd name="T12" fmla="*/ 2147483647 w 2264"/>
              <a:gd name="T13" fmla="*/ 2147483647 h 1704"/>
              <a:gd name="T14" fmla="*/ 2147483647 w 2264"/>
              <a:gd name="T15" fmla="*/ 2147483647 h 1704"/>
              <a:gd name="T16" fmla="*/ 2147483647 w 2264"/>
              <a:gd name="T17" fmla="*/ 2147483647 h 17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64"/>
              <a:gd name="T28" fmla="*/ 0 h 1704"/>
              <a:gd name="T29" fmla="*/ 2264 w 2264"/>
              <a:gd name="T30" fmla="*/ 1704 h 17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64" h="1704">
                <a:moveTo>
                  <a:pt x="57" y="906"/>
                </a:moveTo>
                <a:cubicBezTo>
                  <a:pt x="0" y="742"/>
                  <a:pt x="280" y="566"/>
                  <a:pt x="404" y="666"/>
                </a:cubicBezTo>
                <a:cubicBezTo>
                  <a:pt x="528" y="766"/>
                  <a:pt x="582" y="1403"/>
                  <a:pt x="802" y="1508"/>
                </a:cubicBezTo>
                <a:cubicBezTo>
                  <a:pt x="1022" y="1613"/>
                  <a:pt x="1555" y="1519"/>
                  <a:pt x="1724" y="1298"/>
                </a:cubicBezTo>
                <a:cubicBezTo>
                  <a:pt x="1893" y="1077"/>
                  <a:pt x="1735" y="364"/>
                  <a:pt x="1816" y="182"/>
                </a:cubicBezTo>
                <a:cubicBezTo>
                  <a:pt x="1897" y="0"/>
                  <a:pt x="2174" y="32"/>
                  <a:pt x="2208" y="207"/>
                </a:cubicBezTo>
                <a:cubicBezTo>
                  <a:pt x="2242" y="382"/>
                  <a:pt x="2264" y="992"/>
                  <a:pt x="2020" y="1232"/>
                </a:cubicBezTo>
                <a:cubicBezTo>
                  <a:pt x="1776" y="1472"/>
                  <a:pt x="1073" y="1704"/>
                  <a:pt x="746" y="1650"/>
                </a:cubicBezTo>
                <a:cubicBezTo>
                  <a:pt x="419" y="1596"/>
                  <a:pt x="114" y="1070"/>
                  <a:pt x="57" y="906"/>
                </a:cubicBezTo>
                <a:close/>
              </a:path>
            </a:pathLst>
          </a:custGeom>
          <a:noFill/>
          <a:ln w="19050">
            <a:solidFill>
              <a:schemeClr val="tx1"/>
            </a:solidFill>
            <a:round/>
            <a:headEnd/>
            <a:tailEnd/>
          </a:ln>
        </p:spPr>
        <p:txBody>
          <a:bodyPr wrap="none">
            <a:spAutoFit/>
          </a:bodyPr>
          <a:lstStyle/>
          <a:p>
            <a:endParaRPr lang="zh-CN" altLang="en-US">
              <a:ea typeface="宋体" charset="-122"/>
            </a:endParaRPr>
          </a:p>
        </p:txBody>
      </p:sp>
      <p:sp>
        <p:nvSpPr>
          <p:cNvPr id="38965" name="Text Box 71"/>
          <p:cNvSpPr txBox="1">
            <a:spLocks noChangeArrowheads="1"/>
          </p:cNvSpPr>
          <p:nvPr/>
        </p:nvSpPr>
        <p:spPr bwMode="auto">
          <a:xfrm>
            <a:off x="1143000" y="1752600"/>
            <a:ext cx="814388" cy="304800"/>
          </a:xfrm>
          <a:prstGeom prst="rect">
            <a:avLst/>
          </a:prstGeom>
          <a:noFill/>
          <a:ln w="19050" algn="ctr">
            <a:noFill/>
            <a:miter lim="800000"/>
            <a:headEnd/>
            <a:tailEnd/>
          </a:ln>
        </p:spPr>
        <p:txBody>
          <a:bodyPr wrap="none">
            <a:spAutoFit/>
          </a:bodyPr>
          <a:lstStyle/>
          <a:p>
            <a:r>
              <a:rPr lang="en-US" altLang="zh-CN">
                <a:solidFill>
                  <a:srgbClr val="990099"/>
                </a:solidFill>
                <a:ea typeface="宋体" charset="-122"/>
              </a:rPr>
              <a:t>w(S</a:t>
            </a:r>
            <a:r>
              <a:rPr lang="en-US" altLang="zh-CN" baseline="-25000">
                <a:solidFill>
                  <a:srgbClr val="990099"/>
                </a:solidFill>
                <a:ea typeface="宋体" charset="-122"/>
              </a:rPr>
              <a:t>1</a:t>
            </a:r>
            <a:r>
              <a:rPr lang="en-US" altLang="zh-CN">
                <a:solidFill>
                  <a:srgbClr val="990099"/>
                </a:solidFill>
                <a:ea typeface="宋体" charset="-122"/>
              </a:rPr>
              <a:t>)=8</a:t>
            </a:r>
          </a:p>
        </p:txBody>
      </p:sp>
      <p:sp>
        <p:nvSpPr>
          <p:cNvPr id="38966" name="Text Box 72"/>
          <p:cNvSpPr txBox="1">
            <a:spLocks noChangeArrowheads="1"/>
          </p:cNvSpPr>
          <p:nvPr/>
        </p:nvSpPr>
        <p:spPr bwMode="auto">
          <a:xfrm>
            <a:off x="434975" y="2851150"/>
            <a:ext cx="814388" cy="304800"/>
          </a:xfrm>
          <a:prstGeom prst="rect">
            <a:avLst/>
          </a:prstGeom>
          <a:noFill/>
          <a:ln w="19050" algn="ctr">
            <a:noFill/>
            <a:miter lim="800000"/>
            <a:headEnd/>
            <a:tailEnd/>
          </a:ln>
        </p:spPr>
        <p:txBody>
          <a:bodyPr wrap="none">
            <a:spAutoFit/>
          </a:bodyPr>
          <a:lstStyle/>
          <a:p>
            <a:r>
              <a:rPr lang="en-US" altLang="zh-CN">
                <a:solidFill>
                  <a:srgbClr val="FF3300"/>
                </a:solidFill>
                <a:ea typeface="宋体" charset="-122"/>
              </a:rPr>
              <a:t>w(S</a:t>
            </a:r>
            <a:r>
              <a:rPr lang="en-US" altLang="zh-CN" baseline="-25000">
                <a:solidFill>
                  <a:srgbClr val="FF3300"/>
                </a:solidFill>
                <a:ea typeface="宋体" charset="-122"/>
              </a:rPr>
              <a:t>2</a:t>
            </a:r>
            <a:r>
              <a:rPr lang="en-US" altLang="zh-CN">
                <a:solidFill>
                  <a:srgbClr val="FF3300"/>
                </a:solidFill>
                <a:ea typeface="宋体" charset="-122"/>
              </a:rPr>
              <a:t>)=9</a:t>
            </a:r>
          </a:p>
        </p:txBody>
      </p:sp>
      <p:sp>
        <p:nvSpPr>
          <p:cNvPr id="38967" name="Text Box 73"/>
          <p:cNvSpPr txBox="1">
            <a:spLocks noChangeArrowheads="1"/>
          </p:cNvSpPr>
          <p:nvPr/>
        </p:nvSpPr>
        <p:spPr bwMode="auto">
          <a:xfrm>
            <a:off x="3281363" y="4451350"/>
            <a:ext cx="912812" cy="304800"/>
          </a:xfrm>
          <a:prstGeom prst="rect">
            <a:avLst/>
          </a:prstGeom>
          <a:noFill/>
          <a:ln w="19050" algn="ctr">
            <a:noFill/>
            <a:miter lim="800000"/>
            <a:headEnd/>
            <a:tailEnd/>
          </a:ln>
        </p:spPr>
        <p:txBody>
          <a:bodyPr wrap="none">
            <a:spAutoFit/>
          </a:bodyPr>
          <a:lstStyle/>
          <a:p>
            <a:r>
              <a:rPr lang="en-US" altLang="zh-CN">
                <a:ea typeface="宋体" charset="-122"/>
              </a:rPr>
              <a:t>w(S</a:t>
            </a:r>
            <a:r>
              <a:rPr lang="en-US" altLang="zh-CN" baseline="-25000">
                <a:ea typeface="宋体" charset="-122"/>
              </a:rPr>
              <a:t>5</a:t>
            </a:r>
            <a:r>
              <a:rPr lang="en-US" altLang="zh-CN">
                <a:ea typeface="宋体" charset="-122"/>
              </a:rPr>
              <a:t>)=10</a:t>
            </a:r>
          </a:p>
        </p:txBody>
      </p:sp>
      <p:sp>
        <p:nvSpPr>
          <p:cNvPr id="38968" name="Text Box 74"/>
          <p:cNvSpPr txBox="1">
            <a:spLocks noChangeArrowheads="1"/>
          </p:cNvSpPr>
          <p:nvPr/>
        </p:nvSpPr>
        <p:spPr bwMode="auto">
          <a:xfrm>
            <a:off x="2824163" y="3917950"/>
            <a:ext cx="912812" cy="304800"/>
          </a:xfrm>
          <a:prstGeom prst="rect">
            <a:avLst/>
          </a:prstGeom>
          <a:noFill/>
          <a:ln w="19050" algn="ctr">
            <a:noFill/>
            <a:miter lim="800000"/>
            <a:headEnd/>
            <a:tailEnd/>
          </a:ln>
        </p:spPr>
        <p:txBody>
          <a:bodyPr wrap="none">
            <a:spAutoFit/>
          </a:bodyPr>
          <a:lstStyle/>
          <a:p>
            <a:r>
              <a:rPr lang="en-US" altLang="zh-CN">
                <a:solidFill>
                  <a:srgbClr val="CC0000"/>
                </a:solidFill>
                <a:ea typeface="宋体" charset="-122"/>
              </a:rPr>
              <a:t>w(S</a:t>
            </a:r>
            <a:r>
              <a:rPr lang="en-US" altLang="zh-CN" baseline="-25000">
                <a:solidFill>
                  <a:srgbClr val="CC0000"/>
                </a:solidFill>
                <a:ea typeface="宋体" charset="-122"/>
              </a:rPr>
              <a:t>3</a:t>
            </a:r>
            <a:r>
              <a:rPr lang="en-US" altLang="zh-CN">
                <a:solidFill>
                  <a:srgbClr val="CC0000"/>
                </a:solidFill>
                <a:ea typeface="宋体" charset="-122"/>
              </a:rPr>
              <a:t>)=12</a:t>
            </a:r>
          </a:p>
        </p:txBody>
      </p:sp>
      <p:sp>
        <p:nvSpPr>
          <p:cNvPr id="38969" name="Text Box 75"/>
          <p:cNvSpPr txBox="1">
            <a:spLocks noChangeArrowheads="1"/>
          </p:cNvSpPr>
          <p:nvPr/>
        </p:nvSpPr>
        <p:spPr bwMode="auto">
          <a:xfrm>
            <a:off x="4321175" y="4146550"/>
            <a:ext cx="814388" cy="304800"/>
          </a:xfrm>
          <a:prstGeom prst="rect">
            <a:avLst/>
          </a:prstGeom>
          <a:noFill/>
          <a:ln w="19050" algn="ctr">
            <a:noFill/>
            <a:miter lim="800000"/>
            <a:headEnd/>
            <a:tailEnd/>
          </a:ln>
        </p:spPr>
        <p:txBody>
          <a:bodyPr wrap="none">
            <a:spAutoFit/>
          </a:bodyPr>
          <a:lstStyle/>
          <a:p>
            <a:r>
              <a:rPr lang="en-US" altLang="zh-CN">
                <a:solidFill>
                  <a:srgbClr val="003399"/>
                </a:solidFill>
                <a:ea typeface="宋体" charset="-122"/>
              </a:rPr>
              <a:t>w(S</a:t>
            </a:r>
            <a:r>
              <a:rPr lang="en-US" altLang="zh-CN" baseline="-25000">
                <a:solidFill>
                  <a:srgbClr val="003399"/>
                </a:solidFill>
                <a:ea typeface="宋体" charset="-122"/>
              </a:rPr>
              <a:t>4</a:t>
            </a:r>
            <a:r>
              <a:rPr lang="en-US" altLang="zh-CN">
                <a:solidFill>
                  <a:srgbClr val="003399"/>
                </a:solidFill>
                <a:ea typeface="宋体" charset="-122"/>
              </a:rPr>
              <a:t>)=5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z="4000" smtClean="0">
                <a:solidFill>
                  <a:srgbClr val="000000"/>
                </a:solidFill>
                <a:ea typeface="宋体" charset="-122"/>
              </a:rPr>
              <a:t>Approx WSCP by Pricing Method</a:t>
            </a:r>
            <a:endParaRPr lang="zh-CN" altLang="en-US" sz="4000" smtClean="0">
              <a:ea typeface="宋体" charset="-122"/>
            </a:endParaRPr>
          </a:p>
        </p:txBody>
      </p:sp>
      <p:sp>
        <p:nvSpPr>
          <p:cNvPr id="39939" name="Rectangle 3"/>
          <p:cNvSpPr>
            <a:spLocks noChangeArrowheads="1"/>
          </p:cNvSpPr>
          <p:nvPr/>
        </p:nvSpPr>
        <p:spPr bwMode="auto">
          <a:xfrm>
            <a:off x="1676400" y="1552575"/>
            <a:ext cx="6096000" cy="3822700"/>
          </a:xfrm>
          <a:prstGeom prst="rect">
            <a:avLst/>
          </a:prstGeom>
          <a:noFill/>
          <a:ln w="19050">
            <a:solidFill>
              <a:schemeClr val="tx1"/>
            </a:solidFill>
            <a:miter lim="800000"/>
            <a:headEnd/>
            <a:tailEnd/>
          </a:ln>
        </p:spPr>
        <p:txBody>
          <a:bodyPr>
            <a:spAutoFit/>
          </a:bodyPr>
          <a:lstStyle/>
          <a:p>
            <a:pPr marL="457200" indent="-457200" algn="l">
              <a:spcBef>
                <a:spcPct val="50000"/>
              </a:spcBef>
              <a:buFont typeface="Wingdings" pitchFamily="2" charset="2"/>
              <a:buNone/>
            </a:pPr>
            <a:r>
              <a:rPr lang="en-US" altLang="zh-CN" sz="1800" b="1">
                <a:solidFill>
                  <a:schemeClr val="tx1"/>
                </a:solidFill>
                <a:ea typeface="宋体" charset="-122"/>
              </a:rPr>
              <a:t>ALGORITHM</a:t>
            </a:r>
            <a:r>
              <a:rPr lang="en-US" altLang="zh-CN" sz="1800">
                <a:solidFill>
                  <a:schemeClr val="tx1"/>
                </a:solidFill>
                <a:ea typeface="宋体" charset="-122"/>
              </a:rPr>
              <a:t>   Greedy-Set-Cover (X, F, w(F))</a:t>
            </a:r>
          </a:p>
          <a:p>
            <a:pPr marL="457200" indent="-457200" algn="l">
              <a:spcBef>
                <a:spcPct val="50000"/>
              </a:spcBef>
              <a:buFont typeface="Wingdings" pitchFamily="2" charset="2"/>
              <a:buNone/>
            </a:pPr>
            <a:r>
              <a:rPr lang="en-US" altLang="zh-CN" sz="1800">
                <a:solidFill>
                  <a:schemeClr val="tx1"/>
                </a:solidFill>
                <a:ea typeface="宋体" charset="-122"/>
              </a:rPr>
              <a:t>1.     U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X	(* uncovered elements *)</a:t>
            </a:r>
          </a:p>
          <a:p>
            <a:pPr marL="457200" indent="-457200" algn="l">
              <a:spcBef>
                <a:spcPct val="50000"/>
              </a:spcBef>
              <a:buFont typeface="Wingdings" pitchFamily="2" charset="2"/>
              <a:buNone/>
            </a:pPr>
            <a:r>
              <a:rPr lang="en-US" altLang="zh-CN" sz="1800">
                <a:solidFill>
                  <a:schemeClr val="tx1"/>
                </a:solidFill>
                <a:ea typeface="宋体" charset="-122"/>
              </a:rPr>
              <a:t>2.     C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 set cover *)</a:t>
            </a:r>
            <a:endParaRPr lang="en-US" altLang="zh-CN" sz="2400">
              <a:solidFill>
                <a:schemeClr val="tx1"/>
              </a:solidFill>
              <a:ea typeface="宋体" charset="-122"/>
            </a:endParaRPr>
          </a:p>
          <a:p>
            <a:pPr marL="457200" indent="-457200" algn="l">
              <a:spcBef>
                <a:spcPct val="50000"/>
              </a:spcBef>
              <a:buFont typeface="Wingdings" pitchFamily="2" charset="2"/>
              <a:buAutoNum type="arabicPeriod" startAt="3"/>
            </a:pPr>
            <a:r>
              <a:rPr lang="en-US" altLang="zh-CN" sz="1800">
                <a:solidFill>
                  <a:schemeClr val="tx1"/>
                </a:solidFill>
                <a:ea typeface="宋体" charset="-122"/>
              </a:rPr>
              <a:t> </a:t>
            </a:r>
            <a:r>
              <a:rPr lang="en-US" altLang="zh-CN" sz="1800" b="1">
                <a:solidFill>
                  <a:schemeClr val="tx1"/>
                </a:solidFill>
                <a:ea typeface="宋体" charset="-122"/>
              </a:rPr>
              <a:t>while</a:t>
            </a:r>
            <a:r>
              <a:rPr lang="en-US" altLang="zh-CN" sz="1800">
                <a:solidFill>
                  <a:schemeClr val="tx1"/>
                </a:solidFill>
                <a:ea typeface="宋体" charset="-122"/>
              </a:rPr>
              <a:t>  U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  </a:t>
            </a:r>
            <a:r>
              <a:rPr lang="en-US" altLang="zh-CN" sz="1800" b="1">
                <a:solidFill>
                  <a:schemeClr val="tx1"/>
                </a:solidFill>
                <a:ea typeface="宋体" charset="-122"/>
              </a:rPr>
              <a:t>do</a:t>
            </a:r>
            <a:r>
              <a:rPr lang="en-US" altLang="zh-CN" sz="1800">
                <a:solidFill>
                  <a:schemeClr val="tx1"/>
                </a:solidFill>
                <a:ea typeface="宋体" charset="-122"/>
              </a:rPr>
              <a:t> </a:t>
            </a:r>
          </a:p>
          <a:p>
            <a:pPr marL="457200" indent="-457200" algn="l">
              <a:spcBef>
                <a:spcPct val="50000"/>
              </a:spcBef>
              <a:buFont typeface="Wingdings" pitchFamily="2" charset="2"/>
              <a:buAutoNum type="arabicPeriod" startAt="3"/>
            </a:pPr>
            <a:r>
              <a:rPr lang="en-US" altLang="zh-CN" sz="1800">
                <a:solidFill>
                  <a:schemeClr val="tx1"/>
                </a:solidFill>
                <a:ea typeface="宋体" charset="-122"/>
              </a:rPr>
              <a:t>      select 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F that </a:t>
            </a:r>
            <a:r>
              <a:rPr lang="en-US" altLang="zh-CN" sz="1800" u="sng">
                <a:solidFill>
                  <a:schemeClr val="tx1"/>
                </a:solidFill>
                <a:ea typeface="宋体" charset="-122"/>
              </a:rPr>
              <a:t>minimizes</a:t>
            </a:r>
            <a:r>
              <a:rPr lang="en-US" altLang="zh-CN" sz="1800">
                <a:solidFill>
                  <a:schemeClr val="tx1"/>
                </a:solidFill>
                <a:ea typeface="宋体" charset="-122"/>
              </a:rPr>
              <a:t>  price p = w(S)</a:t>
            </a:r>
            <a:r>
              <a:rPr lang="en-US" altLang="zh-CN" sz="1600">
                <a:solidFill>
                  <a:schemeClr val="tx1"/>
                </a:solidFill>
                <a:ea typeface="宋体" charset="-122"/>
              </a:rPr>
              <a:t> </a:t>
            </a:r>
            <a:r>
              <a:rPr lang="en-US" altLang="zh-CN" sz="2000">
                <a:solidFill>
                  <a:schemeClr val="tx1"/>
                </a:solidFill>
                <a:ea typeface="宋体" charset="-122"/>
                <a:sym typeface="Symbol" pitchFamily="18" charset="2"/>
              </a:rPr>
              <a:t>/</a:t>
            </a:r>
            <a:r>
              <a:rPr lang="en-US" altLang="zh-CN" sz="2400">
                <a:solidFill>
                  <a:schemeClr val="tx1"/>
                </a:solidFill>
                <a:ea typeface="宋体" charset="-122"/>
                <a:sym typeface="Symbol" pitchFamily="18" charset="2"/>
              </a:rPr>
              <a:t> </a:t>
            </a:r>
            <a:r>
              <a:rPr lang="en-US" altLang="zh-CN" sz="1800">
                <a:solidFill>
                  <a:schemeClr val="tx1"/>
                </a:solidFill>
                <a:ea typeface="宋体" charset="-122"/>
              </a:rPr>
              <a:t>|S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U|</a:t>
            </a:r>
          </a:p>
          <a:p>
            <a:pPr marL="457200" indent="-457200" algn="l">
              <a:spcBef>
                <a:spcPct val="50000"/>
              </a:spcBef>
              <a:buFont typeface="Wingdings" pitchFamily="2" charset="2"/>
              <a:buAutoNum type="arabicPeriod" startAt="3"/>
            </a:pPr>
            <a:r>
              <a:rPr lang="en-US" altLang="zh-CN" sz="1800">
                <a:solidFill>
                  <a:schemeClr val="tx1"/>
                </a:solidFill>
                <a:ea typeface="宋体" charset="-122"/>
              </a:rPr>
              <a:t>      U  </a:t>
            </a:r>
            <a:r>
              <a:rPr lang="en-US" altLang="zh-CN" sz="1800">
                <a:solidFill>
                  <a:schemeClr val="tx1"/>
                </a:solidFill>
                <a:ea typeface="宋体" charset="-122"/>
                <a:sym typeface="Symbol" pitchFamily="18" charset="2"/>
              </a:rPr>
              <a:t> </a:t>
            </a:r>
            <a:r>
              <a:rPr lang="en-US" altLang="zh-CN">
                <a:solidFill>
                  <a:schemeClr val="tx1"/>
                </a:solidFill>
                <a:ea typeface="宋体" charset="-122"/>
              </a:rPr>
              <a:t> </a:t>
            </a:r>
            <a:r>
              <a:rPr lang="en-US" altLang="zh-CN" sz="1800">
                <a:solidFill>
                  <a:schemeClr val="tx1"/>
                </a:solidFill>
                <a:ea typeface="宋体" charset="-122"/>
              </a:rPr>
              <a:t>U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S</a:t>
            </a:r>
          </a:p>
          <a:p>
            <a:pPr marL="457200" indent="-457200" algn="l">
              <a:spcBef>
                <a:spcPct val="50000"/>
              </a:spcBef>
              <a:buFont typeface="Wingdings" pitchFamily="2" charset="2"/>
              <a:buAutoNum type="arabicPeriod" startAt="3"/>
            </a:pPr>
            <a:r>
              <a:rPr lang="en-US" altLang="zh-CN" sz="1800">
                <a:solidFill>
                  <a:schemeClr val="tx1"/>
                </a:solidFill>
                <a:ea typeface="宋体" charset="-122"/>
              </a:rPr>
              <a:t>      C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 C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S} </a:t>
            </a:r>
          </a:p>
          <a:p>
            <a:pPr marL="457200" indent="-457200" algn="l">
              <a:spcBef>
                <a:spcPct val="50000"/>
              </a:spcBef>
              <a:buFont typeface="Wingdings" pitchFamily="2" charset="2"/>
              <a:buAutoNum type="arabicPeriod" startAt="3"/>
            </a:pPr>
            <a:r>
              <a:rPr lang="en-US" altLang="zh-CN" sz="1800">
                <a:solidFill>
                  <a:schemeClr val="tx1"/>
                </a:solidFill>
                <a:ea typeface="宋体" charset="-122"/>
              </a:rPr>
              <a:t>  </a:t>
            </a:r>
            <a:r>
              <a:rPr lang="en-US" altLang="zh-CN" sz="1800" b="1">
                <a:solidFill>
                  <a:schemeClr val="tx1"/>
                </a:solidFill>
                <a:ea typeface="宋体" charset="-122"/>
              </a:rPr>
              <a:t>return</a:t>
            </a:r>
            <a:r>
              <a:rPr lang="en-US" altLang="zh-CN" sz="1800">
                <a:solidFill>
                  <a:schemeClr val="tx1"/>
                </a:solidFill>
                <a:ea typeface="宋体" charset="-122"/>
              </a:rPr>
              <a:t> C</a:t>
            </a:r>
          </a:p>
          <a:p>
            <a:pPr marL="457200" indent="-457200" algn="l">
              <a:spcBef>
                <a:spcPct val="50000"/>
              </a:spcBef>
              <a:buFont typeface="Wingdings" pitchFamily="2" charset="2"/>
              <a:buNone/>
            </a:pPr>
            <a:r>
              <a:rPr lang="en-US" altLang="zh-CN" sz="1800" b="1">
                <a:solidFill>
                  <a:schemeClr val="tx1"/>
                </a:solidFill>
                <a:ea typeface="宋体" charset="-122"/>
              </a:rPr>
              <a:t>end</a:t>
            </a:r>
          </a:p>
        </p:txBody>
      </p:sp>
      <p:sp>
        <p:nvSpPr>
          <p:cNvPr id="39940" name="Text Box 4"/>
          <p:cNvSpPr txBox="1">
            <a:spLocks noChangeArrowheads="1"/>
          </p:cNvSpPr>
          <p:nvPr/>
        </p:nvSpPr>
        <p:spPr bwMode="auto">
          <a:xfrm>
            <a:off x="762000" y="5667375"/>
            <a:ext cx="7675563" cy="1190625"/>
          </a:xfrm>
          <a:prstGeom prst="rect">
            <a:avLst/>
          </a:prstGeom>
          <a:noFill/>
          <a:ln w="19050" algn="ctr">
            <a:noFill/>
            <a:miter lim="800000"/>
            <a:headEnd/>
            <a:tailEnd/>
          </a:ln>
        </p:spPr>
        <p:txBody>
          <a:bodyPr wrap="none">
            <a:spAutoFit/>
          </a:bodyPr>
          <a:lstStyle/>
          <a:p>
            <a:pPr algn="l"/>
            <a:r>
              <a:rPr lang="en-US" altLang="zh-CN" sz="1800" b="1">
                <a:ea typeface="宋体" charset="-122"/>
              </a:rPr>
              <a:t>Definition [for the sake of analysis]:</a:t>
            </a:r>
            <a:r>
              <a:rPr lang="en-US" altLang="zh-CN" sz="1800">
                <a:ea typeface="宋体" charset="-122"/>
              </a:rPr>
              <a:t> </a:t>
            </a:r>
            <a:br>
              <a:rPr lang="en-US" altLang="zh-CN" sz="1800">
                <a:ea typeface="宋体" charset="-122"/>
              </a:rPr>
            </a:br>
            <a:r>
              <a:rPr lang="en-US" altLang="zh-CN" sz="1800">
                <a:ea typeface="宋体" charset="-122"/>
              </a:rPr>
              <a:t>Price p(x) charged to an element x</a:t>
            </a:r>
            <a:r>
              <a:rPr lang="en-US" altLang="zh-CN" sz="1800">
                <a:ea typeface="宋体" charset="-122"/>
                <a:sym typeface="Symbol" pitchFamily="18" charset="2"/>
              </a:rPr>
              <a:t></a:t>
            </a:r>
            <a:r>
              <a:rPr lang="en-US" altLang="zh-CN" sz="1800">
                <a:ea typeface="宋体" charset="-122"/>
              </a:rPr>
              <a:t>X is the price (at line 4) at the earliest </a:t>
            </a:r>
            <a:br>
              <a:rPr lang="en-US" altLang="zh-CN" sz="1800">
                <a:ea typeface="宋体" charset="-122"/>
              </a:rPr>
            </a:br>
            <a:r>
              <a:rPr lang="en-US" altLang="zh-CN" sz="1800">
                <a:ea typeface="宋体" charset="-122"/>
              </a:rPr>
              <a:t>iteration that x gets covered (i.e., removed from U at line 5).</a:t>
            </a:r>
            <a:br>
              <a:rPr lang="en-US" altLang="zh-CN" sz="1800">
                <a:ea typeface="宋体" charset="-122"/>
              </a:rPr>
            </a:br>
            <a:r>
              <a:rPr lang="en-US" altLang="zh-CN" sz="1800">
                <a:solidFill>
                  <a:schemeClr val="tx1"/>
                </a:solidFill>
                <a:ea typeface="宋体" charset="-122"/>
              </a:rPr>
              <a:t>[Note: p(x) is charged to x </a:t>
            </a:r>
            <a:r>
              <a:rPr lang="en-US" altLang="zh-CN" sz="1800" u="sng">
                <a:solidFill>
                  <a:schemeClr val="tx1"/>
                </a:solidFill>
                <a:ea typeface="宋体" charset="-122"/>
              </a:rPr>
              <a:t>only once</a:t>
            </a:r>
            <a:r>
              <a:rPr lang="en-US" altLang="zh-CN" sz="1800">
                <a:solidFill>
                  <a:schemeClr val="tx1"/>
                </a:solidFill>
                <a:ea typeface="宋体" charset="-122"/>
              </a:rPr>
              <a:t> and at the first time x gets covered.]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Line 2"/>
          <p:cNvSpPr>
            <a:spLocks noChangeShapeType="1"/>
          </p:cNvSpPr>
          <p:nvPr/>
        </p:nvSpPr>
        <p:spPr bwMode="auto">
          <a:xfrm flipV="1">
            <a:off x="2514600" y="2895600"/>
            <a:ext cx="1600200" cy="1981200"/>
          </a:xfrm>
          <a:prstGeom prst="line">
            <a:avLst/>
          </a:prstGeom>
          <a:noFill/>
          <a:ln w="19050">
            <a:solidFill>
              <a:schemeClr val="hlink"/>
            </a:solidFill>
            <a:round/>
            <a:headEnd/>
            <a:tailEnd/>
          </a:ln>
        </p:spPr>
        <p:txBody>
          <a:bodyPr wrap="none">
            <a:spAutoFit/>
          </a:bodyPr>
          <a:lstStyle/>
          <a:p>
            <a:endParaRPr lang="zh-CN" altLang="en-US"/>
          </a:p>
        </p:txBody>
      </p:sp>
      <p:sp>
        <p:nvSpPr>
          <p:cNvPr id="40963" name="Rectangle 3"/>
          <p:cNvSpPr>
            <a:spLocks noGrp="1" noChangeArrowheads="1"/>
          </p:cNvSpPr>
          <p:nvPr>
            <p:ph type="title"/>
          </p:nvPr>
        </p:nvSpPr>
        <p:spPr>
          <a:xfrm>
            <a:off x="762000" y="152400"/>
            <a:ext cx="7772400" cy="685800"/>
          </a:xfrm>
        </p:spPr>
        <p:txBody>
          <a:bodyPr/>
          <a:lstStyle/>
          <a:p>
            <a:pPr eaLnBrk="1" hangingPunct="1"/>
            <a:r>
              <a:rPr lang="en-US" altLang="zh-CN" sz="3200" smtClean="0">
                <a:latin typeface="Arial" charset="0"/>
                <a:ea typeface="宋体" charset="-122"/>
              </a:rPr>
              <a:t>Example run of the algorithm</a:t>
            </a:r>
            <a:endParaRPr lang="en-US" altLang="zh-CN" sz="2800" smtClean="0">
              <a:latin typeface="Arial" charset="0"/>
              <a:ea typeface="宋体" charset="-122"/>
            </a:endParaRPr>
          </a:p>
        </p:txBody>
      </p:sp>
      <p:sp>
        <p:nvSpPr>
          <p:cNvPr id="40964" name="Text Box 22"/>
          <p:cNvSpPr txBox="1">
            <a:spLocks noChangeArrowheads="1"/>
          </p:cNvSpPr>
          <p:nvPr/>
        </p:nvSpPr>
        <p:spPr bwMode="auto">
          <a:xfrm>
            <a:off x="22860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40965" name="Text Box 23"/>
          <p:cNvSpPr txBox="1">
            <a:spLocks noChangeArrowheads="1"/>
          </p:cNvSpPr>
          <p:nvPr/>
        </p:nvSpPr>
        <p:spPr bwMode="auto">
          <a:xfrm>
            <a:off x="38925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40966" name="Line 24"/>
          <p:cNvSpPr>
            <a:spLocks noChangeShapeType="1"/>
          </p:cNvSpPr>
          <p:nvPr/>
        </p:nvSpPr>
        <p:spPr bwMode="auto">
          <a:xfrm>
            <a:off x="2514600" y="1828800"/>
            <a:ext cx="1600200" cy="152400"/>
          </a:xfrm>
          <a:prstGeom prst="line">
            <a:avLst/>
          </a:prstGeom>
          <a:noFill/>
          <a:ln w="19050">
            <a:solidFill>
              <a:schemeClr val="hlink"/>
            </a:solidFill>
            <a:round/>
            <a:headEnd/>
            <a:tailEnd/>
          </a:ln>
        </p:spPr>
        <p:txBody>
          <a:bodyPr wrap="none">
            <a:spAutoFit/>
          </a:bodyPr>
          <a:lstStyle/>
          <a:p>
            <a:endParaRPr lang="zh-CN" altLang="en-US"/>
          </a:p>
        </p:txBody>
      </p:sp>
      <p:sp>
        <p:nvSpPr>
          <p:cNvPr id="40967" name="Line 25"/>
          <p:cNvSpPr>
            <a:spLocks noChangeShapeType="1"/>
          </p:cNvSpPr>
          <p:nvPr/>
        </p:nvSpPr>
        <p:spPr bwMode="auto">
          <a:xfrm flipV="1">
            <a:off x="2514600" y="1981200"/>
            <a:ext cx="1600200" cy="457200"/>
          </a:xfrm>
          <a:prstGeom prst="line">
            <a:avLst/>
          </a:prstGeom>
          <a:noFill/>
          <a:ln w="19050">
            <a:solidFill>
              <a:schemeClr val="hlink"/>
            </a:solidFill>
            <a:round/>
            <a:headEnd/>
            <a:tailEnd/>
          </a:ln>
        </p:spPr>
        <p:txBody>
          <a:bodyPr wrap="none">
            <a:spAutoFit/>
          </a:bodyPr>
          <a:lstStyle/>
          <a:p>
            <a:endParaRPr lang="zh-CN" altLang="en-US"/>
          </a:p>
        </p:txBody>
      </p:sp>
      <p:sp>
        <p:nvSpPr>
          <p:cNvPr id="40968" name="Line 26"/>
          <p:cNvSpPr>
            <a:spLocks noChangeShapeType="1"/>
          </p:cNvSpPr>
          <p:nvPr/>
        </p:nvSpPr>
        <p:spPr bwMode="auto">
          <a:xfrm flipV="1">
            <a:off x="2438400" y="1981200"/>
            <a:ext cx="1676400" cy="1066800"/>
          </a:xfrm>
          <a:prstGeom prst="line">
            <a:avLst/>
          </a:prstGeom>
          <a:noFill/>
          <a:ln w="19050">
            <a:solidFill>
              <a:schemeClr val="hlink"/>
            </a:solidFill>
            <a:round/>
            <a:headEnd/>
            <a:tailEnd/>
          </a:ln>
        </p:spPr>
        <p:txBody>
          <a:bodyPr wrap="none">
            <a:spAutoFit/>
          </a:bodyPr>
          <a:lstStyle/>
          <a:p>
            <a:endParaRPr lang="zh-CN" altLang="en-US"/>
          </a:p>
        </p:txBody>
      </p:sp>
      <p:sp>
        <p:nvSpPr>
          <p:cNvPr id="40969" name="Line 27"/>
          <p:cNvSpPr>
            <a:spLocks noChangeShapeType="1"/>
          </p:cNvSpPr>
          <p:nvPr/>
        </p:nvSpPr>
        <p:spPr bwMode="auto">
          <a:xfrm flipV="1">
            <a:off x="2514600" y="1981200"/>
            <a:ext cx="1600200" cy="1676400"/>
          </a:xfrm>
          <a:prstGeom prst="line">
            <a:avLst/>
          </a:prstGeom>
          <a:noFill/>
          <a:ln w="19050">
            <a:solidFill>
              <a:schemeClr val="hlink"/>
            </a:solidFill>
            <a:round/>
            <a:headEnd/>
            <a:tailEnd/>
          </a:ln>
        </p:spPr>
        <p:txBody>
          <a:bodyPr wrap="none">
            <a:spAutoFit/>
          </a:bodyPr>
          <a:lstStyle/>
          <a:p>
            <a:endParaRPr lang="zh-CN" altLang="en-US"/>
          </a:p>
        </p:txBody>
      </p:sp>
      <p:sp>
        <p:nvSpPr>
          <p:cNvPr id="40970" name="Line 28"/>
          <p:cNvSpPr>
            <a:spLocks noChangeShapeType="1"/>
          </p:cNvSpPr>
          <p:nvPr/>
        </p:nvSpPr>
        <p:spPr bwMode="auto">
          <a:xfrm>
            <a:off x="2514600" y="1828800"/>
            <a:ext cx="1600200" cy="1066800"/>
          </a:xfrm>
          <a:prstGeom prst="line">
            <a:avLst/>
          </a:prstGeom>
          <a:noFill/>
          <a:ln w="19050">
            <a:solidFill>
              <a:schemeClr val="hlink"/>
            </a:solidFill>
            <a:round/>
            <a:headEnd/>
            <a:tailEnd/>
          </a:ln>
        </p:spPr>
        <p:txBody>
          <a:bodyPr wrap="none">
            <a:spAutoFit/>
          </a:bodyPr>
          <a:lstStyle/>
          <a:p>
            <a:endParaRPr lang="zh-CN" altLang="en-US"/>
          </a:p>
        </p:txBody>
      </p:sp>
      <p:sp>
        <p:nvSpPr>
          <p:cNvPr id="40971" name="Line 29"/>
          <p:cNvSpPr>
            <a:spLocks noChangeShapeType="1"/>
          </p:cNvSpPr>
          <p:nvPr/>
        </p:nvSpPr>
        <p:spPr bwMode="auto">
          <a:xfrm flipV="1">
            <a:off x="2514600" y="2895600"/>
            <a:ext cx="1600200" cy="762000"/>
          </a:xfrm>
          <a:prstGeom prst="line">
            <a:avLst/>
          </a:prstGeom>
          <a:noFill/>
          <a:ln w="19050">
            <a:solidFill>
              <a:schemeClr val="hlink"/>
            </a:solidFill>
            <a:round/>
            <a:headEnd/>
            <a:tailEnd/>
          </a:ln>
        </p:spPr>
        <p:txBody>
          <a:bodyPr wrap="none">
            <a:spAutoFit/>
          </a:bodyPr>
          <a:lstStyle/>
          <a:p>
            <a:endParaRPr lang="zh-CN" altLang="en-US"/>
          </a:p>
        </p:txBody>
      </p:sp>
      <p:sp>
        <p:nvSpPr>
          <p:cNvPr id="40972" name="Line 30"/>
          <p:cNvSpPr>
            <a:spLocks noChangeShapeType="1"/>
          </p:cNvSpPr>
          <p:nvPr/>
        </p:nvSpPr>
        <p:spPr bwMode="auto">
          <a:xfrm flipV="1">
            <a:off x="2514600" y="2895600"/>
            <a:ext cx="1600200" cy="1371600"/>
          </a:xfrm>
          <a:prstGeom prst="line">
            <a:avLst/>
          </a:prstGeom>
          <a:noFill/>
          <a:ln w="19050">
            <a:solidFill>
              <a:schemeClr val="hlink"/>
            </a:solidFill>
            <a:round/>
            <a:headEnd/>
            <a:tailEnd/>
          </a:ln>
        </p:spPr>
        <p:txBody>
          <a:bodyPr wrap="none">
            <a:spAutoFit/>
          </a:bodyPr>
          <a:lstStyle/>
          <a:p>
            <a:endParaRPr lang="zh-CN" altLang="en-US"/>
          </a:p>
        </p:txBody>
      </p:sp>
      <p:sp>
        <p:nvSpPr>
          <p:cNvPr id="40973" name="Line 31"/>
          <p:cNvSpPr>
            <a:spLocks noChangeShapeType="1"/>
          </p:cNvSpPr>
          <p:nvPr/>
        </p:nvSpPr>
        <p:spPr bwMode="auto">
          <a:xfrm>
            <a:off x="2514600" y="2438400"/>
            <a:ext cx="1600200" cy="1447800"/>
          </a:xfrm>
          <a:prstGeom prst="line">
            <a:avLst/>
          </a:prstGeom>
          <a:noFill/>
          <a:ln w="19050">
            <a:solidFill>
              <a:schemeClr val="hlink"/>
            </a:solidFill>
            <a:round/>
            <a:headEnd/>
            <a:tailEnd/>
          </a:ln>
        </p:spPr>
        <p:txBody>
          <a:bodyPr wrap="none">
            <a:spAutoFit/>
          </a:bodyPr>
          <a:lstStyle/>
          <a:p>
            <a:endParaRPr lang="zh-CN" altLang="en-US"/>
          </a:p>
        </p:txBody>
      </p:sp>
      <p:sp>
        <p:nvSpPr>
          <p:cNvPr id="40974" name="Line 32"/>
          <p:cNvSpPr>
            <a:spLocks noChangeShapeType="1"/>
          </p:cNvSpPr>
          <p:nvPr/>
        </p:nvSpPr>
        <p:spPr bwMode="auto">
          <a:xfrm>
            <a:off x="2514600" y="3048000"/>
            <a:ext cx="1600200" cy="838200"/>
          </a:xfrm>
          <a:prstGeom prst="line">
            <a:avLst/>
          </a:prstGeom>
          <a:noFill/>
          <a:ln w="19050">
            <a:solidFill>
              <a:schemeClr val="hlink"/>
            </a:solidFill>
            <a:round/>
            <a:headEnd/>
            <a:tailEnd/>
          </a:ln>
        </p:spPr>
        <p:txBody>
          <a:bodyPr wrap="none">
            <a:spAutoFit/>
          </a:bodyPr>
          <a:lstStyle/>
          <a:p>
            <a:endParaRPr lang="zh-CN" altLang="en-US"/>
          </a:p>
        </p:txBody>
      </p:sp>
      <p:sp>
        <p:nvSpPr>
          <p:cNvPr id="40975" name="Line 33"/>
          <p:cNvSpPr>
            <a:spLocks noChangeShapeType="1"/>
          </p:cNvSpPr>
          <p:nvPr/>
        </p:nvSpPr>
        <p:spPr bwMode="auto">
          <a:xfrm flipV="1">
            <a:off x="2514600" y="3886200"/>
            <a:ext cx="1600200" cy="1600200"/>
          </a:xfrm>
          <a:prstGeom prst="line">
            <a:avLst/>
          </a:prstGeom>
          <a:noFill/>
          <a:ln w="19050">
            <a:solidFill>
              <a:schemeClr val="hlink"/>
            </a:solidFill>
            <a:round/>
            <a:headEnd/>
            <a:tailEnd/>
          </a:ln>
        </p:spPr>
        <p:txBody>
          <a:bodyPr wrap="none">
            <a:spAutoFit/>
          </a:bodyPr>
          <a:lstStyle/>
          <a:p>
            <a:endParaRPr lang="zh-CN" altLang="en-US"/>
          </a:p>
        </p:txBody>
      </p:sp>
      <p:sp>
        <p:nvSpPr>
          <p:cNvPr id="40976" name="Line 34"/>
          <p:cNvSpPr>
            <a:spLocks noChangeShapeType="1"/>
          </p:cNvSpPr>
          <p:nvPr/>
        </p:nvSpPr>
        <p:spPr bwMode="auto">
          <a:xfrm>
            <a:off x="2514600" y="3048000"/>
            <a:ext cx="1600200" cy="1752600"/>
          </a:xfrm>
          <a:prstGeom prst="line">
            <a:avLst/>
          </a:prstGeom>
          <a:noFill/>
          <a:ln w="19050">
            <a:solidFill>
              <a:schemeClr val="hlink"/>
            </a:solidFill>
            <a:round/>
            <a:headEnd/>
            <a:tailEnd/>
          </a:ln>
        </p:spPr>
        <p:txBody>
          <a:bodyPr wrap="none">
            <a:spAutoFit/>
          </a:bodyPr>
          <a:lstStyle/>
          <a:p>
            <a:endParaRPr lang="zh-CN" altLang="en-US"/>
          </a:p>
        </p:txBody>
      </p:sp>
      <p:sp>
        <p:nvSpPr>
          <p:cNvPr id="40977" name="Line 35"/>
          <p:cNvSpPr>
            <a:spLocks noChangeShapeType="1"/>
          </p:cNvSpPr>
          <p:nvPr/>
        </p:nvSpPr>
        <p:spPr bwMode="auto">
          <a:xfrm flipV="1">
            <a:off x="2514600" y="4800600"/>
            <a:ext cx="1600200" cy="1295400"/>
          </a:xfrm>
          <a:prstGeom prst="line">
            <a:avLst/>
          </a:prstGeom>
          <a:noFill/>
          <a:ln w="19050">
            <a:solidFill>
              <a:schemeClr val="hlink"/>
            </a:solidFill>
            <a:round/>
            <a:headEnd/>
            <a:tailEnd/>
          </a:ln>
        </p:spPr>
        <p:txBody>
          <a:bodyPr wrap="none">
            <a:spAutoFit/>
          </a:bodyPr>
          <a:lstStyle/>
          <a:p>
            <a:endParaRPr lang="zh-CN" altLang="en-US"/>
          </a:p>
        </p:txBody>
      </p:sp>
      <p:sp>
        <p:nvSpPr>
          <p:cNvPr id="40978" name="Line 36"/>
          <p:cNvSpPr>
            <a:spLocks noChangeShapeType="1"/>
          </p:cNvSpPr>
          <p:nvPr/>
        </p:nvSpPr>
        <p:spPr bwMode="auto">
          <a:xfrm>
            <a:off x="2514600" y="3657600"/>
            <a:ext cx="1600200" cy="2057400"/>
          </a:xfrm>
          <a:prstGeom prst="line">
            <a:avLst/>
          </a:prstGeom>
          <a:noFill/>
          <a:ln w="19050">
            <a:solidFill>
              <a:srgbClr val="003399"/>
            </a:solidFill>
            <a:round/>
            <a:headEnd/>
            <a:tailEnd/>
          </a:ln>
        </p:spPr>
        <p:txBody>
          <a:bodyPr wrap="none">
            <a:spAutoFit/>
          </a:bodyPr>
          <a:lstStyle/>
          <a:p>
            <a:endParaRPr lang="zh-CN" altLang="en-US"/>
          </a:p>
        </p:txBody>
      </p:sp>
      <p:sp>
        <p:nvSpPr>
          <p:cNvPr id="40979" name="Line 37"/>
          <p:cNvSpPr>
            <a:spLocks noChangeShapeType="1"/>
          </p:cNvSpPr>
          <p:nvPr/>
        </p:nvSpPr>
        <p:spPr bwMode="auto">
          <a:xfrm>
            <a:off x="2514600" y="4267200"/>
            <a:ext cx="1600200" cy="1447800"/>
          </a:xfrm>
          <a:prstGeom prst="line">
            <a:avLst/>
          </a:prstGeom>
          <a:noFill/>
          <a:ln w="19050">
            <a:solidFill>
              <a:srgbClr val="003399"/>
            </a:solidFill>
            <a:round/>
            <a:headEnd/>
            <a:tailEnd/>
          </a:ln>
        </p:spPr>
        <p:txBody>
          <a:bodyPr wrap="none">
            <a:spAutoFit/>
          </a:bodyPr>
          <a:lstStyle/>
          <a:p>
            <a:endParaRPr lang="zh-CN" altLang="en-US"/>
          </a:p>
        </p:txBody>
      </p:sp>
      <p:sp>
        <p:nvSpPr>
          <p:cNvPr id="40980" name="Line 38"/>
          <p:cNvSpPr>
            <a:spLocks noChangeShapeType="1"/>
          </p:cNvSpPr>
          <p:nvPr/>
        </p:nvSpPr>
        <p:spPr bwMode="auto">
          <a:xfrm flipV="1">
            <a:off x="2514600" y="5715000"/>
            <a:ext cx="1600200" cy="381000"/>
          </a:xfrm>
          <a:prstGeom prst="line">
            <a:avLst/>
          </a:prstGeom>
          <a:noFill/>
          <a:ln w="19050">
            <a:solidFill>
              <a:srgbClr val="003399"/>
            </a:solidFill>
            <a:round/>
            <a:headEnd/>
            <a:tailEnd/>
          </a:ln>
        </p:spPr>
        <p:txBody>
          <a:bodyPr wrap="none">
            <a:spAutoFit/>
          </a:bodyPr>
          <a:lstStyle/>
          <a:p>
            <a:endParaRPr lang="zh-CN" altLang="en-US"/>
          </a:p>
        </p:txBody>
      </p:sp>
      <p:sp>
        <p:nvSpPr>
          <p:cNvPr id="40981" name="Oval 39"/>
          <p:cNvSpPr>
            <a:spLocks noChangeArrowheads="1"/>
          </p:cNvSpPr>
          <p:nvPr/>
        </p:nvSpPr>
        <p:spPr bwMode="auto">
          <a:xfrm>
            <a:off x="2286000" y="16002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40982" name="Oval 40"/>
          <p:cNvSpPr>
            <a:spLocks noChangeArrowheads="1"/>
          </p:cNvSpPr>
          <p:nvPr/>
        </p:nvSpPr>
        <p:spPr bwMode="auto">
          <a:xfrm>
            <a:off x="2286000" y="22098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40983" name="Oval 41"/>
          <p:cNvSpPr>
            <a:spLocks noChangeArrowheads="1"/>
          </p:cNvSpPr>
          <p:nvPr/>
        </p:nvSpPr>
        <p:spPr bwMode="auto">
          <a:xfrm>
            <a:off x="2286000" y="28194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40984" name="Oval 42"/>
          <p:cNvSpPr>
            <a:spLocks noChangeArrowheads="1"/>
          </p:cNvSpPr>
          <p:nvPr/>
        </p:nvSpPr>
        <p:spPr bwMode="auto">
          <a:xfrm>
            <a:off x="2286000" y="34290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40985" name="Oval 43"/>
          <p:cNvSpPr>
            <a:spLocks noChangeArrowheads="1"/>
          </p:cNvSpPr>
          <p:nvPr/>
        </p:nvSpPr>
        <p:spPr bwMode="auto">
          <a:xfrm>
            <a:off x="2286000" y="40386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40986" name="Oval 44"/>
          <p:cNvSpPr>
            <a:spLocks noChangeArrowheads="1"/>
          </p:cNvSpPr>
          <p:nvPr/>
        </p:nvSpPr>
        <p:spPr bwMode="auto">
          <a:xfrm>
            <a:off x="2286000" y="46482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40987" name="Oval 45"/>
          <p:cNvSpPr>
            <a:spLocks noChangeArrowheads="1"/>
          </p:cNvSpPr>
          <p:nvPr/>
        </p:nvSpPr>
        <p:spPr bwMode="auto">
          <a:xfrm>
            <a:off x="2286000" y="58674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40988" name="Oval 46"/>
          <p:cNvSpPr>
            <a:spLocks noChangeArrowheads="1"/>
          </p:cNvSpPr>
          <p:nvPr/>
        </p:nvSpPr>
        <p:spPr bwMode="auto">
          <a:xfrm>
            <a:off x="2286000" y="52578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40989" name="Oval 47"/>
          <p:cNvSpPr>
            <a:spLocks noChangeArrowheads="1"/>
          </p:cNvSpPr>
          <p:nvPr/>
        </p:nvSpPr>
        <p:spPr bwMode="auto">
          <a:xfrm>
            <a:off x="3886200" y="1752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40990" name="Oval 48"/>
          <p:cNvSpPr>
            <a:spLocks noChangeArrowheads="1"/>
          </p:cNvSpPr>
          <p:nvPr/>
        </p:nvSpPr>
        <p:spPr bwMode="auto">
          <a:xfrm>
            <a:off x="3886200" y="2667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40991" name="Oval 49"/>
          <p:cNvSpPr>
            <a:spLocks noChangeArrowheads="1"/>
          </p:cNvSpPr>
          <p:nvPr/>
        </p:nvSpPr>
        <p:spPr bwMode="auto">
          <a:xfrm>
            <a:off x="3886200" y="3657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40992" name="Oval 50"/>
          <p:cNvSpPr>
            <a:spLocks noChangeArrowheads="1"/>
          </p:cNvSpPr>
          <p:nvPr/>
        </p:nvSpPr>
        <p:spPr bwMode="auto">
          <a:xfrm>
            <a:off x="3886200" y="4572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40993" name="Oval 51"/>
          <p:cNvSpPr>
            <a:spLocks noChangeArrowheads="1"/>
          </p:cNvSpPr>
          <p:nvPr/>
        </p:nvSpPr>
        <p:spPr bwMode="auto">
          <a:xfrm>
            <a:off x="3886200" y="54864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40994" name="Rectangle 52"/>
          <p:cNvSpPr>
            <a:spLocks noChangeArrowheads="1"/>
          </p:cNvSpPr>
          <p:nvPr/>
        </p:nvSpPr>
        <p:spPr bwMode="auto">
          <a:xfrm>
            <a:off x="43434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40995" name="Rectangle 53"/>
          <p:cNvSpPr>
            <a:spLocks noChangeArrowheads="1"/>
          </p:cNvSpPr>
          <p:nvPr/>
        </p:nvSpPr>
        <p:spPr bwMode="auto">
          <a:xfrm>
            <a:off x="43434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40996" name="Rectangle 54"/>
          <p:cNvSpPr>
            <a:spLocks noChangeArrowheads="1"/>
          </p:cNvSpPr>
          <p:nvPr/>
        </p:nvSpPr>
        <p:spPr bwMode="auto">
          <a:xfrm>
            <a:off x="42941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40997" name="Rectangle 55"/>
          <p:cNvSpPr>
            <a:spLocks noChangeArrowheads="1"/>
          </p:cNvSpPr>
          <p:nvPr/>
        </p:nvSpPr>
        <p:spPr bwMode="auto">
          <a:xfrm>
            <a:off x="43434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40998" name="Rectangle 56"/>
          <p:cNvSpPr>
            <a:spLocks noChangeArrowheads="1"/>
          </p:cNvSpPr>
          <p:nvPr/>
        </p:nvSpPr>
        <p:spPr bwMode="auto">
          <a:xfrm>
            <a:off x="42941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
        <p:nvSpPr>
          <p:cNvPr id="40999" name="Text Box 57"/>
          <p:cNvSpPr txBox="1">
            <a:spLocks noChangeArrowheads="1"/>
          </p:cNvSpPr>
          <p:nvPr/>
        </p:nvSpPr>
        <p:spPr bwMode="auto">
          <a:xfrm>
            <a:off x="1219200" y="1066800"/>
            <a:ext cx="742950" cy="366713"/>
          </a:xfrm>
          <a:prstGeom prst="rect">
            <a:avLst/>
          </a:prstGeom>
          <a:noFill/>
          <a:ln w="19050" algn="ctr">
            <a:noFill/>
            <a:miter lim="800000"/>
            <a:headEnd/>
            <a:tailEnd/>
          </a:ln>
        </p:spPr>
        <p:txBody>
          <a:bodyPr wrap="none">
            <a:spAutoFit/>
          </a:bodyPr>
          <a:lstStyle/>
          <a:p>
            <a:r>
              <a:rPr lang="en-US" altLang="zh-CN" sz="1800" b="1">
                <a:ea typeface="宋体" charset="-122"/>
              </a:rPr>
              <a:t>Price</a:t>
            </a:r>
          </a:p>
        </p:txBody>
      </p:sp>
      <p:sp>
        <p:nvSpPr>
          <p:cNvPr id="41000" name="Text Box 58"/>
          <p:cNvSpPr txBox="1">
            <a:spLocks noChangeArrowheads="1"/>
          </p:cNvSpPr>
          <p:nvPr/>
        </p:nvSpPr>
        <p:spPr bwMode="auto">
          <a:xfrm>
            <a:off x="5029200" y="1066800"/>
            <a:ext cx="3505200" cy="369888"/>
          </a:xfrm>
          <a:prstGeom prst="rect">
            <a:avLst/>
          </a:prstGeom>
          <a:noFill/>
          <a:ln w="19050" algn="ctr">
            <a:solidFill>
              <a:schemeClr val="tx1"/>
            </a:solidFill>
            <a:miter lim="800000"/>
            <a:headEnd/>
            <a:tailEnd/>
          </a:ln>
        </p:spPr>
        <p:txBody>
          <a:bodyPr>
            <a:spAutoFit/>
          </a:bodyPr>
          <a:lstStyle/>
          <a:p>
            <a:pPr algn="l"/>
            <a:r>
              <a:rPr lang="en-US" altLang="zh-CN" sz="1800">
                <a:ea typeface="宋体" charset="-122"/>
              </a:rPr>
              <a:t>Iteration : </a:t>
            </a:r>
            <a:r>
              <a:rPr lang="en-US" altLang="zh-CN" sz="1800">
                <a:solidFill>
                  <a:schemeClr val="tx1"/>
                </a:solidFill>
                <a:ea typeface="宋体" charset="-122"/>
              </a:rPr>
              <a:t>p =</a:t>
            </a:r>
            <a:r>
              <a:rPr lang="en-US" altLang="zh-CN" sz="1800" b="1">
                <a:solidFill>
                  <a:schemeClr val="tx1"/>
                </a:solidFill>
                <a:ea typeface="宋体" charset="-122"/>
              </a:rPr>
              <a:t> </a:t>
            </a:r>
            <a:r>
              <a:rPr lang="en-US" altLang="zh-CN" sz="1800">
                <a:solidFill>
                  <a:schemeClr val="tx1"/>
                </a:solidFill>
                <a:ea typeface="宋体" charset="-122"/>
              </a:rPr>
              <a:t>w(S)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z="3200" smtClean="0">
                <a:ea typeface="宋体" charset="-122"/>
              </a:rPr>
              <a:t>Combinatorial Optimization Problem (COP)</a:t>
            </a:r>
            <a:endParaRPr lang="zh-CN" altLang="en-US" sz="3200" smtClean="0">
              <a:ea typeface="宋体" charset="-122"/>
            </a:endParaRPr>
          </a:p>
        </p:txBody>
      </p:sp>
      <p:grpSp>
        <p:nvGrpSpPr>
          <p:cNvPr id="21507" name="Group 3"/>
          <p:cNvGrpSpPr>
            <a:grpSpLocks/>
          </p:cNvGrpSpPr>
          <p:nvPr/>
        </p:nvGrpSpPr>
        <p:grpSpPr bwMode="auto">
          <a:xfrm>
            <a:off x="228600" y="1878013"/>
            <a:ext cx="8686800" cy="4446587"/>
            <a:chOff x="144" y="624"/>
            <a:chExt cx="5472" cy="2801"/>
          </a:xfrm>
        </p:grpSpPr>
        <p:sp>
          <p:nvSpPr>
            <p:cNvPr id="26628" name="Rectangle 4"/>
            <p:cNvSpPr>
              <a:spLocks noChangeArrowheads="1"/>
            </p:cNvSpPr>
            <p:nvPr/>
          </p:nvSpPr>
          <p:spPr bwMode="auto">
            <a:xfrm>
              <a:off x="144" y="624"/>
              <a:ext cx="5472" cy="2801"/>
            </a:xfrm>
            <a:prstGeom prst="rect">
              <a:avLst/>
            </a:prstGeom>
            <a:noFill/>
            <a:ln w="19050">
              <a:noFill/>
              <a:miter lim="800000"/>
              <a:headEnd/>
              <a:tailEnd/>
            </a:ln>
          </p:spPr>
          <p:txBody>
            <a:bodyPr>
              <a:spAutoFit/>
            </a:bodyPr>
            <a:lstStyle/>
            <a:p>
              <a:pPr marL="858838" indent="-858838" algn="l">
                <a:lnSpc>
                  <a:spcPct val="95000"/>
                </a:lnSpc>
                <a:spcBef>
                  <a:spcPct val="50000"/>
                </a:spcBef>
                <a:buFont typeface="Wingdings" pitchFamily="2" charset="2"/>
                <a:buNone/>
                <a:defRPr/>
              </a:pPr>
              <a:r>
                <a:rPr lang="en-US" altLang="zh-CN" sz="2000" b="1" u="sng" dirty="0">
                  <a:solidFill>
                    <a:schemeClr val="tx1"/>
                  </a:solidFill>
                  <a:latin typeface="+mn-lt"/>
                  <a:ea typeface="宋体" pitchFamily="2" charset="-122"/>
                </a:rPr>
                <a:t>INPUT</a:t>
              </a:r>
              <a:r>
                <a:rPr lang="en-US" altLang="zh-CN" sz="2000" b="1" dirty="0">
                  <a:solidFill>
                    <a:schemeClr val="tx1"/>
                  </a:solidFill>
                  <a:latin typeface="+mn-lt"/>
                  <a:ea typeface="宋体" pitchFamily="2" charset="-122"/>
                </a:rPr>
                <a:t>:</a:t>
              </a:r>
              <a:r>
                <a:rPr lang="en-US" altLang="zh-CN" sz="2000" dirty="0">
                  <a:solidFill>
                    <a:schemeClr val="tx1"/>
                  </a:solidFill>
                  <a:latin typeface="+mn-lt"/>
                  <a:ea typeface="宋体" pitchFamily="2" charset="-122"/>
                </a:rPr>
                <a:t>     Instance I to the COP.</a:t>
              </a:r>
              <a:endParaRPr lang="en-US" altLang="zh-CN" sz="2000" b="1" dirty="0">
                <a:solidFill>
                  <a:schemeClr val="tx1"/>
                </a:solidFill>
                <a:latin typeface="+mn-lt"/>
                <a:ea typeface="宋体" pitchFamily="2" charset="-122"/>
              </a:endParaRPr>
            </a:p>
            <a:p>
              <a:pPr marL="858838" indent="-858838" algn="l">
                <a:lnSpc>
                  <a:spcPct val="95000"/>
                </a:lnSpc>
                <a:spcBef>
                  <a:spcPct val="50000"/>
                </a:spcBef>
                <a:buFont typeface="Wingdings" pitchFamily="2" charset="2"/>
                <a:buNone/>
                <a:defRPr/>
              </a:pPr>
              <a:r>
                <a:rPr lang="en-US" altLang="zh-CN" sz="1800" b="1" dirty="0">
                  <a:solidFill>
                    <a:schemeClr val="tx1"/>
                  </a:solidFill>
                  <a:latin typeface="+mn-lt"/>
                  <a:ea typeface="宋体" pitchFamily="2" charset="-122"/>
                </a:rPr>
                <a:t>Feasible Set: </a:t>
              </a:r>
              <a:r>
                <a:rPr lang="en-US" altLang="zh-CN" sz="1800" dirty="0">
                  <a:solidFill>
                    <a:schemeClr val="tx1"/>
                  </a:solidFill>
                  <a:latin typeface="+mn-lt"/>
                  <a:ea typeface="宋体" pitchFamily="2" charset="-122"/>
                </a:rPr>
                <a:t>  FEAS(I) = the set of all feasible (or valid) solutions for instance I, </a:t>
              </a:r>
              <a:br>
                <a:rPr lang="en-US" altLang="zh-CN" sz="1800" dirty="0">
                  <a:solidFill>
                    <a:schemeClr val="tx1"/>
                  </a:solidFill>
                  <a:latin typeface="+mn-lt"/>
                  <a:ea typeface="宋体" pitchFamily="2" charset="-122"/>
                </a:rPr>
              </a:br>
              <a:r>
                <a:rPr lang="en-US" altLang="zh-CN" sz="1800" dirty="0">
                  <a:solidFill>
                    <a:schemeClr val="tx1"/>
                  </a:solidFill>
                  <a:latin typeface="+mn-lt"/>
                  <a:ea typeface="宋体" pitchFamily="2" charset="-122"/>
                </a:rPr>
                <a:t>usually expressed by a set of constraints.</a:t>
              </a:r>
            </a:p>
            <a:p>
              <a:pPr marL="858838" indent="-858838" algn="l">
                <a:lnSpc>
                  <a:spcPct val="95000"/>
                </a:lnSpc>
                <a:spcBef>
                  <a:spcPct val="50000"/>
                </a:spcBef>
                <a:buFont typeface="Wingdings" pitchFamily="2" charset="2"/>
                <a:buNone/>
                <a:defRPr/>
              </a:pPr>
              <a:r>
                <a:rPr lang="en-US" altLang="zh-CN" sz="1800" b="1" dirty="0">
                  <a:solidFill>
                    <a:schemeClr val="tx1"/>
                  </a:solidFill>
                  <a:latin typeface="+mn-lt"/>
                  <a:ea typeface="宋体" pitchFamily="2" charset="-122"/>
                </a:rPr>
                <a:t>Objective Cost Function:</a:t>
              </a:r>
              <a:r>
                <a:rPr lang="en-US" altLang="zh-CN" sz="1800" dirty="0">
                  <a:solidFill>
                    <a:schemeClr val="tx1"/>
                  </a:solidFill>
                  <a:latin typeface="+mn-lt"/>
                  <a:ea typeface="宋体" pitchFamily="2" charset="-122"/>
                </a:rPr>
                <a:t>  </a:t>
              </a:r>
              <a:br>
                <a:rPr lang="en-US" altLang="zh-CN" sz="1800" dirty="0">
                  <a:solidFill>
                    <a:schemeClr val="tx1"/>
                  </a:solidFill>
                  <a:latin typeface="+mn-lt"/>
                  <a:ea typeface="宋体" pitchFamily="2" charset="-122"/>
                </a:rPr>
              </a:br>
              <a:r>
                <a:rPr lang="en-US" altLang="zh-CN" sz="1800" dirty="0">
                  <a:solidFill>
                    <a:schemeClr val="tx1"/>
                  </a:solidFill>
                  <a:latin typeface="+mn-lt"/>
                  <a:ea typeface="宋体" pitchFamily="2" charset="-122"/>
                </a:rPr>
                <a:t>Instance I includes a description of the objective cost function, </a:t>
              </a:r>
              <a:br>
                <a:rPr lang="en-US" altLang="zh-CN" sz="1800" dirty="0">
                  <a:solidFill>
                    <a:schemeClr val="tx1"/>
                  </a:solidFill>
                  <a:latin typeface="+mn-lt"/>
                  <a:ea typeface="宋体" pitchFamily="2" charset="-122"/>
                </a:rPr>
              </a:br>
              <a:r>
                <a:rPr lang="en-US" altLang="zh-CN" sz="2000" dirty="0">
                  <a:solidFill>
                    <a:schemeClr val="tx1"/>
                  </a:solidFill>
                  <a:latin typeface="+mn-lt"/>
                  <a:ea typeface="宋体" pitchFamily="2" charset="-122"/>
                </a:rPr>
                <a:t>Cost[I]</a:t>
              </a:r>
              <a:r>
                <a:rPr lang="en-US" altLang="zh-CN" sz="2000" baseline="-25000" dirty="0">
                  <a:solidFill>
                    <a:schemeClr val="tx1"/>
                  </a:solidFill>
                  <a:latin typeface="+mn-lt"/>
                  <a:ea typeface="宋体" pitchFamily="2" charset="-122"/>
                </a:rPr>
                <a:t>  </a:t>
              </a:r>
              <a:r>
                <a:rPr lang="en-US" altLang="zh-CN" sz="1800" dirty="0">
                  <a:solidFill>
                    <a:schemeClr val="tx1"/>
                  </a:solidFill>
                  <a:latin typeface="+mn-lt"/>
                  <a:ea typeface="宋体" pitchFamily="2" charset="-122"/>
                </a:rPr>
                <a:t>that maps each solution S (feasible or not) to a real number or </a:t>
              </a:r>
              <a:r>
                <a:rPr lang="en-US" altLang="zh-CN" sz="1800" dirty="0">
                  <a:solidFill>
                    <a:schemeClr val="tx1"/>
                  </a:solidFill>
                  <a:latin typeface="+mn-lt"/>
                  <a:ea typeface="宋体" pitchFamily="2" charset="-122"/>
                  <a:cs typeface="Arial" charset="0"/>
                </a:rPr>
                <a:t>±</a:t>
              </a:r>
              <a:r>
                <a:rPr lang="en-US" altLang="zh-CN" sz="1800" dirty="0">
                  <a:solidFill>
                    <a:schemeClr val="tx1"/>
                  </a:solidFill>
                  <a:latin typeface="+mn-lt"/>
                  <a:ea typeface="宋体" pitchFamily="2" charset="-122"/>
                  <a:cs typeface="Arial" charset="0"/>
                  <a:sym typeface="Symbol" pitchFamily="18" charset="2"/>
                </a:rPr>
                <a:t></a:t>
              </a:r>
              <a:r>
                <a:rPr lang="en-US" altLang="zh-CN" sz="1800" dirty="0">
                  <a:solidFill>
                    <a:schemeClr val="tx1"/>
                  </a:solidFill>
                  <a:latin typeface="+mn-lt"/>
                  <a:ea typeface="宋体" pitchFamily="2" charset="-122"/>
                </a:rPr>
                <a:t>.</a:t>
              </a:r>
              <a:endParaRPr lang="en-US" altLang="zh-CN" sz="1800" b="1" dirty="0">
                <a:solidFill>
                  <a:schemeClr val="tx1"/>
                </a:solidFill>
                <a:latin typeface="+mn-lt"/>
                <a:ea typeface="宋体" pitchFamily="2" charset="-122"/>
              </a:endParaRPr>
            </a:p>
            <a:p>
              <a:pPr marL="858838" indent="-858838" algn="l">
                <a:lnSpc>
                  <a:spcPct val="95000"/>
                </a:lnSpc>
                <a:spcBef>
                  <a:spcPct val="50000"/>
                </a:spcBef>
                <a:buFont typeface="Wingdings" pitchFamily="2" charset="2"/>
                <a:buNone/>
                <a:defRPr/>
              </a:pPr>
              <a:r>
                <a:rPr lang="en-US" altLang="zh-CN" sz="1800" b="1" dirty="0">
                  <a:solidFill>
                    <a:schemeClr val="tx1"/>
                  </a:solidFill>
                  <a:latin typeface="+mn-lt"/>
                  <a:ea typeface="宋体" pitchFamily="2" charset="-122"/>
                </a:rPr>
                <a:t>Goal:</a:t>
              </a:r>
              <a:r>
                <a:rPr lang="en-US" altLang="zh-CN" sz="1800" dirty="0">
                  <a:solidFill>
                    <a:schemeClr val="tx1"/>
                  </a:solidFill>
                  <a:latin typeface="+mn-lt"/>
                  <a:ea typeface="宋体" pitchFamily="2" charset="-122"/>
                </a:rPr>
                <a:t>  Optimize (i.e., </a:t>
              </a:r>
              <a:r>
                <a:rPr lang="en-US" altLang="zh-CN" sz="1800" u="sng" dirty="0">
                  <a:solidFill>
                    <a:schemeClr val="tx1"/>
                  </a:solidFill>
                  <a:latin typeface="+mn-lt"/>
                  <a:ea typeface="宋体" pitchFamily="2" charset="-122"/>
                </a:rPr>
                <a:t>minimize</a:t>
              </a:r>
              <a:r>
                <a:rPr lang="en-US" altLang="zh-CN" sz="1800" dirty="0">
                  <a:solidFill>
                    <a:schemeClr val="tx1"/>
                  </a:solidFill>
                  <a:latin typeface="+mn-lt"/>
                  <a:ea typeface="宋体" pitchFamily="2" charset="-122"/>
                </a:rPr>
                <a:t> or maximize) the objective cost function.</a:t>
              </a:r>
            </a:p>
            <a:p>
              <a:pPr marL="858838" indent="-858838" algn="l">
                <a:lnSpc>
                  <a:spcPct val="95000"/>
                </a:lnSpc>
                <a:spcBef>
                  <a:spcPct val="50000"/>
                </a:spcBef>
                <a:buFont typeface="Wingdings" pitchFamily="2" charset="2"/>
                <a:buNone/>
                <a:defRPr/>
              </a:pPr>
              <a:r>
                <a:rPr lang="en-US" altLang="zh-CN" sz="1800" b="1" dirty="0">
                  <a:solidFill>
                    <a:schemeClr val="tx1"/>
                  </a:solidFill>
                  <a:latin typeface="+mn-lt"/>
                  <a:ea typeface="宋体" pitchFamily="2" charset="-122"/>
                </a:rPr>
                <a:t>Optimum Set: </a:t>
              </a:r>
              <a:r>
                <a:rPr lang="en-US" altLang="zh-CN" sz="1800" dirty="0">
                  <a:solidFill>
                    <a:schemeClr val="tx1"/>
                  </a:solidFill>
                  <a:latin typeface="+mn-lt"/>
                  <a:ea typeface="宋体" pitchFamily="2" charset="-122"/>
                </a:rPr>
                <a:t>  </a:t>
              </a:r>
              <a:br>
                <a:rPr lang="en-US" altLang="zh-CN" sz="1800" dirty="0">
                  <a:solidFill>
                    <a:schemeClr val="tx1"/>
                  </a:solidFill>
                  <a:latin typeface="+mn-lt"/>
                  <a:ea typeface="宋体" pitchFamily="2" charset="-122"/>
                </a:rPr>
              </a:br>
              <a:r>
                <a:rPr lang="en-US" altLang="zh-CN" sz="1800" dirty="0">
                  <a:solidFill>
                    <a:schemeClr val="tx1"/>
                  </a:solidFill>
                  <a:latin typeface="+mn-lt"/>
                  <a:ea typeface="宋体" pitchFamily="2" charset="-122"/>
                </a:rPr>
                <a:t>OPT(I) = { Sol </a:t>
              </a:r>
              <a:r>
                <a:rPr lang="en-US" altLang="zh-CN" sz="1800" dirty="0">
                  <a:solidFill>
                    <a:schemeClr val="tx1"/>
                  </a:solidFill>
                  <a:latin typeface="+mn-lt"/>
                  <a:ea typeface="宋体" pitchFamily="2" charset="-122"/>
                  <a:sym typeface="Symbol" pitchFamily="18" charset="2"/>
                </a:rPr>
                <a:t> </a:t>
              </a:r>
              <a:r>
                <a:rPr lang="en-US" altLang="zh-CN" sz="1800" dirty="0">
                  <a:solidFill>
                    <a:schemeClr val="tx1"/>
                  </a:solidFill>
                  <a:latin typeface="+mn-lt"/>
                  <a:ea typeface="宋体" pitchFamily="2" charset="-122"/>
                </a:rPr>
                <a:t>FEAS(I)  | Cost[I]</a:t>
              </a:r>
              <a:r>
                <a:rPr lang="en-US" altLang="zh-CN" sz="1800" baseline="-25000" dirty="0">
                  <a:solidFill>
                    <a:schemeClr val="tx1"/>
                  </a:solidFill>
                  <a:latin typeface="+mn-lt"/>
                  <a:ea typeface="宋体" pitchFamily="2" charset="-122"/>
                </a:rPr>
                <a:t> </a:t>
              </a:r>
              <a:r>
                <a:rPr lang="en-US" altLang="zh-CN" sz="1800" dirty="0">
                  <a:solidFill>
                    <a:schemeClr val="tx1"/>
                  </a:solidFill>
                  <a:latin typeface="+mn-lt"/>
                  <a:ea typeface="宋体" pitchFamily="2" charset="-122"/>
                </a:rPr>
                <a:t>(Sol) </a:t>
              </a:r>
              <a:r>
                <a:rPr lang="en-US" altLang="zh-CN" sz="1800" b="1" dirty="0">
                  <a:solidFill>
                    <a:schemeClr val="tx1"/>
                  </a:solidFill>
                  <a:latin typeface="+mn-lt"/>
                  <a:ea typeface="宋体" pitchFamily="2" charset="-122"/>
                  <a:sym typeface="Symbol" pitchFamily="18" charset="2"/>
                </a:rPr>
                <a:t></a:t>
              </a:r>
              <a:r>
                <a:rPr lang="en-US" altLang="zh-CN" sz="1800" dirty="0">
                  <a:solidFill>
                    <a:schemeClr val="tx1"/>
                  </a:solidFill>
                  <a:latin typeface="+mn-lt"/>
                  <a:ea typeface="宋体" pitchFamily="2" charset="-122"/>
                  <a:sym typeface="Symbol" pitchFamily="18" charset="2"/>
                </a:rPr>
                <a:t> </a:t>
              </a:r>
              <a:r>
                <a:rPr lang="en-US" altLang="zh-CN" sz="1800" dirty="0">
                  <a:solidFill>
                    <a:schemeClr val="tx1"/>
                  </a:solidFill>
                  <a:latin typeface="+mn-lt"/>
                  <a:ea typeface="宋体" pitchFamily="2" charset="-122"/>
                </a:rPr>
                <a:t>Cost[I]</a:t>
              </a:r>
              <a:r>
                <a:rPr lang="en-US" altLang="zh-CN" sz="1800" baseline="-25000" dirty="0">
                  <a:solidFill>
                    <a:schemeClr val="tx1"/>
                  </a:solidFill>
                  <a:latin typeface="+mn-lt"/>
                  <a:ea typeface="宋体" pitchFamily="2" charset="-122"/>
                </a:rPr>
                <a:t> </a:t>
              </a:r>
              <a:r>
                <a:rPr lang="en-US" altLang="zh-CN" sz="1800" dirty="0">
                  <a:solidFill>
                    <a:schemeClr val="tx1"/>
                  </a:solidFill>
                  <a:latin typeface="+mn-lt"/>
                  <a:ea typeface="宋体" pitchFamily="2" charset="-122"/>
                </a:rPr>
                <a:t>(Sol’),  </a:t>
              </a:r>
              <a:r>
                <a:rPr lang="en-US" altLang="zh-CN" sz="1800" dirty="0">
                  <a:solidFill>
                    <a:schemeClr val="tx1"/>
                  </a:solidFill>
                  <a:latin typeface="+mn-lt"/>
                  <a:ea typeface="宋体" pitchFamily="2" charset="-122"/>
                  <a:sym typeface="Symbol" pitchFamily="18" charset="2"/>
                </a:rPr>
                <a:t></a:t>
              </a:r>
              <a:r>
                <a:rPr lang="en-US" altLang="zh-CN" sz="1800" dirty="0" err="1">
                  <a:solidFill>
                    <a:schemeClr val="tx1"/>
                  </a:solidFill>
                  <a:latin typeface="+mn-lt"/>
                  <a:ea typeface="宋体" pitchFamily="2" charset="-122"/>
                </a:rPr>
                <a:t>Sol’</a:t>
              </a:r>
              <a:r>
                <a:rPr lang="en-US" altLang="zh-CN" sz="1800" dirty="0" err="1">
                  <a:solidFill>
                    <a:schemeClr val="tx1"/>
                  </a:solidFill>
                  <a:latin typeface="+mn-lt"/>
                  <a:ea typeface="宋体" pitchFamily="2" charset="-122"/>
                  <a:sym typeface="Symbol" pitchFamily="18" charset="2"/>
                </a:rPr>
                <a:t></a:t>
              </a:r>
              <a:r>
                <a:rPr lang="en-US" altLang="zh-CN" sz="1800" dirty="0" err="1">
                  <a:solidFill>
                    <a:schemeClr val="tx1"/>
                  </a:solidFill>
                  <a:latin typeface="+mn-lt"/>
                  <a:ea typeface="宋体" pitchFamily="2" charset="-122"/>
                </a:rPr>
                <a:t>FEAS</a:t>
              </a:r>
              <a:r>
                <a:rPr lang="en-US" altLang="zh-CN" sz="1800" dirty="0">
                  <a:solidFill>
                    <a:schemeClr val="tx1"/>
                  </a:solidFill>
                  <a:latin typeface="+mn-lt"/>
                  <a:ea typeface="宋体" pitchFamily="2" charset="-122"/>
                </a:rPr>
                <a:t>(I) } </a:t>
              </a:r>
              <a:br>
                <a:rPr lang="en-US" altLang="zh-CN" sz="1800" dirty="0">
                  <a:solidFill>
                    <a:schemeClr val="tx1"/>
                  </a:solidFill>
                  <a:latin typeface="+mn-lt"/>
                  <a:ea typeface="宋体" pitchFamily="2" charset="-122"/>
                </a:rPr>
              </a:br>
              <a:r>
                <a:rPr lang="en-US" altLang="zh-CN" sz="1800" dirty="0">
                  <a:solidFill>
                    <a:schemeClr val="tx1"/>
                  </a:solidFill>
                  <a:latin typeface="+mn-lt"/>
                  <a:ea typeface="宋体" pitchFamily="2" charset="-122"/>
                </a:rPr>
                <a:t>                 the set of all  </a:t>
              </a:r>
              <a:r>
                <a:rPr lang="en-US" altLang="zh-CN" sz="1800" u="sng" dirty="0">
                  <a:solidFill>
                    <a:schemeClr val="tx1"/>
                  </a:solidFill>
                  <a:latin typeface="+mn-lt"/>
                  <a:ea typeface="宋体" pitchFamily="2" charset="-122"/>
                </a:rPr>
                <a:t>minimum</a:t>
              </a:r>
              <a:r>
                <a:rPr lang="en-US" altLang="zh-CN" sz="1800" dirty="0">
                  <a:solidFill>
                    <a:schemeClr val="tx1"/>
                  </a:solidFill>
                  <a:latin typeface="+mn-lt"/>
                  <a:ea typeface="宋体" pitchFamily="2" charset="-122"/>
                </a:rPr>
                <a:t> cost         feasible solutions for instance I </a:t>
              </a:r>
            </a:p>
            <a:p>
              <a:pPr marL="858838" indent="-858838" algn="l">
                <a:lnSpc>
                  <a:spcPct val="95000"/>
                </a:lnSpc>
                <a:spcBef>
                  <a:spcPct val="50000"/>
                </a:spcBef>
                <a:buFont typeface="Wingdings" pitchFamily="2" charset="2"/>
                <a:buNone/>
                <a:defRPr/>
              </a:pPr>
              <a:r>
                <a:rPr lang="en-US" altLang="zh-CN" sz="1800" b="1" dirty="0">
                  <a:solidFill>
                    <a:schemeClr val="tx1"/>
                  </a:solidFill>
                  <a:latin typeface="+mn-lt"/>
                  <a:ea typeface="宋体" pitchFamily="2" charset="-122"/>
                </a:rPr>
                <a:t>Combinatorial:</a:t>
              </a:r>
              <a:r>
                <a:rPr lang="en-US" altLang="zh-CN" sz="1800" dirty="0">
                  <a:solidFill>
                    <a:schemeClr val="tx1"/>
                  </a:solidFill>
                  <a:latin typeface="+mn-lt"/>
                  <a:ea typeface="宋体" pitchFamily="2" charset="-122"/>
                </a:rPr>
                <a:t>  Means the problem structure implies that only a finite </a:t>
              </a:r>
              <a:br>
                <a:rPr lang="en-US" altLang="zh-CN" sz="1800" dirty="0">
                  <a:solidFill>
                    <a:schemeClr val="tx1"/>
                  </a:solidFill>
                  <a:latin typeface="+mn-lt"/>
                  <a:ea typeface="宋体" pitchFamily="2" charset="-122"/>
                </a:rPr>
              </a:br>
              <a:r>
                <a:rPr lang="en-US" altLang="zh-CN" sz="1800" dirty="0">
                  <a:solidFill>
                    <a:schemeClr val="tx1"/>
                  </a:solidFill>
                  <a:latin typeface="+mn-lt"/>
                  <a:ea typeface="宋体" pitchFamily="2" charset="-122"/>
                </a:rPr>
                <a:t>number of solutions need to be examined to find the optimum.</a:t>
              </a:r>
              <a:endParaRPr lang="en-US" altLang="zh-CN" sz="1800" b="1" u="sng" dirty="0">
                <a:solidFill>
                  <a:schemeClr val="tx1"/>
                </a:solidFill>
                <a:latin typeface="+mn-lt"/>
                <a:ea typeface="宋体" pitchFamily="2" charset="-122"/>
              </a:endParaRPr>
            </a:p>
            <a:p>
              <a:pPr marL="858838" indent="-858838" algn="l">
                <a:lnSpc>
                  <a:spcPct val="95000"/>
                </a:lnSpc>
                <a:spcBef>
                  <a:spcPct val="50000"/>
                </a:spcBef>
                <a:buFont typeface="Wingdings" pitchFamily="2" charset="2"/>
                <a:buNone/>
                <a:defRPr/>
              </a:pPr>
              <a:r>
                <a:rPr lang="en-US" altLang="zh-CN" sz="2000" b="1" u="sng" dirty="0">
                  <a:solidFill>
                    <a:schemeClr val="tx1"/>
                  </a:solidFill>
                  <a:latin typeface="+mn-lt"/>
                  <a:ea typeface="宋体" pitchFamily="2" charset="-122"/>
                </a:rPr>
                <a:t>OUTPUT</a:t>
              </a:r>
              <a:r>
                <a:rPr lang="en-US" altLang="zh-CN" sz="2000" b="1" dirty="0">
                  <a:solidFill>
                    <a:schemeClr val="tx1"/>
                  </a:solidFill>
                  <a:latin typeface="+mn-lt"/>
                  <a:ea typeface="宋体" pitchFamily="2" charset="-122"/>
                </a:rPr>
                <a:t>:</a:t>
              </a:r>
              <a:r>
                <a:rPr lang="en-US" altLang="zh-CN" sz="2000" dirty="0">
                  <a:solidFill>
                    <a:schemeClr val="tx1"/>
                  </a:solidFill>
                  <a:latin typeface="+mn-lt"/>
                  <a:ea typeface="宋体" pitchFamily="2" charset="-122"/>
                </a:rPr>
                <a:t>  A solution Sol </a:t>
              </a:r>
              <a:r>
                <a:rPr lang="en-US" altLang="zh-CN" sz="2000" dirty="0">
                  <a:solidFill>
                    <a:schemeClr val="tx1"/>
                  </a:solidFill>
                  <a:latin typeface="+mn-lt"/>
                  <a:ea typeface="宋体" pitchFamily="2" charset="-122"/>
                  <a:sym typeface="Symbol" pitchFamily="18" charset="2"/>
                </a:rPr>
                <a:t> </a:t>
              </a:r>
              <a:r>
                <a:rPr lang="en-US" altLang="zh-CN" sz="2000" dirty="0">
                  <a:solidFill>
                    <a:schemeClr val="tx1"/>
                  </a:solidFill>
                  <a:latin typeface="+mn-lt"/>
                  <a:ea typeface="宋体" pitchFamily="2" charset="-122"/>
                </a:rPr>
                <a:t>OPT(I),  or report that FEAS(I) = </a:t>
              </a:r>
              <a:r>
                <a:rPr lang="en-US" altLang="zh-CN" sz="2000" dirty="0">
                  <a:solidFill>
                    <a:schemeClr val="tx1"/>
                  </a:solidFill>
                  <a:latin typeface="+mn-lt"/>
                  <a:ea typeface="宋体" pitchFamily="2" charset="-122"/>
                  <a:sym typeface="Symbol" pitchFamily="18" charset="2"/>
                </a:rPr>
                <a:t></a:t>
              </a:r>
              <a:r>
                <a:rPr lang="en-US" altLang="zh-CN" sz="2000" dirty="0">
                  <a:solidFill>
                    <a:schemeClr val="tx1"/>
                  </a:solidFill>
                  <a:latin typeface="+mn-lt"/>
                  <a:ea typeface="宋体" pitchFamily="2" charset="-122"/>
                </a:rPr>
                <a:t>.</a:t>
              </a:r>
            </a:p>
          </p:txBody>
        </p:sp>
        <p:sp>
          <p:nvSpPr>
            <p:cNvPr id="21509" name="Freeform 5"/>
            <p:cNvSpPr>
              <a:spLocks/>
            </p:cNvSpPr>
            <p:nvPr/>
          </p:nvSpPr>
          <p:spPr bwMode="auto">
            <a:xfrm>
              <a:off x="2400" y="2513"/>
              <a:ext cx="786" cy="195"/>
            </a:xfrm>
            <a:custGeom>
              <a:avLst/>
              <a:gdLst>
                <a:gd name="T0" fmla="*/ 0 w 410"/>
                <a:gd name="T1" fmla="*/ 53 h 205"/>
                <a:gd name="T2" fmla="*/ 0 w 410"/>
                <a:gd name="T3" fmla="*/ 80 h 205"/>
                <a:gd name="T4" fmla="*/ 96150393 w 410"/>
                <a:gd name="T5" fmla="*/ 80 h 205"/>
                <a:gd name="T6" fmla="*/ 96150393 w 410"/>
                <a:gd name="T7" fmla="*/ 0 h 205"/>
                <a:gd name="T8" fmla="*/ 0 60000 65536"/>
                <a:gd name="T9" fmla="*/ 0 60000 65536"/>
                <a:gd name="T10" fmla="*/ 0 60000 65536"/>
                <a:gd name="T11" fmla="*/ 0 60000 65536"/>
                <a:gd name="T12" fmla="*/ 0 w 410"/>
                <a:gd name="T13" fmla="*/ 0 h 205"/>
                <a:gd name="T14" fmla="*/ 410 w 410"/>
                <a:gd name="T15" fmla="*/ 205 h 205"/>
              </a:gdLst>
              <a:ahLst/>
              <a:cxnLst>
                <a:cxn ang="T8">
                  <a:pos x="T0" y="T1"/>
                </a:cxn>
                <a:cxn ang="T9">
                  <a:pos x="T2" y="T3"/>
                </a:cxn>
                <a:cxn ang="T10">
                  <a:pos x="T4" y="T5"/>
                </a:cxn>
                <a:cxn ang="T11">
                  <a:pos x="T6" y="T7"/>
                </a:cxn>
              </a:cxnLst>
              <a:rect l="T12" t="T13" r="T14" b="T15"/>
              <a:pathLst>
                <a:path w="410" h="205">
                  <a:moveTo>
                    <a:pt x="0" y="139"/>
                  </a:moveTo>
                  <a:lnTo>
                    <a:pt x="0" y="205"/>
                  </a:lnTo>
                  <a:lnTo>
                    <a:pt x="410" y="205"/>
                  </a:lnTo>
                  <a:lnTo>
                    <a:pt x="410" y="0"/>
                  </a:lnTo>
                </a:path>
              </a:pathLst>
            </a:custGeom>
            <a:noFill/>
            <a:ln w="9525">
              <a:solidFill>
                <a:schemeClr val="tx1"/>
              </a:solidFill>
              <a:round/>
              <a:headEnd/>
              <a:tailEnd type="triangle" w="med" len="med"/>
            </a:ln>
          </p:spPr>
          <p:txBody>
            <a:bodyPr anchor="ctr">
              <a:spAutoFit/>
            </a:bodyPr>
            <a:lstStyle/>
            <a:p>
              <a:endParaRPr lang="zh-CN" altLang="en-US">
                <a:ea typeface="宋体"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Line 2"/>
          <p:cNvSpPr>
            <a:spLocks noChangeShapeType="1"/>
          </p:cNvSpPr>
          <p:nvPr/>
        </p:nvSpPr>
        <p:spPr bwMode="auto">
          <a:xfrm flipV="1">
            <a:off x="2514600" y="2895600"/>
            <a:ext cx="1600200" cy="1981200"/>
          </a:xfrm>
          <a:prstGeom prst="line">
            <a:avLst/>
          </a:prstGeom>
          <a:noFill/>
          <a:ln w="19050">
            <a:solidFill>
              <a:schemeClr val="hlink"/>
            </a:solidFill>
            <a:round/>
            <a:headEnd/>
            <a:tailEnd/>
          </a:ln>
        </p:spPr>
        <p:txBody>
          <a:bodyPr wrap="none">
            <a:spAutoFit/>
          </a:bodyPr>
          <a:lstStyle/>
          <a:p>
            <a:endParaRPr lang="zh-CN" altLang="en-US"/>
          </a:p>
        </p:txBody>
      </p:sp>
      <p:sp>
        <p:nvSpPr>
          <p:cNvPr id="41987" name="Rectangle 3"/>
          <p:cNvSpPr>
            <a:spLocks noGrp="1" noChangeArrowheads="1"/>
          </p:cNvSpPr>
          <p:nvPr>
            <p:ph type="title"/>
          </p:nvPr>
        </p:nvSpPr>
        <p:spPr>
          <a:xfrm>
            <a:off x="762000" y="152400"/>
            <a:ext cx="7772400" cy="685800"/>
          </a:xfrm>
        </p:spPr>
        <p:txBody>
          <a:bodyPr/>
          <a:lstStyle/>
          <a:p>
            <a:pPr eaLnBrk="1" hangingPunct="1"/>
            <a:r>
              <a:rPr lang="en-US" altLang="zh-CN" sz="3200" smtClean="0">
                <a:latin typeface="Arial" charset="0"/>
                <a:ea typeface="宋体" charset="-122"/>
              </a:rPr>
              <a:t>Example run of the algorithm</a:t>
            </a:r>
            <a:endParaRPr lang="en-US" altLang="zh-CN" sz="2800" smtClean="0">
              <a:latin typeface="Arial" charset="0"/>
              <a:ea typeface="宋体" charset="-122"/>
            </a:endParaRPr>
          </a:p>
        </p:txBody>
      </p:sp>
      <p:sp>
        <p:nvSpPr>
          <p:cNvPr id="41988" name="Text Box 4"/>
          <p:cNvSpPr txBox="1">
            <a:spLocks noChangeArrowheads="1"/>
          </p:cNvSpPr>
          <p:nvPr/>
        </p:nvSpPr>
        <p:spPr bwMode="auto">
          <a:xfrm>
            <a:off x="22860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41989" name="Text Box 5"/>
          <p:cNvSpPr txBox="1">
            <a:spLocks noChangeArrowheads="1"/>
          </p:cNvSpPr>
          <p:nvPr/>
        </p:nvSpPr>
        <p:spPr bwMode="auto">
          <a:xfrm>
            <a:off x="38925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41990" name="Line 6"/>
          <p:cNvSpPr>
            <a:spLocks noChangeShapeType="1"/>
          </p:cNvSpPr>
          <p:nvPr/>
        </p:nvSpPr>
        <p:spPr bwMode="auto">
          <a:xfrm>
            <a:off x="2514600" y="1828800"/>
            <a:ext cx="1600200" cy="152400"/>
          </a:xfrm>
          <a:prstGeom prst="line">
            <a:avLst/>
          </a:prstGeom>
          <a:noFill/>
          <a:ln w="19050">
            <a:solidFill>
              <a:srgbClr val="003399"/>
            </a:solidFill>
            <a:round/>
            <a:headEnd/>
            <a:tailEnd/>
          </a:ln>
        </p:spPr>
        <p:txBody>
          <a:bodyPr wrap="none">
            <a:spAutoFit/>
          </a:bodyPr>
          <a:lstStyle/>
          <a:p>
            <a:endParaRPr lang="zh-CN" altLang="en-US"/>
          </a:p>
        </p:txBody>
      </p:sp>
      <p:sp>
        <p:nvSpPr>
          <p:cNvPr id="41991" name="Line 7"/>
          <p:cNvSpPr>
            <a:spLocks noChangeShapeType="1"/>
          </p:cNvSpPr>
          <p:nvPr/>
        </p:nvSpPr>
        <p:spPr bwMode="auto">
          <a:xfrm flipV="1">
            <a:off x="2514600" y="1981200"/>
            <a:ext cx="1600200" cy="457200"/>
          </a:xfrm>
          <a:prstGeom prst="line">
            <a:avLst/>
          </a:prstGeom>
          <a:noFill/>
          <a:ln w="19050">
            <a:solidFill>
              <a:srgbClr val="003399"/>
            </a:solidFill>
            <a:round/>
            <a:headEnd/>
            <a:tailEnd/>
          </a:ln>
        </p:spPr>
        <p:txBody>
          <a:bodyPr wrap="none">
            <a:spAutoFit/>
          </a:bodyPr>
          <a:lstStyle/>
          <a:p>
            <a:endParaRPr lang="zh-CN" altLang="en-US"/>
          </a:p>
        </p:txBody>
      </p:sp>
      <p:sp>
        <p:nvSpPr>
          <p:cNvPr id="41992" name="Line 8"/>
          <p:cNvSpPr>
            <a:spLocks noChangeShapeType="1"/>
          </p:cNvSpPr>
          <p:nvPr/>
        </p:nvSpPr>
        <p:spPr bwMode="auto">
          <a:xfrm flipV="1">
            <a:off x="2438400" y="1981200"/>
            <a:ext cx="1676400" cy="1066800"/>
          </a:xfrm>
          <a:prstGeom prst="line">
            <a:avLst/>
          </a:prstGeom>
          <a:noFill/>
          <a:ln w="19050">
            <a:solidFill>
              <a:srgbClr val="003399"/>
            </a:solidFill>
            <a:round/>
            <a:headEnd/>
            <a:tailEnd/>
          </a:ln>
        </p:spPr>
        <p:txBody>
          <a:bodyPr wrap="none">
            <a:spAutoFit/>
          </a:bodyPr>
          <a:lstStyle/>
          <a:p>
            <a:endParaRPr lang="zh-CN" altLang="en-US"/>
          </a:p>
        </p:txBody>
      </p:sp>
      <p:sp>
        <p:nvSpPr>
          <p:cNvPr id="41993" name="Line 9"/>
          <p:cNvSpPr>
            <a:spLocks noChangeShapeType="1"/>
          </p:cNvSpPr>
          <p:nvPr/>
        </p:nvSpPr>
        <p:spPr bwMode="auto">
          <a:xfrm flipV="1">
            <a:off x="2514600" y="1981200"/>
            <a:ext cx="1600200" cy="1676400"/>
          </a:xfrm>
          <a:prstGeom prst="line">
            <a:avLst/>
          </a:prstGeom>
          <a:noFill/>
          <a:ln w="19050">
            <a:solidFill>
              <a:srgbClr val="003399"/>
            </a:solidFill>
            <a:round/>
            <a:headEnd/>
            <a:tailEnd/>
          </a:ln>
        </p:spPr>
        <p:txBody>
          <a:bodyPr wrap="none">
            <a:spAutoFit/>
          </a:bodyPr>
          <a:lstStyle/>
          <a:p>
            <a:endParaRPr lang="zh-CN" altLang="en-US"/>
          </a:p>
        </p:txBody>
      </p:sp>
      <p:sp>
        <p:nvSpPr>
          <p:cNvPr id="41994" name="Line 10"/>
          <p:cNvSpPr>
            <a:spLocks noChangeShapeType="1"/>
          </p:cNvSpPr>
          <p:nvPr/>
        </p:nvSpPr>
        <p:spPr bwMode="auto">
          <a:xfrm>
            <a:off x="2514600" y="1828800"/>
            <a:ext cx="1600200" cy="1066800"/>
          </a:xfrm>
          <a:prstGeom prst="line">
            <a:avLst/>
          </a:prstGeom>
          <a:noFill/>
          <a:ln w="19050">
            <a:solidFill>
              <a:schemeClr val="hlink"/>
            </a:solidFill>
            <a:round/>
            <a:headEnd/>
            <a:tailEnd/>
          </a:ln>
        </p:spPr>
        <p:txBody>
          <a:bodyPr wrap="none">
            <a:spAutoFit/>
          </a:bodyPr>
          <a:lstStyle/>
          <a:p>
            <a:endParaRPr lang="zh-CN" altLang="en-US"/>
          </a:p>
        </p:txBody>
      </p:sp>
      <p:sp>
        <p:nvSpPr>
          <p:cNvPr id="41995" name="Line 11"/>
          <p:cNvSpPr>
            <a:spLocks noChangeShapeType="1"/>
          </p:cNvSpPr>
          <p:nvPr/>
        </p:nvSpPr>
        <p:spPr bwMode="auto">
          <a:xfrm flipV="1">
            <a:off x="2514600" y="2895600"/>
            <a:ext cx="1600200" cy="762000"/>
          </a:xfrm>
          <a:prstGeom prst="line">
            <a:avLst/>
          </a:prstGeom>
          <a:noFill/>
          <a:ln w="19050">
            <a:solidFill>
              <a:schemeClr val="hlink"/>
            </a:solidFill>
            <a:round/>
            <a:headEnd/>
            <a:tailEnd/>
          </a:ln>
        </p:spPr>
        <p:txBody>
          <a:bodyPr wrap="none">
            <a:spAutoFit/>
          </a:bodyPr>
          <a:lstStyle/>
          <a:p>
            <a:endParaRPr lang="zh-CN" altLang="en-US"/>
          </a:p>
        </p:txBody>
      </p:sp>
      <p:sp>
        <p:nvSpPr>
          <p:cNvPr id="41996" name="Line 12"/>
          <p:cNvSpPr>
            <a:spLocks noChangeShapeType="1"/>
          </p:cNvSpPr>
          <p:nvPr/>
        </p:nvSpPr>
        <p:spPr bwMode="auto">
          <a:xfrm flipV="1">
            <a:off x="2514600" y="2895600"/>
            <a:ext cx="1600200" cy="1371600"/>
          </a:xfrm>
          <a:prstGeom prst="line">
            <a:avLst/>
          </a:prstGeom>
          <a:noFill/>
          <a:ln w="19050">
            <a:solidFill>
              <a:schemeClr val="hlink"/>
            </a:solidFill>
            <a:round/>
            <a:headEnd/>
            <a:tailEnd/>
          </a:ln>
        </p:spPr>
        <p:txBody>
          <a:bodyPr wrap="none">
            <a:spAutoFit/>
          </a:bodyPr>
          <a:lstStyle/>
          <a:p>
            <a:endParaRPr lang="zh-CN" altLang="en-US"/>
          </a:p>
        </p:txBody>
      </p:sp>
      <p:sp>
        <p:nvSpPr>
          <p:cNvPr id="41997" name="Line 13"/>
          <p:cNvSpPr>
            <a:spLocks noChangeShapeType="1"/>
          </p:cNvSpPr>
          <p:nvPr/>
        </p:nvSpPr>
        <p:spPr bwMode="auto">
          <a:xfrm>
            <a:off x="2514600" y="2438400"/>
            <a:ext cx="1600200" cy="1447800"/>
          </a:xfrm>
          <a:prstGeom prst="line">
            <a:avLst/>
          </a:prstGeom>
          <a:noFill/>
          <a:ln w="19050">
            <a:solidFill>
              <a:schemeClr val="hlink"/>
            </a:solidFill>
            <a:round/>
            <a:headEnd/>
            <a:tailEnd/>
          </a:ln>
        </p:spPr>
        <p:txBody>
          <a:bodyPr wrap="none">
            <a:spAutoFit/>
          </a:bodyPr>
          <a:lstStyle/>
          <a:p>
            <a:endParaRPr lang="zh-CN" altLang="en-US"/>
          </a:p>
        </p:txBody>
      </p:sp>
      <p:sp>
        <p:nvSpPr>
          <p:cNvPr id="41998" name="Line 14"/>
          <p:cNvSpPr>
            <a:spLocks noChangeShapeType="1"/>
          </p:cNvSpPr>
          <p:nvPr/>
        </p:nvSpPr>
        <p:spPr bwMode="auto">
          <a:xfrm>
            <a:off x="2514600" y="3048000"/>
            <a:ext cx="1600200" cy="838200"/>
          </a:xfrm>
          <a:prstGeom prst="line">
            <a:avLst/>
          </a:prstGeom>
          <a:noFill/>
          <a:ln w="19050">
            <a:solidFill>
              <a:schemeClr val="hlink"/>
            </a:solidFill>
            <a:round/>
            <a:headEnd/>
            <a:tailEnd/>
          </a:ln>
        </p:spPr>
        <p:txBody>
          <a:bodyPr wrap="none">
            <a:spAutoFit/>
          </a:bodyPr>
          <a:lstStyle/>
          <a:p>
            <a:endParaRPr lang="zh-CN" altLang="en-US"/>
          </a:p>
        </p:txBody>
      </p:sp>
      <p:sp>
        <p:nvSpPr>
          <p:cNvPr id="41999" name="Line 15"/>
          <p:cNvSpPr>
            <a:spLocks noChangeShapeType="1"/>
          </p:cNvSpPr>
          <p:nvPr/>
        </p:nvSpPr>
        <p:spPr bwMode="auto">
          <a:xfrm flipV="1">
            <a:off x="2514600" y="3886200"/>
            <a:ext cx="1600200" cy="1600200"/>
          </a:xfrm>
          <a:prstGeom prst="line">
            <a:avLst/>
          </a:prstGeom>
          <a:noFill/>
          <a:ln w="19050">
            <a:solidFill>
              <a:schemeClr val="hlink"/>
            </a:solidFill>
            <a:round/>
            <a:headEnd/>
            <a:tailEnd/>
          </a:ln>
        </p:spPr>
        <p:txBody>
          <a:bodyPr wrap="none">
            <a:spAutoFit/>
          </a:bodyPr>
          <a:lstStyle/>
          <a:p>
            <a:endParaRPr lang="zh-CN" altLang="en-US"/>
          </a:p>
        </p:txBody>
      </p:sp>
      <p:sp>
        <p:nvSpPr>
          <p:cNvPr id="42000" name="Line 16"/>
          <p:cNvSpPr>
            <a:spLocks noChangeShapeType="1"/>
          </p:cNvSpPr>
          <p:nvPr/>
        </p:nvSpPr>
        <p:spPr bwMode="auto">
          <a:xfrm>
            <a:off x="2514600" y="3048000"/>
            <a:ext cx="1600200" cy="1752600"/>
          </a:xfrm>
          <a:prstGeom prst="line">
            <a:avLst/>
          </a:prstGeom>
          <a:noFill/>
          <a:ln w="19050">
            <a:solidFill>
              <a:schemeClr val="hlink"/>
            </a:solidFill>
            <a:round/>
            <a:headEnd/>
            <a:tailEnd/>
          </a:ln>
        </p:spPr>
        <p:txBody>
          <a:bodyPr wrap="none">
            <a:spAutoFit/>
          </a:bodyPr>
          <a:lstStyle/>
          <a:p>
            <a:endParaRPr lang="zh-CN" altLang="en-US"/>
          </a:p>
        </p:txBody>
      </p:sp>
      <p:sp>
        <p:nvSpPr>
          <p:cNvPr id="42001" name="Line 17"/>
          <p:cNvSpPr>
            <a:spLocks noChangeShapeType="1"/>
          </p:cNvSpPr>
          <p:nvPr/>
        </p:nvSpPr>
        <p:spPr bwMode="auto">
          <a:xfrm flipV="1">
            <a:off x="2514600" y="4800600"/>
            <a:ext cx="1600200" cy="1295400"/>
          </a:xfrm>
          <a:prstGeom prst="line">
            <a:avLst/>
          </a:prstGeom>
          <a:noFill/>
          <a:ln w="19050">
            <a:solidFill>
              <a:schemeClr val="hlink"/>
            </a:solidFill>
            <a:round/>
            <a:headEnd/>
            <a:tailEnd/>
          </a:ln>
        </p:spPr>
        <p:txBody>
          <a:bodyPr wrap="none">
            <a:spAutoFit/>
          </a:bodyPr>
          <a:lstStyle/>
          <a:p>
            <a:endParaRPr lang="zh-CN" altLang="en-US"/>
          </a:p>
        </p:txBody>
      </p:sp>
      <p:sp>
        <p:nvSpPr>
          <p:cNvPr id="42002" name="Line 18"/>
          <p:cNvSpPr>
            <a:spLocks noChangeShapeType="1"/>
          </p:cNvSpPr>
          <p:nvPr/>
        </p:nvSpPr>
        <p:spPr bwMode="auto">
          <a:xfrm>
            <a:off x="2514600" y="3657600"/>
            <a:ext cx="1600200" cy="2057400"/>
          </a:xfrm>
          <a:prstGeom prst="line">
            <a:avLst/>
          </a:prstGeom>
          <a:noFill/>
          <a:ln w="19050">
            <a:solidFill>
              <a:srgbClr val="003399"/>
            </a:solidFill>
            <a:round/>
            <a:headEnd/>
            <a:tailEnd/>
          </a:ln>
        </p:spPr>
        <p:txBody>
          <a:bodyPr wrap="none">
            <a:spAutoFit/>
          </a:bodyPr>
          <a:lstStyle/>
          <a:p>
            <a:endParaRPr lang="zh-CN" altLang="en-US"/>
          </a:p>
        </p:txBody>
      </p:sp>
      <p:sp>
        <p:nvSpPr>
          <p:cNvPr id="42003" name="Line 19"/>
          <p:cNvSpPr>
            <a:spLocks noChangeShapeType="1"/>
          </p:cNvSpPr>
          <p:nvPr/>
        </p:nvSpPr>
        <p:spPr bwMode="auto">
          <a:xfrm>
            <a:off x="2514600" y="4267200"/>
            <a:ext cx="1600200" cy="1447800"/>
          </a:xfrm>
          <a:prstGeom prst="line">
            <a:avLst/>
          </a:prstGeom>
          <a:noFill/>
          <a:ln w="19050">
            <a:solidFill>
              <a:srgbClr val="003399"/>
            </a:solidFill>
            <a:round/>
            <a:headEnd/>
            <a:tailEnd/>
          </a:ln>
        </p:spPr>
        <p:txBody>
          <a:bodyPr wrap="none">
            <a:spAutoFit/>
          </a:bodyPr>
          <a:lstStyle/>
          <a:p>
            <a:endParaRPr lang="zh-CN" altLang="en-US"/>
          </a:p>
        </p:txBody>
      </p:sp>
      <p:sp>
        <p:nvSpPr>
          <p:cNvPr id="42004" name="Line 20"/>
          <p:cNvSpPr>
            <a:spLocks noChangeShapeType="1"/>
          </p:cNvSpPr>
          <p:nvPr/>
        </p:nvSpPr>
        <p:spPr bwMode="auto">
          <a:xfrm flipV="1">
            <a:off x="2514600" y="5715000"/>
            <a:ext cx="1600200" cy="381000"/>
          </a:xfrm>
          <a:prstGeom prst="line">
            <a:avLst/>
          </a:prstGeom>
          <a:noFill/>
          <a:ln w="19050">
            <a:solidFill>
              <a:srgbClr val="003399"/>
            </a:solidFill>
            <a:round/>
            <a:headEnd/>
            <a:tailEnd/>
          </a:ln>
        </p:spPr>
        <p:txBody>
          <a:bodyPr wrap="none">
            <a:spAutoFit/>
          </a:bodyPr>
          <a:lstStyle/>
          <a:p>
            <a:endParaRPr lang="zh-CN" altLang="en-US"/>
          </a:p>
        </p:txBody>
      </p:sp>
      <p:sp>
        <p:nvSpPr>
          <p:cNvPr id="42005" name="Oval 21"/>
          <p:cNvSpPr>
            <a:spLocks noChangeArrowheads="1"/>
          </p:cNvSpPr>
          <p:nvPr/>
        </p:nvSpPr>
        <p:spPr bwMode="auto">
          <a:xfrm>
            <a:off x="2286000" y="16002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42006" name="Oval 22"/>
          <p:cNvSpPr>
            <a:spLocks noChangeArrowheads="1"/>
          </p:cNvSpPr>
          <p:nvPr/>
        </p:nvSpPr>
        <p:spPr bwMode="auto">
          <a:xfrm>
            <a:off x="2286000" y="22098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42007" name="Oval 23"/>
          <p:cNvSpPr>
            <a:spLocks noChangeArrowheads="1"/>
          </p:cNvSpPr>
          <p:nvPr/>
        </p:nvSpPr>
        <p:spPr bwMode="auto">
          <a:xfrm>
            <a:off x="2286000" y="28194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42008" name="Oval 24"/>
          <p:cNvSpPr>
            <a:spLocks noChangeArrowheads="1"/>
          </p:cNvSpPr>
          <p:nvPr/>
        </p:nvSpPr>
        <p:spPr bwMode="auto">
          <a:xfrm>
            <a:off x="2286000" y="34290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42009" name="Oval 25"/>
          <p:cNvSpPr>
            <a:spLocks noChangeArrowheads="1"/>
          </p:cNvSpPr>
          <p:nvPr/>
        </p:nvSpPr>
        <p:spPr bwMode="auto">
          <a:xfrm>
            <a:off x="2286000" y="40386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42010" name="Oval 26"/>
          <p:cNvSpPr>
            <a:spLocks noChangeArrowheads="1"/>
          </p:cNvSpPr>
          <p:nvPr/>
        </p:nvSpPr>
        <p:spPr bwMode="auto">
          <a:xfrm>
            <a:off x="2286000" y="46482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42011" name="Oval 27"/>
          <p:cNvSpPr>
            <a:spLocks noChangeArrowheads="1"/>
          </p:cNvSpPr>
          <p:nvPr/>
        </p:nvSpPr>
        <p:spPr bwMode="auto">
          <a:xfrm>
            <a:off x="2286000" y="58674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42012" name="Oval 28"/>
          <p:cNvSpPr>
            <a:spLocks noChangeArrowheads="1"/>
          </p:cNvSpPr>
          <p:nvPr/>
        </p:nvSpPr>
        <p:spPr bwMode="auto">
          <a:xfrm>
            <a:off x="2286000" y="52578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42013" name="Oval 29"/>
          <p:cNvSpPr>
            <a:spLocks noChangeArrowheads="1"/>
          </p:cNvSpPr>
          <p:nvPr/>
        </p:nvSpPr>
        <p:spPr bwMode="auto">
          <a:xfrm>
            <a:off x="3886200" y="1752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42014" name="Oval 30"/>
          <p:cNvSpPr>
            <a:spLocks noChangeArrowheads="1"/>
          </p:cNvSpPr>
          <p:nvPr/>
        </p:nvSpPr>
        <p:spPr bwMode="auto">
          <a:xfrm>
            <a:off x="3886200" y="2667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42015" name="Oval 31"/>
          <p:cNvSpPr>
            <a:spLocks noChangeArrowheads="1"/>
          </p:cNvSpPr>
          <p:nvPr/>
        </p:nvSpPr>
        <p:spPr bwMode="auto">
          <a:xfrm>
            <a:off x="3886200" y="3657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42016" name="Oval 32"/>
          <p:cNvSpPr>
            <a:spLocks noChangeArrowheads="1"/>
          </p:cNvSpPr>
          <p:nvPr/>
        </p:nvSpPr>
        <p:spPr bwMode="auto">
          <a:xfrm>
            <a:off x="3886200" y="4572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42017" name="Oval 33"/>
          <p:cNvSpPr>
            <a:spLocks noChangeArrowheads="1"/>
          </p:cNvSpPr>
          <p:nvPr/>
        </p:nvSpPr>
        <p:spPr bwMode="auto">
          <a:xfrm>
            <a:off x="3886200" y="54864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42018" name="Rectangle 34"/>
          <p:cNvSpPr>
            <a:spLocks noChangeArrowheads="1"/>
          </p:cNvSpPr>
          <p:nvPr/>
        </p:nvSpPr>
        <p:spPr bwMode="auto">
          <a:xfrm>
            <a:off x="43434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42019" name="Rectangle 35"/>
          <p:cNvSpPr>
            <a:spLocks noChangeArrowheads="1"/>
          </p:cNvSpPr>
          <p:nvPr/>
        </p:nvSpPr>
        <p:spPr bwMode="auto">
          <a:xfrm>
            <a:off x="43434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42020" name="Rectangle 36"/>
          <p:cNvSpPr>
            <a:spLocks noChangeArrowheads="1"/>
          </p:cNvSpPr>
          <p:nvPr/>
        </p:nvSpPr>
        <p:spPr bwMode="auto">
          <a:xfrm>
            <a:off x="42941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42021" name="Rectangle 37"/>
          <p:cNvSpPr>
            <a:spLocks noChangeArrowheads="1"/>
          </p:cNvSpPr>
          <p:nvPr/>
        </p:nvSpPr>
        <p:spPr bwMode="auto">
          <a:xfrm>
            <a:off x="43434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42022" name="Rectangle 38"/>
          <p:cNvSpPr>
            <a:spLocks noChangeArrowheads="1"/>
          </p:cNvSpPr>
          <p:nvPr/>
        </p:nvSpPr>
        <p:spPr bwMode="auto">
          <a:xfrm>
            <a:off x="42941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
        <p:nvSpPr>
          <p:cNvPr id="42023" name="Text Box 39"/>
          <p:cNvSpPr txBox="1">
            <a:spLocks noChangeArrowheads="1"/>
          </p:cNvSpPr>
          <p:nvPr/>
        </p:nvSpPr>
        <p:spPr bwMode="auto">
          <a:xfrm>
            <a:off x="1219200" y="1066800"/>
            <a:ext cx="742950" cy="366713"/>
          </a:xfrm>
          <a:prstGeom prst="rect">
            <a:avLst/>
          </a:prstGeom>
          <a:noFill/>
          <a:ln w="19050" algn="ctr">
            <a:noFill/>
            <a:miter lim="800000"/>
            <a:headEnd/>
            <a:tailEnd/>
          </a:ln>
        </p:spPr>
        <p:txBody>
          <a:bodyPr wrap="none">
            <a:spAutoFit/>
          </a:bodyPr>
          <a:lstStyle/>
          <a:p>
            <a:r>
              <a:rPr lang="en-US" altLang="zh-CN" sz="1800" b="1">
                <a:ea typeface="宋体" charset="-122"/>
              </a:rPr>
              <a:t>Price</a:t>
            </a:r>
          </a:p>
        </p:txBody>
      </p:sp>
      <p:sp>
        <p:nvSpPr>
          <p:cNvPr id="42024" name="Text Box 40"/>
          <p:cNvSpPr txBox="1">
            <a:spLocks noChangeArrowheads="1"/>
          </p:cNvSpPr>
          <p:nvPr/>
        </p:nvSpPr>
        <p:spPr bwMode="auto">
          <a:xfrm>
            <a:off x="5029200" y="1066800"/>
            <a:ext cx="3505200" cy="369888"/>
          </a:xfrm>
          <a:prstGeom prst="rect">
            <a:avLst/>
          </a:prstGeom>
          <a:noFill/>
          <a:ln w="19050" algn="ctr">
            <a:solidFill>
              <a:schemeClr val="tx1"/>
            </a:solidFill>
            <a:miter lim="800000"/>
            <a:headEnd/>
            <a:tailEnd/>
          </a:ln>
        </p:spPr>
        <p:txBody>
          <a:bodyPr>
            <a:spAutoFit/>
          </a:bodyPr>
          <a:lstStyle/>
          <a:p>
            <a:pPr algn="l"/>
            <a:r>
              <a:rPr lang="en-US" altLang="zh-CN" sz="1800">
                <a:ea typeface="宋体" charset="-122"/>
              </a:rPr>
              <a:t>Iteration : p </a:t>
            </a:r>
            <a:r>
              <a:rPr lang="en-US" altLang="zh-CN" sz="1800">
                <a:solidFill>
                  <a:schemeClr val="tx1"/>
                </a:solidFill>
                <a:ea typeface="宋体" charset="-122"/>
              </a:rPr>
              <a:t>=</a:t>
            </a:r>
            <a:r>
              <a:rPr lang="en-US" altLang="zh-CN" sz="1800" b="1">
                <a:solidFill>
                  <a:schemeClr val="tx1"/>
                </a:solidFill>
                <a:ea typeface="宋体" charset="-122"/>
              </a:rPr>
              <a:t> </a:t>
            </a:r>
            <a:r>
              <a:rPr lang="en-US" altLang="zh-CN" sz="1800">
                <a:solidFill>
                  <a:schemeClr val="tx1"/>
                </a:solidFill>
                <a:ea typeface="宋体" charset="-122"/>
              </a:rPr>
              <a:t>w(S)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U|</a:t>
            </a:r>
          </a:p>
        </p:txBody>
      </p:sp>
      <p:sp>
        <p:nvSpPr>
          <p:cNvPr id="42025" name="Text Box 41"/>
          <p:cNvSpPr txBox="1">
            <a:spLocks noChangeArrowheads="1"/>
          </p:cNvSpPr>
          <p:nvPr/>
        </p:nvSpPr>
        <p:spPr bwMode="auto">
          <a:xfrm>
            <a:off x="5029200" y="1752600"/>
            <a:ext cx="533400" cy="4100513"/>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b="1">
                <a:solidFill>
                  <a:srgbClr val="CC0000"/>
                </a:solidFill>
                <a:ea typeface="宋体" charset="-122"/>
              </a:rPr>
              <a:t>8/4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9/4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12/3</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Line 2"/>
          <p:cNvSpPr>
            <a:spLocks noChangeShapeType="1"/>
          </p:cNvSpPr>
          <p:nvPr/>
        </p:nvSpPr>
        <p:spPr bwMode="auto">
          <a:xfrm flipV="1">
            <a:off x="2514600" y="2895600"/>
            <a:ext cx="1600200" cy="1981200"/>
          </a:xfrm>
          <a:prstGeom prst="line">
            <a:avLst/>
          </a:prstGeom>
          <a:noFill/>
          <a:ln w="19050">
            <a:solidFill>
              <a:schemeClr val="hlink"/>
            </a:solidFill>
            <a:round/>
            <a:headEnd/>
            <a:tailEnd/>
          </a:ln>
        </p:spPr>
        <p:txBody>
          <a:bodyPr wrap="none">
            <a:spAutoFit/>
          </a:bodyPr>
          <a:lstStyle/>
          <a:p>
            <a:endParaRPr lang="zh-CN" altLang="en-US"/>
          </a:p>
        </p:txBody>
      </p:sp>
      <p:sp>
        <p:nvSpPr>
          <p:cNvPr id="43011" name="Rectangle 3"/>
          <p:cNvSpPr>
            <a:spLocks noGrp="1" noChangeArrowheads="1"/>
          </p:cNvSpPr>
          <p:nvPr>
            <p:ph type="title"/>
          </p:nvPr>
        </p:nvSpPr>
        <p:spPr>
          <a:xfrm>
            <a:off x="762000" y="152400"/>
            <a:ext cx="7772400" cy="685800"/>
          </a:xfrm>
        </p:spPr>
        <p:txBody>
          <a:bodyPr/>
          <a:lstStyle/>
          <a:p>
            <a:pPr eaLnBrk="1" hangingPunct="1"/>
            <a:r>
              <a:rPr lang="en-US" altLang="zh-CN" sz="3200" smtClean="0">
                <a:latin typeface="Arial" charset="0"/>
                <a:ea typeface="宋体" charset="-122"/>
              </a:rPr>
              <a:t>Example run of the algorithm</a:t>
            </a:r>
            <a:endParaRPr lang="en-US" altLang="zh-CN" sz="2800" smtClean="0">
              <a:latin typeface="Arial" charset="0"/>
              <a:ea typeface="宋体" charset="-122"/>
            </a:endParaRPr>
          </a:p>
        </p:txBody>
      </p:sp>
      <p:sp>
        <p:nvSpPr>
          <p:cNvPr id="43012" name="Text Box 4"/>
          <p:cNvSpPr txBox="1">
            <a:spLocks noChangeArrowheads="1"/>
          </p:cNvSpPr>
          <p:nvPr/>
        </p:nvSpPr>
        <p:spPr bwMode="auto">
          <a:xfrm>
            <a:off x="22860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43013" name="Text Box 5"/>
          <p:cNvSpPr txBox="1">
            <a:spLocks noChangeArrowheads="1"/>
          </p:cNvSpPr>
          <p:nvPr/>
        </p:nvSpPr>
        <p:spPr bwMode="auto">
          <a:xfrm>
            <a:off x="38925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43014" name="Line 6"/>
          <p:cNvSpPr>
            <a:spLocks noChangeShapeType="1"/>
          </p:cNvSpPr>
          <p:nvPr/>
        </p:nvSpPr>
        <p:spPr bwMode="auto">
          <a:xfrm>
            <a:off x="2514600" y="1828800"/>
            <a:ext cx="1600200" cy="152400"/>
          </a:xfrm>
          <a:prstGeom prst="line">
            <a:avLst/>
          </a:prstGeom>
          <a:noFill/>
          <a:ln w="19050">
            <a:solidFill>
              <a:srgbClr val="FF9999"/>
            </a:solidFill>
            <a:round/>
            <a:headEnd/>
            <a:tailEnd/>
          </a:ln>
        </p:spPr>
        <p:txBody>
          <a:bodyPr wrap="none">
            <a:spAutoFit/>
          </a:bodyPr>
          <a:lstStyle/>
          <a:p>
            <a:endParaRPr lang="zh-CN" altLang="en-US"/>
          </a:p>
        </p:txBody>
      </p:sp>
      <p:sp>
        <p:nvSpPr>
          <p:cNvPr id="43015" name="Line 7"/>
          <p:cNvSpPr>
            <a:spLocks noChangeShapeType="1"/>
          </p:cNvSpPr>
          <p:nvPr/>
        </p:nvSpPr>
        <p:spPr bwMode="auto">
          <a:xfrm flipV="1">
            <a:off x="2514600" y="1981200"/>
            <a:ext cx="1600200" cy="457200"/>
          </a:xfrm>
          <a:prstGeom prst="line">
            <a:avLst/>
          </a:prstGeom>
          <a:noFill/>
          <a:ln w="19050">
            <a:solidFill>
              <a:srgbClr val="FF9999"/>
            </a:solidFill>
            <a:round/>
            <a:headEnd/>
            <a:tailEnd/>
          </a:ln>
        </p:spPr>
        <p:txBody>
          <a:bodyPr wrap="none">
            <a:spAutoFit/>
          </a:bodyPr>
          <a:lstStyle/>
          <a:p>
            <a:endParaRPr lang="zh-CN" altLang="en-US"/>
          </a:p>
        </p:txBody>
      </p:sp>
      <p:sp>
        <p:nvSpPr>
          <p:cNvPr id="43016" name="Line 8"/>
          <p:cNvSpPr>
            <a:spLocks noChangeShapeType="1"/>
          </p:cNvSpPr>
          <p:nvPr/>
        </p:nvSpPr>
        <p:spPr bwMode="auto">
          <a:xfrm flipV="1">
            <a:off x="2438400" y="1981200"/>
            <a:ext cx="1676400" cy="1066800"/>
          </a:xfrm>
          <a:prstGeom prst="line">
            <a:avLst/>
          </a:prstGeom>
          <a:noFill/>
          <a:ln w="19050">
            <a:solidFill>
              <a:srgbClr val="FF9999"/>
            </a:solidFill>
            <a:round/>
            <a:headEnd/>
            <a:tailEnd/>
          </a:ln>
        </p:spPr>
        <p:txBody>
          <a:bodyPr wrap="none">
            <a:spAutoFit/>
          </a:bodyPr>
          <a:lstStyle/>
          <a:p>
            <a:endParaRPr lang="zh-CN" altLang="en-US"/>
          </a:p>
        </p:txBody>
      </p:sp>
      <p:sp>
        <p:nvSpPr>
          <p:cNvPr id="43017" name="Line 9"/>
          <p:cNvSpPr>
            <a:spLocks noChangeShapeType="1"/>
          </p:cNvSpPr>
          <p:nvPr/>
        </p:nvSpPr>
        <p:spPr bwMode="auto">
          <a:xfrm flipV="1">
            <a:off x="2514600" y="1981200"/>
            <a:ext cx="1600200" cy="1676400"/>
          </a:xfrm>
          <a:prstGeom prst="line">
            <a:avLst/>
          </a:prstGeom>
          <a:noFill/>
          <a:ln w="19050">
            <a:solidFill>
              <a:srgbClr val="FF9999"/>
            </a:solidFill>
            <a:round/>
            <a:headEnd/>
            <a:tailEnd/>
          </a:ln>
        </p:spPr>
        <p:txBody>
          <a:bodyPr wrap="none">
            <a:spAutoFit/>
          </a:bodyPr>
          <a:lstStyle/>
          <a:p>
            <a:endParaRPr lang="zh-CN" altLang="en-US"/>
          </a:p>
        </p:txBody>
      </p:sp>
      <p:sp>
        <p:nvSpPr>
          <p:cNvPr id="43018" name="Line 10"/>
          <p:cNvSpPr>
            <a:spLocks noChangeShapeType="1"/>
          </p:cNvSpPr>
          <p:nvPr/>
        </p:nvSpPr>
        <p:spPr bwMode="auto">
          <a:xfrm>
            <a:off x="2514600" y="1828800"/>
            <a:ext cx="1600200" cy="10668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3019" name="Line 11"/>
          <p:cNvSpPr>
            <a:spLocks noChangeShapeType="1"/>
          </p:cNvSpPr>
          <p:nvPr/>
        </p:nvSpPr>
        <p:spPr bwMode="auto">
          <a:xfrm flipV="1">
            <a:off x="2514600" y="2895600"/>
            <a:ext cx="1600200" cy="7620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3020" name="Line 12"/>
          <p:cNvSpPr>
            <a:spLocks noChangeShapeType="1"/>
          </p:cNvSpPr>
          <p:nvPr/>
        </p:nvSpPr>
        <p:spPr bwMode="auto">
          <a:xfrm flipV="1">
            <a:off x="2514600" y="2895600"/>
            <a:ext cx="1600200" cy="1371600"/>
          </a:xfrm>
          <a:prstGeom prst="line">
            <a:avLst/>
          </a:prstGeom>
          <a:noFill/>
          <a:ln w="19050">
            <a:solidFill>
              <a:schemeClr val="hlink"/>
            </a:solidFill>
            <a:round/>
            <a:headEnd/>
            <a:tailEnd/>
          </a:ln>
        </p:spPr>
        <p:txBody>
          <a:bodyPr wrap="none">
            <a:spAutoFit/>
          </a:bodyPr>
          <a:lstStyle/>
          <a:p>
            <a:endParaRPr lang="zh-CN" altLang="en-US"/>
          </a:p>
        </p:txBody>
      </p:sp>
      <p:sp>
        <p:nvSpPr>
          <p:cNvPr id="43021" name="Line 13"/>
          <p:cNvSpPr>
            <a:spLocks noChangeShapeType="1"/>
          </p:cNvSpPr>
          <p:nvPr/>
        </p:nvSpPr>
        <p:spPr bwMode="auto">
          <a:xfrm>
            <a:off x="2514600" y="2438400"/>
            <a:ext cx="1600200" cy="14478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3022" name="Line 14"/>
          <p:cNvSpPr>
            <a:spLocks noChangeShapeType="1"/>
          </p:cNvSpPr>
          <p:nvPr/>
        </p:nvSpPr>
        <p:spPr bwMode="auto">
          <a:xfrm>
            <a:off x="2514600" y="3048000"/>
            <a:ext cx="1600200" cy="8382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3023" name="Line 15"/>
          <p:cNvSpPr>
            <a:spLocks noChangeShapeType="1"/>
          </p:cNvSpPr>
          <p:nvPr/>
        </p:nvSpPr>
        <p:spPr bwMode="auto">
          <a:xfrm flipV="1">
            <a:off x="2514600" y="3886200"/>
            <a:ext cx="1600200" cy="1600200"/>
          </a:xfrm>
          <a:prstGeom prst="line">
            <a:avLst/>
          </a:prstGeom>
          <a:noFill/>
          <a:ln w="19050">
            <a:solidFill>
              <a:schemeClr val="hlink"/>
            </a:solidFill>
            <a:round/>
            <a:headEnd/>
            <a:tailEnd/>
          </a:ln>
        </p:spPr>
        <p:txBody>
          <a:bodyPr wrap="none">
            <a:spAutoFit/>
          </a:bodyPr>
          <a:lstStyle/>
          <a:p>
            <a:endParaRPr lang="zh-CN" altLang="en-US"/>
          </a:p>
        </p:txBody>
      </p:sp>
      <p:sp>
        <p:nvSpPr>
          <p:cNvPr id="43024" name="Line 16"/>
          <p:cNvSpPr>
            <a:spLocks noChangeShapeType="1"/>
          </p:cNvSpPr>
          <p:nvPr/>
        </p:nvSpPr>
        <p:spPr bwMode="auto">
          <a:xfrm>
            <a:off x="2514600" y="3048000"/>
            <a:ext cx="1600200" cy="17526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3025" name="Line 17"/>
          <p:cNvSpPr>
            <a:spLocks noChangeShapeType="1"/>
          </p:cNvSpPr>
          <p:nvPr/>
        </p:nvSpPr>
        <p:spPr bwMode="auto">
          <a:xfrm flipV="1">
            <a:off x="2514600" y="4800600"/>
            <a:ext cx="1600200" cy="1295400"/>
          </a:xfrm>
          <a:prstGeom prst="line">
            <a:avLst/>
          </a:prstGeom>
          <a:noFill/>
          <a:ln w="19050">
            <a:solidFill>
              <a:schemeClr val="hlink"/>
            </a:solidFill>
            <a:round/>
            <a:headEnd/>
            <a:tailEnd/>
          </a:ln>
        </p:spPr>
        <p:txBody>
          <a:bodyPr wrap="none">
            <a:spAutoFit/>
          </a:bodyPr>
          <a:lstStyle/>
          <a:p>
            <a:endParaRPr lang="zh-CN" altLang="en-US"/>
          </a:p>
        </p:txBody>
      </p:sp>
      <p:sp>
        <p:nvSpPr>
          <p:cNvPr id="43026" name="Line 18"/>
          <p:cNvSpPr>
            <a:spLocks noChangeShapeType="1"/>
          </p:cNvSpPr>
          <p:nvPr/>
        </p:nvSpPr>
        <p:spPr bwMode="auto">
          <a:xfrm>
            <a:off x="2514600" y="3657600"/>
            <a:ext cx="1600200" cy="20574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3027" name="Line 19"/>
          <p:cNvSpPr>
            <a:spLocks noChangeShapeType="1"/>
          </p:cNvSpPr>
          <p:nvPr/>
        </p:nvSpPr>
        <p:spPr bwMode="auto">
          <a:xfrm>
            <a:off x="2514600" y="4267200"/>
            <a:ext cx="1600200" cy="1447800"/>
          </a:xfrm>
          <a:prstGeom prst="line">
            <a:avLst/>
          </a:prstGeom>
          <a:noFill/>
          <a:ln w="19050">
            <a:solidFill>
              <a:srgbClr val="003399"/>
            </a:solidFill>
            <a:round/>
            <a:headEnd/>
            <a:tailEnd/>
          </a:ln>
        </p:spPr>
        <p:txBody>
          <a:bodyPr wrap="none">
            <a:spAutoFit/>
          </a:bodyPr>
          <a:lstStyle/>
          <a:p>
            <a:endParaRPr lang="zh-CN" altLang="en-US"/>
          </a:p>
        </p:txBody>
      </p:sp>
      <p:sp>
        <p:nvSpPr>
          <p:cNvPr id="43028" name="Line 20"/>
          <p:cNvSpPr>
            <a:spLocks noChangeShapeType="1"/>
          </p:cNvSpPr>
          <p:nvPr/>
        </p:nvSpPr>
        <p:spPr bwMode="auto">
          <a:xfrm flipV="1">
            <a:off x="2514600" y="5715000"/>
            <a:ext cx="1600200" cy="381000"/>
          </a:xfrm>
          <a:prstGeom prst="line">
            <a:avLst/>
          </a:prstGeom>
          <a:noFill/>
          <a:ln w="19050">
            <a:solidFill>
              <a:srgbClr val="003399"/>
            </a:solidFill>
            <a:round/>
            <a:headEnd/>
            <a:tailEnd/>
          </a:ln>
        </p:spPr>
        <p:txBody>
          <a:bodyPr wrap="none">
            <a:spAutoFit/>
          </a:bodyPr>
          <a:lstStyle/>
          <a:p>
            <a:endParaRPr lang="zh-CN" altLang="en-US"/>
          </a:p>
        </p:txBody>
      </p:sp>
      <p:sp>
        <p:nvSpPr>
          <p:cNvPr id="43029" name="Oval 21"/>
          <p:cNvSpPr>
            <a:spLocks noChangeArrowheads="1"/>
          </p:cNvSpPr>
          <p:nvPr/>
        </p:nvSpPr>
        <p:spPr bwMode="auto">
          <a:xfrm>
            <a:off x="2286000" y="1600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43030" name="Oval 22"/>
          <p:cNvSpPr>
            <a:spLocks noChangeArrowheads="1"/>
          </p:cNvSpPr>
          <p:nvPr/>
        </p:nvSpPr>
        <p:spPr bwMode="auto">
          <a:xfrm>
            <a:off x="2286000" y="22098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43031" name="Oval 23"/>
          <p:cNvSpPr>
            <a:spLocks noChangeArrowheads="1"/>
          </p:cNvSpPr>
          <p:nvPr/>
        </p:nvSpPr>
        <p:spPr bwMode="auto">
          <a:xfrm>
            <a:off x="2286000" y="2819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43032" name="Oval 24"/>
          <p:cNvSpPr>
            <a:spLocks noChangeArrowheads="1"/>
          </p:cNvSpPr>
          <p:nvPr/>
        </p:nvSpPr>
        <p:spPr bwMode="auto">
          <a:xfrm>
            <a:off x="2286000" y="34290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43033" name="Oval 25"/>
          <p:cNvSpPr>
            <a:spLocks noChangeArrowheads="1"/>
          </p:cNvSpPr>
          <p:nvPr/>
        </p:nvSpPr>
        <p:spPr bwMode="auto">
          <a:xfrm>
            <a:off x="2286000" y="40386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43034" name="Oval 26"/>
          <p:cNvSpPr>
            <a:spLocks noChangeArrowheads="1"/>
          </p:cNvSpPr>
          <p:nvPr/>
        </p:nvSpPr>
        <p:spPr bwMode="auto">
          <a:xfrm>
            <a:off x="2286000" y="46482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43035" name="Oval 27"/>
          <p:cNvSpPr>
            <a:spLocks noChangeArrowheads="1"/>
          </p:cNvSpPr>
          <p:nvPr/>
        </p:nvSpPr>
        <p:spPr bwMode="auto">
          <a:xfrm>
            <a:off x="2286000" y="58674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43036" name="Oval 28"/>
          <p:cNvSpPr>
            <a:spLocks noChangeArrowheads="1"/>
          </p:cNvSpPr>
          <p:nvPr/>
        </p:nvSpPr>
        <p:spPr bwMode="auto">
          <a:xfrm>
            <a:off x="2286000" y="52578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43037" name="Oval 29"/>
          <p:cNvSpPr>
            <a:spLocks noChangeArrowheads="1"/>
          </p:cNvSpPr>
          <p:nvPr/>
        </p:nvSpPr>
        <p:spPr bwMode="auto">
          <a:xfrm>
            <a:off x="3886200" y="17526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43038" name="Oval 30"/>
          <p:cNvSpPr>
            <a:spLocks noChangeArrowheads="1"/>
          </p:cNvSpPr>
          <p:nvPr/>
        </p:nvSpPr>
        <p:spPr bwMode="auto">
          <a:xfrm>
            <a:off x="3886200" y="2667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43039" name="Oval 31"/>
          <p:cNvSpPr>
            <a:spLocks noChangeArrowheads="1"/>
          </p:cNvSpPr>
          <p:nvPr/>
        </p:nvSpPr>
        <p:spPr bwMode="auto">
          <a:xfrm>
            <a:off x="3886200" y="3657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43040" name="Oval 32"/>
          <p:cNvSpPr>
            <a:spLocks noChangeArrowheads="1"/>
          </p:cNvSpPr>
          <p:nvPr/>
        </p:nvSpPr>
        <p:spPr bwMode="auto">
          <a:xfrm>
            <a:off x="3886200" y="4572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43041" name="Oval 33"/>
          <p:cNvSpPr>
            <a:spLocks noChangeArrowheads="1"/>
          </p:cNvSpPr>
          <p:nvPr/>
        </p:nvSpPr>
        <p:spPr bwMode="auto">
          <a:xfrm>
            <a:off x="3886200" y="54864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43042" name="Rectangle 34"/>
          <p:cNvSpPr>
            <a:spLocks noChangeArrowheads="1"/>
          </p:cNvSpPr>
          <p:nvPr/>
        </p:nvSpPr>
        <p:spPr bwMode="auto">
          <a:xfrm>
            <a:off x="43434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43043" name="Rectangle 35"/>
          <p:cNvSpPr>
            <a:spLocks noChangeArrowheads="1"/>
          </p:cNvSpPr>
          <p:nvPr/>
        </p:nvSpPr>
        <p:spPr bwMode="auto">
          <a:xfrm>
            <a:off x="43434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43044" name="Rectangle 36"/>
          <p:cNvSpPr>
            <a:spLocks noChangeArrowheads="1"/>
          </p:cNvSpPr>
          <p:nvPr/>
        </p:nvSpPr>
        <p:spPr bwMode="auto">
          <a:xfrm>
            <a:off x="42941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43045" name="Rectangle 37"/>
          <p:cNvSpPr>
            <a:spLocks noChangeArrowheads="1"/>
          </p:cNvSpPr>
          <p:nvPr/>
        </p:nvSpPr>
        <p:spPr bwMode="auto">
          <a:xfrm>
            <a:off x="43434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43046" name="Rectangle 38"/>
          <p:cNvSpPr>
            <a:spLocks noChangeArrowheads="1"/>
          </p:cNvSpPr>
          <p:nvPr/>
        </p:nvSpPr>
        <p:spPr bwMode="auto">
          <a:xfrm>
            <a:off x="42941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
        <p:nvSpPr>
          <p:cNvPr id="43047" name="Text Box 39"/>
          <p:cNvSpPr txBox="1">
            <a:spLocks noChangeArrowheads="1"/>
          </p:cNvSpPr>
          <p:nvPr/>
        </p:nvSpPr>
        <p:spPr bwMode="auto">
          <a:xfrm>
            <a:off x="1219200" y="1066800"/>
            <a:ext cx="742950" cy="366713"/>
          </a:xfrm>
          <a:prstGeom prst="rect">
            <a:avLst/>
          </a:prstGeom>
          <a:noFill/>
          <a:ln w="19050" algn="ctr">
            <a:noFill/>
            <a:miter lim="800000"/>
            <a:headEnd/>
            <a:tailEnd/>
          </a:ln>
        </p:spPr>
        <p:txBody>
          <a:bodyPr wrap="none">
            <a:spAutoFit/>
          </a:bodyPr>
          <a:lstStyle/>
          <a:p>
            <a:r>
              <a:rPr lang="en-US" altLang="zh-CN" sz="1800" b="1">
                <a:ea typeface="宋体" charset="-122"/>
              </a:rPr>
              <a:t>Price</a:t>
            </a:r>
          </a:p>
        </p:txBody>
      </p:sp>
      <p:sp>
        <p:nvSpPr>
          <p:cNvPr id="43048" name="Text Box 40"/>
          <p:cNvSpPr txBox="1">
            <a:spLocks noChangeArrowheads="1"/>
          </p:cNvSpPr>
          <p:nvPr/>
        </p:nvSpPr>
        <p:spPr bwMode="auto">
          <a:xfrm>
            <a:off x="5029200" y="1066800"/>
            <a:ext cx="3505200" cy="369888"/>
          </a:xfrm>
          <a:prstGeom prst="rect">
            <a:avLst/>
          </a:prstGeom>
          <a:noFill/>
          <a:ln w="19050" algn="ctr">
            <a:solidFill>
              <a:schemeClr val="tx1"/>
            </a:solidFill>
            <a:miter lim="800000"/>
            <a:headEnd/>
            <a:tailEnd/>
          </a:ln>
        </p:spPr>
        <p:txBody>
          <a:bodyPr>
            <a:spAutoFit/>
          </a:bodyPr>
          <a:lstStyle/>
          <a:p>
            <a:pPr algn="l"/>
            <a:r>
              <a:rPr lang="en-US" altLang="zh-CN" sz="1800">
                <a:ea typeface="宋体" charset="-122"/>
              </a:rPr>
              <a:t>Iteration : </a:t>
            </a:r>
            <a:r>
              <a:rPr lang="en-US" altLang="zh-CN" sz="1800">
                <a:solidFill>
                  <a:schemeClr val="tx1"/>
                </a:solidFill>
                <a:ea typeface="宋体" charset="-122"/>
              </a:rPr>
              <a:t>p =</a:t>
            </a:r>
            <a:r>
              <a:rPr lang="en-US" altLang="zh-CN" sz="1800" b="1">
                <a:solidFill>
                  <a:schemeClr val="tx1"/>
                </a:solidFill>
                <a:ea typeface="宋体" charset="-122"/>
              </a:rPr>
              <a:t> </a:t>
            </a:r>
            <a:r>
              <a:rPr lang="en-US" altLang="zh-CN" sz="1800">
                <a:solidFill>
                  <a:schemeClr val="tx1"/>
                </a:solidFill>
                <a:ea typeface="宋体" charset="-122"/>
              </a:rPr>
              <a:t>w(S)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U|</a:t>
            </a:r>
          </a:p>
        </p:txBody>
      </p:sp>
      <p:sp>
        <p:nvSpPr>
          <p:cNvPr id="43049" name="Text Box 41"/>
          <p:cNvSpPr txBox="1">
            <a:spLocks noChangeArrowheads="1"/>
          </p:cNvSpPr>
          <p:nvPr/>
        </p:nvSpPr>
        <p:spPr bwMode="auto">
          <a:xfrm>
            <a:off x="5029200" y="1752600"/>
            <a:ext cx="533400" cy="4100513"/>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b="1">
                <a:solidFill>
                  <a:srgbClr val="CC0000"/>
                </a:solidFill>
                <a:ea typeface="宋体" charset="-122"/>
              </a:rPr>
              <a:t>8/4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9/4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12/3</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10/3</a:t>
            </a:r>
          </a:p>
        </p:txBody>
      </p:sp>
      <p:sp>
        <p:nvSpPr>
          <p:cNvPr id="43050" name="Text Box 42"/>
          <p:cNvSpPr txBox="1">
            <a:spLocks noChangeArrowheads="1"/>
          </p:cNvSpPr>
          <p:nvPr/>
        </p:nvSpPr>
        <p:spPr bwMode="auto">
          <a:xfrm>
            <a:off x="1371600" y="1676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3051" name="Text Box 43"/>
          <p:cNvSpPr txBox="1">
            <a:spLocks noChangeArrowheads="1"/>
          </p:cNvSpPr>
          <p:nvPr/>
        </p:nvSpPr>
        <p:spPr bwMode="auto">
          <a:xfrm>
            <a:off x="1371600" y="22098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3052" name="Text Box 44"/>
          <p:cNvSpPr txBox="1">
            <a:spLocks noChangeArrowheads="1"/>
          </p:cNvSpPr>
          <p:nvPr/>
        </p:nvSpPr>
        <p:spPr bwMode="auto">
          <a:xfrm>
            <a:off x="1371600" y="2819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3053" name="Text Box 45"/>
          <p:cNvSpPr txBox="1">
            <a:spLocks noChangeArrowheads="1"/>
          </p:cNvSpPr>
          <p:nvPr/>
        </p:nvSpPr>
        <p:spPr bwMode="auto">
          <a:xfrm>
            <a:off x="1371600" y="34290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Line 2"/>
          <p:cNvSpPr>
            <a:spLocks noChangeShapeType="1"/>
          </p:cNvSpPr>
          <p:nvPr/>
        </p:nvSpPr>
        <p:spPr bwMode="auto">
          <a:xfrm flipV="1">
            <a:off x="2514600" y="2895600"/>
            <a:ext cx="1600200" cy="1981200"/>
          </a:xfrm>
          <a:prstGeom prst="line">
            <a:avLst/>
          </a:prstGeom>
          <a:noFill/>
          <a:ln w="19050">
            <a:solidFill>
              <a:srgbClr val="003399"/>
            </a:solidFill>
            <a:round/>
            <a:headEnd/>
            <a:tailEnd/>
          </a:ln>
        </p:spPr>
        <p:txBody>
          <a:bodyPr wrap="none">
            <a:spAutoFit/>
          </a:bodyPr>
          <a:lstStyle/>
          <a:p>
            <a:endParaRPr lang="zh-CN" altLang="en-US"/>
          </a:p>
        </p:txBody>
      </p:sp>
      <p:sp>
        <p:nvSpPr>
          <p:cNvPr id="44035" name="Rectangle 3"/>
          <p:cNvSpPr>
            <a:spLocks noGrp="1" noChangeArrowheads="1"/>
          </p:cNvSpPr>
          <p:nvPr>
            <p:ph type="title"/>
          </p:nvPr>
        </p:nvSpPr>
        <p:spPr>
          <a:xfrm>
            <a:off x="762000" y="152400"/>
            <a:ext cx="7772400" cy="685800"/>
          </a:xfrm>
        </p:spPr>
        <p:txBody>
          <a:bodyPr/>
          <a:lstStyle/>
          <a:p>
            <a:pPr eaLnBrk="1" hangingPunct="1"/>
            <a:r>
              <a:rPr lang="en-US" altLang="zh-CN" sz="3200" smtClean="0">
                <a:latin typeface="Arial" charset="0"/>
                <a:ea typeface="宋体" charset="-122"/>
              </a:rPr>
              <a:t>Example run of the algorithm</a:t>
            </a:r>
            <a:endParaRPr lang="en-US" altLang="zh-CN" sz="2800" smtClean="0">
              <a:latin typeface="Arial" charset="0"/>
              <a:ea typeface="宋体" charset="-122"/>
            </a:endParaRPr>
          </a:p>
        </p:txBody>
      </p:sp>
      <p:sp>
        <p:nvSpPr>
          <p:cNvPr id="44036" name="Text Box 4"/>
          <p:cNvSpPr txBox="1">
            <a:spLocks noChangeArrowheads="1"/>
          </p:cNvSpPr>
          <p:nvPr/>
        </p:nvSpPr>
        <p:spPr bwMode="auto">
          <a:xfrm>
            <a:off x="22860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44037" name="Text Box 5"/>
          <p:cNvSpPr txBox="1">
            <a:spLocks noChangeArrowheads="1"/>
          </p:cNvSpPr>
          <p:nvPr/>
        </p:nvSpPr>
        <p:spPr bwMode="auto">
          <a:xfrm>
            <a:off x="38925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44038" name="Line 6"/>
          <p:cNvSpPr>
            <a:spLocks noChangeShapeType="1"/>
          </p:cNvSpPr>
          <p:nvPr/>
        </p:nvSpPr>
        <p:spPr bwMode="auto">
          <a:xfrm>
            <a:off x="2514600" y="1828800"/>
            <a:ext cx="1600200" cy="152400"/>
          </a:xfrm>
          <a:prstGeom prst="line">
            <a:avLst/>
          </a:prstGeom>
          <a:noFill/>
          <a:ln w="19050">
            <a:solidFill>
              <a:srgbClr val="FF9999"/>
            </a:solidFill>
            <a:round/>
            <a:headEnd/>
            <a:tailEnd/>
          </a:ln>
        </p:spPr>
        <p:txBody>
          <a:bodyPr wrap="none">
            <a:spAutoFit/>
          </a:bodyPr>
          <a:lstStyle/>
          <a:p>
            <a:endParaRPr lang="zh-CN" altLang="en-US"/>
          </a:p>
        </p:txBody>
      </p:sp>
      <p:sp>
        <p:nvSpPr>
          <p:cNvPr id="44039" name="Line 7"/>
          <p:cNvSpPr>
            <a:spLocks noChangeShapeType="1"/>
          </p:cNvSpPr>
          <p:nvPr/>
        </p:nvSpPr>
        <p:spPr bwMode="auto">
          <a:xfrm flipV="1">
            <a:off x="2514600" y="1981200"/>
            <a:ext cx="1600200" cy="457200"/>
          </a:xfrm>
          <a:prstGeom prst="line">
            <a:avLst/>
          </a:prstGeom>
          <a:noFill/>
          <a:ln w="19050">
            <a:solidFill>
              <a:srgbClr val="FF9999"/>
            </a:solidFill>
            <a:round/>
            <a:headEnd/>
            <a:tailEnd/>
          </a:ln>
        </p:spPr>
        <p:txBody>
          <a:bodyPr wrap="none">
            <a:spAutoFit/>
          </a:bodyPr>
          <a:lstStyle/>
          <a:p>
            <a:endParaRPr lang="zh-CN" altLang="en-US"/>
          </a:p>
        </p:txBody>
      </p:sp>
      <p:sp>
        <p:nvSpPr>
          <p:cNvPr id="44040" name="Line 8"/>
          <p:cNvSpPr>
            <a:spLocks noChangeShapeType="1"/>
          </p:cNvSpPr>
          <p:nvPr/>
        </p:nvSpPr>
        <p:spPr bwMode="auto">
          <a:xfrm flipV="1">
            <a:off x="2438400" y="1981200"/>
            <a:ext cx="1676400" cy="1066800"/>
          </a:xfrm>
          <a:prstGeom prst="line">
            <a:avLst/>
          </a:prstGeom>
          <a:noFill/>
          <a:ln w="19050">
            <a:solidFill>
              <a:srgbClr val="FF9999"/>
            </a:solidFill>
            <a:round/>
            <a:headEnd/>
            <a:tailEnd/>
          </a:ln>
        </p:spPr>
        <p:txBody>
          <a:bodyPr wrap="none">
            <a:spAutoFit/>
          </a:bodyPr>
          <a:lstStyle/>
          <a:p>
            <a:endParaRPr lang="zh-CN" altLang="en-US"/>
          </a:p>
        </p:txBody>
      </p:sp>
      <p:sp>
        <p:nvSpPr>
          <p:cNvPr id="44041" name="Line 9"/>
          <p:cNvSpPr>
            <a:spLocks noChangeShapeType="1"/>
          </p:cNvSpPr>
          <p:nvPr/>
        </p:nvSpPr>
        <p:spPr bwMode="auto">
          <a:xfrm flipV="1">
            <a:off x="2514600" y="1981200"/>
            <a:ext cx="1600200" cy="1676400"/>
          </a:xfrm>
          <a:prstGeom prst="line">
            <a:avLst/>
          </a:prstGeom>
          <a:noFill/>
          <a:ln w="19050">
            <a:solidFill>
              <a:srgbClr val="FF9999"/>
            </a:solidFill>
            <a:round/>
            <a:headEnd/>
            <a:tailEnd/>
          </a:ln>
        </p:spPr>
        <p:txBody>
          <a:bodyPr wrap="none">
            <a:spAutoFit/>
          </a:bodyPr>
          <a:lstStyle/>
          <a:p>
            <a:endParaRPr lang="zh-CN" altLang="en-US"/>
          </a:p>
        </p:txBody>
      </p:sp>
      <p:sp>
        <p:nvSpPr>
          <p:cNvPr id="44042" name="Line 10"/>
          <p:cNvSpPr>
            <a:spLocks noChangeShapeType="1"/>
          </p:cNvSpPr>
          <p:nvPr/>
        </p:nvSpPr>
        <p:spPr bwMode="auto">
          <a:xfrm>
            <a:off x="2514600" y="1828800"/>
            <a:ext cx="1600200" cy="10668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4043" name="Line 11"/>
          <p:cNvSpPr>
            <a:spLocks noChangeShapeType="1"/>
          </p:cNvSpPr>
          <p:nvPr/>
        </p:nvSpPr>
        <p:spPr bwMode="auto">
          <a:xfrm flipV="1">
            <a:off x="2514600" y="2895600"/>
            <a:ext cx="1600200" cy="7620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4044" name="Line 12"/>
          <p:cNvSpPr>
            <a:spLocks noChangeShapeType="1"/>
          </p:cNvSpPr>
          <p:nvPr/>
        </p:nvSpPr>
        <p:spPr bwMode="auto">
          <a:xfrm flipV="1">
            <a:off x="2514600" y="2895600"/>
            <a:ext cx="1600200" cy="1371600"/>
          </a:xfrm>
          <a:prstGeom prst="line">
            <a:avLst/>
          </a:prstGeom>
          <a:noFill/>
          <a:ln w="19050">
            <a:solidFill>
              <a:srgbClr val="003399"/>
            </a:solidFill>
            <a:round/>
            <a:headEnd/>
            <a:tailEnd/>
          </a:ln>
        </p:spPr>
        <p:txBody>
          <a:bodyPr wrap="none">
            <a:spAutoFit/>
          </a:bodyPr>
          <a:lstStyle/>
          <a:p>
            <a:endParaRPr lang="zh-CN" altLang="en-US"/>
          </a:p>
        </p:txBody>
      </p:sp>
      <p:sp>
        <p:nvSpPr>
          <p:cNvPr id="44045" name="Line 13"/>
          <p:cNvSpPr>
            <a:spLocks noChangeShapeType="1"/>
          </p:cNvSpPr>
          <p:nvPr/>
        </p:nvSpPr>
        <p:spPr bwMode="auto">
          <a:xfrm>
            <a:off x="2514600" y="2438400"/>
            <a:ext cx="1600200" cy="14478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4046" name="Line 14"/>
          <p:cNvSpPr>
            <a:spLocks noChangeShapeType="1"/>
          </p:cNvSpPr>
          <p:nvPr/>
        </p:nvSpPr>
        <p:spPr bwMode="auto">
          <a:xfrm>
            <a:off x="2514600" y="3048000"/>
            <a:ext cx="1600200" cy="8382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4047" name="Line 15"/>
          <p:cNvSpPr>
            <a:spLocks noChangeShapeType="1"/>
          </p:cNvSpPr>
          <p:nvPr/>
        </p:nvSpPr>
        <p:spPr bwMode="auto">
          <a:xfrm flipV="1">
            <a:off x="2514600" y="3886200"/>
            <a:ext cx="1600200" cy="1600200"/>
          </a:xfrm>
          <a:prstGeom prst="line">
            <a:avLst/>
          </a:prstGeom>
          <a:noFill/>
          <a:ln w="19050">
            <a:solidFill>
              <a:schemeClr val="hlink"/>
            </a:solidFill>
            <a:round/>
            <a:headEnd/>
            <a:tailEnd/>
          </a:ln>
        </p:spPr>
        <p:txBody>
          <a:bodyPr wrap="none">
            <a:spAutoFit/>
          </a:bodyPr>
          <a:lstStyle/>
          <a:p>
            <a:endParaRPr lang="zh-CN" altLang="en-US"/>
          </a:p>
        </p:txBody>
      </p:sp>
      <p:sp>
        <p:nvSpPr>
          <p:cNvPr id="44048" name="Line 16"/>
          <p:cNvSpPr>
            <a:spLocks noChangeShapeType="1"/>
          </p:cNvSpPr>
          <p:nvPr/>
        </p:nvSpPr>
        <p:spPr bwMode="auto">
          <a:xfrm>
            <a:off x="2514600" y="3048000"/>
            <a:ext cx="1600200" cy="17526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4049" name="Line 17"/>
          <p:cNvSpPr>
            <a:spLocks noChangeShapeType="1"/>
          </p:cNvSpPr>
          <p:nvPr/>
        </p:nvSpPr>
        <p:spPr bwMode="auto">
          <a:xfrm flipV="1">
            <a:off x="2514600" y="4800600"/>
            <a:ext cx="1600200" cy="1295400"/>
          </a:xfrm>
          <a:prstGeom prst="line">
            <a:avLst/>
          </a:prstGeom>
          <a:noFill/>
          <a:ln w="19050">
            <a:solidFill>
              <a:schemeClr val="hlink"/>
            </a:solidFill>
            <a:round/>
            <a:headEnd/>
            <a:tailEnd/>
          </a:ln>
        </p:spPr>
        <p:txBody>
          <a:bodyPr wrap="none">
            <a:spAutoFit/>
          </a:bodyPr>
          <a:lstStyle/>
          <a:p>
            <a:endParaRPr lang="zh-CN" altLang="en-US"/>
          </a:p>
        </p:txBody>
      </p:sp>
      <p:sp>
        <p:nvSpPr>
          <p:cNvPr id="44050" name="Line 18"/>
          <p:cNvSpPr>
            <a:spLocks noChangeShapeType="1"/>
          </p:cNvSpPr>
          <p:nvPr/>
        </p:nvSpPr>
        <p:spPr bwMode="auto">
          <a:xfrm>
            <a:off x="2514600" y="3657600"/>
            <a:ext cx="1600200" cy="20574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4051" name="Line 19"/>
          <p:cNvSpPr>
            <a:spLocks noChangeShapeType="1"/>
          </p:cNvSpPr>
          <p:nvPr/>
        </p:nvSpPr>
        <p:spPr bwMode="auto">
          <a:xfrm>
            <a:off x="2514600" y="4267200"/>
            <a:ext cx="1600200" cy="1447800"/>
          </a:xfrm>
          <a:prstGeom prst="line">
            <a:avLst/>
          </a:prstGeom>
          <a:noFill/>
          <a:ln w="19050">
            <a:solidFill>
              <a:srgbClr val="003399"/>
            </a:solidFill>
            <a:round/>
            <a:headEnd/>
            <a:tailEnd/>
          </a:ln>
        </p:spPr>
        <p:txBody>
          <a:bodyPr wrap="none">
            <a:spAutoFit/>
          </a:bodyPr>
          <a:lstStyle/>
          <a:p>
            <a:endParaRPr lang="zh-CN" altLang="en-US"/>
          </a:p>
        </p:txBody>
      </p:sp>
      <p:sp>
        <p:nvSpPr>
          <p:cNvPr id="44052" name="Line 20"/>
          <p:cNvSpPr>
            <a:spLocks noChangeShapeType="1"/>
          </p:cNvSpPr>
          <p:nvPr/>
        </p:nvSpPr>
        <p:spPr bwMode="auto">
          <a:xfrm flipV="1">
            <a:off x="2514600" y="5715000"/>
            <a:ext cx="1600200" cy="381000"/>
          </a:xfrm>
          <a:prstGeom prst="line">
            <a:avLst/>
          </a:prstGeom>
          <a:noFill/>
          <a:ln w="19050">
            <a:solidFill>
              <a:srgbClr val="003399"/>
            </a:solidFill>
            <a:round/>
            <a:headEnd/>
            <a:tailEnd/>
          </a:ln>
        </p:spPr>
        <p:txBody>
          <a:bodyPr wrap="none">
            <a:spAutoFit/>
          </a:bodyPr>
          <a:lstStyle/>
          <a:p>
            <a:endParaRPr lang="zh-CN" altLang="en-US"/>
          </a:p>
        </p:txBody>
      </p:sp>
      <p:sp>
        <p:nvSpPr>
          <p:cNvPr id="44053" name="Oval 21"/>
          <p:cNvSpPr>
            <a:spLocks noChangeArrowheads="1"/>
          </p:cNvSpPr>
          <p:nvPr/>
        </p:nvSpPr>
        <p:spPr bwMode="auto">
          <a:xfrm>
            <a:off x="2286000" y="1600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44054" name="Oval 22"/>
          <p:cNvSpPr>
            <a:spLocks noChangeArrowheads="1"/>
          </p:cNvSpPr>
          <p:nvPr/>
        </p:nvSpPr>
        <p:spPr bwMode="auto">
          <a:xfrm>
            <a:off x="2286000" y="22098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44055" name="Oval 23"/>
          <p:cNvSpPr>
            <a:spLocks noChangeArrowheads="1"/>
          </p:cNvSpPr>
          <p:nvPr/>
        </p:nvSpPr>
        <p:spPr bwMode="auto">
          <a:xfrm>
            <a:off x="2286000" y="2819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44056" name="Oval 24"/>
          <p:cNvSpPr>
            <a:spLocks noChangeArrowheads="1"/>
          </p:cNvSpPr>
          <p:nvPr/>
        </p:nvSpPr>
        <p:spPr bwMode="auto">
          <a:xfrm>
            <a:off x="2286000" y="34290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44057" name="Oval 25"/>
          <p:cNvSpPr>
            <a:spLocks noChangeArrowheads="1"/>
          </p:cNvSpPr>
          <p:nvPr/>
        </p:nvSpPr>
        <p:spPr bwMode="auto">
          <a:xfrm>
            <a:off x="2286000" y="40386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44058" name="Oval 26"/>
          <p:cNvSpPr>
            <a:spLocks noChangeArrowheads="1"/>
          </p:cNvSpPr>
          <p:nvPr/>
        </p:nvSpPr>
        <p:spPr bwMode="auto">
          <a:xfrm>
            <a:off x="2286000" y="46482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44059" name="Oval 27"/>
          <p:cNvSpPr>
            <a:spLocks noChangeArrowheads="1"/>
          </p:cNvSpPr>
          <p:nvPr/>
        </p:nvSpPr>
        <p:spPr bwMode="auto">
          <a:xfrm>
            <a:off x="2286000" y="58674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44060" name="Oval 28"/>
          <p:cNvSpPr>
            <a:spLocks noChangeArrowheads="1"/>
          </p:cNvSpPr>
          <p:nvPr/>
        </p:nvSpPr>
        <p:spPr bwMode="auto">
          <a:xfrm>
            <a:off x="2286000" y="52578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44061" name="Oval 29"/>
          <p:cNvSpPr>
            <a:spLocks noChangeArrowheads="1"/>
          </p:cNvSpPr>
          <p:nvPr/>
        </p:nvSpPr>
        <p:spPr bwMode="auto">
          <a:xfrm>
            <a:off x="3886200" y="17526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44062" name="Oval 30"/>
          <p:cNvSpPr>
            <a:spLocks noChangeArrowheads="1"/>
          </p:cNvSpPr>
          <p:nvPr/>
        </p:nvSpPr>
        <p:spPr bwMode="auto">
          <a:xfrm>
            <a:off x="3886200" y="2667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44063" name="Oval 31"/>
          <p:cNvSpPr>
            <a:spLocks noChangeArrowheads="1"/>
          </p:cNvSpPr>
          <p:nvPr/>
        </p:nvSpPr>
        <p:spPr bwMode="auto">
          <a:xfrm>
            <a:off x="3886200" y="3657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44064" name="Oval 32"/>
          <p:cNvSpPr>
            <a:spLocks noChangeArrowheads="1"/>
          </p:cNvSpPr>
          <p:nvPr/>
        </p:nvSpPr>
        <p:spPr bwMode="auto">
          <a:xfrm>
            <a:off x="3886200" y="4572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44065" name="Oval 33"/>
          <p:cNvSpPr>
            <a:spLocks noChangeArrowheads="1"/>
          </p:cNvSpPr>
          <p:nvPr/>
        </p:nvSpPr>
        <p:spPr bwMode="auto">
          <a:xfrm>
            <a:off x="3886200" y="54864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44066" name="Rectangle 34"/>
          <p:cNvSpPr>
            <a:spLocks noChangeArrowheads="1"/>
          </p:cNvSpPr>
          <p:nvPr/>
        </p:nvSpPr>
        <p:spPr bwMode="auto">
          <a:xfrm>
            <a:off x="43434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44067" name="Rectangle 35"/>
          <p:cNvSpPr>
            <a:spLocks noChangeArrowheads="1"/>
          </p:cNvSpPr>
          <p:nvPr/>
        </p:nvSpPr>
        <p:spPr bwMode="auto">
          <a:xfrm>
            <a:off x="43434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44068" name="Rectangle 36"/>
          <p:cNvSpPr>
            <a:spLocks noChangeArrowheads="1"/>
          </p:cNvSpPr>
          <p:nvPr/>
        </p:nvSpPr>
        <p:spPr bwMode="auto">
          <a:xfrm>
            <a:off x="42941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44069" name="Rectangle 37"/>
          <p:cNvSpPr>
            <a:spLocks noChangeArrowheads="1"/>
          </p:cNvSpPr>
          <p:nvPr/>
        </p:nvSpPr>
        <p:spPr bwMode="auto">
          <a:xfrm>
            <a:off x="43434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44070" name="Rectangle 38"/>
          <p:cNvSpPr>
            <a:spLocks noChangeArrowheads="1"/>
          </p:cNvSpPr>
          <p:nvPr/>
        </p:nvSpPr>
        <p:spPr bwMode="auto">
          <a:xfrm>
            <a:off x="42941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
        <p:nvSpPr>
          <p:cNvPr id="44071" name="Text Box 39"/>
          <p:cNvSpPr txBox="1">
            <a:spLocks noChangeArrowheads="1"/>
          </p:cNvSpPr>
          <p:nvPr/>
        </p:nvSpPr>
        <p:spPr bwMode="auto">
          <a:xfrm>
            <a:off x="1219200" y="1066800"/>
            <a:ext cx="742950" cy="366713"/>
          </a:xfrm>
          <a:prstGeom prst="rect">
            <a:avLst/>
          </a:prstGeom>
          <a:noFill/>
          <a:ln w="19050" algn="ctr">
            <a:noFill/>
            <a:miter lim="800000"/>
            <a:headEnd/>
            <a:tailEnd/>
          </a:ln>
        </p:spPr>
        <p:txBody>
          <a:bodyPr wrap="none">
            <a:spAutoFit/>
          </a:bodyPr>
          <a:lstStyle/>
          <a:p>
            <a:r>
              <a:rPr lang="en-US" altLang="zh-CN" sz="1800" b="1">
                <a:ea typeface="宋体" charset="-122"/>
              </a:rPr>
              <a:t>Price</a:t>
            </a:r>
          </a:p>
        </p:txBody>
      </p:sp>
      <p:sp>
        <p:nvSpPr>
          <p:cNvPr id="44072" name="Text Box 40"/>
          <p:cNvSpPr txBox="1">
            <a:spLocks noChangeArrowheads="1"/>
          </p:cNvSpPr>
          <p:nvPr/>
        </p:nvSpPr>
        <p:spPr bwMode="auto">
          <a:xfrm>
            <a:off x="5029200" y="1066800"/>
            <a:ext cx="3505200" cy="369888"/>
          </a:xfrm>
          <a:prstGeom prst="rect">
            <a:avLst/>
          </a:prstGeom>
          <a:noFill/>
          <a:ln w="19050" algn="ctr">
            <a:solidFill>
              <a:schemeClr val="tx1"/>
            </a:solidFill>
            <a:miter lim="800000"/>
            <a:headEnd/>
            <a:tailEnd/>
          </a:ln>
        </p:spPr>
        <p:txBody>
          <a:bodyPr>
            <a:spAutoFit/>
          </a:bodyPr>
          <a:lstStyle/>
          <a:p>
            <a:pPr algn="l"/>
            <a:r>
              <a:rPr lang="en-US" altLang="zh-CN" sz="1800">
                <a:ea typeface="宋体" charset="-122"/>
              </a:rPr>
              <a:t>Iteration : </a:t>
            </a:r>
            <a:r>
              <a:rPr lang="en-US" altLang="zh-CN" sz="1800">
                <a:solidFill>
                  <a:schemeClr val="tx1"/>
                </a:solidFill>
                <a:ea typeface="宋体" charset="-122"/>
              </a:rPr>
              <a:t>p =</a:t>
            </a:r>
            <a:r>
              <a:rPr lang="en-US" altLang="zh-CN" sz="1800" b="1">
                <a:solidFill>
                  <a:schemeClr val="tx1"/>
                </a:solidFill>
                <a:ea typeface="宋体" charset="-122"/>
              </a:rPr>
              <a:t> </a:t>
            </a:r>
            <a:r>
              <a:rPr lang="en-US" altLang="zh-CN" sz="1800">
                <a:solidFill>
                  <a:schemeClr val="tx1"/>
                </a:solidFill>
                <a:ea typeface="宋体" charset="-122"/>
              </a:rPr>
              <a:t>w(S)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U|</a:t>
            </a:r>
          </a:p>
        </p:txBody>
      </p:sp>
      <p:sp>
        <p:nvSpPr>
          <p:cNvPr id="44073" name="Text Box 41"/>
          <p:cNvSpPr txBox="1">
            <a:spLocks noChangeArrowheads="1"/>
          </p:cNvSpPr>
          <p:nvPr/>
        </p:nvSpPr>
        <p:spPr bwMode="auto">
          <a:xfrm>
            <a:off x="5029200" y="1752600"/>
            <a:ext cx="533400" cy="4100513"/>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b="1">
                <a:solidFill>
                  <a:srgbClr val="CC0000"/>
                </a:solidFill>
                <a:ea typeface="宋体" charset="-122"/>
              </a:rPr>
              <a:t>8/4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9/4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12/3</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10/3</a:t>
            </a:r>
          </a:p>
        </p:txBody>
      </p:sp>
      <p:sp>
        <p:nvSpPr>
          <p:cNvPr id="44074" name="Text Box 42"/>
          <p:cNvSpPr txBox="1">
            <a:spLocks noChangeArrowheads="1"/>
          </p:cNvSpPr>
          <p:nvPr/>
        </p:nvSpPr>
        <p:spPr bwMode="auto">
          <a:xfrm>
            <a:off x="5791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9/2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10/2</a:t>
            </a:r>
          </a:p>
        </p:txBody>
      </p:sp>
      <p:sp>
        <p:nvSpPr>
          <p:cNvPr id="44075" name="Text Box 43"/>
          <p:cNvSpPr txBox="1">
            <a:spLocks noChangeArrowheads="1"/>
          </p:cNvSpPr>
          <p:nvPr/>
        </p:nvSpPr>
        <p:spPr bwMode="auto">
          <a:xfrm>
            <a:off x="1371600" y="1676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4076" name="Text Box 44"/>
          <p:cNvSpPr txBox="1">
            <a:spLocks noChangeArrowheads="1"/>
          </p:cNvSpPr>
          <p:nvPr/>
        </p:nvSpPr>
        <p:spPr bwMode="auto">
          <a:xfrm>
            <a:off x="1371600" y="22098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4077" name="Text Box 45"/>
          <p:cNvSpPr txBox="1">
            <a:spLocks noChangeArrowheads="1"/>
          </p:cNvSpPr>
          <p:nvPr/>
        </p:nvSpPr>
        <p:spPr bwMode="auto">
          <a:xfrm>
            <a:off x="1371600" y="2819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4078" name="Text Box 46"/>
          <p:cNvSpPr txBox="1">
            <a:spLocks noChangeArrowheads="1"/>
          </p:cNvSpPr>
          <p:nvPr/>
        </p:nvSpPr>
        <p:spPr bwMode="auto">
          <a:xfrm>
            <a:off x="1371600" y="34290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Line 2"/>
          <p:cNvSpPr>
            <a:spLocks noChangeShapeType="1"/>
          </p:cNvSpPr>
          <p:nvPr/>
        </p:nvSpPr>
        <p:spPr bwMode="auto">
          <a:xfrm flipV="1">
            <a:off x="2514600" y="2895600"/>
            <a:ext cx="1600200" cy="1981200"/>
          </a:xfrm>
          <a:prstGeom prst="line">
            <a:avLst/>
          </a:prstGeom>
          <a:noFill/>
          <a:ln w="19050">
            <a:solidFill>
              <a:srgbClr val="FF9999"/>
            </a:solidFill>
            <a:round/>
            <a:headEnd/>
            <a:tailEnd/>
          </a:ln>
        </p:spPr>
        <p:txBody>
          <a:bodyPr wrap="none">
            <a:spAutoFit/>
          </a:bodyPr>
          <a:lstStyle/>
          <a:p>
            <a:endParaRPr lang="zh-CN" altLang="en-US"/>
          </a:p>
        </p:txBody>
      </p:sp>
      <p:sp>
        <p:nvSpPr>
          <p:cNvPr id="45059" name="Rectangle 3"/>
          <p:cNvSpPr>
            <a:spLocks noGrp="1" noChangeArrowheads="1"/>
          </p:cNvSpPr>
          <p:nvPr>
            <p:ph type="title"/>
          </p:nvPr>
        </p:nvSpPr>
        <p:spPr>
          <a:xfrm>
            <a:off x="762000" y="152400"/>
            <a:ext cx="7772400" cy="685800"/>
          </a:xfrm>
        </p:spPr>
        <p:txBody>
          <a:bodyPr/>
          <a:lstStyle/>
          <a:p>
            <a:pPr eaLnBrk="1" hangingPunct="1"/>
            <a:r>
              <a:rPr lang="en-US" altLang="zh-CN" sz="3200" smtClean="0">
                <a:latin typeface="Arial" charset="0"/>
                <a:ea typeface="宋体" charset="-122"/>
              </a:rPr>
              <a:t>Example run of the algorithm</a:t>
            </a:r>
            <a:endParaRPr lang="en-US" altLang="zh-CN" sz="2800" smtClean="0">
              <a:latin typeface="Arial" charset="0"/>
              <a:ea typeface="宋体" charset="-122"/>
            </a:endParaRPr>
          </a:p>
        </p:txBody>
      </p:sp>
      <p:sp>
        <p:nvSpPr>
          <p:cNvPr id="45060" name="Text Box 4"/>
          <p:cNvSpPr txBox="1">
            <a:spLocks noChangeArrowheads="1"/>
          </p:cNvSpPr>
          <p:nvPr/>
        </p:nvSpPr>
        <p:spPr bwMode="auto">
          <a:xfrm>
            <a:off x="22860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45061" name="Text Box 5"/>
          <p:cNvSpPr txBox="1">
            <a:spLocks noChangeArrowheads="1"/>
          </p:cNvSpPr>
          <p:nvPr/>
        </p:nvSpPr>
        <p:spPr bwMode="auto">
          <a:xfrm>
            <a:off x="38925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45062" name="Line 6"/>
          <p:cNvSpPr>
            <a:spLocks noChangeShapeType="1"/>
          </p:cNvSpPr>
          <p:nvPr/>
        </p:nvSpPr>
        <p:spPr bwMode="auto">
          <a:xfrm>
            <a:off x="2514600" y="1828800"/>
            <a:ext cx="1600200" cy="152400"/>
          </a:xfrm>
          <a:prstGeom prst="line">
            <a:avLst/>
          </a:prstGeom>
          <a:noFill/>
          <a:ln w="19050">
            <a:solidFill>
              <a:srgbClr val="FF9999"/>
            </a:solidFill>
            <a:round/>
            <a:headEnd/>
            <a:tailEnd/>
          </a:ln>
        </p:spPr>
        <p:txBody>
          <a:bodyPr wrap="none">
            <a:spAutoFit/>
          </a:bodyPr>
          <a:lstStyle/>
          <a:p>
            <a:endParaRPr lang="zh-CN" altLang="en-US"/>
          </a:p>
        </p:txBody>
      </p:sp>
      <p:sp>
        <p:nvSpPr>
          <p:cNvPr id="45063" name="Line 7"/>
          <p:cNvSpPr>
            <a:spLocks noChangeShapeType="1"/>
          </p:cNvSpPr>
          <p:nvPr/>
        </p:nvSpPr>
        <p:spPr bwMode="auto">
          <a:xfrm flipV="1">
            <a:off x="2514600" y="1981200"/>
            <a:ext cx="1600200" cy="457200"/>
          </a:xfrm>
          <a:prstGeom prst="line">
            <a:avLst/>
          </a:prstGeom>
          <a:noFill/>
          <a:ln w="19050">
            <a:solidFill>
              <a:srgbClr val="FF9999"/>
            </a:solidFill>
            <a:round/>
            <a:headEnd/>
            <a:tailEnd/>
          </a:ln>
        </p:spPr>
        <p:txBody>
          <a:bodyPr wrap="none">
            <a:spAutoFit/>
          </a:bodyPr>
          <a:lstStyle/>
          <a:p>
            <a:endParaRPr lang="zh-CN" altLang="en-US"/>
          </a:p>
        </p:txBody>
      </p:sp>
      <p:sp>
        <p:nvSpPr>
          <p:cNvPr id="45064" name="Line 8"/>
          <p:cNvSpPr>
            <a:spLocks noChangeShapeType="1"/>
          </p:cNvSpPr>
          <p:nvPr/>
        </p:nvSpPr>
        <p:spPr bwMode="auto">
          <a:xfrm flipV="1">
            <a:off x="2438400" y="1981200"/>
            <a:ext cx="1676400" cy="1066800"/>
          </a:xfrm>
          <a:prstGeom prst="line">
            <a:avLst/>
          </a:prstGeom>
          <a:noFill/>
          <a:ln w="19050">
            <a:solidFill>
              <a:srgbClr val="FF9999"/>
            </a:solidFill>
            <a:round/>
            <a:headEnd/>
            <a:tailEnd/>
          </a:ln>
        </p:spPr>
        <p:txBody>
          <a:bodyPr wrap="none">
            <a:spAutoFit/>
          </a:bodyPr>
          <a:lstStyle/>
          <a:p>
            <a:endParaRPr lang="zh-CN" altLang="en-US"/>
          </a:p>
        </p:txBody>
      </p:sp>
      <p:sp>
        <p:nvSpPr>
          <p:cNvPr id="45065" name="Line 9"/>
          <p:cNvSpPr>
            <a:spLocks noChangeShapeType="1"/>
          </p:cNvSpPr>
          <p:nvPr/>
        </p:nvSpPr>
        <p:spPr bwMode="auto">
          <a:xfrm flipV="1">
            <a:off x="2514600" y="1981200"/>
            <a:ext cx="1600200" cy="1676400"/>
          </a:xfrm>
          <a:prstGeom prst="line">
            <a:avLst/>
          </a:prstGeom>
          <a:noFill/>
          <a:ln w="19050">
            <a:solidFill>
              <a:srgbClr val="FF9999"/>
            </a:solidFill>
            <a:round/>
            <a:headEnd/>
            <a:tailEnd/>
          </a:ln>
        </p:spPr>
        <p:txBody>
          <a:bodyPr wrap="none">
            <a:spAutoFit/>
          </a:bodyPr>
          <a:lstStyle/>
          <a:p>
            <a:endParaRPr lang="zh-CN" altLang="en-US"/>
          </a:p>
        </p:txBody>
      </p:sp>
      <p:sp>
        <p:nvSpPr>
          <p:cNvPr id="45066" name="Line 10"/>
          <p:cNvSpPr>
            <a:spLocks noChangeShapeType="1"/>
          </p:cNvSpPr>
          <p:nvPr/>
        </p:nvSpPr>
        <p:spPr bwMode="auto">
          <a:xfrm>
            <a:off x="2514600" y="1828800"/>
            <a:ext cx="1600200" cy="1066800"/>
          </a:xfrm>
          <a:prstGeom prst="line">
            <a:avLst/>
          </a:prstGeom>
          <a:noFill/>
          <a:ln w="19050">
            <a:solidFill>
              <a:srgbClr val="FF9999"/>
            </a:solidFill>
            <a:round/>
            <a:headEnd/>
            <a:tailEnd/>
          </a:ln>
        </p:spPr>
        <p:txBody>
          <a:bodyPr wrap="none">
            <a:spAutoFit/>
          </a:bodyPr>
          <a:lstStyle/>
          <a:p>
            <a:endParaRPr lang="zh-CN" altLang="en-US"/>
          </a:p>
        </p:txBody>
      </p:sp>
      <p:sp>
        <p:nvSpPr>
          <p:cNvPr id="45067" name="Line 11"/>
          <p:cNvSpPr>
            <a:spLocks noChangeShapeType="1"/>
          </p:cNvSpPr>
          <p:nvPr/>
        </p:nvSpPr>
        <p:spPr bwMode="auto">
          <a:xfrm flipV="1">
            <a:off x="2514600" y="2895600"/>
            <a:ext cx="1600200" cy="762000"/>
          </a:xfrm>
          <a:prstGeom prst="line">
            <a:avLst/>
          </a:prstGeom>
          <a:noFill/>
          <a:ln w="19050">
            <a:solidFill>
              <a:srgbClr val="FF9999"/>
            </a:solidFill>
            <a:round/>
            <a:headEnd/>
            <a:tailEnd/>
          </a:ln>
        </p:spPr>
        <p:txBody>
          <a:bodyPr wrap="none">
            <a:spAutoFit/>
          </a:bodyPr>
          <a:lstStyle/>
          <a:p>
            <a:endParaRPr lang="zh-CN" altLang="en-US"/>
          </a:p>
        </p:txBody>
      </p:sp>
      <p:sp>
        <p:nvSpPr>
          <p:cNvPr id="45068" name="Line 12"/>
          <p:cNvSpPr>
            <a:spLocks noChangeShapeType="1"/>
          </p:cNvSpPr>
          <p:nvPr/>
        </p:nvSpPr>
        <p:spPr bwMode="auto">
          <a:xfrm flipV="1">
            <a:off x="2514600" y="2895600"/>
            <a:ext cx="1600200" cy="1371600"/>
          </a:xfrm>
          <a:prstGeom prst="line">
            <a:avLst/>
          </a:prstGeom>
          <a:noFill/>
          <a:ln w="19050">
            <a:solidFill>
              <a:srgbClr val="FF9999"/>
            </a:solidFill>
            <a:round/>
            <a:headEnd/>
            <a:tailEnd/>
          </a:ln>
        </p:spPr>
        <p:txBody>
          <a:bodyPr wrap="none">
            <a:spAutoFit/>
          </a:bodyPr>
          <a:lstStyle/>
          <a:p>
            <a:endParaRPr lang="zh-CN" altLang="en-US"/>
          </a:p>
        </p:txBody>
      </p:sp>
      <p:sp>
        <p:nvSpPr>
          <p:cNvPr id="45069" name="Line 13"/>
          <p:cNvSpPr>
            <a:spLocks noChangeShapeType="1"/>
          </p:cNvSpPr>
          <p:nvPr/>
        </p:nvSpPr>
        <p:spPr bwMode="auto">
          <a:xfrm>
            <a:off x="2514600" y="2438400"/>
            <a:ext cx="1600200" cy="14478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5070" name="Line 14"/>
          <p:cNvSpPr>
            <a:spLocks noChangeShapeType="1"/>
          </p:cNvSpPr>
          <p:nvPr/>
        </p:nvSpPr>
        <p:spPr bwMode="auto">
          <a:xfrm>
            <a:off x="2514600" y="3048000"/>
            <a:ext cx="1600200" cy="8382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5071" name="Line 15"/>
          <p:cNvSpPr>
            <a:spLocks noChangeShapeType="1"/>
          </p:cNvSpPr>
          <p:nvPr/>
        </p:nvSpPr>
        <p:spPr bwMode="auto">
          <a:xfrm flipV="1">
            <a:off x="2514600" y="3886200"/>
            <a:ext cx="1600200" cy="1600200"/>
          </a:xfrm>
          <a:prstGeom prst="line">
            <a:avLst/>
          </a:prstGeom>
          <a:noFill/>
          <a:ln w="19050">
            <a:solidFill>
              <a:schemeClr val="hlink"/>
            </a:solidFill>
            <a:round/>
            <a:headEnd/>
            <a:tailEnd/>
          </a:ln>
        </p:spPr>
        <p:txBody>
          <a:bodyPr wrap="none">
            <a:spAutoFit/>
          </a:bodyPr>
          <a:lstStyle/>
          <a:p>
            <a:endParaRPr lang="zh-CN" altLang="en-US"/>
          </a:p>
        </p:txBody>
      </p:sp>
      <p:sp>
        <p:nvSpPr>
          <p:cNvPr id="45072" name="Line 16"/>
          <p:cNvSpPr>
            <a:spLocks noChangeShapeType="1"/>
          </p:cNvSpPr>
          <p:nvPr/>
        </p:nvSpPr>
        <p:spPr bwMode="auto">
          <a:xfrm>
            <a:off x="2514600" y="3048000"/>
            <a:ext cx="1600200" cy="17526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5073" name="Line 17"/>
          <p:cNvSpPr>
            <a:spLocks noChangeShapeType="1"/>
          </p:cNvSpPr>
          <p:nvPr/>
        </p:nvSpPr>
        <p:spPr bwMode="auto">
          <a:xfrm flipV="1">
            <a:off x="2514600" y="4800600"/>
            <a:ext cx="1600200" cy="1295400"/>
          </a:xfrm>
          <a:prstGeom prst="line">
            <a:avLst/>
          </a:prstGeom>
          <a:noFill/>
          <a:ln w="19050">
            <a:solidFill>
              <a:schemeClr val="hlink"/>
            </a:solidFill>
            <a:round/>
            <a:headEnd/>
            <a:tailEnd/>
          </a:ln>
        </p:spPr>
        <p:txBody>
          <a:bodyPr wrap="none">
            <a:spAutoFit/>
          </a:bodyPr>
          <a:lstStyle/>
          <a:p>
            <a:endParaRPr lang="zh-CN" altLang="en-US"/>
          </a:p>
        </p:txBody>
      </p:sp>
      <p:sp>
        <p:nvSpPr>
          <p:cNvPr id="45074" name="Line 18"/>
          <p:cNvSpPr>
            <a:spLocks noChangeShapeType="1"/>
          </p:cNvSpPr>
          <p:nvPr/>
        </p:nvSpPr>
        <p:spPr bwMode="auto">
          <a:xfrm>
            <a:off x="2514600" y="3657600"/>
            <a:ext cx="1600200" cy="20574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5075" name="Line 19"/>
          <p:cNvSpPr>
            <a:spLocks noChangeShapeType="1"/>
          </p:cNvSpPr>
          <p:nvPr/>
        </p:nvSpPr>
        <p:spPr bwMode="auto">
          <a:xfrm>
            <a:off x="2514600" y="4267200"/>
            <a:ext cx="1600200" cy="14478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5076" name="Line 20"/>
          <p:cNvSpPr>
            <a:spLocks noChangeShapeType="1"/>
          </p:cNvSpPr>
          <p:nvPr/>
        </p:nvSpPr>
        <p:spPr bwMode="auto">
          <a:xfrm flipV="1">
            <a:off x="2514600" y="5715000"/>
            <a:ext cx="1600200" cy="381000"/>
          </a:xfrm>
          <a:prstGeom prst="line">
            <a:avLst/>
          </a:prstGeom>
          <a:noFill/>
          <a:ln w="19050">
            <a:solidFill>
              <a:srgbClr val="003399"/>
            </a:solidFill>
            <a:round/>
            <a:headEnd/>
            <a:tailEnd/>
          </a:ln>
        </p:spPr>
        <p:txBody>
          <a:bodyPr wrap="none">
            <a:spAutoFit/>
          </a:bodyPr>
          <a:lstStyle/>
          <a:p>
            <a:endParaRPr lang="zh-CN" altLang="en-US"/>
          </a:p>
        </p:txBody>
      </p:sp>
      <p:sp>
        <p:nvSpPr>
          <p:cNvPr id="45077" name="Oval 21"/>
          <p:cNvSpPr>
            <a:spLocks noChangeArrowheads="1"/>
          </p:cNvSpPr>
          <p:nvPr/>
        </p:nvSpPr>
        <p:spPr bwMode="auto">
          <a:xfrm>
            <a:off x="2286000" y="1600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45078" name="Oval 22"/>
          <p:cNvSpPr>
            <a:spLocks noChangeArrowheads="1"/>
          </p:cNvSpPr>
          <p:nvPr/>
        </p:nvSpPr>
        <p:spPr bwMode="auto">
          <a:xfrm>
            <a:off x="2286000" y="22098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45079" name="Oval 23"/>
          <p:cNvSpPr>
            <a:spLocks noChangeArrowheads="1"/>
          </p:cNvSpPr>
          <p:nvPr/>
        </p:nvSpPr>
        <p:spPr bwMode="auto">
          <a:xfrm>
            <a:off x="2286000" y="2819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45080" name="Oval 24"/>
          <p:cNvSpPr>
            <a:spLocks noChangeArrowheads="1"/>
          </p:cNvSpPr>
          <p:nvPr/>
        </p:nvSpPr>
        <p:spPr bwMode="auto">
          <a:xfrm>
            <a:off x="2286000" y="34290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45081" name="Oval 25"/>
          <p:cNvSpPr>
            <a:spLocks noChangeArrowheads="1"/>
          </p:cNvSpPr>
          <p:nvPr/>
        </p:nvSpPr>
        <p:spPr bwMode="auto">
          <a:xfrm>
            <a:off x="2286000" y="40386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45082" name="Oval 26"/>
          <p:cNvSpPr>
            <a:spLocks noChangeArrowheads="1"/>
          </p:cNvSpPr>
          <p:nvPr/>
        </p:nvSpPr>
        <p:spPr bwMode="auto">
          <a:xfrm>
            <a:off x="2286000" y="4648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45083" name="Oval 27"/>
          <p:cNvSpPr>
            <a:spLocks noChangeArrowheads="1"/>
          </p:cNvSpPr>
          <p:nvPr/>
        </p:nvSpPr>
        <p:spPr bwMode="auto">
          <a:xfrm>
            <a:off x="2286000" y="58674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45084" name="Oval 28"/>
          <p:cNvSpPr>
            <a:spLocks noChangeArrowheads="1"/>
          </p:cNvSpPr>
          <p:nvPr/>
        </p:nvSpPr>
        <p:spPr bwMode="auto">
          <a:xfrm>
            <a:off x="2286000" y="52578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45085" name="Oval 29"/>
          <p:cNvSpPr>
            <a:spLocks noChangeArrowheads="1"/>
          </p:cNvSpPr>
          <p:nvPr/>
        </p:nvSpPr>
        <p:spPr bwMode="auto">
          <a:xfrm>
            <a:off x="3886200" y="17526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45086" name="Oval 30"/>
          <p:cNvSpPr>
            <a:spLocks noChangeArrowheads="1"/>
          </p:cNvSpPr>
          <p:nvPr/>
        </p:nvSpPr>
        <p:spPr bwMode="auto">
          <a:xfrm>
            <a:off x="3886200" y="26670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45087" name="Oval 31"/>
          <p:cNvSpPr>
            <a:spLocks noChangeArrowheads="1"/>
          </p:cNvSpPr>
          <p:nvPr/>
        </p:nvSpPr>
        <p:spPr bwMode="auto">
          <a:xfrm>
            <a:off x="3886200" y="3657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45088" name="Oval 32"/>
          <p:cNvSpPr>
            <a:spLocks noChangeArrowheads="1"/>
          </p:cNvSpPr>
          <p:nvPr/>
        </p:nvSpPr>
        <p:spPr bwMode="auto">
          <a:xfrm>
            <a:off x="3886200" y="4572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45089" name="Oval 33"/>
          <p:cNvSpPr>
            <a:spLocks noChangeArrowheads="1"/>
          </p:cNvSpPr>
          <p:nvPr/>
        </p:nvSpPr>
        <p:spPr bwMode="auto">
          <a:xfrm>
            <a:off x="3886200" y="54864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45090" name="Rectangle 34"/>
          <p:cNvSpPr>
            <a:spLocks noChangeArrowheads="1"/>
          </p:cNvSpPr>
          <p:nvPr/>
        </p:nvSpPr>
        <p:spPr bwMode="auto">
          <a:xfrm>
            <a:off x="43434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45091" name="Rectangle 35"/>
          <p:cNvSpPr>
            <a:spLocks noChangeArrowheads="1"/>
          </p:cNvSpPr>
          <p:nvPr/>
        </p:nvSpPr>
        <p:spPr bwMode="auto">
          <a:xfrm>
            <a:off x="43434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45092" name="Rectangle 36"/>
          <p:cNvSpPr>
            <a:spLocks noChangeArrowheads="1"/>
          </p:cNvSpPr>
          <p:nvPr/>
        </p:nvSpPr>
        <p:spPr bwMode="auto">
          <a:xfrm>
            <a:off x="42941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45093" name="Rectangle 37"/>
          <p:cNvSpPr>
            <a:spLocks noChangeArrowheads="1"/>
          </p:cNvSpPr>
          <p:nvPr/>
        </p:nvSpPr>
        <p:spPr bwMode="auto">
          <a:xfrm>
            <a:off x="43434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45094" name="Rectangle 38"/>
          <p:cNvSpPr>
            <a:spLocks noChangeArrowheads="1"/>
          </p:cNvSpPr>
          <p:nvPr/>
        </p:nvSpPr>
        <p:spPr bwMode="auto">
          <a:xfrm>
            <a:off x="42941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
        <p:nvSpPr>
          <p:cNvPr id="45095" name="Text Box 39"/>
          <p:cNvSpPr txBox="1">
            <a:spLocks noChangeArrowheads="1"/>
          </p:cNvSpPr>
          <p:nvPr/>
        </p:nvSpPr>
        <p:spPr bwMode="auto">
          <a:xfrm>
            <a:off x="1219200" y="1066800"/>
            <a:ext cx="742950" cy="366713"/>
          </a:xfrm>
          <a:prstGeom prst="rect">
            <a:avLst/>
          </a:prstGeom>
          <a:noFill/>
          <a:ln w="19050" algn="ctr">
            <a:noFill/>
            <a:miter lim="800000"/>
            <a:headEnd/>
            <a:tailEnd/>
          </a:ln>
        </p:spPr>
        <p:txBody>
          <a:bodyPr wrap="none">
            <a:spAutoFit/>
          </a:bodyPr>
          <a:lstStyle/>
          <a:p>
            <a:r>
              <a:rPr lang="en-US" altLang="zh-CN" sz="1800" b="1">
                <a:ea typeface="宋体" charset="-122"/>
              </a:rPr>
              <a:t>Price</a:t>
            </a:r>
          </a:p>
        </p:txBody>
      </p:sp>
      <p:sp>
        <p:nvSpPr>
          <p:cNvPr id="45096" name="Text Box 40"/>
          <p:cNvSpPr txBox="1">
            <a:spLocks noChangeArrowheads="1"/>
          </p:cNvSpPr>
          <p:nvPr/>
        </p:nvSpPr>
        <p:spPr bwMode="auto">
          <a:xfrm>
            <a:off x="5029200" y="1066800"/>
            <a:ext cx="3505200" cy="369888"/>
          </a:xfrm>
          <a:prstGeom prst="rect">
            <a:avLst/>
          </a:prstGeom>
          <a:noFill/>
          <a:ln w="19050" algn="ctr">
            <a:solidFill>
              <a:schemeClr val="tx1"/>
            </a:solidFill>
            <a:miter lim="800000"/>
            <a:headEnd/>
            <a:tailEnd/>
          </a:ln>
        </p:spPr>
        <p:txBody>
          <a:bodyPr>
            <a:spAutoFit/>
          </a:bodyPr>
          <a:lstStyle/>
          <a:p>
            <a:pPr algn="l"/>
            <a:r>
              <a:rPr lang="en-US" altLang="zh-CN" sz="1800">
                <a:ea typeface="宋体" charset="-122"/>
              </a:rPr>
              <a:t>Iteration : p =</a:t>
            </a:r>
            <a:r>
              <a:rPr lang="en-US" altLang="zh-CN" sz="1800" b="1">
                <a:ea typeface="宋体" charset="-122"/>
              </a:rPr>
              <a:t> </a:t>
            </a:r>
            <a:r>
              <a:rPr lang="en-US" altLang="zh-CN" sz="1800">
                <a:solidFill>
                  <a:schemeClr val="tx1"/>
                </a:solidFill>
                <a:ea typeface="宋体" charset="-122"/>
              </a:rPr>
              <a:t>w(S)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U|</a:t>
            </a:r>
          </a:p>
        </p:txBody>
      </p:sp>
      <p:sp>
        <p:nvSpPr>
          <p:cNvPr id="45097" name="Text Box 41"/>
          <p:cNvSpPr txBox="1">
            <a:spLocks noChangeArrowheads="1"/>
          </p:cNvSpPr>
          <p:nvPr/>
        </p:nvSpPr>
        <p:spPr bwMode="auto">
          <a:xfrm>
            <a:off x="5029200" y="1752600"/>
            <a:ext cx="533400" cy="4100513"/>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b="1">
                <a:solidFill>
                  <a:srgbClr val="CC0000"/>
                </a:solidFill>
                <a:ea typeface="宋体" charset="-122"/>
              </a:rPr>
              <a:t>8/4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9/4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12/3</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10/3</a:t>
            </a:r>
          </a:p>
        </p:txBody>
      </p:sp>
      <p:sp>
        <p:nvSpPr>
          <p:cNvPr id="45098" name="Text Box 42"/>
          <p:cNvSpPr txBox="1">
            <a:spLocks noChangeArrowheads="1"/>
          </p:cNvSpPr>
          <p:nvPr/>
        </p:nvSpPr>
        <p:spPr bwMode="auto">
          <a:xfrm>
            <a:off x="5791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9/2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10/2</a:t>
            </a:r>
          </a:p>
        </p:txBody>
      </p:sp>
      <p:sp>
        <p:nvSpPr>
          <p:cNvPr id="45099" name="Text Box 43"/>
          <p:cNvSpPr txBox="1">
            <a:spLocks noChangeArrowheads="1"/>
          </p:cNvSpPr>
          <p:nvPr/>
        </p:nvSpPr>
        <p:spPr bwMode="auto">
          <a:xfrm>
            <a:off x="1371600" y="1676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5100" name="Text Box 44"/>
          <p:cNvSpPr txBox="1">
            <a:spLocks noChangeArrowheads="1"/>
          </p:cNvSpPr>
          <p:nvPr/>
        </p:nvSpPr>
        <p:spPr bwMode="auto">
          <a:xfrm>
            <a:off x="1371600" y="22098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5101" name="Text Box 45"/>
          <p:cNvSpPr txBox="1">
            <a:spLocks noChangeArrowheads="1"/>
          </p:cNvSpPr>
          <p:nvPr/>
        </p:nvSpPr>
        <p:spPr bwMode="auto">
          <a:xfrm>
            <a:off x="1371600" y="2819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5102" name="Text Box 46"/>
          <p:cNvSpPr txBox="1">
            <a:spLocks noChangeArrowheads="1"/>
          </p:cNvSpPr>
          <p:nvPr/>
        </p:nvSpPr>
        <p:spPr bwMode="auto">
          <a:xfrm>
            <a:off x="1371600" y="34290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5103" name="Text Box 47"/>
          <p:cNvSpPr txBox="1">
            <a:spLocks noChangeArrowheads="1"/>
          </p:cNvSpPr>
          <p:nvPr/>
        </p:nvSpPr>
        <p:spPr bwMode="auto">
          <a:xfrm>
            <a:off x="1287463" y="41148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
        <p:nvSpPr>
          <p:cNvPr id="45104" name="Text Box 48"/>
          <p:cNvSpPr txBox="1">
            <a:spLocks noChangeArrowheads="1"/>
          </p:cNvSpPr>
          <p:nvPr/>
        </p:nvSpPr>
        <p:spPr bwMode="auto">
          <a:xfrm>
            <a:off x="1295400" y="47244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Line 2"/>
          <p:cNvSpPr>
            <a:spLocks noChangeShapeType="1"/>
          </p:cNvSpPr>
          <p:nvPr/>
        </p:nvSpPr>
        <p:spPr bwMode="auto">
          <a:xfrm flipV="1">
            <a:off x="2514600" y="2895600"/>
            <a:ext cx="1600200" cy="1981200"/>
          </a:xfrm>
          <a:prstGeom prst="line">
            <a:avLst/>
          </a:prstGeom>
          <a:noFill/>
          <a:ln w="19050">
            <a:solidFill>
              <a:srgbClr val="FF9999"/>
            </a:solidFill>
            <a:round/>
            <a:headEnd/>
            <a:tailEnd/>
          </a:ln>
        </p:spPr>
        <p:txBody>
          <a:bodyPr wrap="none">
            <a:spAutoFit/>
          </a:bodyPr>
          <a:lstStyle/>
          <a:p>
            <a:endParaRPr lang="zh-CN" altLang="en-US"/>
          </a:p>
        </p:txBody>
      </p:sp>
      <p:sp>
        <p:nvSpPr>
          <p:cNvPr id="46083" name="Rectangle 3"/>
          <p:cNvSpPr>
            <a:spLocks noGrp="1" noChangeArrowheads="1"/>
          </p:cNvSpPr>
          <p:nvPr>
            <p:ph type="title"/>
          </p:nvPr>
        </p:nvSpPr>
        <p:spPr>
          <a:xfrm>
            <a:off x="762000" y="152400"/>
            <a:ext cx="7772400" cy="685800"/>
          </a:xfrm>
        </p:spPr>
        <p:txBody>
          <a:bodyPr/>
          <a:lstStyle/>
          <a:p>
            <a:pPr eaLnBrk="1" hangingPunct="1"/>
            <a:r>
              <a:rPr lang="en-US" altLang="zh-CN" sz="3200" smtClean="0">
                <a:latin typeface="Arial" charset="0"/>
                <a:ea typeface="宋体" charset="-122"/>
              </a:rPr>
              <a:t>Example run of the algorithm</a:t>
            </a:r>
            <a:endParaRPr lang="en-US" altLang="zh-CN" sz="2800" smtClean="0">
              <a:latin typeface="Arial" charset="0"/>
              <a:ea typeface="宋体" charset="-122"/>
            </a:endParaRPr>
          </a:p>
        </p:txBody>
      </p:sp>
      <p:sp>
        <p:nvSpPr>
          <p:cNvPr id="46084" name="Text Box 4"/>
          <p:cNvSpPr txBox="1">
            <a:spLocks noChangeArrowheads="1"/>
          </p:cNvSpPr>
          <p:nvPr/>
        </p:nvSpPr>
        <p:spPr bwMode="auto">
          <a:xfrm>
            <a:off x="22860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46085" name="Text Box 5"/>
          <p:cNvSpPr txBox="1">
            <a:spLocks noChangeArrowheads="1"/>
          </p:cNvSpPr>
          <p:nvPr/>
        </p:nvSpPr>
        <p:spPr bwMode="auto">
          <a:xfrm>
            <a:off x="38925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46086" name="Line 6"/>
          <p:cNvSpPr>
            <a:spLocks noChangeShapeType="1"/>
          </p:cNvSpPr>
          <p:nvPr/>
        </p:nvSpPr>
        <p:spPr bwMode="auto">
          <a:xfrm>
            <a:off x="2514600" y="1828800"/>
            <a:ext cx="1600200" cy="152400"/>
          </a:xfrm>
          <a:prstGeom prst="line">
            <a:avLst/>
          </a:prstGeom>
          <a:noFill/>
          <a:ln w="19050">
            <a:solidFill>
              <a:srgbClr val="FF9999"/>
            </a:solidFill>
            <a:round/>
            <a:headEnd/>
            <a:tailEnd/>
          </a:ln>
        </p:spPr>
        <p:txBody>
          <a:bodyPr wrap="none">
            <a:spAutoFit/>
          </a:bodyPr>
          <a:lstStyle/>
          <a:p>
            <a:endParaRPr lang="zh-CN" altLang="en-US"/>
          </a:p>
        </p:txBody>
      </p:sp>
      <p:sp>
        <p:nvSpPr>
          <p:cNvPr id="46087" name="Line 7"/>
          <p:cNvSpPr>
            <a:spLocks noChangeShapeType="1"/>
          </p:cNvSpPr>
          <p:nvPr/>
        </p:nvSpPr>
        <p:spPr bwMode="auto">
          <a:xfrm flipV="1">
            <a:off x="2514600" y="1981200"/>
            <a:ext cx="1600200" cy="457200"/>
          </a:xfrm>
          <a:prstGeom prst="line">
            <a:avLst/>
          </a:prstGeom>
          <a:noFill/>
          <a:ln w="19050">
            <a:solidFill>
              <a:srgbClr val="FF9999"/>
            </a:solidFill>
            <a:round/>
            <a:headEnd/>
            <a:tailEnd/>
          </a:ln>
        </p:spPr>
        <p:txBody>
          <a:bodyPr wrap="none">
            <a:spAutoFit/>
          </a:bodyPr>
          <a:lstStyle/>
          <a:p>
            <a:endParaRPr lang="zh-CN" altLang="en-US"/>
          </a:p>
        </p:txBody>
      </p:sp>
      <p:sp>
        <p:nvSpPr>
          <p:cNvPr id="46088" name="Line 8"/>
          <p:cNvSpPr>
            <a:spLocks noChangeShapeType="1"/>
          </p:cNvSpPr>
          <p:nvPr/>
        </p:nvSpPr>
        <p:spPr bwMode="auto">
          <a:xfrm flipV="1">
            <a:off x="2438400" y="1981200"/>
            <a:ext cx="1676400" cy="1066800"/>
          </a:xfrm>
          <a:prstGeom prst="line">
            <a:avLst/>
          </a:prstGeom>
          <a:noFill/>
          <a:ln w="19050">
            <a:solidFill>
              <a:srgbClr val="FF9999"/>
            </a:solidFill>
            <a:round/>
            <a:headEnd/>
            <a:tailEnd/>
          </a:ln>
        </p:spPr>
        <p:txBody>
          <a:bodyPr wrap="none">
            <a:spAutoFit/>
          </a:bodyPr>
          <a:lstStyle/>
          <a:p>
            <a:endParaRPr lang="zh-CN" altLang="en-US"/>
          </a:p>
        </p:txBody>
      </p:sp>
      <p:sp>
        <p:nvSpPr>
          <p:cNvPr id="46089" name="Line 9"/>
          <p:cNvSpPr>
            <a:spLocks noChangeShapeType="1"/>
          </p:cNvSpPr>
          <p:nvPr/>
        </p:nvSpPr>
        <p:spPr bwMode="auto">
          <a:xfrm flipV="1">
            <a:off x="2514600" y="1981200"/>
            <a:ext cx="1600200" cy="1676400"/>
          </a:xfrm>
          <a:prstGeom prst="line">
            <a:avLst/>
          </a:prstGeom>
          <a:noFill/>
          <a:ln w="19050">
            <a:solidFill>
              <a:srgbClr val="FF9999"/>
            </a:solidFill>
            <a:round/>
            <a:headEnd/>
            <a:tailEnd/>
          </a:ln>
        </p:spPr>
        <p:txBody>
          <a:bodyPr wrap="none">
            <a:spAutoFit/>
          </a:bodyPr>
          <a:lstStyle/>
          <a:p>
            <a:endParaRPr lang="zh-CN" altLang="en-US"/>
          </a:p>
        </p:txBody>
      </p:sp>
      <p:sp>
        <p:nvSpPr>
          <p:cNvPr id="46090" name="Line 10"/>
          <p:cNvSpPr>
            <a:spLocks noChangeShapeType="1"/>
          </p:cNvSpPr>
          <p:nvPr/>
        </p:nvSpPr>
        <p:spPr bwMode="auto">
          <a:xfrm>
            <a:off x="2514600" y="1828800"/>
            <a:ext cx="1600200" cy="1066800"/>
          </a:xfrm>
          <a:prstGeom prst="line">
            <a:avLst/>
          </a:prstGeom>
          <a:noFill/>
          <a:ln w="19050">
            <a:solidFill>
              <a:srgbClr val="FF9999"/>
            </a:solidFill>
            <a:round/>
            <a:headEnd/>
            <a:tailEnd/>
          </a:ln>
        </p:spPr>
        <p:txBody>
          <a:bodyPr wrap="none">
            <a:spAutoFit/>
          </a:bodyPr>
          <a:lstStyle/>
          <a:p>
            <a:endParaRPr lang="zh-CN" altLang="en-US"/>
          </a:p>
        </p:txBody>
      </p:sp>
      <p:sp>
        <p:nvSpPr>
          <p:cNvPr id="46091" name="Line 11"/>
          <p:cNvSpPr>
            <a:spLocks noChangeShapeType="1"/>
          </p:cNvSpPr>
          <p:nvPr/>
        </p:nvSpPr>
        <p:spPr bwMode="auto">
          <a:xfrm flipV="1">
            <a:off x="2514600" y="2895600"/>
            <a:ext cx="1600200" cy="762000"/>
          </a:xfrm>
          <a:prstGeom prst="line">
            <a:avLst/>
          </a:prstGeom>
          <a:noFill/>
          <a:ln w="19050">
            <a:solidFill>
              <a:srgbClr val="FF9999"/>
            </a:solidFill>
            <a:round/>
            <a:headEnd/>
            <a:tailEnd/>
          </a:ln>
        </p:spPr>
        <p:txBody>
          <a:bodyPr wrap="none">
            <a:spAutoFit/>
          </a:bodyPr>
          <a:lstStyle/>
          <a:p>
            <a:endParaRPr lang="zh-CN" altLang="en-US"/>
          </a:p>
        </p:txBody>
      </p:sp>
      <p:sp>
        <p:nvSpPr>
          <p:cNvPr id="46092" name="Line 12"/>
          <p:cNvSpPr>
            <a:spLocks noChangeShapeType="1"/>
          </p:cNvSpPr>
          <p:nvPr/>
        </p:nvSpPr>
        <p:spPr bwMode="auto">
          <a:xfrm flipV="1">
            <a:off x="2514600" y="2895600"/>
            <a:ext cx="1600200" cy="1371600"/>
          </a:xfrm>
          <a:prstGeom prst="line">
            <a:avLst/>
          </a:prstGeom>
          <a:noFill/>
          <a:ln w="19050">
            <a:solidFill>
              <a:srgbClr val="FF9999"/>
            </a:solidFill>
            <a:round/>
            <a:headEnd/>
            <a:tailEnd/>
          </a:ln>
        </p:spPr>
        <p:txBody>
          <a:bodyPr wrap="none">
            <a:spAutoFit/>
          </a:bodyPr>
          <a:lstStyle/>
          <a:p>
            <a:endParaRPr lang="zh-CN" altLang="en-US"/>
          </a:p>
        </p:txBody>
      </p:sp>
      <p:sp>
        <p:nvSpPr>
          <p:cNvPr id="46093" name="Line 13"/>
          <p:cNvSpPr>
            <a:spLocks noChangeShapeType="1"/>
          </p:cNvSpPr>
          <p:nvPr/>
        </p:nvSpPr>
        <p:spPr bwMode="auto">
          <a:xfrm>
            <a:off x="2514600" y="2438400"/>
            <a:ext cx="1600200" cy="14478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6094" name="Line 14"/>
          <p:cNvSpPr>
            <a:spLocks noChangeShapeType="1"/>
          </p:cNvSpPr>
          <p:nvPr/>
        </p:nvSpPr>
        <p:spPr bwMode="auto">
          <a:xfrm>
            <a:off x="2514600" y="3048000"/>
            <a:ext cx="1600200" cy="8382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6095" name="Line 15"/>
          <p:cNvSpPr>
            <a:spLocks noChangeShapeType="1"/>
          </p:cNvSpPr>
          <p:nvPr/>
        </p:nvSpPr>
        <p:spPr bwMode="auto">
          <a:xfrm flipV="1">
            <a:off x="2514600" y="3886200"/>
            <a:ext cx="1600200" cy="1600200"/>
          </a:xfrm>
          <a:prstGeom prst="line">
            <a:avLst/>
          </a:prstGeom>
          <a:noFill/>
          <a:ln w="19050">
            <a:solidFill>
              <a:schemeClr val="hlink"/>
            </a:solidFill>
            <a:round/>
            <a:headEnd/>
            <a:tailEnd/>
          </a:ln>
        </p:spPr>
        <p:txBody>
          <a:bodyPr wrap="none">
            <a:spAutoFit/>
          </a:bodyPr>
          <a:lstStyle/>
          <a:p>
            <a:endParaRPr lang="zh-CN" altLang="en-US"/>
          </a:p>
        </p:txBody>
      </p:sp>
      <p:sp>
        <p:nvSpPr>
          <p:cNvPr id="46096" name="Line 16"/>
          <p:cNvSpPr>
            <a:spLocks noChangeShapeType="1"/>
          </p:cNvSpPr>
          <p:nvPr/>
        </p:nvSpPr>
        <p:spPr bwMode="auto">
          <a:xfrm>
            <a:off x="2514600" y="3048000"/>
            <a:ext cx="1600200" cy="17526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6097" name="Line 17"/>
          <p:cNvSpPr>
            <a:spLocks noChangeShapeType="1"/>
          </p:cNvSpPr>
          <p:nvPr/>
        </p:nvSpPr>
        <p:spPr bwMode="auto">
          <a:xfrm flipV="1">
            <a:off x="2514600" y="4800600"/>
            <a:ext cx="1600200" cy="1295400"/>
          </a:xfrm>
          <a:prstGeom prst="line">
            <a:avLst/>
          </a:prstGeom>
          <a:noFill/>
          <a:ln w="19050">
            <a:solidFill>
              <a:srgbClr val="003399"/>
            </a:solidFill>
            <a:round/>
            <a:headEnd/>
            <a:tailEnd/>
          </a:ln>
        </p:spPr>
        <p:txBody>
          <a:bodyPr wrap="none">
            <a:spAutoFit/>
          </a:bodyPr>
          <a:lstStyle/>
          <a:p>
            <a:endParaRPr lang="zh-CN" altLang="en-US"/>
          </a:p>
        </p:txBody>
      </p:sp>
      <p:sp>
        <p:nvSpPr>
          <p:cNvPr id="46098" name="Line 18"/>
          <p:cNvSpPr>
            <a:spLocks noChangeShapeType="1"/>
          </p:cNvSpPr>
          <p:nvPr/>
        </p:nvSpPr>
        <p:spPr bwMode="auto">
          <a:xfrm>
            <a:off x="2514600" y="3657600"/>
            <a:ext cx="1600200" cy="20574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6099" name="Line 19"/>
          <p:cNvSpPr>
            <a:spLocks noChangeShapeType="1"/>
          </p:cNvSpPr>
          <p:nvPr/>
        </p:nvSpPr>
        <p:spPr bwMode="auto">
          <a:xfrm>
            <a:off x="2514600" y="4267200"/>
            <a:ext cx="1600200" cy="14478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6100" name="Line 20"/>
          <p:cNvSpPr>
            <a:spLocks noChangeShapeType="1"/>
          </p:cNvSpPr>
          <p:nvPr/>
        </p:nvSpPr>
        <p:spPr bwMode="auto">
          <a:xfrm flipV="1">
            <a:off x="2514600" y="5715000"/>
            <a:ext cx="1600200" cy="381000"/>
          </a:xfrm>
          <a:prstGeom prst="line">
            <a:avLst/>
          </a:prstGeom>
          <a:noFill/>
          <a:ln w="19050">
            <a:solidFill>
              <a:srgbClr val="003399"/>
            </a:solidFill>
            <a:round/>
            <a:headEnd/>
            <a:tailEnd/>
          </a:ln>
        </p:spPr>
        <p:txBody>
          <a:bodyPr wrap="none">
            <a:spAutoFit/>
          </a:bodyPr>
          <a:lstStyle/>
          <a:p>
            <a:endParaRPr lang="zh-CN" altLang="en-US"/>
          </a:p>
        </p:txBody>
      </p:sp>
      <p:sp>
        <p:nvSpPr>
          <p:cNvPr id="46101" name="Oval 21"/>
          <p:cNvSpPr>
            <a:spLocks noChangeArrowheads="1"/>
          </p:cNvSpPr>
          <p:nvPr/>
        </p:nvSpPr>
        <p:spPr bwMode="auto">
          <a:xfrm>
            <a:off x="2286000" y="1600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46102" name="Oval 22"/>
          <p:cNvSpPr>
            <a:spLocks noChangeArrowheads="1"/>
          </p:cNvSpPr>
          <p:nvPr/>
        </p:nvSpPr>
        <p:spPr bwMode="auto">
          <a:xfrm>
            <a:off x="2286000" y="22098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46103" name="Oval 23"/>
          <p:cNvSpPr>
            <a:spLocks noChangeArrowheads="1"/>
          </p:cNvSpPr>
          <p:nvPr/>
        </p:nvSpPr>
        <p:spPr bwMode="auto">
          <a:xfrm>
            <a:off x="2286000" y="2819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46104" name="Oval 24"/>
          <p:cNvSpPr>
            <a:spLocks noChangeArrowheads="1"/>
          </p:cNvSpPr>
          <p:nvPr/>
        </p:nvSpPr>
        <p:spPr bwMode="auto">
          <a:xfrm>
            <a:off x="2286000" y="34290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46105" name="Oval 25"/>
          <p:cNvSpPr>
            <a:spLocks noChangeArrowheads="1"/>
          </p:cNvSpPr>
          <p:nvPr/>
        </p:nvSpPr>
        <p:spPr bwMode="auto">
          <a:xfrm>
            <a:off x="2286000" y="40386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46106" name="Oval 26"/>
          <p:cNvSpPr>
            <a:spLocks noChangeArrowheads="1"/>
          </p:cNvSpPr>
          <p:nvPr/>
        </p:nvSpPr>
        <p:spPr bwMode="auto">
          <a:xfrm>
            <a:off x="2286000" y="4648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46107" name="Oval 27"/>
          <p:cNvSpPr>
            <a:spLocks noChangeArrowheads="1"/>
          </p:cNvSpPr>
          <p:nvPr/>
        </p:nvSpPr>
        <p:spPr bwMode="auto">
          <a:xfrm>
            <a:off x="2286000" y="58674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46108" name="Oval 28"/>
          <p:cNvSpPr>
            <a:spLocks noChangeArrowheads="1"/>
          </p:cNvSpPr>
          <p:nvPr/>
        </p:nvSpPr>
        <p:spPr bwMode="auto">
          <a:xfrm>
            <a:off x="2286000" y="52578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46109" name="Oval 29"/>
          <p:cNvSpPr>
            <a:spLocks noChangeArrowheads="1"/>
          </p:cNvSpPr>
          <p:nvPr/>
        </p:nvSpPr>
        <p:spPr bwMode="auto">
          <a:xfrm>
            <a:off x="3886200" y="17526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46110" name="Oval 30"/>
          <p:cNvSpPr>
            <a:spLocks noChangeArrowheads="1"/>
          </p:cNvSpPr>
          <p:nvPr/>
        </p:nvSpPr>
        <p:spPr bwMode="auto">
          <a:xfrm>
            <a:off x="3886200" y="26670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46111" name="Oval 31"/>
          <p:cNvSpPr>
            <a:spLocks noChangeArrowheads="1"/>
          </p:cNvSpPr>
          <p:nvPr/>
        </p:nvSpPr>
        <p:spPr bwMode="auto">
          <a:xfrm>
            <a:off x="3886200" y="3657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46112" name="Oval 32"/>
          <p:cNvSpPr>
            <a:spLocks noChangeArrowheads="1"/>
          </p:cNvSpPr>
          <p:nvPr/>
        </p:nvSpPr>
        <p:spPr bwMode="auto">
          <a:xfrm>
            <a:off x="3886200" y="45720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46113" name="Oval 33"/>
          <p:cNvSpPr>
            <a:spLocks noChangeArrowheads="1"/>
          </p:cNvSpPr>
          <p:nvPr/>
        </p:nvSpPr>
        <p:spPr bwMode="auto">
          <a:xfrm>
            <a:off x="3886200" y="54864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46114" name="Rectangle 34"/>
          <p:cNvSpPr>
            <a:spLocks noChangeArrowheads="1"/>
          </p:cNvSpPr>
          <p:nvPr/>
        </p:nvSpPr>
        <p:spPr bwMode="auto">
          <a:xfrm>
            <a:off x="43434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46115" name="Rectangle 35"/>
          <p:cNvSpPr>
            <a:spLocks noChangeArrowheads="1"/>
          </p:cNvSpPr>
          <p:nvPr/>
        </p:nvSpPr>
        <p:spPr bwMode="auto">
          <a:xfrm>
            <a:off x="43434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46116" name="Rectangle 36"/>
          <p:cNvSpPr>
            <a:spLocks noChangeArrowheads="1"/>
          </p:cNvSpPr>
          <p:nvPr/>
        </p:nvSpPr>
        <p:spPr bwMode="auto">
          <a:xfrm>
            <a:off x="42941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46117" name="Rectangle 37"/>
          <p:cNvSpPr>
            <a:spLocks noChangeArrowheads="1"/>
          </p:cNvSpPr>
          <p:nvPr/>
        </p:nvSpPr>
        <p:spPr bwMode="auto">
          <a:xfrm>
            <a:off x="43434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46118" name="Rectangle 38"/>
          <p:cNvSpPr>
            <a:spLocks noChangeArrowheads="1"/>
          </p:cNvSpPr>
          <p:nvPr/>
        </p:nvSpPr>
        <p:spPr bwMode="auto">
          <a:xfrm>
            <a:off x="42941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
        <p:nvSpPr>
          <p:cNvPr id="46119" name="Text Box 39"/>
          <p:cNvSpPr txBox="1">
            <a:spLocks noChangeArrowheads="1"/>
          </p:cNvSpPr>
          <p:nvPr/>
        </p:nvSpPr>
        <p:spPr bwMode="auto">
          <a:xfrm>
            <a:off x="1219200" y="1066800"/>
            <a:ext cx="742950" cy="366713"/>
          </a:xfrm>
          <a:prstGeom prst="rect">
            <a:avLst/>
          </a:prstGeom>
          <a:noFill/>
          <a:ln w="19050" algn="ctr">
            <a:noFill/>
            <a:miter lim="800000"/>
            <a:headEnd/>
            <a:tailEnd/>
          </a:ln>
        </p:spPr>
        <p:txBody>
          <a:bodyPr wrap="none">
            <a:spAutoFit/>
          </a:bodyPr>
          <a:lstStyle/>
          <a:p>
            <a:r>
              <a:rPr lang="en-US" altLang="zh-CN" sz="1800" b="1">
                <a:ea typeface="宋体" charset="-122"/>
              </a:rPr>
              <a:t>Price</a:t>
            </a:r>
          </a:p>
        </p:txBody>
      </p:sp>
      <p:sp>
        <p:nvSpPr>
          <p:cNvPr id="46120" name="Text Box 40"/>
          <p:cNvSpPr txBox="1">
            <a:spLocks noChangeArrowheads="1"/>
          </p:cNvSpPr>
          <p:nvPr/>
        </p:nvSpPr>
        <p:spPr bwMode="auto">
          <a:xfrm>
            <a:off x="5029200" y="1066800"/>
            <a:ext cx="3505200" cy="369888"/>
          </a:xfrm>
          <a:prstGeom prst="rect">
            <a:avLst/>
          </a:prstGeom>
          <a:noFill/>
          <a:ln w="19050" algn="ctr">
            <a:solidFill>
              <a:schemeClr val="tx1"/>
            </a:solidFill>
            <a:miter lim="800000"/>
            <a:headEnd/>
            <a:tailEnd/>
          </a:ln>
        </p:spPr>
        <p:txBody>
          <a:bodyPr>
            <a:spAutoFit/>
          </a:bodyPr>
          <a:lstStyle/>
          <a:p>
            <a:pPr algn="l"/>
            <a:r>
              <a:rPr lang="en-US" altLang="zh-CN" sz="1800">
                <a:ea typeface="宋体" charset="-122"/>
              </a:rPr>
              <a:t>Iteration : p </a:t>
            </a:r>
            <a:r>
              <a:rPr lang="en-US" altLang="zh-CN" sz="1800">
                <a:solidFill>
                  <a:schemeClr val="tx1"/>
                </a:solidFill>
                <a:ea typeface="宋体" charset="-122"/>
              </a:rPr>
              <a:t>=</a:t>
            </a:r>
            <a:r>
              <a:rPr lang="en-US" altLang="zh-CN" sz="1800" b="1">
                <a:solidFill>
                  <a:schemeClr val="tx1"/>
                </a:solidFill>
                <a:ea typeface="宋体" charset="-122"/>
              </a:rPr>
              <a:t> </a:t>
            </a:r>
            <a:r>
              <a:rPr lang="en-US" altLang="zh-CN" sz="1800">
                <a:solidFill>
                  <a:schemeClr val="tx1"/>
                </a:solidFill>
                <a:ea typeface="宋体" charset="-122"/>
              </a:rPr>
              <a:t>w(S)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U|</a:t>
            </a:r>
          </a:p>
        </p:txBody>
      </p:sp>
      <p:sp>
        <p:nvSpPr>
          <p:cNvPr id="46121" name="Text Box 41"/>
          <p:cNvSpPr txBox="1">
            <a:spLocks noChangeArrowheads="1"/>
          </p:cNvSpPr>
          <p:nvPr/>
        </p:nvSpPr>
        <p:spPr bwMode="auto">
          <a:xfrm>
            <a:off x="5029200" y="1752600"/>
            <a:ext cx="533400" cy="4100513"/>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b="1">
                <a:solidFill>
                  <a:srgbClr val="CC0000"/>
                </a:solidFill>
                <a:ea typeface="宋体" charset="-122"/>
              </a:rPr>
              <a:t>8/4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9/4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12/3</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10/3</a:t>
            </a:r>
          </a:p>
        </p:txBody>
      </p:sp>
      <p:sp>
        <p:nvSpPr>
          <p:cNvPr id="46122" name="Text Box 42"/>
          <p:cNvSpPr txBox="1">
            <a:spLocks noChangeArrowheads="1"/>
          </p:cNvSpPr>
          <p:nvPr/>
        </p:nvSpPr>
        <p:spPr bwMode="auto">
          <a:xfrm>
            <a:off x="5791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9/2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10/2</a:t>
            </a:r>
          </a:p>
        </p:txBody>
      </p:sp>
      <p:sp>
        <p:nvSpPr>
          <p:cNvPr id="46123" name="Text Box 43"/>
          <p:cNvSpPr txBox="1">
            <a:spLocks noChangeArrowheads="1"/>
          </p:cNvSpPr>
          <p:nvPr/>
        </p:nvSpPr>
        <p:spPr bwMode="auto">
          <a:xfrm>
            <a:off x="6553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10/1</a:t>
            </a:r>
          </a:p>
        </p:txBody>
      </p:sp>
      <p:sp>
        <p:nvSpPr>
          <p:cNvPr id="46124" name="Text Box 44"/>
          <p:cNvSpPr txBox="1">
            <a:spLocks noChangeArrowheads="1"/>
          </p:cNvSpPr>
          <p:nvPr/>
        </p:nvSpPr>
        <p:spPr bwMode="auto">
          <a:xfrm>
            <a:off x="1371600" y="1676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6125" name="Text Box 45"/>
          <p:cNvSpPr txBox="1">
            <a:spLocks noChangeArrowheads="1"/>
          </p:cNvSpPr>
          <p:nvPr/>
        </p:nvSpPr>
        <p:spPr bwMode="auto">
          <a:xfrm>
            <a:off x="1371600" y="22098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6126" name="Text Box 46"/>
          <p:cNvSpPr txBox="1">
            <a:spLocks noChangeArrowheads="1"/>
          </p:cNvSpPr>
          <p:nvPr/>
        </p:nvSpPr>
        <p:spPr bwMode="auto">
          <a:xfrm>
            <a:off x="1371600" y="2819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6127" name="Text Box 47"/>
          <p:cNvSpPr txBox="1">
            <a:spLocks noChangeArrowheads="1"/>
          </p:cNvSpPr>
          <p:nvPr/>
        </p:nvSpPr>
        <p:spPr bwMode="auto">
          <a:xfrm>
            <a:off x="1371600" y="34290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6128" name="Text Box 48"/>
          <p:cNvSpPr txBox="1">
            <a:spLocks noChangeArrowheads="1"/>
          </p:cNvSpPr>
          <p:nvPr/>
        </p:nvSpPr>
        <p:spPr bwMode="auto">
          <a:xfrm>
            <a:off x="1287463" y="41148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
        <p:nvSpPr>
          <p:cNvPr id="46129" name="Text Box 49"/>
          <p:cNvSpPr txBox="1">
            <a:spLocks noChangeArrowheads="1"/>
          </p:cNvSpPr>
          <p:nvPr/>
        </p:nvSpPr>
        <p:spPr bwMode="auto">
          <a:xfrm>
            <a:off x="1295400" y="47244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Line 2"/>
          <p:cNvSpPr>
            <a:spLocks noChangeShapeType="1"/>
          </p:cNvSpPr>
          <p:nvPr/>
        </p:nvSpPr>
        <p:spPr bwMode="auto">
          <a:xfrm flipV="1">
            <a:off x="2514600" y="2895600"/>
            <a:ext cx="1600200" cy="1981200"/>
          </a:xfrm>
          <a:prstGeom prst="line">
            <a:avLst/>
          </a:prstGeom>
          <a:noFill/>
          <a:ln w="19050">
            <a:solidFill>
              <a:srgbClr val="FF9999"/>
            </a:solidFill>
            <a:round/>
            <a:headEnd/>
            <a:tailEnd/>
          </a:ln>
        </p:spPr>
        <p:txBody>
          <a:bodyPr wrap="none">
            <a:spAutoFit/>
          </a:bodyPr>
          <a:lstStyle/>
          <a:p>
            <a:endParaRPr lang="zh-CN" altLang="en-US"/>
          </a:p>
        </p:txBody>
      </p:sp>
      <p:sp>
        <p:nvSpPr>
          <p:cNvPr id="47107" name="Rectangle 3"/>
          <p:cNvSpPr>
            <a:spLocks noGrp="1" noChangeArrowheads="1"/>
          </p:cNvSpPr>
          <p:nvPr>
            <p:ph type="title"/>
          </p:nvPr>
        </p:nvSpPr>
        <p:spPr>
          <a:xfrm>
            <a:off x="762000" y="152400"/>
            <a:ext cx="7772400" cy="685800"/>
          </a:xfrm>
        </p:spPr>
        <p:txBody>
          <a:bodyPr/>
          <a:lstStyle/>
          <a:p>
            <a:pPr eaLnBrk="1" hangingPunct="1"/>
            <a:r>
              <a:rPr lang="en-US" altLang="zh-CN" sz="3200" smtClean="0">
                <a:latin typeface="Arial" charset="0"/>
                <a:ea typeface="宋体" charset="-122"/>
              </a:rPr>
              <a:t>Example run of the algorithm</a:t>
            </a:r>
            <a:endParaRPr lang="en-US" altLang="zh-CN" sz="2800" smtClean="0">
              <a:latin typeface="Arial" charset="0"/>
              <a:ea typeface="宋体" charset="-122"/>
            </a:endParaRPr>
          </a:p>
        </p:txBody>
      </p:sp>
      <p:sp>
        <p:nvSpPr>
          <p:cNvPr id="47108" name="Text Box 4"/>
          <p:cNvSpPr txBox="1">
            <a:spLocks noChangeArrowheads="1"/>
          </p:cNvSpPr>
          <p:nvPr/>
        </p:nvSpPr>
        <p:spPr bwMode="auto">
          <a:xfrm>
            <a:off x="22860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47109" name="Text Box 5"/>
          <p:cNvSpPr txBox="1">
            <a:spLocks noChangeArrowheads="1"/>
          </p:cNvSpPr>
          <p:nvPr/>
        </p:nvSpPr>
        <p:spPr bwMode="auto">
          <a:xfrm>
            <a:off x="38925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47110" name="Line 6"/>
          <p:cNvSpPr>
            <a:spLocks noChangeShapeType="1"/>
          </p:cNvSpPr>
          <p:nvPr/>
        </p:nvSpPr>
        <p:spPr bwMode="auto">
          <a:xfrm>
            <a:off x="2514600" y="1828800"/>
            <a:ext cx="1600200" cy="152400"/>
          </a:xfrm>
          <a:prstGeom prst="line">
            <a:avLst/>
          </a:prstGeom>
          <a:noFill/>
          <a:ln w="19050">
            <a:solidFill>
              <a:srgbClr val="FF9999"/>
            </a:solidFill>
            <a:round/>
            <a:headEnd/>
            <a:tailEnd/>
          </a:ln>
        </p:spPr>
        <p:txBody>
          <a:bodyPr wrap="none">
            <a:spAutoFit/>
          </a:bodyPr>
          <a:lstStyle/>
          <a:p>
            <a:endParaRPr lang="zh-CN" altLang="en-US"/>
          </a:p>
        </p:txBody>
      </p:sp>
      <p:sp>
        <p:nvSpPr>
          <p:cNvPr id="47111" name="Line 7"/>
          <p:cNvSpPr>
            <a:spLocks noChangeShapeType="1"/>
          </p:cNvSpPr>
          <p:nvPr/>
        </p:nvSpPr>
        <p:spPr bwMode="auto">
          <a:xfrm flipV="1">
            <a:off x="2514600" y="1981200"/>
            <a:ext cx="1600200" cy="457200"/>
          </a:xfrm>
          <a:prstGeom prst="line">
            <a:avLst/>
          </a:prstGeom>
          <a:noFill/>
          <a:ln w="19050">
            <a:solidFill>
              <a:srgbClr val="FF9999"/>
            </a:solidFill>
            <a:round/>
            <a:headEnd/>
            <a:tailEnd/>
          </a:ln>
        </p:spPr>
        <p:txBody>
          <a:bodyPr wrap="none">
            <a:spAutoFit/>
          </a:bodyPr>
          <a:lstStyle/>
          <a:p>
            <a:endParaRPr lang="zh-CN" altLang="en-US"/>
          </a:p>
        </p:txBody>
      </p:sp>
      <p:sp>
        <p:nvSpPr>
          <p:cNvPr id="47112" name="Line 8"/>
          <p:cNvSpPr>
            <a:spLocks noChangeShapeType="1"/>
          </p:cNvSpPr>
          <p:nvPr/>
        </p:nvSpPr>
        <p:spPr bwMode="auto">
          <a:xfrm flipV="1">
            <a:off x="2438400" y="1981200"/>
            <a:ext cx="1676400" cy="1066800"/>
          </a:xfrm>
          <a:prstGeom prst="line">
            <a:avLst/>
          </a:prstGeom>
          <a:noFill/>
          <a:ln w="19050">
            <a:solidFill>
              <a:srgbClr val="FF9999"/>
            </a:solidFill>
            <a:round/>
            <a:headEnd/>
            <a:tailEnd/>
          </a:ln>
        </p:spPr>
        <p:txBody>
          <a:bodyPr wrap="none">
            <a:spAutoFit/>
          </a:bodyPr>
          <a:lstStyle/>
          <a:p>
            <a:endParaRPr lang="zh-CN" altLang="en-US"/>
          </a:p>
        </p:txBody>
      </p:sp>
      <p:sp>
        <p:nvSpPr>
          <p:cNvPr id="47113" name="Line 9"/>
          <p:cNvSpPr>
            <a:spLocks noChangeShapeType="1"/>
          </p:cNvSpPr>
          <p:nvPr/>
        </p:nvSpPr>
        <p:spPr bwMode="auto">
          <a:xfrm flipV="1">
            <a:off x="2514600" y="1981200"/>
            <a:ext cx="1600200" cy="1676400"/>
          </a:xfrm>
          <a:prstGeom prst="line">
            <a:avLst/>
          </a:prstGeom>
          <a:noFill/>
          <a:ln w="19050">
            <a:solidFill>
              <a:srgbClr val="FF9999"/>
            </a:solidFill>
            <a:round/>
            <a:headEnd/>
            <a:tailEnd/>
          </a:ln>
        </p:spPr>
        <p:txBody>
          <a:bodyPr wrap="none">
            <a:spAutoFit/>
          </a:bodyPr>
          <a:lstStyle/>
          <a:p>
            <a:endParaRPr lang="zh-CN" altLang="en-US"/>
          </a:p>
        </p:txBody>
      </p:sp>
      <p:sp>
        <p:nvSpPr>
          <p:cNvPr id="47114" name="Line 10"/>
          <p:cNvSpPr>
            <a:spLocks noChangeShapeType="1"/>
          </p:cNvSpPr>
          <p:nvPr/>
        </p:nvSpPr>
        <p:spPr bwMode="auto">
          <a:xfrm>
            <a:off x="2514600" y="1828800"/>
            <a:ext cx="1600200" cy="1066800"/>
          </a:xfrm>
          <a:prstGeom prst="line">
            <a:avLst/>
          </a:prstGeom>
          <a:noFill/>
          <a:ln w="19050">
            <a:solidFill>
              <a:srgbClr val="FF9999"/>
            </a:solidFill>
            <a:round/>
            <a:headEnd/>
            <a:tailEnd/>
          </a:ln>
        </p:spPr>
        <p:txBody>
          <a:bodyPr wrap="none">
            <a:spAutoFit/>
          </a:bodyPr>
          <a:lstStyle/>
          <a:p>
            <a:endParaRPr lang="zh-CN" altLang="en-US"/>
          </a:p>
        </p:txBody>
      </p:sp>
      <p:sp>
        <p:nvSpPr>
          <p:cNvPr id="47115" name="Line 11"/>
          <p:cNvSpPr>
            <a:spLocks noChangeShapeType="1"/>
          </p:cNvSpPr>
          <p:nvPr/>
        </p:nvSpPr>
        <p:spPr bwMode="auto">
          <a:xfrm flipV="1">
            <a:off x="2514600" y="2895600"/>
            <a:ext cx="1600200" cy="762000"/>
          </a:xfrm>
          <a:prstGeom prst="line">
            <a:avLst/>
          </a:prstGeom>
          <a:noFill/>
          <a:ln w="19050">
            <a:solidFill>
              <a:srgbClr val="FF9999"/>
            </a:solidFill>
            <a:round/>
            <a:headEnd/>
            <a:tailEnd/>
          </a:ln>
        </p:spPr>
        <p:txBody>
          <a:bodyPr wrap="none">
            <a:spAutoFit/>
          </a:bodyPr>
          <a:lstStyle/>
          <a:p>
            <a:endParaRPr lang="zh-CN" altLang="en-US"/>
          </a:p>
        </p:txBody>
      </p:sp>
      <p:sp>
        <p:nvSpPr>
          <p:cNvPr id="47116" name="Line 12"/>
          <p:cNvSpPr>
            <a:spLocks noChangeShapeType="1"/>
          </p:cNvSpPr>
          <p:nvPr/>
        </p:nvSpPr>
        <p:spPr bwMode="auto">
          <a:xfrm flipV="1">
            <a:off x="2514600" y="2895600"/>
            <a:ext cx="1600200" cy="1371600"/>
          </a:xfrm>
          <a:prstGeom prst="line">
            <a:avLst/>
          </a:prstGeom>
          <a:noFill/>
          <a:ln w="19050">
            <a:solidFill>
              <a:srgbClr val="FF9999"/>
            </a:solidFill>
            <a:round/>
            <a:headEnd/>
            <a:tailEnd/>
          </a:ln>
        </p:spPr>
        <p:txBody>
          <a:bodyPr wrap="none">
            <a:spAutoFit/>
          </a:bodyPr>
          <a:lstStyle/>
          <a:p>
            <a:endParaRPr lang="zh-CN" altLang="en-US"/>
          </a:p>
        </p:txBody>
      </p:sp>
      <p:sp>
        <p:nvSpPr>
          <p:cNvPr id="47117" name="Line 13"/>
          <p:cNvSpPr>
            <a:spLocks noChangeShapeType="1"/>
          </p:cNvSpPr>
          <p:nvPr/>
        </p:nvSpPr>
        <p:spPr bwMode="auto">
          <a:xfrm>
            <a:off x="2514600" y="2438400"/>
            <a:ext cx="1600200" cy="14478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7118" name="Line 14"/>
          <p:cNvSpPr>
            <a:spLocks noChangeShapeType="1"/>
          </p:cNvSpPr>
          <p:nvPr/>
        </p:nvSpPr>
        <p:spPr bwMode="auto">
          <a:xfrm>
            <a:off x="2514600" y="3048000"/>
            <a:ext cx="1600200" cy="838200"/>
          </a:xfrm>
          <a:prstGeom prst="line">
            <a:avLst/>
          </a:prstGeom>
          <a:noFill/>
          <a:ln w="19050" cap="rnd">
            <a:solidFill>
              <a:schemeClr val="hlink"/>
            </a:solidFill>
            <a:prstDash val="sysDot"/>
            <a:round/>
            <a:headEnd/>
            <a:tailEnd/>
          </a:ln>
        </p:spPr>
        <p:txBody>
          <a:bodyPr wrap="none">
            <a:spAutoFit/>
          </a:bodyPr>
          <a:lstStyle/>
          <a:p>
            <a:endParaRPr lang="zh-CN" altLang="en-US"/>
          </a:p>
        </p:txBody>
      </p:sp>
      <p:sp>
        <p:nvSpPr>
          <p:cNvPr id="47119" name="Line 15"/>
          <p:cNvSpPr>
            <a:spLocks noChangeShapeType="1"/>
          </p:cNvSpPr>
          <p:nvPr/>
        </p:nvSpPr>
        <p:spPr bwMode="auto">
          <a:xfrm flipV="1">
            <a:off x="2514600" y="3886200"/>
            <a:ext cx="1600200" cy="1600200"/>
          </a:xfrm>
          <a:prstGeom prst="line">
            <a:avLst/>
          </a:prstGeom>
          <a:noFill/>
          <a:ln w="19050">
            <a:solidFill>
              <a:schemeClr val="hlink"/>
            </a:solidFill>
            <a:round/>
            <a:headEnd/>
            <a:tailEnd/>
          </a:ln>
        </p:spPr>
        <p:txBody>
          <a:bodyPr wrap="none">
            <a:spAutoFit/>
          </a:bodyPr>
          <a:lstStyle/>
          <a:p>
            <a:endParaRPr lang="zh-CN" altLang="en-US"/>
          </a:p>
        </p:txBody>
      </p:sp>
      <p:sp>
        <p:nvSpPr>
          <p:cNvPr id="47120" name="Line 16"/>
          <p:cNvSpPr>
            <a:spLocks noChangeShapeType="1"/>
          </p:cNvSpPr>
          <p:nvPr/>
        </p:nvSpPr>
        <p:spPr bwMode="auto">
          <a:xfrm>
            <a:off x="2514600" y="3048000"/>
            <a:ext cx="1600200" cy="1752600"/>
          </a:xfrm>
          <a:prstGeom prst="line">
            <a:avLst/>
          </a:prstGeom>
          <a:noFill/>
          <a:ln w="19050">
            <a:solidFill>
              <a:srgbClr val="FF9999"/>
            </a:solidFill>
            <a:round/>
            <a:headEnd/>
            <a:tailEnd/>
          </a:ln>
        </p:spPr>
        <p:txBody>
          <a:bodyPr wrap="none">
            <a:spAutoFit/>
          </a:bodyPr>
          <a:lstStyle/>
          <a:p>
            <a:endParaRPr lang="zh-CN" altLang="en-US"/>
          </a:p>
        </p:txBody>
      </p:sp>
      <p:sp>
        <p:nvSpPr>
          <p:cNvPr id="47121" name="Line 17"/>
          <p:cNvSpPr>
            <a:spLocks noChangeShapeType="1"/>
          </p:cNvSpPr>
          <p:nvPr/>
        </p:nvSpPr>
        <p:spPr bwMode="auto">
          <a:xfrm flipV="1">
            <a:off x="2514600" y="4800600"/>
            <a:ext cx="1600200" cy="1295400"/>
          </a:xfrm>
          <a:prstGeom prst="line">
            <a:avLst/>
          </a:prstGeom>
          <a:noFill/>
          <a:ln w="19050">
            <a:solidFill>
              <a:srgbClr val="FF9999"/>
            </a:solidFill>
            <a:round/>
            <a:headEnd/>
            <a:tailEnd/>
          </a:ln>
        </p:spPr>
        <p:txBody>
          <a:bodyPr wrap="none">
            <a:spAutoFit/>
          </a:bodyPr>
          <a:lstStyle/>
          <a:p>
            <a:endParaRPr lang="zh-CN" altLang="en-US"/>
          </a:p>
        </p:txBody>
      </p:sp>
      <p:sp>
        <p:nvSpPr>
          <p:cNvPr id="47122" name="Line 18"/>
          <p:cNvSpPr>
            <a:spLocks noChangeShapeType="1"/>
          </p:cNvSpPr>
          <p:nvPr/>
        </p:nvSpPr>
        <p:spPr bwMode="auto">
          <a:xfrm>
            <a:off x="2514600" y="3657600"/>
            <a:ext cx="1600200" cy="20574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7123" name="Line 19"/>
          <p:cNvSpPr>
            <a:spLocks noChangeShapeType="1"/>
          </p:cNvSpPr>
          <p:nvPr/>
        </p:nvSpPr>
        <p:spPr bwMode="auto">
          <a:xfrm>
            <a:off x="2514600" y="4267200"/>
            <a:ext cx="1600200" cy="14478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7124" name="Line 20"/>
          <p:cNvSpPr>
            <a:spLocks noChangeShapeType="1"/>
          </p:cNvSpPr>
          <p:nvPr/>
        </p:nvSpPr>
        <p:spPr bwMode="auto">
          <a:xfrm flipV="1">
            <a:off x="2514600" y="5715000"/>
            <a:ext cx="1600200" cy="3810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7125" name="Oval 21"/>
          <p:cNvSpPr>
            <a:spLocks noChangeArrowheads="1"/>
          </p:cNvSpPr>
          <p:nvPr/>
        </p:nvSpPr>
        <p:spPr bwMode="auto">
          <a:xfrm>
            <a:off x="2286000" y="1600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47126" name="Oval 22"/>
          <p:cNvSpPr>
            <a:spLocks noChangeArrowheads="1"/>
          </p:cNvSpPr>
          <p:nvPr/>
        </p:nvSpPr>
        <p:spPr bwMode="auto">
          <a:xfrm>
            <a:off x="2286000" y="22098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47127" name="Oval 23"/>
          <p:cNvSpPr>
            <a:spLocks noChangeArrowheads="1"/>
          </p:cNvSpPr>
          <p:nvPr/>
        </p:nvSpPr>
        <p:spPr bwMode="auto">
          <a:xfrm>
            <a:off x="2286000" y="2819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47128" name="Oval 24"/>
          <p:cNvSpPr>
            <a:spLocks noChangeArrowheads="1"/>
          </p:cNvSpPr>
          <p:nvPr/>
        </p:nvSpPr>
        <p:spPr bwMode="auto">
          <a:xfrm>
            <a:off x="2286000" y="34290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47129" name="Oval 25"/>
          <p:cNvSpPr>
            <a:spLocks noChangeArrowheads="1"/>
          </p:cNvSpPr>
          <p:nvPr/>
        </p:nvSpPr>
        <p:spPr bwMode="auto">
          <a:xfrm>
            <a:off x="2286000" y="40386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47130" name="Oval 26"/>
          <p:cNvSpPr>
            <a:spLocks noChangeArrowheads="1"/>
          </p:cNvSpPr>
          <p:nvPr/>
        </p:nvSpPr>
        <p:spPr bwMode="auto">
          <a:xfrm>
            <a:off x="2286000" y="4648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47131" name="Oval 27"/>
          <p:cNvSpPr>
            <a:spLocks noChangeArrowheads="1"/>
          </p:cNvSpPr>
          <p:nvPr/>
        </p:nvSpPr>
        <p:spPr bwMode="auto">
          <a:xfrm>
            <a:off x="2286000" y="5867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47132" name="Oval 28"/>
          <p:cNvSpPr>
            <a:spLocks noChangeArrowheads="1"/>
          </p:cNvSpPr>
          <p:nvPr/>
        </p:nvSpPr>
        <p:spPr bwMode="auto">
          <a:xfrm>
            <a:off x="2286000" y="52578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47133" name="Oval 29"/>
          <p:cNvSpPr>
            <a:spLocks noChangeArrowheads="1"/>
          </p:cNvSpPr>
          <p:nvPr/>
        </p:nvSpPr>
        <p:spPr bwMode="auto">
          <a:xfrm>
            <a:off x="3886200" y="17526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47134" name="Oval 30"/>
          <p:cNvSpPr>
            <a:spLocks noChangeArrowheads="1"/>
          </p:cNvSpPr>
          <p:nvPr/>
        </p:nvSpPr>
        <p:spPr bwMode="auto">
          <a:xfrm>
            <a:off x="3886200" y="26670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47135" name="Oval 31"/>
          <p:cNvSpPr>
            <a:spLocks noChangeArrowheads="1"/>
          </p:cNvSpPr>
          <p:nvPr/>
        </p:nvSpPr>
        <p:spPr bwMode="auto">
          <a:xfrm>
            <a:off x="3886200" y="3657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47136" name="Oval 32"/>
          <p:cNvSpPr>
            <a:spLocks noChangeArrowheads="1"/>
          </p:cNvSpPr>
          <p:nvPr/>
        </p:nvSpPr>
        <p:spPr bwMode="auto">
          <a:xfrm>
            <a:off x="3886200" y="45720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47137" name="Oval 33"/>
          <p:cNvSpPr>
            <a:spLocks noChangeArrowheads="1"/>
          </p:cNvSpPr>
          <p:nvPr/>
        </p:nvSpPr>
        <p:spPr bwMode="auto">
          <a:xfrm>
            <a:off x="3886200" y="54864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47138" name="Rectangle 34"/>
          <p:cNvSpPr>
            <a:spLocks noChangeArrowheads="1"/>
          </p:cNvSpPr>
          <p:nvPr/>
        </p:nvSpPr>
        <p:spPr bwMode="auto">
          <a:xfrm>
            <a:off x="43434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47139" name="Rectangle 35"/>
          <p:cNvSpPr>
            <a:spLocks noChangeArrowheads="1"/>
          </p:cNvSpPr>
          <p:nvPr/>
        </p:nvSpPr>
        <p:spPr bwMode="auto">
          <a:xfrm>
            <a:off x="43434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47140" name="Rectangle 36"/>
          <p:cNvSpPr>
            <a:spLocks noChangeArrowheads="1"/>
          </p:cNvSpPr>
          <p:nvPr/>
        </p:nvSpPr>
        <p:spPr bwMode="auto">
          <a:xfrm>
            <a:off x="42941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47141" name="Rectangle 37"/>
          <p:cNvSpPr>
            <a:spLocks noChangeArrowheads="1"/>
          </p:cNvSpPr>
          <p:nvPr/>
        </p:nvSpPr>
        <p:spPr bwMode="auto">
          <a:xfrm>
            <a:off x="43434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47142" name="Rectangle 38"/>
          <p:cNvSpPr>
            <a:spLocks noChangeArrowheads="1"/>
          </p:cNvSpPr>
          <p:nvPr/>
        </p:nvSpPr>
        <p:spPr bwMode="auto">
          <a:xfrm>
            <a:off x="42941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
        <p:nvSpPr>
          <p:cNvPr id="47143" name="Text Box 39"/>
          <p:cNvSpPr txBox="1">
            <a:spLocks noChangeArrowheads="1"/>
          </p:cNvSpPr>
          <p:nvPr/>
        </p:nvSpPr>
        <p:spPr bwMode="auto">
          <a:xfrm>
            <a:off x="1219200" y="1066800"/>
            <a:ext cx="742950" cy="366713"/>
          </a:xfrm>
          <a:prstGeom prst="rect">
            <a:avLst/>
          </a:prstGeom>
          <a:noFill/>
          <a:ln w="19050" algn="ctr">
            <a:noFill/>
            <a:miter lim="800000"/>
            <a:headEnd/>
            <a:tailEnd/>
          </a:ln>
        </p:spPr>
        <p:txBody>
          <a:bodyPr wrap="none">
            <a:spAutoFit/>
          </a:bodyPr>
          <a:lstStyle/>
          <a:p>
            <a:r>
              <a:rPr lang="en-US" altLang="zh-CN" sz="1800" b="1">
                <a:ea typeface="宋体" charset="-122"/>
              </a:rPr>
              <a:t>Price</a:t>
            </a:r>
          </a:p>
        </p:txBody>
      </p:sp>
      <p:sp>
        <p:nvSpPr>
          <p:cNvPr id="47144" name="Text Box 40"/>
          <p:cNvSpPr txBox="1">
            <a:spLocks noChangeArrowheads="1"/>
          </p:cNvSpPr>
          <p:nvPr/>
        </p:nvSpPr>
        <p:spPr bwMode="auto">
          <a:xfrm>
            <a:off x="5029200" y="1066800"/>
            <a:ext cx="3505200" cy="369888"/>
          </a:xfrm>
          <a:prstGeom prst="rect">
            <a:avLst/>
          </a:prstGeom>
          <a:noFill/>
          <a:ln w="19050" algn="ctr">
            <a:solidFill>
              <a:schemeClr val="tx1"/>
            </a:solidFill>
            <a:miter lim="800000"/>
            <a:headEnd/>
            <a:tailEnd/>
          </a:ln>
        </p:spPr>
        <p:txBody>
          <a:bodyPr>
            <a:spAutoFit/>
          </a:bodyPr>
          <a:lstStyle/>
          <a:p>
            <a:pPr algn="l"/>
            <a:r>
              <a:rPr lang="en-US" altLang="zh-CN" sz="1800">
                <a:ea typeface="宋体" charset="-122"/>
              </a:rPr>
              <a:t>Iteration </a:t>
            </a:r>
            <a:r>
              <a:rPr lang="en-US" altLang="zh-CN" sz="1800">
                <a:solidFill>
                  <a:schemeClr val="tx1"/>
                </a:solidFill>
                <a:ea typeface="宋体" charset="-122"/>
              </a:rPr>
              <a:t>: p =</a:t>
            </a:r>
            <a:r>
              <a:rPr lang="en-US" altLang="zh-CN" sz="1800" b="1">
                <a:solidFill>
                  <a:schemeClr val="tx1"/>
                </a:solidFill>
                <a:ea typeface="宋体" charset="-122"/>
              </a:rPr>
              <a:t> </a:t>
            </a:r>
            <a:r>
              <a:rPr lang="en-US" altLang="zh-CN" sz="1800">
                <a:solidFill>
                  <a:schemeClr val="tx1"/>
                </a:solidFill>
                <a:ea typeface="宋体" charset="-122"/>
              </a:rPr>
              <a:t>w(S)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U|</a:t>
            </a:r>
          </a:p>
        </p:txBody>
      </p:sp>
      <p:sp>
        <p:nvSpPr>
          <p:cNvPr id="47145" name="Text Box 41"/>
          <p:cNvSpPr txBox="1">
            <a:spLocks noChangeArrowheads="1"/>
          </p:cNvSpPr>
          <p:nvPr/>
        </p:nvSpPr>
        <p:spPr bwMode="auto">
          <a:xfrm>
            <a:off x="5029200" y="1752600"/>
            <a:ext cx="533400" cy="4100513"/>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b="1">
                <a:solidFill>
                  <a:srgbClr val="CC0000"/>
                </a:solidFill>
                <a:ea typeface="宋体" charset="-122"/>
              </a:rPr>
              <a:t>8/4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9/4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12/3</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10/3</a:t>
            </a:r>
          </a:p>
        </p:txBody>
      </p:sp>
      <p:sp>
        <p:nvSpPr>
          <p:cNvPr id="47146" name="Text Box 42"/>
          <p:cNvSpPr txBox="1">
            <a:spLocks noChangeArrowheads="1"/>
          </p:cNvSpPr>
          <p:nvPr/>
        </p:nvSpPr>
        <p:spPr bwMode="auto">
          <a:xfrm>
            <a:off x="5791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9/2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10/2</a:t>
            </a:r>
          </a:p>
        </p:txBody>
      </p:sp>
      <p:sp>
        <p:nvSpPr>
          <p:cNvPr id="47147" name="Text Box 43"/>
          <p:cNvSpPr txBox="1">
            <a:spLocks noChangeArrowheads="1"/>
          </p:cNvSpPr>
          <p:nvPr/>
        </p:nvSpPr>
        <p:spPr bwMode="auto">
          <a:xfrm>
            <a:off x="6553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10/1</a:t>
            </a:r>
          </a:p>
        </p:txBody>
      </p:sp>
      <p:sp>
        <p:nvSpPr>
          <p:cNvPr id="47148" name="Text Box 44"/>
          <p:cNvSpPr txBox="1">
            <a:spLocks noChangeArrowheads="1"/>
          </p:cNvSpPr>
          <p:nvPr/>
        </p:nvSpPr>
        <p:spPr bwMode="auto">
          <a:xfrm>
            <a:off x="1371600" y="1676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7149" name="Text Box 45"/>
          <p:cNvSpPr txBox="1">
            <a:spLocks noChangeArrowheads="1"/>
          </p:cNvSpPr>
          <p:nvPr/>
        </p:nvSpPr>
        <p:spPr bwMode="auto">
          <a:xfrm>
            <a:off x="1371600" y="22098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7150" name="Text Box 46"/>
          <p:cNvSpPr txBox="1">
            <a:spLocks noChangeArrowheads="1"/>
          </p:cNvSpPr>
          <p:nvPr/>
        </p:nvSpPr>
        <p:spPr bwMode="auto">
          <a:xfrm>
            <a:off x="1371600" y="2819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7151" name="Text Box 47"/>
          <p:cNvSpPr txBox="1">
            <a:spLocks noChangeArrowheads="1"/>
          </p:cNvSpPr>
          <p:nvPr/>
        </p:nvSpPr>
        <p:spPr bwMode="auto">
          <a:xfrm>
            <a:off x="1371600" y="34290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7152" name="Text Box 48"/>
          <p:cNvSpPr txBox="1">
            <a:spLocks noChangeArrowheads="1"/>
          </p:cNvSpPr>
          <p:nvPr/>
        </p:nvSpPr>
        <p:spPr bwMode="auto">
          <a:xfrm>
            <a:off x="1287463" y="41148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
        <p:nvSpPr>
          <p:cNvPr id="47153" name="Text Box 49"/>
          <p:cNvSpPr txBox="1">
            <a:spLocks noChangeArrowheads="1"/>
          </p:cNvSpPr>
          <p:nvPr/>
        </p:nvSpPr>
        <p:spPr bwMode="auto">
          <a:xfrm>
            <a:off x="1295400" y="47244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
        <p:nvSpPr>
          <p:cNvPr id="47154" name="Text Box 50"/>
          <p:cNvSpPr txBox="1">
            <a:spLocks noChangeArrowheads="1"/>
          </p:cNvSpPr>
          <p:nvPr/>
        </p:nvSpPr>
        <p:spPr bwMode="auto">
          <a:xfrm>
            <a:off x="1371600" y="5943600"/>
            <a:ext cx="296863" cy="336550"/>
          </a:xfrm>
          <a:prstGeom prst="rect">
            <a:avLst/>
          </a:prstGeom>
          <a:noFill/>
          <a:ln w="19050" algn="ctr">
            <a:noFill/>
            <a:miter lim="800000"/>
            <a:headEnd/>
            <a:tailEnd/>
          </a:ln>
        </p:spPr>
        <p:txBody>
          <a:bodyPr wrap="none">
            <a:spAutoFit/>
          </a:bodyPr>
          <a:lstStyle/>
          <a:p>
            <a:r>
              <a:rPr lang="en-US" altLang="zh-CN" sz="1600">
                <a:ea typeface="宋体" charset="-122"/>
              </a:rPr>
              <a:t>5</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Line 2"/>
          <p:cNvSpPr>
            <a:spLocks noChangeShapeType="1"/>
          </p:cNvSpPr>
          <p:nvPr/>
        </p:nvSpPr>
        <p:spPr bwMode="auto">
          <a:xfrm flipV="1">
            <a:off x="2514600" y="2895600"/>
            <a:ext cx="1600200" cy="1981200"/>
          </a:xfrm>
          <a:prstGeom prst="line">
            <a:avLst/>
          </a:prstGeom>
          <a:noFill/>
          <a:ln w="19050">
            <a:solidFill>
              <a:srgbClr val="FF9999"/>
            </a:solidFill>
            <a:round/>
            <a:headEnd/>
            <a:tailEnd/>
          </a:ln>
        </p:spPr>
        <p:txBody>
          <a:bodyPr wrap="none">
            <a:spAutoFit/>
          </a:bodyPr>
          <a:lstStyle/>
          <a:p>
            <a:endParaRPr lang="zh-CN" altLang="en-US"/>
          </a:p>
        </p:txBody>
      </p:sp>
      <p:sp>
        <p:nvSpPr>
          <p:cNvPr id="48131" name="Rectangle 3"/>
          <p:cNvSpPr>
            <a:spLocks noGrp="1" noChangeArrowheads="1"/>
          </p:cNvSpPr>
          <p:nvPr>
            <p:ph type="title"/>
          </p:nvPr>
        </p:nvSpPr>
        <p:spPr>
          <a:xfrm>
            <a:off x="762000" y="152400"/>
            <a:ext cx="7772400" cy="685800"/>
          </a:xfrm>
        </p:spPr>
        <p:txBody>
          <a:bodyPr/>
          <a:lstStyle/>
          <a:p>
            <a:pPr eaLnBrk="1" hangingPunct="1"/>
            <a:r>
              <a:rPr lang="en-US" altLang="zh-CN" sz="3200" smtClean="0">
                <a:latin typeface="Arial" charset="0"/>
                <a:ea typeface="宋体" charset="-122"/>
              </a:rPr>
              <a:t>Example run of the algorithm</a:t>
            </a:r>
            <a:endParaRPr lang="en-US" altLang="zh-CN" sz="2800" smtClean="0">
              <a:latin typeface="Arial" charset="0"/>
              <a:ea typeface="宋体" charset="-122"/>
            </a:endParaRPr>
          </a:p>
        </p:txBody>
      </p:sp>
      <p:sp>
        <p:nvSpPr>
          <p:cNvPr id="48132" name="Text Box 4"/>
          <p:cNvSpPr txBox="1">
            <a:spLocks noChangeArrowheads="1"/>
          </p:cNvSpPr>
          <p:nvPr/>
        </p:nvSpPr>
        <p:spPr bwMode="auto">
          <a:xfrm>
            <a:off x="22860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48133" name="Text Box 5"/>
          <p:cNvSpPr txBox="1">
            <a:spLocks noChangeArrowheads="1"/>
          </p:cNvSpPr>
          <p:nvPr/>
        </p:nvSpPr>
        <p:spPr bwMode="auto">
          <a:xfrm>
            <a:off x="38925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48134" name="Line 6"/>
          <p:cNvSpPr>
            <a:spLocks noChangeShapeType="1"/>
          </p:cNvSpPr>
          <p:nvPr/>
        </p:nvSpPr>
        <p:spPr bwMode="auto">
          <a:xfrm>
            <a:off x="2514600" y="1828800"/>
            <a:ext cx="1600200" cy="152400"/>
          </a:xfrm>
          <a:prstGeom prst="line">
            <a:avLst/>
          </a:prstGeom>
          <a:noFill/>
          <a:ln w="19050">
            <a:solidFill>
              <a:srgbClr val="FF9999"/>
            </a:solidFill>
            <a:round/>
            <a:headEnd/>
            <a:tailEnd/>
          </a:ln>
        </p:spPr>
        <p:txBody>
          <a:bodyPr wrap="none">
            <a:spAutoFit/>
          </a:bodyPr>
          <a:lstStyle/>
          <a:p>
            <a:endParaRPr lang="zh-CN" altLang="en-US"/>
          </a:p>
        </p:txBody>
      </p:sp>
      <p:sp>
        <p:nvSpPr>
          <p:cNvPr id="48135" name="Line 7"/>
          <p:cNvSpPr>
            <a:spLocks noChangeShapeType="1"/>
          </p:cNvSpPr>
          <p:nvPr/>
        </p:nvSpPr>
        <p:spPr bwMode="auto">
          <a:xfrm flipV="1">
            <a:off x="2514600" y="1981200"/>
            <a:ext cx="1600200" cy="457200"/>
          </a:xfrm>
          <a:prstGeom prst="line">
            <a:avLst/>
          </a:prstGeom>
          <a:noFill/>
          <a:ln w="19050">
            <a:solidFill>
              <a:srgbClr val="FF9999"/>
            </a:solidFill>
            <a:round/>
            <a:headEnd/>
            <a:tailEnd/>
          </a:ln>
        </p:spPr>
        <p:txBody>
          <a:bodyPr wrap="none">
            <a:spAutoFit/>
          </a:bodyPr>
          <a:lstStyle/>
          <a:p>
            <a:endParaRPr lang="zh-CN" altLang="en-US"/>
          </a:p>
        </p:txBody>
      </p:sp>
      <p:sp>
        <p:nvSpPr>
          <p:cNvPr id="48136" name="Line 8"/>
          <p:cNvSpPr>
            <a:spLocks noChangeShapeType="1"/>
          </p:cNvSpPr>
          <p:nvPr/>
        </p:nvSpPr>
        <p:spPr bwMode="auto">
          <a:xfrm flipV="1">
            <a:off x="2438400" y="1981200"/>
            <a:ext cx="1676400" cy="1066800"/>
          </a:xfrm>
          <a:prstGeom prst="line">
            <a:avLst/>
          </a:prstGeom>
          <a:noFill/>
          <a:ln w="19050">
            <a:solidFill>
              <a:srgbClr val="FF9999"/>
            </a:solidFill>
            <a:round/>
            <a:headEnd/>
            <a:tailEnd/>
          </a:ln>
        </p:spPr>
        <p:txBody>
          <a:bodyPr wrap="none">
            <a:spAutoFit/>
          </a:bodyPr>
          <a:lstStyle/>
          <a:p>
            <a:endParaRPr lang="zh-CN" altLang="en-US"/>
          </a:p>
        </p:txBody>
      </p:sp>
      <p:sp>
        <p:nvSpPr>
          <p:cNvPr id="48137" name="Line 9"/>
          <p:cNvSpPr>
            <a:spLocks noChangeShapeType="1"/>
          </p:cNvSpPr>
          <p:nvPr/>
        </p:nvSpPr>
        <p:spPr bwMode="auto">
          <a:xfrm flipV="1">
            <a:off x="2514600" y="1981200"/>
            <a:ext cx="1600200" cy="1676400"/>
          </a:xfrm>
          <a:prstGeom prst="line">
            <a:avLst/>
          </a:prstGeom>
          <a:noFill/>
          <a:ln w="19050">
            <a:solidFill>
              <a:srgbClr val="FF9999"/>
            </a:solidFill>
            <a:round/>
            <a:headEnd/>
            <a:tailEnd/>
          </a:ln>
        </p:spPr>
        <p:txBody>
          <a:bodyPr wrap="none">
            <a:spAutoFit/>
          </a:bodyPr>
          <a:lstStyle/>
          <a:p>
            <a:endParaRPr lang="zh-CN" altLang="en-US"/>
          </a:p>
        </p:txBody>
      </p:sp>
      <p:sp>
        <p:nvSpPr>
          <p:cNvPr id="48138" name="Line 10"/>
          <p:cNvSpPr>
            <a:spLocks noChangeShapeType="1"/>
          </p:cNvSpPr>
          <p:nvPr/>
        </p:nvSpPr>
        <p:spPr bwMode="auto">
          <a:xfrm>
            <a:off x="2514600" y="1828800"/>
            <a:ext cx="1600200" cy="1066800"/>
          </a:xfrm>
          <a:prstGeom prst="line">
            <a:avLst/>
          </a:prstGeom>
          <a:noFill/>
          <a:ln w="19050">
            <a:solidFill>
              <a:srgbClr val="FF9999"/>
            </a:solidFill>
            <a:round/>
            <a:headEnd/>
            <a:tailEnd/>
          </a:ln>
        </p:spPr>
        <p:txBody>
          <a:bodyPr wrap="none">
            <a:spAutoFit/>
          </a:bodyPr>
          <a:lstStyle/>
          <a:p>
            <a:endParaRPr lang="zh-CN" altLang="en-US"/>
          </a:p>
        </p:txBody>
      </p:sp>
      <p:sp>
        <p:nvSpPr>
          <p:cNvPr id="48139" name="Line 11"/>
          <p:cNvSpPr>
            <a:spLocks noChangeShapeType="1"/>
          </p:cNvSpPr>
          <p:nvPr/>
        </p:nvSpPr>
        <p:spPr bwMode="auto">
          <a:xfrm flipV="1">
            <a:off x="2514600" y="2895600"/>
            <a:ext cx="1600200" cy="762000"/>
          </a:xfrm>
          <a:prstGeom prst="line">
            <a:avLst/>
          </a:prstGeom>
          <a:noFill/>
          <a:ln w="19050">
            <a:solidFill>
              <a:srgbClr val="FF9999"/>
            </a:solidFill>
            <a:round/>
            <a:headEnd/>
            <a:tailEnd/>
          </a:ln>
        </p:spPr>
        <p:txBody>
          <a:bodyPr wrap="none">
            <a:spAutoFit/>
          </a:bodyPr>
          <a:lstStyle/>
          <a:p>
            <a:endParaRPr lang="zh-CN" altLang="en-US"/>
          </a:p>
        </p:txBody>
      </p:sp>
      <p:sp>
        <p:nvSpPr>
          <p:cNvPr id="48140" name="Line 12"/>
          <p:cNvSpPr>
            <a:spLocks noChangeShapeType="1"/>
          </p:cNvSpPr>
          <p:nvPr/>
        </p:nvSpPr>
        <p:spPr bwMode="auto">
          <a:xfrm flipV="1">
            <a:off x="2514600" y="2895600"/>
            <a:ext cx="1600200" cy="1371600"/>
          </a:xfrm>
          <a:prstGeom prst="line">
            <a:avLst/>
          </a:prstGeom>
          <a:noFill/>
          <a:ln w="19050">
            <a:solidFill>
              <a:srgbClr val="FF9999"/>
            </a:solidFill>
            <a:round/>
            <a:headEnd/>
            <a:tailEnd/>
          </a:ln>
        </p:spPr>
        <p:txBody>
          <a:bodyPr wrap="none">
            <a:spAutoFit/>
          </a:bodyPr>
          <a:lstStyle/>
          <a:p>
            <a:endParaRPr lang="zh-CN" altLang="en-US"/>
          </a:p>
        </p:txBody>
      </p:sp>
      <p:sp>
        <p:nvSpPr>
          <p:cNvPr id="48141" name="Line 13"/>
          <p:cNvSpPr>
            <a:spLocks noChangeShapeType="1"/>
          </p:cNvSpPr>
          <p:nvPr/>
        </p:nvSpPr>
        <p:spPr bwMode="auto">
          <a:xfrm>
            <a:off x="2514600" y="2438400"/>
            <a:ext cx="1600200" cy="14478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8142" name="Line 14"/>
          <p:cNvSpPr>
            <a:spLocks noChangeShapeType="1"/>
          </p:cNvSpPr>
          <p:nvPr/>
        </p:nvSpPr>
        <p:spPr bwMode="auto">
          <a:xfrm>
            <a:off x="2514600" y="3048000"/>
            <a:ext cx="1600200" cy="8382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8143" name="Line 15"/>
          <p:cNvSpPr>
            <a:spLocks noChangeShapeType="1"/>
          </p:cNvSpPr>
          <p:nvPr/>
        </p:nvSpPr>
        <p:spPr bwMode="auto">
          <a:xfrm flipV="1">
            <a:off x="2514600" y="3886200"/>
            <a:ext cx="1600200" cy="1600200"/>
          </a:xfrm>
          <a:prstGeom prst="line">
            <a:avLst/>
          </a:prstGeom>
          <a:noFill/>
          <a:ln w="19050">
            <a:solidFill>
              <a:srgbClr val="003399"/>
            </a:solidFill>
            <a:round/>
            <a:headEnd/>
            <a:tailEnd/>
          </a:ln>
        </p:spPr>
        <p:txBody>
          <a:bodyPr wrap="none">
            <a:spAutoFit/>
          </a:bodyPr>
          <a:lstStyle/>
          <a:p>
            <a:endParaRPr lang="zh-CN" altLang="en-US"/>
          </a:p>
        </p:txBody>
      </p:sp>
      <p:sp>
        <p:nvSpPr>
          <p:cNvPr id="48144" name="Line 16"/>
          <p:cNvSpPr>
            <a:spLocks noChangeShapeType="1"/>
          </p:cNvSpPr>
          <p:nvPr/>
        </p:nvSpPr>
        <p:spPr bwMode="auto">
          <a:xfrm>
            <a:off x="2514600" y="3048000"/>
            <a:ext cx="1600200" cy="1752600"/>
          </a:xfrm>
          <a:prstGeom prst="line">
            <a:avLst/>
          </a:prstGeom>
          <a:noFill/>
          <a:ln w="19050">
            <a:solidFill>
              <a:srgbClr val="FF9999"/>
            </a:solidFill>
            <a:round/>
            <a:headEnd/>
            <a:tailEnd/>
          </a:ln>
        </p:spPr>
        <p:txBody>
          <a:bodyPr wrap="none">
            <a:spAutoFit/>
          </a:bodyPr>
          <a:lstStyle/>
          <a:p>
            <a:endParaRPr lang="zh-CN" altLang="en-US"/>
          </a:p>
        </p:txBody>
      </p:sp>
      <p:sp>
        <p:nvSpPr>
          <p:cNvPr id="48145" name="Line 17"/>
          <p:cNvSpPr>
            <a:spLocks noChangeShapeType="1"/>
          </p:cNvSpPr>
          <p:nvPr/>
        </p:nvSpPr>
        <p:spPr bwMode="auto">
          <a:xfrm flipV="1">
            <a:off x="2514600" y="4800600"/>
            <a:ext cx="1600200" cy="1295400"/>
          </a:xfrm>
          <a:prstGeom prst="line">
            <a:avLst/>
          </a:prstGeom>
          <a:noFill/>
          <a:ln w="19050">
            <a:solidFill>
              <a:srgbClr val="FF9999"/>
            </a:solidFill>
            <a:round/>
            <a:headEnd/>
            <a:tailEnd/>
          </a:ln>
        </p:spPr>
        <p:txBody>
          <a:bodyPr wrap="none">
            <a:spAutoFit/>
          </a:bodyPr>
          <a:lstStyle/>
          <a:p>
            <a:endParaRPr lang="zh-CN" altLang="en-US"/>
          </a:p>
        </p:txBody>
      </p:sp>
      <p:sp>
        <p:nvSpPr>
          <p:cNvPr id="48146" name="Line 18"/>
          <p:cNvSpPr>
            <a:spLocks noChangeShapeType="1"/>
          </p:cNvSpPr>
          <p:nvPr/>
        </p:nvSpPr>
        <p:spPr bwMode="auto">
          <a:xfrm>
            <a:off x="2514600" y="3657600"/>
            <a:ext cx="1600200" cy="20574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8147" name="Line 19"/>
          <p:cNvSpPr>
            <a:spLocks noChangeShapeType="1"/>
          </p:cNvSpPr>
          <p:nvPr/>
        </p:nvSpPr>
        <p:spPr bwMode="auto">
          <a:xfrm>
            <a:off x="2514600" y="4267200"/>
            <a:ext cx="1600200" cy="14478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8148" name="Line 20"/>
          <p:cNvSpPr>
            <a:spLocks noChangeShapeType="1"/>
          </p:cNvSpPr>
          <p:nvPr/>
        </p:nvSpPr>
        <p:spPr bwMode="auto">
          <a:xfrm flipV="1">
            <a:off x="2514600" y="5715000"/>
            <a:ext cx="1600200" cy="3810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8149" name="Oval 21"/>
          <p:cNvSpPr>
            <a:spLocks noChangeArrowheads="1"/>
          </p:cNvSpPr>
          <p:nvPr/>
        </p:nvSpPr>
        <p:spPr bwMode="auto">
          <a:xfrm>
            <a:off x="2286000" y="1600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48150" name="Oval 22"/>
          <p:cNvSpPr>
            <a:spLocks noChangeArrowheads="1"/>
          </p:cNvSpPr>
          <p:nvPr/>
        </p:nvSpPr>
        <p:spPr bwMode="auto">
          <a:xfrm>
            <a:off x="2286000" y="22098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48151" name="Oval 23"/>
          <p:cNvSpPr>
            <a:spLocks noChangeArrowheads="1"/>
          </p:cNvSpPr>
          <p:nvPr/>
        </p:nvSpPr>
        <p:spPr bwMode="auto">
          <a:xfrm>
            <a:off x="2286000" y="2819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48152" name="Oval 24"/>
          <p:cNvSpPr>
            <a:spLocks noChangeArrowheads="1"/>
          </p:cNvSpPr>
          <p:nvPr/>
        </p:nvSpPr>
        <p:spPr bwMode="auto">
          <a:xfrm>
            <a:off x="2286000" y="34290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48153" name="Oval 25"/>
          <p:cNvSpPr>
            <a:spLocks noChangeArrowheads="1"/>
          </p:cNvSpPr>
          <p:nvPr/>
        </p:nvSpPr>
        <p:spPr bwMode="auto">
          <a:xfrm>
            <a:off x="2286000" y="40386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48154" name="Oval 26"/>
          <p:cNvSpPr>
            <a:spLocks noChangeArrowheads="1"/>
          </p:cNvSpPr>
          <p:nvPr/>
        </p:nvSpPr>
        <p:spPr bwMode="auto">
          <a:xfrm>
            <a:off x="2286000" y="4648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48155" name="Oval 27"/>
          <p:cNvSpPr>
            <a:spLocks noChangeArrowheads="1"/>
          </p:cNvSpPr>
          <p:nvPr/>
        </p:nvSpPr>
        <p:spPr bwMode="auto">
          <a:xfrm>
            <a:off x="2286000" y="5867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48156" name="Oval 28"/>
          <p:cNvSpPr>
            <a:spLocks noChangeArrowheads="1"/>
          </p:cNvSpPr>
          <p:nvPr/>
        </p:nvSpPr>
        <p:spPr bwMode="auto">
          <a:xfrm>
            <a:off x="2286000" y="5257800"/>
            <a:ext cx="419100"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48157" name="Oval 29"/>
          <p:cNvSpPr>
            <a:spLocks noChangeArrowheads="1"/>
          </p:cNvSpPr>
          <p:nvPr/>
        </p:nvSpPr>
        <p:spPr bwMode="auto">
          <a:xfrm>
            <a:off x="3886200" y="17526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48158" name="Oval 30"/>
          <p:cNvSpPr>
            <a:spLocks noChangeArrowheads="1"/>
          </p:cNvSpPr>
          <p:nvPr/>
        </p:nvSpPr>
        <p:spPr bwMode="auto">
          <a:xfrm>
            <a:off x="3886200" y="26670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48159" name="Oval 31"/>
          <p:cNvSpPr>
            <a:spLocks noChangeArrowheads="1"/>
          </p:cNvSpPr>
          <p:nvPr/>
        </p:nvSpPr>
        <p:spPr bwMode="auto">
          <a:xfrm>
            <a:off x="3886200" y="36576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48160" name="Oval 32"/>
          <p:cNvSpPr>
            <a:spLocks noChangeArrowheads="1"/>
          </p:cNvSpPr>
          <p:nvPr/>
        </p:nvSpPr>
        <p:spPr bwMode="auto">
          <a:xfrm>
            <a:off x="3886200" y="45720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48161" name="Oval 33"/>
          <p:cNvSpPr>
            <a:spLocks noChangeArrowheads="1"/>
          </p:cNvSpPr>
          <p:nvPr/>
        </p:nvSpPr>
        <p:spPr bwMode="auto">
          <a:xfrm>
            <a:off x="3886200" y="54864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48162" name="Rectangle 34"/>
          <p:cNvSpPr>
            <a:spLocks noChangeArrowheads="1"/>
          </p:cNvSpPr>
          <p:nvPr/>
        </p:nvSpPr>
        <p:spPr bwMode="auto">
          <a:xfrm>
            <a:off x="43434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48163" name="Rectangle 35"/>
          <p:cNvSpPr>
            <a:spLocks noChangeArrowheads="1"/>
          </p:cNvSpPr>
          <p:nvPr/>
        </p:nvSpPr>
        <p:spPr bwMode="auto">
          <a:xfrm>
            <a:off x="43434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48164" name="Rectangle 36"/>
          <p:cNvSpPr>
            <a:spLocks noChangeArrowheads="1"/>
          </p:cNvSpPr>
          <p:nvPr/>
        </p:nvSpPr>
        <p:spPr bwMode="auto">
          <a:xfrm>
            <a:off x="42941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48165" name="Rectangle 37"/>
          <p:cNvSpPr>
            <a:spLocks noChangeArrowheads="1"/>
          </p:cNvSpPr>
          <p:nvPr/>
        </p:nvSpPr>
        <p:spPr bwMode="auto">
          <a:xfrm>
            <a:off x="43434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48166" name="Rectangle 38"/>
          <p:cNvSpPr>
            <a:spLocks noChangeArrowheads="1"/>
          </p:cNvSpPr>
          <p:nvPr/>
        </p:nvSpPr>
        <p:spPr bwMode="auto">
          <a:xfrm>
            <a:off x="42941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
        <p:nvSpPr>
          <p:cNvPr id="48167" name="Text Box 39"/>
          <p:cNvSpPr txBox="1">
            <a:spLocks noChangeArrowheads="1"/>
          </p:cNvSpPr>
          <p:nvPr/>
        </p:nvSpPr>
        <p:spPr bwMode="auto">
          <a:xfrm>
            <a:off x="1219200" y="1066800"/>
            <a:ext cx="742950" cy="366713"/>
          </a:xfrm>
          <a:prstGeom prst="rect">
            <a:avLst/>
          </a:prstGeom>
          <a:noFill/>
          <a:ln w="19050" algn="ctr">
            <a:noFill/>
            <a:miter lim="800000"/>
            <a:headEnd/>
            <a:tailEnd/>
          </a:ln>
        </p:spPr>
        <p:txBody>
          <a:bodyPr wrap="none">
            <a:spAutoFit/>
          </a:bodyPr>
          <a:lstStyle/>
          <a:p>
            <a:r>
              <a:rPr lang="en-US" altLang="zh-CN" sz="1800" b="1">
                <a:ea typeface="宋体" charset="-122"/>
              </a:rPr>
              <a:t>Price</a:t>
            </a:r>
          </a:p>
        </p:txBody>
      </p:sp>
      <p:sp>
        <p:nvSpPr>
          <p:cNvPr id="48168" name="Text Box 40"/>
          <p:cNvSpPr txBox="1">
            <a:spLocks noChangeArrowheads="1"/>
          </p:cNvSpPr>
          <p:nvPr/>
        </p:nvSpPr>
        <p:spPr bwMode="auto">
          <a:xfrm>
            <a:off x="5029200" y="1066800"/>
            <a:ext cx="3505200" cy="369888"/>
          </a:xfrm>
          <a:prstGeom prst="rect">
            <a:avLst/>
          </a:prstGeom>
          <a:noFill/>
          <a:ln w="19050" algn="ctr">
            <a:solidFill>
              <a:schemeClr val="tx1"/>
            </a:solidFill>
            <a:miter lim="800000"/>
            <a:headEnd/>
            <a:tailEnd/>
          </a:ln>
        </p:spPr>
        <p:txBody>
          <a:bodyPr>
            <a:spAutoFit/>
          </a:bodyPr>
          <a:lstStyle/>
          <a:p>
            <a:pPr algn="l"/>
            <a:r>
              <a:rPr lang="en-US" altLang="zh-CN" sz="1800">
                <a:ea typeface="宋体" charset="-122"/>
              </a:rPr>
              <a:t>Iteration : </a:t>
            </a:r>
            <a:r>
              <a:rPr lang="en-US" altLang="zh-CN" sz="1800">
                <a:solidFill>
                  <a:schemeClr val="tx1"/>
                </a:solidFill>
                <a:ea typeface="宋体" charset="-122"/>
              </a:rPr>
              <a:t>p =</a:t>
            </a:r>
            <a:r>
              <a:rPr lang="en-US" altLang="zh-CN" sz="1800" b="1">
                <a:solidFill>
                  <a:schemeClr val="tx1"/>
                </a:solidFill>
                <a:ea typeface="宋体" charset="-122"/>
              </a:rPr>
              <a:t> </a:t>
            </a:r>
            <a:r>
              <a:rPr lang="en-US" altLang="zh-CN" sz="1800">
                <a:solidFill>
                  <a:schemeClr val="tx1"/>
                </a:solidFill>
                <a:ea typeface="宋体" charset="-122"/>
              </a:rPr>
              <a:t>w(S)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U|</a:t>
            </a:r>
          </a:p>
        </p:txBody>
      </p:sp>
      <p:sp>
        <p:nvSpPr>
          <p:cNvPr id="48169" name="Text Box 41"/>
          <p:cNvSpPr txBox="1">
            <a:spLocks noChangeArrowheads="1"/>
          </p:cNvSpPr>
          <p:nvPr/>
        </p:nvSpPr>
        <p:spPr bwMode="auto">
          <a:xfrm>
            <a:off x="5029200" y="1752600"/>
            <a:ext cx="533400" cy="4100513"/>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b="1">
                <a:solidFill>
                  <a:srgbClr val="CC0000"/>
                </a:solidFill>
                <a:ea typeface="宋体" charset="-122"/>
              </a:rPr>
              <a:t>8/4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9/4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12/3</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10/3</a:t>
            </a:r>
          </a:p>
        </p:txBody>
      </p:sp>
      <p:sp>
        <p:nvSpPr>
          <p:cNvPr id="48170" name="Text Box 42"/>
          <p:cNvSpPr txBox="1">
            <a:spLocks noChangeArrowheads="1"/>
          </p:cNvSpPr>
          <p:nvPr/>
        </p:nvSpPr>
        <p:spPr bwMode="auto">
          <a:xfrm>
            <a:off x="5791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9/2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10/2</a:t>
            </a:r>
          </a:p>
        </p:txBody>
      </p:sp>
      <p:sp>
        <p:nvSpPr>
          <p:cNvPr id="48171" name="Text Box 43"/>
          <p:cNvSpPr txBox="1">
            <a:spLocks noChangeArrowheads="1"/>
          </p:cNvSpPr>
          <p:nvPr/>
        </p:nvSpPr>
        <p:spPr bwMode="auto">
          <a:xfrm>
            <a:off x="6553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10/1</a:t>
            </a:r>
          </a:p>
        </p:txBody>
      </p:sp>
      <p:sp>
        <p:nvSpPr>
          <p:cNvPr id="48172" name="Text Box 44"/>
          <p:cNvSpPr txBox="1">
            <a:spLocks noChangeArrowheads="1"/>
          </p:cNvSpPr>
          <p:nvPr/>
        </p:nvSpPr>
        <p:spPr bwMode="auto">
          <a:xfrm>
            <a:off x="7315200" y="1752600"/>
            <a:ext cx="6096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p:txBody>
      </p:sp>
      <p:sp>
        <p:nvSpPr>
          <p:cNvPr id="48173" name="Text Box 45"/>
          <p:cNvSpPr txBox="1">
            <a:spLocks noChangeArrowheads="1"/>
          </p:cNvSpPr>
          <p:nvPr/>
        </p:nvSpPr>
        <p:spPr bwMode="auto">
          <a:xfrm>
            <a:off x="1371600" y="1676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8174" name="Text Box 46"/>
          <p:cNvSpPr txBox="1">
            <a:spLocks noChangeArrowheads="1"/>
          </p:cNvSpPr>
          <p:nvPr/>
        </p:nvSpPr>
        <p:spPr bwMode="auto">
          <a:xfrm>
            <a:off x="1371600" y="22098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8175" name="Text Box 47"/>
          <p:cNvSpPr txBox="1">
            <a:spLocks noChangeArrowheads="1"/>
          </p:cNvSpPr>
          <p:nvPr/>
        </p:nvSpPr>
        <p:spPr bwMode="auto">
          <a:xfrm>
            <a:off x="1371600" y="2819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8176" name="Text Box 48"/>
          <p:cNvSpPr txBox="1">
            <a:spLocks noChangeArrowheads="1"/>
          </p:cNvSpPr>
          <p:nvPr/>
        </p:nvSpPr>
        <p:spPr bwMode="auto">
          <a:xfrm>
            <a:off x="1371600" y="34290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8177" name="Text Box 49"/>
          <p:cNvSpPr txBox="1">
            <a:spLocks noChangeArrowheads="1"/>
          </p:cNvSpPr>
          <p:nvPr/>
        </p:nvSpPr>
        <p:spPr bwMode="auto">
          <a:xfrm>
            <a:off x="1287463" y="41148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
        <p:nvSpPr>
          <p:cNvPr id="48178" name="Text Box 50"/>
          <p:cNvSpPr txBox="1">
            <a:spLocks noChangeArrowheads="1"/>
          </p:cNvSpPr>
          <p:nvPr/>
        </p:nvSpPr>
        <p:spPr bwMode="auto">
          <a:xfrm>
            <a:off x="1295400" y="47244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
        <p:nvSpPr>
          <p:cNvPr id="48179" name="Text Box 52"/>
          <p:cNvSpPr txBox="1">
            <a:spLocks noChangeArrowheads="1"/>
          </p:cNvSpPr>
          <p:nvPr/>
        </p:nvSpPr>
        <p:spPr bwMode="auto">
          <a:xfrm>
            <a:off x="1371600" y="5943600"/>
            <a:ext cx="296863" cy="336550"/>
          </a:xfrm>
          <a:prstGeom prst="rect">
            <a:avLst/>
          </a:prstGeom>
          <a:noFill/>
          <a:ln w="19050" algn="ctr">
            <a:noFill/>
            <a:miter lim="800000"/>
            <a:headEnd/>
            <a:tailEnd/>
          </a:ln>
        </p:spPr>
        <p:txBody>
          <a:bodyPr wrap="none">
            <a:spAutoFit/>
          </a:bodyPr>
          <a:lstStyle/>
          <a:p>
            <a:r>
              <a:rPr lang="en-US" altLang="zh-CN" sz="1600">
                <a:ea typeface="宋体" charset="-122"/>
              </a:rPr>
              <a:t>5</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Line 2"/>
          <p:cNvSpPr>
            <a:spLocks noChangeShapeType="1"/>
          </p:cNvSpPr>
          <p:nvPr/>
        </p:nvSpPr>
        <p:spPr bwMode="auto">
          <a:xfrm flipV="1">
            <a:off x="2514600" y="2895600"/>
            <a:ext cx="1600200" cy="1981200"/>
          </a:xfrm>
          <a:prstGeom prst="line">
            <a:avLst/>
          </a:prstGeom>
          <a:noFill/>
          <a:ln w="19050">
            <a:solidFill>
              <a:srgbClr val="FF9999"/>
            </a:solidFill>
            <a:round/>
            <a:headEnd/>
            <a:tailEnd/>
          </a:ln>
        </p:spPr>
        <p:txBody>
          <a:bodyPr wrap="none">
            <a:spAutoFit/>
          </a:bodyPr>
          <a:lstStyle/>
          <a:p>
            <a:endParaRPr lang="zh-CN" altLang="en-US"/>
          </a:p>
        </p:txBody>
      </p:sp>
      <p:sp>
        <p:nvSpPr>
          <p:cNvPr id="49155" name="Rectangle 3"/>
          <p:cNvSpPr>
            <a:spLocks noGrp="1" noChangeArrowheads="1"/>
          </p:cNvSpPr>
          <p:nvPr>
            <p:ph type="title"/>
          </p:nvPr>
        </p:nvSpPr>
        <p:spPr>
          <a:xfrm>
            <a:off x="762000" y="152400"/>
            <a:ext cx="7772400" cy="685800"/>
          </a:xfrm>
        </p:spPr>
        <p:txBody>
          <a:bodyPr/>
          <a:lstStyle/>
          <a:p>
            <a:pPr eaLnBrk="1" hangingPunct="1"/>
            <a:r>
              <a:rPr lang="en-US" altLang="zh-CN" sz="3200" smtClean="0">
                <a:latin typeface="Arial" charset="0"/>
                <a:ea typeface="宋体" charset="-122"/>
              </a:rPr>
              <a:t>Example run of the algorithm</a:t>
            </a:r>
            <a:endParaRPr lang="en-US" altLang="zh-CN" sz="2800" smtClean="0">
              <a:latin typeface="Arial" charset="0"/>
              <a:ea typeface="宋体" charset="-122"/>
            </a:endParaRPr>
          </a:p>
        </p:txBody>
      </p:sp>
      <p:sp>
        <p:nvSpPr>
          <p:cNvPr id="49156" name="Text Box 4"/>
          <p:cNvSpPr txBox="1">
            <a:spLocks noChangeArrowheads="1"/>
          </p:cNvSpPr>
          <p:nvPr/>
        </p:nvSpPr>
        <p:spPr bwMode="auto">
          <a:xfrm>
            <a:off x="22860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49157" name="Text Box 5"/>
          <p:cNvSpPr txBox="1">
            <a:spLocks noChangeArrowheads="1"/>
          </p:cNvSpPr>
          <p:nvPr/>
        </p:nvSpPr>
        <p:spPr bwMode="auto">
          <a:xfrm>
            <a:off x="38925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49158" name="Line 6"/>
          <p:cNvSpPr>
            <a:spLocks noChangeShapeType="1"/>
          </p:cNvSpPr>
          <p:nvPr/>
        </p:nvSpPr>
        <p:spPr bwMode="auto">
          <a:xfrm>
            <a:off x="2514600" y="1828800"/>
            <a:ext cx="1600200" cy="152400"/>
          </a:xfrm>
          <a:prstGeom prst="line">
            <a:avLst/>
          </a:prstGeom>
          <a:noFill/>
          <a:ln w="19050">
            <a:solidFill>
              <a:srgbClr val="FF9999"/>
            </a:solidFill>
            <a:round/>
            <a:headEnd/>
            <a:tailEnd/>
          </a:ln>
        </p:spPr>
        <p:txBody>
          <a:bodyPr wrap="none">
            <a:spAutoFit/>
          </a:bodyPr>
          <a:lstStyle/>
          <a:p>
            <a:endParaRPr lang="zh-CN" altLang="en-US"/>
          </a:p>
        </p:txBody>
      </p:sp>
      <p:sp>
        <p:nvSpPr>
          <p:cNvPr id="49159" name="Line 7"/>
          <p:cNvSpPr>
            <a:spLocks noChangeShapeType="1"/>
          </p:cNvSpPr>
          <p:nvPr/>
        </p:nvSpPr>
        <p:spPr bwMode="auto">
          <a:xfrm flipV="1">
            <a:off x="2514600" y="1981200"/>
            <a:ext cx="1600200" cy="457200"/>
          </a:xfrm>
          <a:prstGeom prst="line">
            <a:avLst/>
          </a:prstGeom>
          <a:noFill/>
          <a:ln w="19050">
            <a:solidFill>
              <a:srgbClr val="FF9999"/>
            </a:solidFill>
            <a:round/>
            <a:headEnd/>
            <a:tailEnd/>
          </a:ln>
        </p:spPr>
        <p:txBody>
          <a:bodyPr wrap="none">
            <a:spAutoFit/>
          </a:bodyPr>
          <a:lstStyle/>
          <a:p>
            <a:endParaRPr lang="zh-CN" altLang="en-US"/>
          </a:p>
        </p:txBody>
      </p:sp>
      <p:sp>
        <p:nvSpPr>
          <p:cNvPr id="49160" name="Line 8"/>
          <p:cNvSpPr>
            <a:spLocks noChangeShapeType="1"/>
          </p:cNvSpPr>
          <p:nvPr/>
        </p:nvSpPr>
        <p:spPr bwMode="auto">
          <a:xfrm flipV="1">
            <a:off x="2438400" y="1981200"/>
            <a:ext cx="1676400" cy="1066800"/>
          </a:xfrm>
          <a:prstGeom prst="line">
            <a:avLst/>
          </a:prstGeom>
          <a:noFill/>
          <a:ln w="19050">
            <a:solidFill>
              <a:srgbClr val="FF9999"/>
            </a:solidFill>
            <a:round/>
            <a:headEnd/>
            <a:tailEnd/>
          </a:ln>
        </p:spPr>
        <p:txBody>
          <a:bodyPr wrap="none">
            <a:spAutoFit/>
          </a:bodyPr>
          <a:lstStyle/>
          <a:p>
            <a:endParaRPr lang="zh-CN" altLang="en-US"/>
          </a:p>
        </p:txBody>
      </p:sp>
      <p:sp>
        <p:nvSpPr>
          <p:cNvPr id="49161" name="Line 9"/>
          <p:cNvSpPr>
            <a:spLocks noChangeShapeType="1"/>
          </p:cNvSpPr>
          <p:nvPr/>
        </p:nvSpPr>
        <p:spPr bwMode="auto">
          <a:xfrm flipV="1">
            <a:off x="2514600" y="1981200"/>
            <a:ext cx="1600200" cy="1676400"/>
          </a:xfrm>
          <a:prstGeom prst="line">
            <a:avLst/>
          </a:prstGeom>
          <a:noFill/>
          <a:ln w="19050">
            <a:solidFill>
              <a:srgbClr val="FF9999"/>
            </a:solidFill>
            <a:round/>
            <a:headEnd/>
            <a:tailEnd/>
          </a:ln>
        </p:spPr>
        <p:txBody>
          <a:bodyPr wrap="none">
            <a:spAutoFit/>
          </a:bodyPr>
          <a:lstStyle/>
          <a:p>
            <a:endParaRPr lang="zh-CN" altLang="en-US"/>
          </a:p>
        </p:txBody>
      </p:sp>
      <p:sp>
        <p:nvSpPr>
          <p:cNvPr id="49162" name="Line 10"/>
          <p:cNvSpPr>
            <a:spLocks noChangeShapeType="1"/>
          </p:cNvSpPr>
          <p:nvPr/>
        </p:nvSpPr>
        <p:spPr bwMode="auto">
          <a:xfrm>
            <a:off x="2514600" y="1828800"/>
            <a:ext cx="1600200" cy="1066800"/>
          </a:xfrm>
          <a:prstGeom prst="line">
            <a:avLst/>
          </a:prstGeom>
          <a:noFill/>
          <a:ln w="19050">
            <a:solidFill>
              <a:srgbClr val="FF9999"/>
            </a:solidFill>
            <a:round/>
            <a:headEnd/>
            <a:tailEnd/>
          </a:ln>
        </p:spPr>
        <p:txBody>
          <a:bodyPr wrap="none">
            <a:spAutoFit/>
          </a:bodyPr>
          <a:lstStyle/>
          <a:p>
            <a:endParaRPr lang="zh-CN" altLang="en-US"/>
          </a:p>
        </p:txBody>
      </p:sp>
      <p:sp>
        <p:nvSpPr>
          <p:cNvPr id="49163" name="Line 11"/>
          <p:cNvSpPr>
            <a:spLocks noChangeShapeType="1"/>
          </p:cNvSpPr>
          <p:nvPr/>
        </p:nvSpPr>
        <p:spPr bwMode="auto">
          <a:xfrm flipV="1">
            <a:off x="2514600" y="2895600"/>
            <a:ext cx="1600200" cy="762000"/>
          </a:xfrm>
          <a:prstGeom prst="line">
            <a:avLst/>
          </a:prstGeom>
          <a:noFill/>
          <a:ln w="19050">
            <a:solidFill>
              <a:srgbClr val="FF9999"/>
            </a:solidFill>
            <a:round/>
            <a:headEnd/>
            <a:tailEnd/>
          </a:ln>
        </p:spPr>
        <p:txBody>
          <a:bodyPr wrap="none">
            <a:spAutoFit/>
          </a:bodyPr>
          <a:lstStyle/>
          <a:p>
            <a:endParaRPr lang="zh-CN" altLang="en-US"/>
          </a:p>
        </p:txBody>
      </p:sp>
      <p:sp>
        <p:nvSpPr>
          <p:cNvPr id="49164" name="Line 12"/>
          <p:cNvSpPr>
            <a:spLocks noChangeShapeType="1"/>
          </p:cNvSpPr>
          <p:nvPr/>
        </p:nvSpPr>
        <p:spPr bwMode="auto">
          <a:xfrm flipV="1">
            <a:off x="2514600" y="2895600"/>
            <a:ext cx="1600200" cy="1371600"/>
          </a:xfrm>
          <a:prstGeom prst="line">
            <a:avLst/>
          </a:prstGeom>
          <a:noFill/>
          <a:ln w="19050">
            <a:solidFill>
              <a:srgbClr val="FF9999"/>
            </a:solidFill>
            <a:round/>
            <a:headEnd/>
            <a:tailEnd/>
          </a:ln>
        </p:spPr>
        <p:txBody>
          <a:bodyPr wrap="none">
            <a:spAutoFit/>
          </a:bodyPr>
          <a:lstStyle/>
          <a:p>
            <a:endParaRPr lang="zh-CN" altLang="en-US"/>
          </a:p>
        </p:txBody>
      </p:sp>
      <p:sp>
        <p:nvSpPr>
          <p:cNvPr id="49165" name="Line 13"/>
          <p:cNvSpPr>
            <a:spLocks noChangeShapeType="1"/>
          </p:cNvSpPr>
          <p:nvPr/>
        </p:nvSpPr>
        <p:spPr bwMode="auto">
          <a:xfrm>
            <a:off x="2514600" y="2438400"/>
            <a:ext cx="1600200" cy="1447800"/>
          </a:xfrm>
          <a:prstGeom prst="line">
            <a:avLst/>
          </a:prstGeom>
          <a:noFill/>
          <a:ln w="19050">
            <a:solidFill>
              <a:srgbClr val="FF9999"/>
            </a:solidFill>
            <a:round/>
            <a:headEnd/>
            <a:tailEnd/>
          </a:ln>
        </p:spPr>
        <p:txBody>
          <a:bodyPr wrap="none">
            <a:spAutoFit/>
          </a:bodyPr>
          <a:lstStyle/>
          <a:p>
            <a:endParaRPr lang="zh-CN" altLang="en-US"/>
          </a:p>
        </p:txBody>
      </p:sp>
      <p:sp>
        <p:nvSpPr>
          <p:cNvPr id="49166" name="Line 14"/>
          <p:cNvSpPr>
            <a:spLocks noChangeShapeType="1"/>
          </p:cNvSpPr>
          <p:nvPr/>
        </p:nvSpPr>
        <p:spPr bwMode="auto">
          <a:xfrm>
            <a:off x="2514600" y="3048000"/>
            <a:ext cx="1600200" cy="838200"/>
          </a:xfrm>
          <a:prstGeom prst="line">
            <a:avLst/>
          </a:prstGeom>
          <a:noFill/>
          <a:ln w="19050">
            <a:solidFill>
              <a:srgbClr val="FF9999"/>
            </a:solidFill>
            <a:round/>
            <a:headEnd/>
            <a:tailEnd/>
          </a:ln>
        </p:spPr>
        <p:txBody>
          <a:bodyPr wrap="none">
            <a:spAutoFit/>
          </a:bodyPr>
          <a:lstStyle/>
          <a:p>
            <a:endParaRPr lang="zh-CN" altLang="en-US"/>
          </a:p>
        </p:txBody>
      </p:sp>
      <p:sp>
        <p:nvSpPr>
          <p:cNvPr id="49167" name="Line 15"/>
          <p:cNvSpPr>
            <a:spLocks noChangeShapeType="1"/>
          </p:cNvSpPr>
          <p:nvPr/>
        </p:nvSpPr>
        <p:spPr bwMode="auto">
          <a:xfrm flipV="1">
            <a:off x="2514600" y="3886200"/>
            <a:ext cx="1600200" cy="1600200"/>
          </a:xfrm>
          <a:prstGeom prst="line">
            <a:avLst/>
          </a:prstGeom>
          <a:noFill/>
          <a:ln w="19050">
            <a:solidFill>
              <a:srgbClr val="FF9999"/>
            </a:solidFill>
            <a:round/>
            <a:headEnd/>
            <a:tailEnd/>
          </a:ln>
        </p:spPr>
        <p:txBody>
          <a:bodyPr wrap="none">
            <a:spAutoFit/>
          </a:bodyPr>
          <a:lstStyle/>
          <a:p>
            <a:endParaRPr lang="zh-CN" altLang="en-US"/>
          </a:p>
        </p:txBody>
      </p:sp>
      <p:sp>
        <p:nvSpPr>
          <p:cNvPr id="49168" name="Line 16"/>
          <p:cNvSpPr>
            <a:spLocks noChangeShapeType="1"/>
          </p:cNvSpPr>
          <p:nvPr/>
        </p:nvSpPr>
        <p:spPr bwMode="auto">
          <a:xfrm>
            <a:off x="2514600" y="3048000"/>
            <a:ext cx="1600200" cy="1752600"/>
          </a:xfrm>
          <a:prstGeom prst="line">
            <a:avLst/>
          </a:prstGeom>
          <a:noFill/>
          <a:ln w="19050">
            <a:solidFill>
              <a:srgbClr val="FF9999"/>
            </a:solidFill>
            <a:round/>
            <a:headEnd/>
            <a:tailEnd/>
          </a:ln>
        </p:spPr>
        <p:txBody>
          <a:bodyPr wrap="none">
            <a:spAutoFit/>
          </a:bodyPr>
          <a:lstStyle/>
          <a:p>
            <a:endParaRPr lang="zh-CN" altLang="en-US"/>
          </a:p>
        </p:txBody>
      </p:sp>
      <p:sp>
        <p:nvSpPr>
          <p:cNvPr id="49169" name="Line 17"/>
          <p:cNvSpPr>
            <a:spLocks noChangeShapeType="1"/>
          </p:cNvSpPr>
          <p:nvPr/>
        </p:nvSpPr>
        <p:spPr bwMode="auto">
          <a:xfrm flipV="1">
            <a:off x="2514600" y="4800600"/>
            <a:ext cx="1600200" cy="1295400"/>
          </a:xfrm>
          <a:prstGeom prst="line">
            <a:avLst/>
          </a:prstGeom>
          <a:noFill/>
          <a:ln w="19050">
            <a:solidFill>
              <a:srgbClr val="FF9999"/>
            </a:solidFill>
            <a:round/>
            <a:headEnd/>
            <a:tailEnd/>
          </a:ln>
        </p:spPr>
        <p:txBody>
          <a:bodyPr wrap="none">
            <a:spAutoFit/>
          </a:bodyPr>
          <a:lstStyle/>
          <a:p>
            <a:endParaRPr lang="zh-CN" altLang="en-US"/>
          </a:p>
        </p:txBody>
      </p:sp>
      <p:sp>
        <p:nvSpPr>
          <p:cNvPr id="49170" name="Line 18"/>
          <p:cNvSpPr>
            <a:spLocks noChangeShapeType="1"/>
          </p:cNvSpPr>
          <p:nvPr/>
        </p:nvSpPr>
        <p:spPr bwMode="auto">
          <a:xfrm>
            <a:off x="2514600" y="3657600"/>
            <a:ext cx="1600200" cy="20574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9171" name="Line 19"/>
          <p:cNvSpPr>
            <a:spLocks noChangeShapeType="1"/>
          </p:cNvSpPr>
          <p:nvPr/>
        </p:nvSpPr>
        <p:spPr bwMode="auto">
          <a:xfrm>
            <a:off x="2514600" y="4267200"/>
            <a:ext cx="1600200" cy="14478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9172" name="Line 20"/>
          <p:cNvSpPr>
            <a:spLocks noChangeShapeType="1"/>
          </p:cNvSpPr>
          <p:nvPr/>
        </p:nvSpPr>
        <p:spPr bwMode="auto">
          <a:xfrm flipV="1">
            <a:off x="2514600" y="5715000"/>
            <a:ext cx="1600200" cy="3810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49173" name="Oval 21"/>
          <p:cNvSpPr>
            <a:spLocks noChangeArrowheads="1"/>
          </p:cNvSpPr>
          <p:nvPr/>
        </p:nvSpPr>
        <p:spPr bwMode="auto">
          <a:xfrm>
            <a:off x="2286000" y="1600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49174" name="Oval 22"/>
          <p:cNvSpPr>
            <a:spLocks noChangeArrowheads="1"/>
          </p:cNvSpPr>
          <p:nvPr/>
        </p:nvSpPr>
        <p:spPr bwMode="auto">
          <a:xfrm>
            <a:off x="2286000" y="22098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49175" name="Oval 23"/>
          <p:cNvSpPr>
            <a:spLocks noChangeArrowheads="1"/>
          </p:cNvSpPr>
          <p:nvPr/>
        </p:nvSpPr>
        <p:spPr bwMode="auto">
          <a:xfrm>
            <a:off x="2286000" y="2819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49176" name="Oval 24"/>
          <p:cNvSpPr>
            <a:spLocks noChangeArrowheads="1"/>
          </p:cNvSpPr>
          <p:nvPr/>
        </p:nvSpPr>
        <p:spPr bwMode="auto">
          <a:xfrm>
            <a:off x="2286000" y="34290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49177" name="Oval 25"/>
          <p:cNvSpPr>
            <a:spLocks noChangeArrowheads="1"/>
          </p:cNvSpPr>
          <p:nvPr/>
        </p:nvSpPr>
        <p:spPr bwMode="auto">
          <a:xfrm>
            <a:off x="2286000" y="40386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49178" name="Oval 26"/>
          <p:cNvSpPr>
            <a:spLocks noChangeArrowheads="1"/>
          </p:cNvSpPr>
          <p:nvPr/>
        </p:nvSpPr>
        <p:spPr bwMode="auto">
          <a:xfrm>
            <a:off x="2286000" y="4648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49179" name="Oval 27"/>
          <p:cNvSpPr>
            <a:spLocks noChangeArrowheads="1"/>
          </p:cNvSpPr>
          <p:nvPr/>
        </p:nvSpPr>
        <p:spPr bwMode="auto">
          <a:xfrm>
            <a:off x="2286000" y="5867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49180" name="Oval 28"/>
          <p:cNvSpPr>
            <a:spLocks noChangeArrowheads="1"/>
          </p:cNvSpPr>
          <p:nvPr/>
        </p:nvSpPr>
        <p:spPr bwMode="auto">
          <a:xfrm>
            <a:off x="2286000" y="52578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49181" name="Oval 29"/>
          <p:cNvSpPr>
            <a:spLocks noChangeArrowheads="1"/>
          </p:cNvSpPr>
          <p:nvPr/>
        </p:nvSpPr>
        <p:spPr bwMode="auto">
          <a:xfrm>
            <a:off x="3886200" y="17526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49182" name="Oval 30"/>
          <p:cNvSpPr>
            <a:spLocks noChangeArrowheads="1"/>
          </p:cNvSpPr>
          <p:nvPr/>
        </p:nvSpPr>
        <p:spPr bwMode="auto">
          <a:xfrm>
            <a:off x="3886200" y="26670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49183" name="Oval 31"/>
          <p:cNvSpPr>
            <a:spLocks noChangeArrowheads="1"/>
          </p:cNvSpPr>
          <p:nvPr/>
        </p:nvSpPr>
        <p:spPr bwMode="auto">
          <a:xfrm>
            <a:off x="3886200" y="36576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49184" name="Oval 32"/>
          <p:cNvSpPr>
            <a:spLocks noChangeArrowheads="1"/>
          </p:cNvSpPr>
          <p:nvPr/>
        </p:nvSpPr>
        <p:spPr bwMode="auto">
          <a:xfrm>
            <a:off x="3886200" y="45720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49185" name="Oval 33"/>
          <p:cNvSpPr>
            <a:spLocks noChangeArrowheads="1"/>
          </p:cNvSpPr>
          <p:nvPr/>
        </p:nvSpPr>
        <p:spPr bwMode="auto">
          <a:xfrm>
            <a:off x="3886200" y="54864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49186" name="Rectangle 34"/>
          <p:cNvSpPr>
            <a:spLocks noChangeArrowheads="1"/>
          </p:cNvSpPr>
          <p:nvPr/>
        </p:nvSpPr>
        <p:spPr bwMode="auto">
          <a:xfrm>
            <a:off x="43434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49187" name="Rectangle 35"/>
          <p:cNvSpPr>
            <a:spLocks noChangeArrowheads="1"/>
          </p:cNvSpPr>
          <p:nvPr/>
        </p:nvSpPr>
        <p:spPr bwMode="auto">
          <a:xfrm>
            <a:off x="43434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49188" name="Rectangle 36"/>
          <p:cNvSpPr>
            <a:spLocks noChangeArrowheads="1"/>
          </p:cNvSpPr>
          <p:nvPr/>
        </p:nvSpPr>
        <p:spPr bwMode="auto">
          <a:xfrm>
            <a:off x="42941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49189" name="Rectangle 37"/>
          <p:cNvSpPr>
            <a:spLocks noChangeArrowheads="1"/>
          </p:cNvSpPr>
          <p:nvPr/>
        </p:nvSpPr>
        <p:spPr bwMode="auto">
          <a:xfrm>
            <a:off x="43434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49190" name="Rectangle 38"/>
          <p:cNvSpPr>
            <a:spLocks noChangeArrowheads="1"/>
          </p:cNvSpPr>
          <p:nvPr/>
        </p:nvSpPr>
        <p:spPr bwMode="auto">
          <a:xfrm>
            <a:off x="42941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
        <p:nvSpPr>
          <p:cNvPr id="49191" name="Text Box 39"/>
          <p:cNvSpPr txBox="1">
            <a:spLocks noChangeArrowheads="1"/>
          </p:cNvSpPr>
          <p:nvPr/>
        </p:nvSpPr>
        <p:spPr bwMode="auto">
          <a:xfrm>
            <a:off x="1219200" y="1066800"/>
            <a:ext cx="742950" cy="366713"/>
          </a:xfrm>
          <a:prstGeom prst="rect">
            <a:avLst/>
          </a:prstGeom>
          <a:noFill/>
          <a:ln w="19050" algn="ctr">
            <a:noFill/>
            <a:miter lim="800000"/>
            <a:headEnd/>
            <a:tailEnd/>
          </a:ln>
        </p:spPr>
        <p:txBody>
          <a:bodyPr wrap="none">
            <a:spAutoFit/>
          </a:bodyPr>
          <a:lstStyle/>
          <a:p>
            <a:r>
              <a:rPr lang="en-US" altLang="zh-CN" sz="1800" b="1">
                <a:ea typeface="宋体" charset="-122"/>
              </a:rPr>
              <a:t>Price</a:t>
            </a:r>
          </a:p>
        </p:txBody>
      </p:sp>
      <p:sp>
        <p:nvSpPr>
          <p:cNvPr id="49192" name="Text Box 40"/>
          <p:cNvSpPr txBox="1">
            <a:spLocks noChangeArrowheads="1"/>
          </p:cNvSpPr>
          <p:nvPr/>
        </p:nvSpPr>
        <p:spPr bwMode="auto">
          <a:xfrm>
            <a:off x="5029200" y="1066800"/>
            <a:ext cx="3505200" cy="369888"/>
          </a:xfrm>
          <a:prstGeom prst="rect">
            <a:avLst/>
          </a:prstGeom>
          <a:noFill/>
          <a:ln w="19050" algn="ctr">
            <a:solidFill>
              <a:schemeClr val="tx1"/>
            </a:solidFill>
            <a:miter lim="800000"/>
            <a:headEnd/>
            <a:tailEnd/>
          </a:ln>
        </p:spPr>
        <p:txBody>
          <a:bodyPr>
            <a:spAutoFit/>
          </a:bodyPr>
          <a:lstStyle/>
          <a:p>
            <a:pPr algn="l"/>
            <a:r>
              <a:rPr lang="en-US" altLang="zh-CN" sz="1800">
                <a:ea typeface="宋体" charset="-122"/>
              </a:rPr>
              <a:t>Iteration : p =</a:t>
            </a:r>
            <a:r>
              <a:rPr lang="en-US" altLang="zh-CN" sz="1800" b="1">
                <a:ea typeface="宋体" charset="-122"/>
              </a:rPr>
              <a:t> </a:t>
            </a:r>
            <a:r>
              <a:rPr lang="en-US" altLang="zh-CN" sz="1800">
                <a:solidFill>
                  <a:schemeClr val="tx1"/>
                </a:solidFill>
                <a:ea typeface="宋体" charset="-122"/>
              </a:rPr>
              <a:t>w(S)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U|</a:t>
            </a:r>
          </a:p>
        </p:txBody>
      </p:sp>
      <p:sp>
        <p:nvSpPr>
          <p:cNvPr id="49193" name="Text Box 41"/>
          <p:cNvSpPr txBox="1">
            <a:spLocks noChangeArrowheads="1"/>
          </p:cNvSpPr>
          <p:nvPr/>
        </p:nvSpPr>
        <p:spPr bwMode="auto">
          <a:xfrm>
            <a:off x="5029200" y="1752600"/>
            <a:ext cx="533400" cy="4100513"/>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b="1">
                <a:solidFill>
                  <a:srgbClr val="CC0000"/>
                </a:solidFill>
                <a:ea typeface="宋体" charset="-122"/>
              </a:rPr>
              <a:t>8/4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9/4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12/3</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10/3</a:t>
            </a:r>
          </a:p>
        </p:txBody>
      </p:sp>
      <p:sp>
        <p:nvSpPr>
          <p:cNvPr id="49194" name="Text Box 42"/>
          <p:cNvSpPr txBox="1">
            <a:spLocks noChangeArrowheads="1"/>
          </p:cNvSpPr>
          <p:nvPr/>
        </p:nvSpPr>
        <p:spPr bwMode="auto">
          <a:xfrm>
            <a:off x="5791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9/2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10/2</a:t>
            </a:r>
          </a:p>
        </p:txBody>
      </p:sp>
      <p:sp>
        <p:nvSpPr>
          <p:cNvPr id="49195" name="Text Box 43"/>
          <p:cNvSpPr txBox="1">
            <a:spLocks noChangeArrowheads="1"/>
          </p:cNvSpPr>
          <p:nvPr/>
        </p:nvSpPr>
        <p:spPr bwMode="auto">
          <a:xfrm>
            <a:off x="6553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10/1</a:t>
            </a:r>
          </a:p>
        </p:txBody>
      </p:sp>
      <p:sp>
        <p:nvSpPr>
          <p:cNvPr id="49196" name="Text Box 44"/>
          <p:cNvSpPr txBox="1">
            <a:spLocks noChangeArrowheads="1"/>
          </p:cNvSpPr>
          <p:nvPr/>
        </p:nvSpPr>
        <p:spPr bwMode="auto">
          <a:xfrm>
            <a:off x="7315200" y="1752600"/>
            <a:ext cx="6096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p:txBody>
      </p:sp>
      <p:sp>
        <p:nvSpPr>
          <p:cNvPr id="49197" name="Text Box 45"/>
          <p:cNvSpPr txBox="1">
            <a:spLocks noChangeArrowheads="1"/>
          </p:cNvSpPr>
          <p:nvPr/>
        </p:nvSpPr>
        <p:spPr bwMode="auto">
          <a:xfrm>
            <a:off x="1371600" y="1676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9198" name="Text Box 46"/>
          <p:cNvSpPr txBox="1">
            <a:spLocks noChangeArrowheads="1"/>
          </p:cNvSpPr>
          <p:nvPr/>
        </p:nvSpPr>
        <p:spPr bwMode="auto">
          <a:xfrm>
            <a:off x="1371600" y="22098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9199" name="Text Box 47"/>
          <p:cNvSpPr txBox="1">
            <a:spLocks noChangeArrowheads="1"/>
          </p:cNvSpPr>
          <p:nvPr/>
        </p:nvSpPr>
        <p:spPr bwMode="auto">
          <a:xfrm>
            <a:off x="1371600" y="2819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9200" name="Text Box 48"/>
          <p:cNvSpPr txBox="1">
            <a:spLocks noChangeArrowheads="1"/>
          </p:cNvSpPr>
          <p:nvPr/>
        </p:nvSpPr>
        <p:spPr bwMode="auto">
          <a:xfrm>
            <a:off x="1371600" y="34290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49201" name="Text Box 49"/>
          <p:cNvSpPr txBox="1">
            <a:spLocks noChangeArrowheads="1"/>
          </p:cNvSpPr>
          <p:nvPr/>
        </p:nvSpPr>
        <p:spPr bwMode="auto">
          <a:xfrm>
            <a:off x="1287463" y="41148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
        <p:nvSpPr>
          <p:cNvPr id="49202" name="Text Box 50"/>
          <p:cNvSpPr txBox="1">
            <a:spLocks noChangeArrowheads="1"/>
          </p:cNvSpPr>
          <p:nvPr/>
        </p:nvSpPr>
        <p:spPr bwMode="auto">
          <a:xfrm>
            <a:off x="1295400" y="47244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
        <p:nvSpPr>
          <p:cNvPr id="49203" name="Text Box 51"/>
          <p:cNvSpPr txBox="1">
            <a:spLocks noChangeArrowheads="1"/>
          </p:cNvSpPr>
          <p:nvPr/>
        </p:nvSpPr>
        <p:spPr bwMode="auto">
          <a:xfrm>
            <a:off x="1323975" y="5257800"/>
            <a:ext cx="409575" cy="336550"/>
          </a:xfrm>
          <a:prstGeom prst="rect">
            <a:avLst/>
          </a:prstGeom>
          <a:noFill/>
          <a:ln w="19050" algn="ctr">
            <a:noFill/>
            <a:miter lim="800000"/>
            <a:headEnd/>
            <a:tailEnd/>
          </a:ln>
        </p:spPr>
        <p:txBody>
          <a:bodyPr wrap="none">
            <a:spAutoFit/>
          </a:bodyPr>
          <a:lstStyle/>
          <a:p>
            <a:r>
              <a:rPr lang="en-US" altLang="zh-CN" sz="1600">
                <a:ea typeface="宋体" charset="-122"/>
              </a:rPr>
              <a:t>12</a:t>
            </a:r>
          </a:p>
        </p:txBody>
      </p:sp>
      <p:sp>
        <p:nvSpPr>
          <p:cNvPr id="49204" name="Text Box 52"/>
          <p:cNvSpPr txBox="1">
            <a:spLocks noChangeArrowheads="1"/>
          </p:cNvSpPr>
          <p:nvPr/>
        </p:nvSpPr>
        <p:spPr bwMode="auto">
          <a:xfrm>
            <a:off x="1371600" y="5943600"/>
            <a:ext cx="296863" cy="336550"/>
          </a:xfrm>
          <a:prstGeom prst="rect">
            <a:avLst/>
          </a:prstGeom>
          <a:noFill/>
          <a:ln w="19050" algn="ctr">
            <a:noFill/>
            <a:miter lim="800000"/>
            <a:headEnd/>
            <a:tailEnd/>
          </a:ln>
        </p:spPr>
        <p:txBody>
          <a:bodyPr wrap="none">
            <a:spAutoFit/>
          </a:bodyPr>
          <a:lstStyle/>
          <a:p>
            <a:r>
              <a:rPr lang="en-US" altLang="zh-CN" sz="1600">
                <a:ea typeface="宋体" charset="-122"/>
              </a:rPr>
              <a:t>5</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Line 2"/>
          <p:cNvSpPr>
            <a:spLocks noChangeShapeType="1"/>
          </p:cNvSpPr>
          <p:nvPr/>
        </p:nvSpPr>
        <p:spPr bwMode="auto">
          <a:xfrm flipV="1">
            <a:off x="2514600" y="2895600"/>
            <a:ext cx="1600200" cy="1981200"/>
          </a:xfrm>
          <a:prstGeom prst="line">
            <a:avLst/>
          </a:prstGeom>
          <a:noFill/>
          <a:ln w="19050">
            <a:solidFill>
              <a:srgbClr val="FF9999"/>
            </a:solidFill>
            <a:round/>
            <a:headEnd/>
            <a:tailEnd/>
          </a:ln>
        </p:spPr>
        <p:txBody>
          <a:bodyPr wrap="none">
            <a:spAutoFit/>
          </a:bodyPr>
          <a:lstStyle/>
          <a:p>
            <a:endParaRPr lang="zh-CN" altLang="en-US"/>
          </a:p>
        </p:txBody>
      </p:sp>
      <p:sp>
        <p:nvSpPr>
          <p:cNvPr id="50179" name="Rectangle 3"/>
          <p:cNvSpPr>
            <a:spLocks noGrp="1" noChangeArrowheads="1"/>
          </p:cNvSpPr>
          <p:nvPr>
            <p:ph type="title"/>
          </p:nvPr>
        </p:nvSpPr>
        <p:spPr>
          <a:xfrm>
            <a:off x="762000" y="152400"/>
            <a:ext cx="7772400" cy="685800"/>
          </a:xfrm>
        </p:spPr>
        <p:txBody>
          <a:bodyPr/>
          <a:lstStyle/>
          <a:p>
            <a:pPr eaLnBrk="1" hangingPunct="1"/>
            <a:r>
              <a:rPr lang="en-US" altLang="zh-CN" sz="3200" smtClean="0">
                <a:latin typeface="Arial" charset="0"/>
                <a:ea typeface="宋体" charset="-122"/>
              </a:rPr>
              <a:t>Example run of the algorithm</a:t>
            </a:r>
          </a:p>
        </p:txBody>
      </p:sp>
      <p:sp>
        <p:nvSpPr>
          <p:cNvPr id="50180" name="Text Box 4"/>
          <p:cNvSpPr txBox="1">
            <a:spLocks noChangeArrowheads="1"/>
          </p:cNvSpPr>
          <p:nvPr/>
        </p:nvSpPr>
        <p:spPr bwMode="auto">
          <a:xfrm>
            <a:off x="2286000" y="1066800"/>
            <a:ext cx="336550" cy="366713"/>
          </a:xfrm>
          <a:prstGeom prst="rect">
            <a:avLst/>
          </a:prstGeom>
          <a:noFill/>
          <a:ln w="19050" algn="ctr">
            <a:noFill/>
            <a:miter lim="800000"/>
            <a:headEnd/>
            <a:tailEnd/>
          </a:ln>
        </p:spPr>
        <p:txBody>
          <a:bodyPr wrap="none">
            <a:spAutoFit/>
          </a:bodyPr>
          <a:lstStyle/>
          <a:p>
            <a:r>
              <a:rPr lang="en-US" altLang="zh-CN" sz="1800" b="1">
                <a:ea typeface="宋体" charset="-122"/>
              </a:rPr>
              <a:t>X</a:t>
            </a:r>
          </a:p>
        </p:txBody>
      </p:sp>
      <p:sp>
        <p:nvSpPr>
          <p:cNvPr id="50181" name="Text Box 5"/>
          <p:cNvSpPr txBox="1">
            <a:spLocks noChangeArrowheads="1"/>
          </p:cNvSpPr>
          <p:nvPr/>
        </p:nvSpPr>
        <p:spPr bwMode="auto">
          <a:xfrm>
            <a:off x="3892550" y="1066800"/>
            <a:ext cx="323850" cy="366713"/>
          </a:xfrm>
          <a:prstGeom prst="rect">
            <a:avLst/>
          </a:prstGeom>
          <a:noFill/>
          <a:ln w="19050" algn="ctr">
            <a:noFill/>
            <a:miter lim="800000"/>
            <a:headEnd/>
            <a:tailEnd/>
          </a:ln>
        </p:spPr>
        <p:txBody>
          <a:bodyPr wrap="none">
            <a:spAutoFit/>
          </a:bodyPr>
          <a:lstStyle/>
          <a:p>
            <a:r>
              <a:rPr lang="en-US" altLang="zh-CN" sz="1800" b="1">
                <a:ea typeface="宋体" charset="-122"/>
              </a:rPr>
              <a:t>F</a:t>
            </a:r>
          </a:p>
        </p:txBody>
      </p:sp>
      <p:sp>
        <p:nvSpPr>
          <p:cNvPr id="50182" name="Line 6"/>
          <p:cNvSpPr>
            <a:spLocks noChangeShapeType="1"/>
          </p:cNvSpPr>
          <p:nvPr/>
        </p:nvSpPr>
        <p:spPr bwMode="auto">
          <a:xfrm>
            <a:off x="2514600" y="1828800"/>
            <a:ext cx="1600200" cy="152400"/>
          </a:xfrm>
          <a:prstGeom prst="line">
            <a:avLst/>
          </a:prstGeom>
          <a:noFill/>
          <a:ln w="19050">
            <a:solidFill>
              <a:srgbClr val="FF9999"/>
            </a:solidFill>
            <a:round/>
            <a:headEnd/>
            <a:tailEnd/>
          </a:ln>
        </p:spPr>
        <p:txBody>
          <a:bodyPr wrap="none">
            <a:spAutoFit/>
          </a:bodyPr>
          <a:lstStyle/>
          <a:p>
            <a:endParaRPr lang="zh-CN" altLang="en-US"/>
          </a:p>
        </p:txBody>
      </p:sp>
      <p:sp>
        <p:nvSpPr>
          <p:cNvPr id="50183" name="Line 7"/>
          <p:cNvSpPr>
            <a:spLocks noChangeShapeType="1"/>
          </p:cNvSpPr>
          <p:nvPr/>
        </p:nvSpPr>
        <p:spPr bwMode="auto">
          <a:xfrm flipV="1">
            <a:off x="2514600" y="1981200"/>
            <a:ext cx="1600200" cy="457200"/>
          </a:xfrm>
          <a:prstGeom prst="line">
            <a:avLst/>
          </a:prstGeom>
          <a:noFill/>
          <a:ln w="19050">
            <a:solidFill>
              <a:srgbClr val="FF9999"/>
            </a:solidFill>
            <a:round/>
            <a:headEnd/>
            <a:tailEnd/>
          </a:ln>
        </p:spPr>
        <p:txBody>
          <a:bodyPr wrap="none">
            <a:spAutoFit/>
          </a:bodyPr>
          <a:lstStyle/>
          <a:p>
            <a:endParaRPr lang="zh-CN" altLang="en-US"/>
          </a:p>
        </p:txBody>
      </p:sp>
      <p:sp>
        <p:nvSpPr>
          <p:cNvPr id="50184" name="Line 8"/>
          <p:cNvSpPr>
            <a:spLocks noChangeShapeType="1"/>
          </p:cNvSpPr>
          <p:nvPr/>
        </p:nvSpPr>
        <p:spPr bwMode="auto">
          <a:xfrm flipV="1">
            <a:off x="2438400" y="1981200"/>
            <a:ext cx="1676400" cy="1066800"/>
          </a:xfrm>
          <a:prstGeom prst="line">
            <a:avLst/>
          </a:prstGeom>
          <a:noFill/>
          <a:ln w="19050">
            <a:solidFill>
              <a:srgbClr val="FF9999"/>
            </a:solidFill>
            <a:round/>
            <a:headEnd/>
            <a:tailEnd/>
          </a:ln>
        </p:spPr>
        <p:txBody>
          <a:bodyPr wrap="none">
            <a:spAutoFit/>
          </a:bodyPr>
          <a:lstStyle/>
          <a:p>
            <a:endParaRPr lang="zh-CN" altLang="en-US"/>
          </a:p>
        </p:txBody>
      </p:sp>
      <p:sp>
        <p:nvSpPr>
          <p:cNvPr id="50185" name="Line 9"/>
          <p:cNvSpPr>
            <a:spLocks noChangeShapeType="1"/>
          </p:cNvSpPr>
          <p:nvPr/>
        </p:nvSpPr>
        <p:spPr bwMode="auto">
          <a:xfrm flipV="1">
            <a:off x="2514600" y="1981200"/>
            <a:ext cx="1600200" cy="1676400"/>
          </a:xfrm>
          <a:prstGeom prst="line">
            <a:avLst/>
          </a:prstGeom>
          <a:noFill/>
          <a:ln w="19050">
            <a:solidFill>
              <a:srgbClr val="FF9999"/>
            </a:solidFill>
            <a:round/>
            <a:headEnd/>
            <a:tailEnd/>
          </a:ln>
        </p:spPr>
        <p:txBody>
          <a:bodyPr wrap="none">
            <a:spAutoFit/>
          </a:bodyPr>
          <a:lstStyle/>
          <a:p>
            <a:endParaRPr lang="zh-CN" altLang="en-US"/>
          </a:p>
        </p:txBody>
      </p:sp>
      <p:sp>
        <p:nvSpPr>
          <p:cNvPr id="50186" name="Line 10"/>
          <p:cNvSpPr>
            <a:spLocks noChangeShapeType="1"/>
          </p:cNvSpPr>
          <p:nvPr/>
        </p:nvSpPr>
        <p:spPr bwMode="auto">
          <a:xfrm>
            <a:off x="2514600" y="1828800"/>
            <a:ext cx="1600200" cy="1066800"/>
          </a:xfrm>
          <a:prstGeom prst="line">
            <a:avLst/>
          </a:prstGeom>
          <a:noFill/>
          <a:ln w="19050">
            <a:solidFill>
              <a:srgbClr val="FF9999"/>
            </a:solidFill>
            <a:round/>
            <a:headEnd/>
            <a:tailEnd/>
          </a:ln>
        </p:spPr>
        <p:txBody>
          <a:bodyPr wrap="none">
            <a:spAutoFit/>
          </a:bodyPr>
          <a:lstStyle/>
          <a:p>
            <a:endParaRPr lang="zh-CN" altLang="en-US"/>
          </a:p>
        </p:txBody>
      </p:sp>
      <p:sp>
        <p:nvSpPr>
          <p:cNvPr id="50187" name="Line 11"/>
          <p:cNvSpPr>
            <a:spLocks noChangeShapeType="1"/>
          </p:cNvSpPr>
          <p:nvPr/>
        </p:nvSpPr>
        <p:spPr bwMode="auto">
          <a:xfrm flipV="1">
            <a:off x="2514600" y="2895600"/>
            <a:ext cx="1600200" cy="762000"/>
          </a:xfrm>
          <a:prstGeom prst="line">
            <a:avLst/>
          </a:prstGeom>
          <a:noFill/>
          <a:ln w="19050">
            <a:solidFill>
              <a:srgbClr val="FF9999"/>
            </a:solidFill>
            <a:round/>
            <a:headEnd/>
            <a:tailEnd/>
          </a:ln>
        </p:spPr>
        <p:txBody>
          <a:bodyPr wrap="none">
            <a:spAutoFit/>
          </a:bodyPr>
          <a:lstStyle/>
          <a:p>
            <a:endParaRPr lang="zh-CN" altLang="en-US"/>
          </a:p>
        </p:txBody>
      </p:sp>
      <p:sp>
        <p:nvSpPr>
          <p:cNvPr id="50188" name="Line 12"/>
          <p:cNvSpPr>
            <a:spLocks noChangeShapeType="1"/>
          </p:cNvSpPr>
          <p:nvPr/>
        </p:nvSpPr>
        <p:spPr bwMode="auto">
          <a:xfrm flipV="1">
            <a:off x="2514600" y="2895600"/>
            <a:ext cx="1600200" cy="1371600"/>
          </a:xfrm>
          <a:prstGeom prst="line">
            <a:avLst/>
          </a:prstGeom>
          <a:noFill/>
          <a:ln w="19050">
            <a:solidFill>
              <a:srgbClr val="FF9999"/>
            </a:solidFill>
            <a:round/>
            <a:headEnd/>
            <a:tailEnd/>
          </a:ln>
        </p:spPr>
        <p:txBody>
          <a:bodyPr wrap="none">
            <a:spAutoFit/>
          </a:bodyPr>
          <a:lstStyle/>
          <a:p>
            <a:endParaRPr lang="zh-CN" altLang="en-US"/>
          </a:p>
        </p:txBody>
      </p:sp>
      <p:sp>
        <p:nvSpPr>
          <p:cNvPr id="50189" name="Line 13"/>
          <p:cNvSpPr>
            <a:spLocks noChangeShapeType="1"/>
          </p:cNvSpPr>
          <p:nvPr/>
        </p:nvSpPr>
        <p:spPr bwMode="auto">
          <a:xfrm>
            <a:off x="2514600" y="2438400"/>
            <a:ext cx="1600200" cy="1447800"/>
          </a:xfrm>
          <a:prstGeom prst="line">
            <a:avLst/>
          </a:prstGeom>
          <a:noFill/>
          <a:ln w="19050">
            <a:solidFill>
              <a:srgbClr val="FF9999"/>
            </a:solidFill>
            <a:round/>
            <a:headEnd/>
            <a:tailEnd/>
          </a:ln>
        </p:spPr>
        <p:txBody>
          <a:bodyPr wrap="none">
            <a:spAutoFit/>
          </a:bodyPr>
          <a:lstStyle/>
          <a:p>
            <a:endParaRPr lang="zh-CN" altLang="en-US"/>
          </a:p>
        </p:txBody>
      </p:sp>
      <p:sp>
        <p:nvSpPr>
          <p:cNvPr id="50190" name="Line 14"/>
          <p:cNvSpPr>
            <a:spLocks noChangeShapeType="1"/>
          </p:cNvSpPr>
          <p:nvPr/>
        </p:nvSpPr>
        <p:spPr bwMode="auto">
          <a:xfrm>
            <a:off x="2514600" y="3048000"/>
            <a:ext cx="1600200" cy="838200"/>
          </a:xfrm>
          <a:prstGeom prst="line">
            <a:avLst/>
          </a:prstGeom>
          <a:noFill/>
          <a:ln w="19050">
            <a:solidFill>
              <a:srgbClr val="FF9999"/>
            </a:solidFill>
            <a:round/>
            <a:headEnd/>
            <a:tailEnd/>
          </a:ln>
        </p:spPr>
        <p:txBody>
          <a:bodyPr wrap="none">
            <a:spAutoFit/>
          </a:bodyPr>
          <a:lstStyle/>
          <a:p>
            <a:endParaRPr lang="zh-CN" altLang="en-US"/>
          </a:p>
        </p:txBody>
      </p:sp>
      <p:sp>
        <p:nvSpPr>
          <p:cNvPr id="50191" name="Line 15"/>
          <p:cNvSpPr>
            <a:spLocks noChangeShapeType="1"/>
          </p:cNvSpPr>
          <p:nvPr/>
        </p:nvSpPr>
        <p:spPr bwMode="auto">
          <a:xfrm flipV="1">
            <a:off x="2514600" y="3886200"/>
            <a:ext cx="1600200" cy="1600200"/>
          </a:xfrm>
          <a:prstGeom prst="line">
            <a:avLst/>
          </a:prstGeom>
          <a:noFill/>
          <a:ln w="19050">
            <a:solidFill>
              <a:srgbClr val="FF9999"/>
            </a:solidFill>
            <a:round/>
            <a:headEnd/>
            <a:tailEnd/>
          </a:ln>
        </p:spPr>
        <p:txBody>
          <a:bodyPr wrap="none">
            <a:spAutoFit/>
          </a:bodyPr>
          <a:lstStyle/>
          <a:p>
            <a:endParaRPr lang="zh-CN" altLang="en-US"/>
          </a:p>
        </p:txBody>
      </p:sp>
      <p:sp>
        <p:nvSpPr>
          <p:cNvPr id="50192" name="Line 16"/>
          <p:cNvSpPr>
            <a:spLocks noChangeShapeType="1"/>
          </p:cNvSpPr>
          <p:nvPr/>
        </p:nvSpPr>
        <p:spPr bwMode="auto">
          <a:xfrm>
            <a:off x="2514600" y="3048000"/>
            <a:ext cx="1600200" cy="1752600"/>
          </a:xfrm>
          <a:prstGeom prst="line">
            <a:avLst/>
          </a:prstGeom>
          <a:noFill/>
          <a:ln w="19050">
            <a:solidFill>
              <a:srgbClr val="FF9999"/>
            </a:solidFill>
            <a:round/>
            <a:headEnd/>
            <a:tailEnd/>
          </a:ln>
        </p:spPr>
        <p:txBody>
          <a:bodyPr wrap="none">
            <a:spAutoFit/>
          </a:bodyPr>
          <a:lstStyle/>
          <a:p>
            <a:endParaRPr lang="zh-CN" altLang="en-US"/>
          </a:p>
        </p:txBody>
      </p:sp>
      <p:sp>
        <p:nvSpPr>
          <p:cNvPr id="50193" name="Line 17"/>
          <p:cNvSpPr>
            <a:spLocks noChangeShapeType="1"/>
          </p:cNvSpPr>
          <p:nvPr/>
        </p:nvSpPr>
        <p:spPr bwMode="auto">
          <a:xfrm flipV="1">
            <a:off x="2514600" y="4800600"/>
            <a:ext cx="1600200" cy="1295400"/>
          </a:xfrm>
          <a:prstGeom prst="line">
            <a:avLst/>
          </a:prstGeom>
          <a:noFill/>
          <a:ln w="19050">
            <a:solidFill>
              <a:srgbClr val="FF9999"/>
            </a:solidFill>
            <a:round/>
            <a:headEnd/>
            <a:tailEnd/>
          </a:ln>
        </p:spPr>
        <p:txBody>
          <a:bodyPr wrap="none">
            <a:spAutoFit/>
          </a:bodyPr>
          <a:lstStyle/>
          <a:p>
            <a:endParaRPr lang="zh-CN" altLang="en-US"/>
          </a:p>
        </p:txBody>
      </p:sp>
      <p:sp>
        <p:nvSpPr>
          <p:cNvPr id="50194" name="Line 18"/>
          <p:cNvSpPr>
            <a:spLocks noChangeShapeType="1"/>
          </p:cNvSpPr>
          <p:nvPr/>
        </p:nvSpPr>
        <p:spPr bwMode="auto">
          <a:xfrm>
            <a:off x="2514600" y="3657600"/>
            <a:ext cx="1600200" cy="20574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50195" name="Line 19"/>
          <p:cNvSpPr>
            <a:spLocks noChangeShapeType="1"/>
          </p:cNvSpPr>
          <p:nvPr/>
        </p:nvSpPr>
        <p:spPr bwMode="auto">
          <a:xfrm>
            <a:off x="2514600" y="4267200"/>
            <a:ext cx="1600200" cy="14478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50196" name="Line 20"/>
          <p:cNvSpPr>
            <a:spLocks noChangeShapeType="1"/>
          </p:cNvSpPr>
          <p:nvPr/>
        </p:nvSpPr>
        <p:spPr bwMode="auto">
          <a:xfrm flipV="1">
            <a:off x="2514600" y="5715000"/>
            <a:ext cx="1600200" cy="381000"/>
          </a:xfrm>
          <a:prstGeom prst="line">
            <a:avLst/>
          </a:prstGeom>
          <a:noFill/>
          <a:ln w="19050" cap="rnd">
            <a:solidFill>
              <a:srgbClr val="003399"/>
            </a:solidFill>
            <a:prstDash val="sysDot"/>
            <a:round/>
            <a:headEnd/>
            <a:tailEnd/>
          </a:ln>
        </p:spPr>
        <p:txBody>
          <a:bodyPr wrap="none">
            <a:spAutoFit/>
          </a:bodyPr>
          <a:lstStyle/>
          <a:p>
            <a:endParaRPr lang="zh-CN" altLang="en-US"/>
          </a:p>
        </p:txBody>
      </p:sp>
      <p:sp>
        <p:nvSpPr>
          <p:cNvPr id="50197" name="Oval 21"/>
          <p:cNvSpPr>
            <a:spLocks noChangeArrowheads="1"/>
          </p:cNvSpPr>
          <p:nvPr/>
        </p:nvSpPr>
        <p:spPr bwMode="auto">
          <a:xfrm>
            <a:off x="2286000" y="1600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1</a:t>
            </a:r>
          </a:p>
        </p:txBody>
      </p:sp>
      <p:sp>
        <p:nvSpPr>
          <p:cNvPr id="50198" name="Oval 22"/>
          <p:cNvSpPr>
            <a:spLocks noChangeArrowheads="1"/>
          </p:cNvSpPr>
          <p:nvPr/>
        </p:nvSpPr>
        <p:spPr bwMode="auto">
          <a:xfrm>
            <a:off x="2286000" y="22098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2</a:t>
            </a:r>
          </a:p>
        </p:txBody>
      </p:sp>
      <p:sp>
        <p:nvSpPr>
          <p:cNvPr id="50199" name="Oval 23"/>
          <p:cNvSpPr>
            <a:spLocks noChangeArrowheads="1"/>
          </p:cNvSpPr>
          <p:nvPr/>
        </p:nvSpPr>
        <p:spPr bwMode="auto">
          <a:xfrm>
            <a:off x="2286000" y="2819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3</a:t>
            </a:r>
          </a:p>
        </p:txBody>
      </p:sp>
      <p:sp>
        <p:nvSpPr>
          <p:cNvPr id="50200" name="Oval 24"/>
          <p:cNvSpPr>
            <a:spLocks noChangeArrowheads="1"/>
          </p:cNvSpPr>
          <p:nvPr/>
        </p:nvSpPr>
        <p:spPr bwMode="auto">
          <a:xfrm>
            <a:off x="2286000" y="34290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4</a:t>
            </a:r>
          </a:p>
        </p:txBody>
      </p:sp>
      <p:sp>
        <p:nvSpPr>
          <p:cNvPr id="50201" name="Oval 25"/>
          <p:cNvSpPr>
            <a:spLocks noChangeArrowheads="1"/>
          </p:cNvSpPr>
          <p:nvPr/>
        </p:nvSpPr>
        <p:spPr bwMode="auto">
          <a:xfrm>
            <a:off x="2286000" y="40386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5</a:t>
            </a:r>
          </a:p>
        </p:txBody>
      </p:sp>
      <p:sp>
        <p:nvSpPr>
          <p:cNvPr id="50202" name="Oval 26"/>
          <p:cNvSpPr>
            <a:spLocks noChangeArrowheads="1"/>
          </p:cNvSpPr>
          <p:nvPr/>
        </p:nvSpPr>
        <p:spPr bwMode="auto">
          <a:xfrm>
            <a:off x="2286000" y="46482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6</a:t>
            </a:r>
          </a:p>
        </p:txBody>
      </p:sp>
      <p:sp>
        <p:nvSpPr>
          <p:cNvPr id="50203" name="Oval 27"/>
          <p:cNvSpPr>
            <a:spLocks noChangeArrowheads="1"/>
          </p:cNvSpPr>
          <p:nvPr/>
        </p:nvSpPr>
        <p:spPr bwMode="auto">
          <a:xfrm>
            <a:off x="2286000" y="58674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8</a:t>
            </a:r>
          </a:p>
        </p:txBody>
      </p:sp>
      <p:sp>
        <p:nvSpPr>
          <p:cNvPr id="50204" name="Oval 28"/>
          <p:cNvSpPr>
            <a:spLocks noChangeArrowheads="1"/>
          </p:cNvSpPr>
          <p:nvPr/>
        </p:nvSpPr>
        <p:spPr bwMode="auto">
          <a:xfrm>
            <a:off x="2286000" y="5257800"/>
            <a:ext cx="419100"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x</a:t>
            </a:r>
            <a:r>
              <a:rPr lang="en-US" altLang="zh-CN" baseline="-25000">
                <a:ea typeface="宋体" charset="-122"/>
              </a:rPr>
              <a:t>7</a:t>
            </a:r>
          </a:p>
        </p:txBody>
      </p:sp>
      <p:sp>
        <p:nvSpPr>
          <p:cNvPr id="50205" name="Oval 29"/>
          <p:cNvSpPr>
            <a:spLocks noChangeArrowheads="1"/>
          </p:cNvSpPr>
          <p:nvPr/>
        </p:nvSpPr>
        <p:spPr bwMode="auto">
          <a:xfrm>
            <a:off x="3886200" y="17526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1</a:t>
            </a:r>
          </a:p>
        </p:txBody>
      </p:sp>
      <p:sp>
        <p:nvSpPr>
          <p:cNvPr id="50206" name="Oval 30"/>
          <p:cNvSpPr>
            <a:spLocks noChangeArrowheads="1"/>
          </p:cNvSpPr>
          <p:nvPr/>
        </p:nvSpPr>
        <p:spPr bwMode="auto">
          <a:xfrm>
            <a:off x="3886200" y="26670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2</a:t>
            </a:r>
          </a:p>
        </p:txBody>
      </p:sp>
      <p:sp>
        <p:nvSpPr>
          <p:cNvPr id="50207" name="Oval 31"/>
          <p:cNvSpPr>
            <a:spLocks noChangeArrowheads="1"/>
          </p:cNvSpPr>
          <p:nvPr/>
        </p:nvSpPr>
        <p:spPr bwMode="auto">
          <a:xfrm>
            <a:off x="3886200" y="36576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3</a:t>
            </a:r>
          </a:p>
        </p:txBody>
      </p:sp>
      <p:sp>
        <p:nvSpPr>
          <p:cNvPr id="50208" name="Oval 32"/>
          <p:cNvSpPr>
            <a:spLocks noChangeArrowheads="1"/>
          </p:cNvSpPr>
          <p:nvPr/>
        </p:nvSpPr>
        <p:spPr bwMode="auto">
          <a:xfrm>
            <a:off x="3886200" y="4572000"/>
            <a:ext cx="461963" cy="412750"/>
          </a:xfrm>
          <a:prstGeom prst="ellipse">
            <a:avLst/>
          </a:prstGeom>
          <a:solidFill>
            <a:srgbClr val="FF9999"/>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4</a:t>
            </a:r>
          </a:p>
        </p:txBody>
      </p:sp>
      <p:sp>
        <p:nvSpPr>
          <p:cNvPr id="50209" name="Oval 33"/>
          <p:cNvSpPr>
            <a:spLocks noChangeArrowheads="1"/>
          </p:cNvSpPr>
          <p:nvPr/>
        </p:nvSpPr>
        <p:spPr bwMode="auto">
          <a:xfrm>
            <a:off x="3886200" y="5486400"/>
            <a:ext cx="461963" cy="412750"/>
          </a:xfrm>
          <a:prstGeom prst="ellipse">
            <a:avLst/>
          </a:prstGeom>
          <a:solidFill>
            <a:srgbClr val="FFFFCC"/>
          </a:solidFill>
          <a:ln w="19050">
            <a:solidFill>
              <a:schemeClr val="hlink"/>
            </a:solidFill>
            <a:round/>
            <a:headEnd/>
            <a:tailEnd/>
          </a:ln>
        </p:spPr>
        <p:txBody>
          <a:bodyPr wrap="none" anchor="ctr">
            <a:spAutoFit/>
          </a:bodyPr>
          <a:lstStyle/>
          <a:p>
            <a:r>
              <a:rPr lang="en-US" altLang="zh-CN">
                <a:ea typeface="宋体" charset="-122"/>
              </a:rPr>
              <a:t>S</a:t>
            </a:r>
            <a:r>
              <a:rPr lang="en-US" altLang="zh-CN" baseline="-25000">
                <a:ea typeface="宋体" charset="-122"/>
              </a:rPr>
              <a:t>5</a:t>
            </a:r>
          </a:p>
        </p:txBody>
      </p:sp>
      <p:sp>
        <p:nvSpPr>
          <p:cNvPr id="50210" name="Rectangle 34"/>
          <p:cNvSpPr>
            <a:spLocks noChangeArrowheads="1"/>
          </p:cNvSpPr>
          <p:nvPr/>
        </p:nvSpPr>
        <p:spPr bwMode="auto">
          <a:xfrm>
            <a:off x="4343400" y="1828800"/>
            <a:ext cx="282575" cy="304800"/>
          </a:xfrm>
          <a:prstGeom prst="rect">
            <a:avLst/>
          </a:prstGeom>
          <a:noFill/>
          <a:ln w="19050" algn="ctr">
            <a:noFill/>
            <a:miter lim="800000"/>
            <a:headEnd/>
            <a:tailEnd/>
          </a:ln>
        </p:spPr>
        <p:txBody>
          <a:bodyPr wrap="none">
            <a:spAutoFit/>
          </a:bodyPr>
          <a:lstStyle/>
          <a:p>
            <a:r>
              <a:rPr lang="en-US" altLang="zh-CN">
                <a:ea typeface="宋体" charset="-122"/>
              </a:rPr>
              <a:t>8</a:t>
            </a:r>
          </a:p>
        </p:txBody>
      </p:sp>
      <p:sp>
        <p:nvSpPr>
          <p:cNvPr id="50211" name="Rectangle 35"/>
          <p:cNvSpPr>
            <a:spLocks noChangeArrowheads="1"/>
          </p:cNvSpPr>
          <p:nvPr/>
        </p:nvSpPr>
        <p:spPr bwMode="auto">
          <a:xfrm>
            <a:off x="4343400" y="2667000"/>
            <a:ext cx="282575" cy="304800"/>
          </a:xfrm>
          <a:prstGeom prst="rect">
            <a:avLst/>
          </a:prstGeom>
          <a:noFill/>
          <a:ln w="19050" algn="ctr">
            <a:noFill/>
            <a:miter lim="800000"/>
            <a:headEnd/>
            <a:tailEnd/>
          </a:ln>
        </p:spPr>
        <p:txBody>
          <a:bodyPr wrap="none">
            <a:spAutoFit/>
          </a:bodyPr>
          <a:lstStyle/>
          <a:p>
            <a:r>
              <a:rPr lang="en-US" altLang="zh-CN">
                <a:ea typeface="宋体" charset="-122"/>
              </a:rPr>
              <a:t>9</a:t>
            </a:r>
          </a:p>
        </p:txBody>
      </p:sp>
      <p:sp>
        <p:nvSpPr>
          <p:cNvPr id="50212" name="Rectangle 36"/>
          <p:cNvSpPr>
            <a:spLocks noChangeArrowheads="1"/>
          </p:cNvSpPr>
          <p:nvPr/>
        </p:nvSpPr>
        <p:spPr bwMode="auto">
          <a:xfrm>
            <a:off x="4294188" y="3733800"/>
            <a:ext cx="381000" cy="304800"/>
          </a:xfrm>
          <a:prstGeom prst="rect">
            <a:avLst/>
          </a:prstGeom>
          <a:noFill/>
          <a:ln w="19050" algn="ctr">
            <a:noFill/>
            <a:miter lim="800000"/>
            <a:headEnd/>
            <a:tailEnd/>
          </a:ln>
        </p:spPr>
        <p:txBody>
          <a:bodyPr wrap="none">
            <a:spAutoFit/>
          </a:bodyPr>
          <a:lstStyle/>
          <a:p>
            <a:r>
              <a:rPr lang="en-US" altLang="zh-CN">
                <a:ea typeface="宋体" charset="-122"/>
              </a:rPr>
              <a:t>12</a:t>
            </a:r>
          </a:p>
        </p:txBody>
      </p:sp>
      <p:sp>
        <p:nvSpPr>
          <p:cNvPr id="50213" name="Rectangle 37"/>
          <p:cNvSpPr>
            <a:spLocks noChangeArrowheads="1"/>
          </p:cNvSpPr>
          <p:nvPr/>
        </p:nvSpPr>
        <p:spPr bwMode="auto">
          <a:xfrm>
            <a:off x="4343400" y="4648200"/>
            <a:ext cx="282575" cy="304800"/>
          </a:xfrm>
          <a:prstGeom prst="rect">
            <a:avLst/>
          </a:prstGeom>
          <a:noFill/>
          <a:ln w="19050" algn="ctr">
            <a:noFill/>
            <a:miter lim="800000"/>
            <a:headEnd/>
            <a:tailEnd/>
          </a:ln>
        </p:spPr>
        <p:txBody>
          <a:bodyPr wrap="none">
            <a:spAutoFit/>
          </a:bodyPr>
          <a:lstStyle/>
          <a:p>
            <a:r>
              <a:rPr lang="en-US" altLang="zh-CN">
                <a:ea typeface="宋体" charset="-122"/>
              </a:rPr>
              <a:t>5</a:t>
            </a:r>
          </a:p>
        </p:txBody>
      </p:sp>
      <p:sp>
        <p:nvSpPr>
          <p:cNvPr id="50214" name="Rectangle 38"/>
          <p:cNvSpPr>
            <a:spLocks noChangeArrowheads="1"/>
          </p:cNvSpPr>
          <p:nvPr/>
        </p:nvSpPr>
        <p:spPr bwMode="auto">
          <a:xfrm>
            <a:off x="4294188" y="5562600"/>
            <a:ext cx="381000" cy="304800"/>
          </a:xfrm>
          <a:prstGeom prst="rect">
            <a:avLst/>
          </a:prstGeom>
          <a:noFill/>
          <a:ln w="19050" algn="ctr">
            <a:noFill/>
            <a:miter lim="800000"/>
            <a:headEnd/>
            <a:tailEnd/>
          </a:ln>
        </p:spPr>
        <p:txBody>
          <a:bodyPr wrap="none">
            <a:spAutoFit/>
          </a:bodyPr>
          <a:lstStyle/>
          <a:p>
            <a:r>
              <a:rPr lang="en-US" altLang="zh-CN">
                <a:ea typeface="宋体" charset="-122"/>
              </a:rPr>
              <a:t>10</a:t>
            </a:r>
          </a:p>
        </p:txBody>
      </p:sp>
      <p:sp>
        <p:nvSpPr>
          <p:cNvPr id="50215" name="Text Box 39"/>
          <p:cNvSpPr txBox="1">
            <a:spLocks noChangeArrowheads="1"/>
          </p:cNvSpPr>
          <p:nvPr/>
        </p:nvSpPr>
        <p:spPr bwMode="auto">
          <a:xfrm>
            <a:off x="1219200" y="1066800"/>
            <a:ext cx="742950" cy="366713"/>
          </a:xfrm>
          <a:prstGeom prst="rect">
            <a:avLst/>
          </a:prstGeom>
          <a:noFill/>
          <a:ln w="19050" algn="ctr">
            <a:noFill/>
            <a:miter lim="800000"/>
            <a:headEnd/>
            <a:tailEnd/>
          </a:ln>
        </p:spPr>
        <p:txBody>
          <a:bodyPr wrap="none">
            <a:spAutoFit/>
          </a:bodyPr>
          <a:lstStyle/>
          <a:p>
            <a:r>
              <a:rPr lang="en-US" altLang="zh-CN" sz="1800" b="1">
                <a:ea typeface="宋体" charset="-122"/>
              </a:rPr>
              <a:t>Price</a:t>
            </a:r>
          </a:p>
        </p:txBody>
      </p:sp>
      <p:sp>
        <p:nvSpPr>
          <p:cNvPr id="50216" name="Text Box 40"/>
          <p:cNvSpPr txBox="1">
            <a:spLocks noChangeArrowheads="1"/>
          </p:cNvSpPr>
          <p:nvPr/>
        </p:nvSpPr>
        <p:spPr bwMode="auto">
          <a:xfrm>
            <a:off x="5029200" y="1066800"/>
            <a:ext cx="3505200" cy="369888"/>
          </a:xfrm>
          <a:prstGeom prst="rect">
            <a:avLst/>
          </a:prstGeom>
          <a:noFill/>
          <a:ln w="19050" algn="ctr">
            <a:solidFill>
              <a:schemeClr val="tx1"/>
            </a:solidFill>
            <a:miter lim="800000"/>
            <a:headEnd/>
            <a:tailEnd/>
          </a:ln>
        </p:spPr>
        <p:txBody>
          <a:bodyPr>
            <a:spAutoFit/>
          </a:bodyPr>
          <a:lstStyle/>
          <a:p>
            <a:pPr algn="l"/>
            <a:r>
              <a:rPr lang="en-US" altLang="zh-CN" sz="1800">
                <a:ea typeface="宋体" charset="-122"/>
              </a:rPr>
              <a:t>Iteration : p =</a:t>
            </a:r>
            <a:r>
              <a:rPr lang="en-US" altLang="zh-CN" sz="1800" b="1">
                <a:ea typeface="宋体" charset="-122"/>
              </a:rPr>
              <a:t> </a:t>
            </a:r>
            <a:r>
              <a:rPr lang="en-US" altLang="zh-CN" sz="1800">
                <a:solidFill>
                  <a:schemeClr val="tx1"/>
                </a:solidFill>
                <a:ea typeface="宋体" charset="-122"/>
              </a:rPr>
              <a:t>w(S)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|S</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U|</a:t>
            </a:r>
          </a:p>
        </p:txBody>
      </p:sp>
      <p:sp>
        <p:nvSpPr>
          <p:cNvPr id="50217" name="Text Box 41"/>
          <p:cNvSpPr txBox="1">
            <a:spLocks noChangeArrowheads="1"/>
          </p:cNvSpPr>
          <p:nvPr/>
        </p:nvSpPr>
        <p:spPr bwMode="auto">
          <a:xfrm>
            <a:off x="5029200" y="1752600"/>
            <a:ext cx="533400" cy="4100513"/>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b="1">
                <a:solidFill>
                  <a:srgbClr val="CC0000"/>
                </a:solidFill>
                <a:ea typeface="宋体" charset="-122"/>
              </a:rPr>
              <a:t>8/4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9/4</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12/3</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10/3</a:t>
            </a:r>
          </a:p>
        </p:txBody>
      </p:sp>
      <p:sp>
        <p:nvSpPr>
          <p:cNvPr id="50218" name="Text Box 42"/>
          <p:cNvSpPr txBox="1">
            <a:spLocks noChangeArrowheads="1"/>
          </p:cNvSpPr>
          <p:nvPr/>
        </p:nvSpPr>
        <p:spPr bwMode="auto">
          <a:xfrm>
            <a:off x="5791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9/2</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10/2</a:t>
            </a:r>
          </a:p>
        </p:txBody>
      </p:sp>
      <p:sp>
        <p:nvSpPr>
          <p:cNvPr id="50219" name="Text Box 43"/>
          <p:cNvSpPr txBox="1">
            <a:spLocks noChangeArrowheads="1"/>
          </p:cNvSpPr>
          <p:nvPr/>
        </p:nvSpPr>
        <p:spPr bwMode="auto">
          <a:xfrm>
            <a:off x="6553200" y="1752600"/>
            <a:ext cx="5334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5/1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rPr>
              <a:t>10/1</a:t>
            </a:r>
          </a:p>
        </p:txBody>
      </p:sp>
      <p:sp>
        <p:nvSpPr>
          <p:cNvPr id="50220" name="Text Box 44"/>
          <p:cNvSpPr txBox="1">
            <a:spLocks noChangeArrowheads="1"/>
          </p:cNvSpPr>
          <p:nvPr/>
        </p:nvSpPr>
        <p:spPr bwMode="auto">
          <a:xfrm>
            <a:off x="7315200" y="1752600"/>
            <a:ext cx="609600" cy="4114800"/>
          </a:xfrm>
          <a:prstGeom prst="rect">
            <a:avLst/>
          </a:prstGeom>
          <a:noFill/>
          <a:ln w="19050" algn="ctr">
            <a:solidFill>
              <a:schemeClr val="tx1"/>
            </a:solidFill>
            <a:miter lim="800000"/>
            <a:headEnd/>
            <a:tailEnd/>
          </a:ln>
        </p:spPr>
        <p:txBody>
          <a:bodyPr>
            <a:spAutoFit/>
          </a:bodyPr>
          <a:lstStyle/>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b="1">
                <a:solidFill>
                  <a:srgbClr val="CC0000"/>
                </a:solidFill>
                <a:ea typeface="宋体" charset="-122"/>
              </a:rPr>
              <a:t>12/1</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a:p>
            <a:pPr>
              <a:lnSpc>
                <a:spcPct val="120000"/>
              </a:lnSpc>
              <a:spcBef>
                <a:spcPct val="50000"/>
              </a:spcBef>
            </a:pPr>
            <a:endParaRPr lang="en-US" altLang="zh-CN" sz="1200">
              <a:ea typeface="宋体" charset="-122"/>
            </a:endParaRPr>
          </a:p>
          <a:p>
            <a:pPr>
              <a:lnSpc>
                <a:spcPct val="120000"/>
              </a:lnSpc>
              <a:spcBef>
                <a:spcPct val="50000"/>
              </a:spcBef>
            </a:pPr>
            <a:endParaRPr lang="en-US" altLang="zh-CN" sz="1200">
              <a:ea typeface="宋体" charset="-122"/>
            </a:endParaRPr>
          </a:p>
          <a:p>
            <a:pPr>
              <a:lnSpc>
                <a:spcPct val="120000"/>
              </a:lnSpc>
              <a:spcBef>
                <a:spcPct val="50000"/>
              </a:spcBef>
            </a:pPr>
            <a:r>
              <a:rPr lang="en-US" altLang="zh-CN" sz="1200">
                <a:ea typeface="宋体" charset="-122"/>
                <a:sym typeface="Symbol" pitchFamily="18" charset="2"/>
              </a:rPr>
              <a:t></a:t>
            </a:r>
          </a:p>
        </p:txBody>
      </p:sp>
      <p:sp>
        <p:nvSpPr>
          <p:cNvPr id="50221" name="Text Box 45"/>
          <p:cNvSpPr txBox="1">
            <a:spLocks noChangeArrowheads="1"/>
          </p:cNvSpPr>
          <p:nvPr/>
        </p:nvSpPr>
        <p:spPr bwMode="auto">
          <a:xfrm>
            <a:off x="1371600" y="1676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50222" name="Text Box 46"/>
          <p:cNvSpPr txBox="1">
            <a:spLocks noChangeArrowheads="1"/>
          </p:cNvSpPr>
          <p:nvPr/>
        </p:nvSpPr>
        <p:spPr bwMode="auto">
          <a:xfrm>
            <a:off x="1371600" y="22098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50223" name="Text Box 47"/>
          <p:cNvSpPr txBox="1">
            <a:spLocks noChangeArrowheads="1"/>
          </p:cNvSpPr>
          <p:nvPr/>
        </p:nvSpPr>
        <p:spPr bwMode="auto">
          <a:xfrm>
            <a:off x="1371600" y="28194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50224" name="Text Box 48"/>
          <p:cNvSpPr txBox="1">
            <a:spLocks noChangeArrowheads="1"/>
          </p:cNvSpPr>
          <p:nvPr/>
        </p:nvSpPr>
        <p:spPr bwMode="auto">
          <a:xfrm>
            <a:off x="1371600" y="3429000"/>
            <a:ext cx="296863" cy="336550"/>
          </a:xfrm>
          <a:prstGeom prst="rect">
            <a:avLst/>
          </a:prstGeom>
          <a:noFill/>
          <a:ln w="19050" algn="ctr">
            <a:noFill/>
            <a:miter lim="800000"/>
            <a:headEnd/>
            <a:tailEnd/>
          </a:ln>
        </p:spPr>
        <p:txBody>
          <a:bodyPr wrap="none">
            <a:spAutoFit/>
          </a:bodyPr>
          <a:lstStyle/>
          <a:p>
            <a:r>
              <a:rPr lang="en-US" altLang="zh-CN" sz="1600">
                <a:ea typeface="宋体" charset="-122"/>
              </a:rPr>
              <a:t>2</a:t>
            </a:r>
          </a:p>
        </p:txBody>
      </p:sp>
      <p:sp>
        <p:nvSpPr>
          <p:cNvPr id="50225" name="Text Box 49"/>
          <p:cNvSpPr txBox="1">
            <a:spLocks noChangeArrowheads="1"/>
          </p:cNvSpPr>
          <p:nvPr/>
        </p:nvSpPr>
        <p:spPr bwMode="auto">
          <a:xfrm>
            <a:off x="1287463" y="41148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
        <p:nvSpPr>
          <p:cNvPr id="50226" name="Text Box 50"/>
          <p:cNvSpPr txBox="1">
            <a:spLocks noChangeArrowheads="1"/>
          </p:cNvSpPr>
          <p:nvPr/>
        </p:nvSpPr>
        <p:spPr bwMode="auto">
          <a:xfrm>
            <a:off x="1295400" y="4724400"/>
            <a:ext cx="466725" cy="336550"/>
          </a:xfrm>
          <a:prstGeom prst="rect">
            <a:avLst/>
          </a:prstGeom>
          <a:noFill/>
          <a:ln w="19050" algn="ctr">
            <a:noFill/>
            <a:miter lim="800000"/>
            <a:headEnd/>
            <a:tailEnd/>
          </a:ln>
        </p:spPr>
        <p:txBody>
          <a:bodyPr wrap="none">
            <a:spAutoFit/>
          </a:bodyPr>
          <a:lstStyle/>
          <a:p>
            <a:r>
              <a:rPr lang="en-US" altLang="zh-CN" sz="1600">
                <a:ea typeface="宋体" charset="-122"/>
              </a:rPr>
              <a:t>9/2</a:t>
            </a:r>
          </a:p>
        </p:txBody>
      </p:sp>
      <p:sp>
        <p:nvSpPr>
          <p:cNvPr id="50227" name="Text Box 51"/>
          <p:cNvSpPr txBox="1">
            <a:spLocks noChangeArrowheads="1"/>
          </p:cNvSpPr>
          <p:nvPr/>
        </p:nvSpPr>
        <p:spPr bwMode="auto">
          <a:xfrm>
            <a:off x="1323975" y="5257800"/>
            <a:ext cx="409575" cy="336550"/>
          </a:xfrm>
          <a:prstGeom prst="rect">
            <a:avLst/>
          </a:prstGeom>
          <a:noFill/>
          <a:ln w="19050" algn="ctr">
            <a:noFill/>
            <a:miter lim="800000"/>
            <a:headEnd/>
            <a:tailEnd/>
          </a:ln>
        </p:spPr>
        <p:txBody>
          <a:bodyPr wrap="none">
            <a:spAutoFit/>
          </a:bodyPr>
          <a:lstStyle/>
          <a:p>
            <a:r>
              <a:rPr lang="en-US" altLang="zh-CN" sz="1600">
                <a:ea typeface="宋体" charset="-122"/>
              </a:rPr>
              <a:t>12</a:t>
            </a:r>
          </a:p>
        </p:txBody>
      </p:sp>
      <p:sp>
        <p:nvSpPr>
          <p:cNvPr id="50228" name="Text Box 52"/>
          <p:cNvSpPr txBox="1">
            <a:spLocks noChangeArrowheads="1"/>
          </p:cNvSpPr>
          <p:nvPr/>
        </p:nvSpPr>
        <p:spPr bwMode="auto">
          <a:xfrm>
            <a:off x="1371600" y="5943600"/>
            <a:ext cx="296863" cy="336550"/>
          </a:xfrm>
          <a:prstGeom prst="rect">
            <a:avLst/>
          </a:prstGeom>
          <a:noFill/>
          <a:ln w="19050" algn="ctr">
            <a:noFill/>
            <a:miter lim="800000"/>
            <a:headEnd/>
            <a:tailEnd/>
          </a:ln>
        </p:spPr>
        <p:txBody>
          <a:bodyPr wrap="none">
            <a:spAutoFit/>
          </a:bodyPr>
          <a:lstStyle/>
          <a:p>
            <a:r>
              <a:rPr lang="en-US" altLang="zh-CN" sz="1600">
                <a:ea typeface="宋体" charset="-122"/>
              </a:rPr>
              <a:t>5</a:t>
            </a:r>
          </a:p>
        </p:txBody>
      </p:sp>
      <p:sp>
        <p:nvSpPr>
          <p:cNvPr id="50229" name="Text Box 53"/>
          <p:cNvSpPr txBox="1">
            <a:spLocks noChangeArrowheads="1"/>
          </p:cNvSpPr>
          <p:nvPr/>
        </p:nvSpPr>
        <p:spPr bwMode="auto">
          <a:xfrm>
            <a:off x="3317875" y="6156325"/>
            <a:ext cx="4795838" cy="581025"/>
          </a:xfrm>
          <a:prstGeom prst="rect">
            <a:avLst/>
          </a:prstGeom>
          <a:noFill/>
          <a:ln w="19050">
            <a:noFill/>
            <a:miter lim="800000"/>
            <a:headEnd/>
            <a:tailEnd/>
          </a:ln>
        </p:spPr>
        <p:txBody>
          <a:bodyPr wrap="none">
            <a:spAutoFit/>
          </a:bodyPr>
          <a:lstStyle/>
          <a:p>
            <a:pPr algn="l"/>
            <a:r>
              <a:rPr lang="en-US" altLang="zh-CN" sz="1600">
                <a:solidFill>
                  <a:schemeClr val="tx1"/>
                </a:solidFill>
                <a:ea typeface="宋体" charset="-122"/>
              </a:rPr>
              <a:t>C = { S</a:t>
            </a:r>
            <a:r>
              <a:rPr lang="en-US" altLang="zh-CN" sz="1600" baseline="-25000">
                <a:solidFill>
                  <a:schemeClr val="tx1"/>
                </a:solidFill>
                <a:ea typeface="宋体" charset="-122"/>
              </a:rPr>
              <a:t>1</a:t>
            </a:r>
            <a:r>
              <a:rPr lang="en-US" altLang="zh-CN" sz="1600">
                <a:solidFill>
                  <a:schemeClr val="tx1"/>
                </a:solidFill>
                <a:ea typeface="宋体" charset="-122"/>
              </a:rPr>
              <a:t>, S</a:t>
            </a:r>
            <a:r>
              <a:rPr lang="en-US" altLang="zh-CN" sz="1600" baseline="-25000">
                <a:solidFill>
                  <a:schemeClr val="tx1"/>
                </a:solidFill>
                <a:ea typeface="宋体" charset="-122"/>
              </a:rPr>
              <a:t>2</a:t>
            </a:r>
            <a:r>
              <a:rPr lang="en-US" altLang="zh-CN" sz="1600">
                <a:solidFill>
                  <a:schemeClr val="tx1"/>
                </a:solidFill>
                <a:ea typeface="宋体" charset="-122"/>
              </a:rPr>
              <a:t>, S</a:t>
            </a:r>
            <a:r>
              <a:rPr lang="en-US" altLang="zh-CN" sz="1600" baseline="-25000">
                <a:solidFill>
                  <a:schemeClr val="tx1"/>
                </a:solidFill>
                <a:ea typeface="宋体" charset="-122"/>
              </a:rPr>
              <a:t>4</a:t>
            </a:r>
            <a:r>
              <a:rPr lang="en-US" altLang="zh-CN" sz="1600">
                <a:solidFill>
                  <a:schemeClr val="tx1"/>
                </a:solidFill>
                <a:ea typeface="宋体" charset="-122"/>
              </a:rPr>
              <a:t>, S</a:t>
            </a:r>
            <a:r>
              <a:rPr lang="en-US" altLang="zh-CN" sz="1600" baseline="-25000">
                <a:solidFill>
                  <a:schemeClr val="tx1"/>
                </a:solidFill>
                <a:ea typeface="宋体" charset="-122"/>
              </a:rPr>
              <a:t>3</a:t>
            </a:r>
            <a:r>
              <a:rPr lang="en-US" altLang="zh-CN" sz="1600">
                <a:solidFill>
                  <a:schemeClr val="tx1"/>
                </a:solidFill>
                <a:ea typeface="宋体" charset="-122"/>
              </a:rPr>
              <a:t>},      W(C) = 8 + 9 + 5 + 12 = 34</a:t>
            </a:r>
            <a:br>
              <a:rPr lang="en-US" altLang="zh-CN" sz="1600">
                <a:solidFill>
                  <a:schemeClr val="tx1"/>
                </a:solidFill>
                <a:ea typeface="宋体" charset="-122"/>
              </a:rPr>
            </a:br>
            <a:r>
              <a:rPr lang="en-US" altLang="zh-CN" sz="1600">
                <a:solidFill>
                  <a:schemeClr val="tx1"/>
                </a:solidFill>
                <a:ea typeface="宋体" charset="-122"/>
              </a:rPr>
              <a:t>C</a:t>
            </a:r>
            <a:r>
              <a:rPr lang="en-US" altLang="zh-CN" sz="1600" baseline="-25000">
                <a:solidFill>
                  <a:schemeClr val="tx1"/>
                </a:solidFill>
                <a:ea typeface="宋体" charset="-122"/>
              </a:rPr>
              <a:t>OPT</a:t>
            </a:r>
            <a:r>
              <a:rPr lang="en-US" altLang="zh-CN" sz="1600">
                <a:solidFill>
                  <a:schemeClr val="tx1"/>
                </a:solidFill>
                <a:ea typeface="宋体" charset="-122"/>
              </a:rPr>
              <a:t> = {S</a:t>
            </a:r>
            <a:r>
              <a:rPr lang="en-US" altLang="zh-CN" sz="1600" baseline="-25000">
                <a:solidFill>
                  <a:schemeClr val="tx1"/>
                </a:solidFill>
                <a:ea typeface="宋体" charset="-122"/>
              </a:rPr>
              <a:t>2</a:t>
            </a:r>
            <a:r>
              <a:rPr lang="en-US" altLang="zh-CN" sz="1600">
                <a:solidFill>
                  <a:schemeClr val="tx1"/>
                </a:solidFill>
                <a:ea typeface="宋体" charset="-122"/>
              </a:rPr>
              <a:t>, S</a:t>
            </a:r>
            <a:r>
              <a:rPr lang="en-US" altLang="zh-CN" sz="1600" baseline="-25000">
                <a:solidFill>
                  <a:schemeClr val="tx1"/>
                </a:solidFill>
                <a:ea typeface="宋体" charset="-122"/>
              </a:rPr>
              <a:t>3</a:t>
            </a:r>
            <a:r>
              <a:rPr lang="en-US" altLang="zh-CN" sz="1600">
                <a:solidFill>
                  <a:schemeClr val="tx1"/>
                </a:solidFill>
                <a:ea typeface="宋体" charset="-122"/>
              </a:rPr>
              <a:t>, S</a:t>
            </a:r>
            <a:r>
              <a:rPr lang="en-US" altLang="zh-CN" sz="1600" baseline="-25000">
                <a:solidFill>
                  <a:schemeClr val="tx1"/>
                </a:solidFill>
                <a:ea typeface="宋体" charset="-122"/>
              </a:rPr>
              <a:t>5</a:t>
            </a:r>
            <a:r>
              <a:rPr lang="en-US" altLang="zh-CN" sz="1600">
                <a:solidFill>
                  <a:schemeClr val="tx1"/>
                </a:solidFill>
                <a:ea typeface="宋体" charset="-122"/>
              </a:rPr>
              <a:t>},       W(C</a:t>
            </a:r>
            <a:r>
              <a:rPr lang="en-US" altLang="zh-CN" sz="1600" baseline="-25000">
                <a:solidFill>
                  <a:schemeClr val="tx1"/>
                </a:solidFill>
                <a:ea typeface="宋体" charset="-122"/>
              </a:rPr>
              <a:t>OPT</a:t>
            </a:r>
            <a:r>
              <a:rPr lang="en-US" altLang="zh-CN" sz="1600">
                <a:solidFill>
                  <a:schemeClr val="tx1"/>
                </a:solidFill>
                <a:ea typeface="宋体" charset="-122"/>
              </a:rPr>
              <a:t>) = 9 + 12 + 10 = 31</a:t>
            </a:r>
          </a:p>
        </p:txBody>
      </p:sp>
      <p:sp>
        <p:nvSpPr>
          <p:cNvPr id="50230" name="AutoShape 54"/>
          <p:cNvSpPr>
            <a:spLocks/>
          </p:cNvSpPr>
          <p:nvPr/>
        </p:nvSpPr>
        <p:spPr bwMode="auto">
          <a:xfrm>
            <a:off x="1143000" y="1676400"/>
            <a:ext cx="152400" cy="4648200"/>
          </a:xfrm>
          <a:prstGeom prst="leftBrace">
            <a:avLst>
              <a:gd name="adj1" fmla="val 254167"/>
              <a:gd name="adj2" fmla="val 50000"/>
            </a:avLst>
          </a:prstGeom>
          <a:noFill/>
          <a:ln w="19050">
            <a:solidFill>
              <a:schemeClr val="hlink"/>
            </a:solidFill>
            <a:round/>
            <a:headEnd/>
            <a:tailEnd/>
          </a:ln>
        </p:spPr>
        <p:txBody>
          <a:bodyPr wrap="none" anchor="ctr">
            <a:spAutoFit/>
          </a:bodyPr>
          <a:lstStyle/>
          <a:p>
            <a:endParaRPr lang="zh-CN" altLang="en-US">
              <a:ea typeface="宋体" charset="-122"/>
            </a:endParaRPr>
          </a:p>
        </p:txBody>
      </p:sp>
      <p:sp>
        <p:nvSpPr>
          <p:cNvPr id="50231" name="Text Box 55"/>
          <p:cNvSpPr txBox="1">
            <a:spLocks noChangeArrowheads="1"/>
          </p:cNvSpPr>
          <p:nvPr/>
        </p:nvSpPr>
        <p:spPr bwMode="auto">
          <a:xfrm rot="-5400000">
            <a:off x="-821531" y="3258344"/>
            <a:ext cx="3046412" cy="641350"/>
          </a:xfrm>
          <a:prstGeom prst="rect">
            <a:avLst/>
          </a:prstGeom>
          <a:noFill/>
          <a:ln w="19050">
            <a:noFill/>
            <a:miter lim="800000"/>
            <a:headEnd/>
            <a:tailEnd/>
          </a:ln>
        </p:spPr>
        <p:txBody>
          <a:bodyPr>
            <a:spAutoFit/>
          </a:bodyPr>
          <a:lstStyle/>
          <a:p>
            <a:r>
              <a:rPr lang="en-US" altLang="zh-CN" sz="3600">
                <a:solidFill>
                  <a:schemeClr val="tx1"/>
                </a:solidFill>
                <a:latin typeface="Symbol" pitchFamily="18" charset="2"/>
                <a:ea typeface="宋体" charset="-122"/>
              </a:rPr>
              <a:t>S</a:t>
            </a:r>
            <a:r>
              <a:rPr lang="en-US" altLang="zh-CN" sz="2800" i="1" baseline="-25000">
                <a:solidFill>
                  <a:schemeClr val="tx1"/>
                </a:solidFill>
                <a:latin typeface="Times New Roman" pitchFamily="18" charset="0"/>
                <a:ea typeface="宋体" charset="-122"/>
              </a:rPr>
              <a:t>i</a:t>
            </a:r>
            <a:r>
              <a:rPr lang="en-US" altLang="zh-CN" sz="2000" i="1">
                <a:solidFill>
                  <a:schemeClr val="tx1"/>
                </a:solidFill>
                <a:latin typeface="Times New Roman" pitchFamily="18" charset="0"/>
                <a:ea typeface="宋体" charset="-122"/>
              </a:rPr>
              <a:t>  p</a:t>
            </a:r>
            <a:r>
              <a:rPr lang="en-US" altLang="zh-CN" sz="2000">
                <a:solidFill>
                  <a:schemeClr val="tx1"/>
                </a:solidFill>
                <a:latin typeface="Times New Roman" pitchFamily="18" charset="0"/>
                <a:ea typeface="宋体" charset="-122"/>
              </a:rPr>
              <a:t>(</a:t>
            </a:r>
            <a:r>
              <a:rPr lang="en-US" altLang="zh-CN" sz="2000" i="1">
                <a:solidFill>
                  <a:schemeClr val="tx1"/>
                </a:solidFill>
                <a:latin typeface="Times New Roman" pitchFamily="18" charset="0"/>
                <a:ea typeface="宋体" charset="-122"/>
              </a:rPr>
              <a:t>x</a:t>
            </a:r>
            <a:r>
              <a:rPr lang="en-US" altLang="zh-CN" sz="2000" i="1" baseline="-25000">
                <a:solidFill>
                  <a:schemeClr val="tx1"/>
                </a:solidFill>
                <a:latin typeface="Times New Roman" pitchFamily="18" charset="0"/>
                <a:ea typeface="宋体" charset="-122"/>
              </a:rPr>
              <a:t>i</a:t>
            </a:r>
            <a:r>
              <a:rPr lang="en-US" altLang="zh-CN" sz="2000">
                <a:solidFill>
                  <a:schemeClr val="tx1"/>
                </a:solidFill>
                <a:latin typeface="Times New Roman" pitchFamily="18" charset="0"/>
                <a:ea typeface="宋体" charset="-122"/>
              </a:rPr>
              <a:t>)  =  W(C) = 34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标题 1"/>
          <p:cNvSpPr>
            <a:spLocks noGrp="1"/>
          </p:cNvSpPr>
          <p:nvPr>
            <p:ph type="title"/>
          </p:nvPr>
        </p:nvSpPr>
        <p:spPr/>
        <p:txBody>
          <a:bodyPr/>
          <a:lstStyle/>
          <a:p>
            <a:r>
              <a:rPr lang="en-US" altLang="zh-CN" sz="3200" smtClean="0">
                <a:solidFill>
                  <a:srgbClr val="000000"/>
                </a:solidFill>
                <a:latin typeface="Arial" charset="0"/>
                <a:ea typeface="宋体" charset="-122"/>
              </a:rPr>
              <a:t>This is an H(n)-approximation algorithm</a:t>
            </a:r>
            <a:endParaRPr lang="zh-CN" altLang="en-US" smtClean="0">
              <a:ea typeface="宋体" charset="-122"/>
            </a:endParaRPr>
          </a:p>
        </p:txBody>
      </p:sp>
      <p:graphicFrame>
        <p:nvGraphicFramePr>
          <p:cNvPr id="116741" name="Object 5"/>
          <p:cNvGraphicFramePr>
            <a:graphicFrameLocks noChangeAspect="1"/>
          </p:cNvGraphicFramePr>
          <p:nvPr/>
        </p:nvGraphicFramePr>
        <p:xfrm>
          <a:off x="685800" y="1970088"/>
          <a:ext cx="8077200" cy="866775"/>
        </p:xfrm>
        <a:graphic>
          <a:graphicData uri="http://schemas.openxmlformats.org/presentationml/2006/ole">
            <p:oleObj spid="_x0000_s8194" name="Equation" r:id="rId3" imgW="4419360" imgH="457200" progId="Equation.3">
              <p:embed/>
            </p:oleObj>
          </a:graphicData>
        </a:graphic>
      </p:graphicFrame>
      <p:graphicFrame>
        <p:nvGraphicFramePr>
          <p:cNvPr id="116743" name="Object 7"/>
          <p:cNvGraphicFramePr>
            <a:graphicFrameLocks noChangeAspect="1"/>
          </p:cNvGraphicFramePr>
          <p:nvPr/>
        </p:nvGraphicFramePr>
        <p:xfrm>
          <a:off x="838200" y="3376613"/>
          <a:ext cx="6972300" cy="433387"/>
        </p:xfrm>
        <a:graphic>
          <a:graphicData uri="http://schemas.openxmlformats.org/presentationml/2006/ole">
            <p:oleObj spid="_x0000_s8195" name="Equation" r:id="rId4" imgW="3670200" imgH="228600" progId="Equation.3">
              <p:embed/>
            </p:oleObj>
          </a:graphicData>
        </a:graphic>
      </p:graphicFrame>
      <p:graphicFrame>
        <p:nvGraphicFramePr>
          <p:cNvPr id="116744" name="Object 8"/>
          <p:cNvGraphicFramePr>
            <a:graphicFrameLocks noChangeAspect="1"/>
          </p:cNvGraphicFramePr>
          <p:nvPr/>
        </p:nvGraphicFramePr>
        <p:xfrm>
          <a:off x="838200" y="4595813"/>
          <a:ext cx="2051050" cy="433387"/>
        </p:xfrm>
        <a:graphic>
          <a:graphicData uri="http://schemas.openxmlformats.org/presentationml/2006/ole">
            <p:oleObj spid="_x0000_s8196" name="Equation" r:id="rId5" imgW="1079280" imgH="22860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ea typeface="宋体" charset="-122"/>
              </a:rPr>
              <a:t>COP Examples</a:t>
            </a:r>
            <a:endParaRPr lang="zh-CN" altLang="en-US" smtClean="0">
              <a:ea typeface="宋体" charset="-122"/>
            </a:endParaRPr>
          </a:p>
        </p:txBody>
      </p:sp>
      <p:sp>
        <p:nvSpPr>
          <p:cNvPr id="22531" name="内容占位符 2"/>
          <p:cNvSpPr>
            <a:spLocks noGrp="1"/>
          </p:cNvSpPr>
          <p:nvPr>
            <p:ph idx="1"/>
          </p:nvPr>
        </p:nvSpPr>
        <p:spPr/>
        <p:txBody>
          <a:bodyPr/>
          <a:lstStyle/>
          <a:p>
            <a:pPr>
              <a:lnSpc>
                <a:spcPct val="75000"/>
              </a:lnSpc>
              <a:spcBef>
                <a:spcPct val="50000"/>
              </a:spcBef>
              <a:buFontTx/>
              <a:buNone/>
            </a:pPr>
            <a:r>
              <a:rPr lang="en-US" altLang="zh-CN" sz="1800" b="1" smtClean="0">
                <a:ea typeface="宋体" charset="-122"/>
              </a:rPr>
              <a:t>“Easy”</a:t>
            </a:r>
            <a:r>
              <a:rPr lang="en-US" altLang="zh-CN" sz="1800" smtClean="0">
                <a:ea typeface="宋体" charset="-122"/>
              </a:rPr>
              <a:t>         (polynomial-time solvable): </a:t>
            </a:r>
          </a:p>
          <a:p>
            <a:pPr lvl="1">
              <a:lnSpc>
                <a:spcPct val="75000"/>
              </a:lnSpc>
              <a:spcBef>
                <a:spcPct val="50000"/>
              </a:spcBef>
              <a:buFontTx/>
              <a:buNone/>
            </a:pPr>
            <a:r>
              <a:rPr lang="en-US" altLang="zh-CN" sz="1800" smtClean="0">
                <a:ea typeface="宋体" charset="-122"/>
              </a:rPr>
              <a:t> Shortest (simple) Path</a:t>
            </a:r>
            <a:endParaRPr lang="en-US" altLang="zh-CN" sz="1600" smtClean="0">
              <a:ea typeface="宋体" charset="-122"/>
            </a:endParaRPr>
          </a:p>
          <a:p>
            <a:pPr lvl="1">
              <a:lnSpc>
                <a:spcPct val="75000"/>
              </a:lnSpc>
              <a:spcBef>
                <a:spcPct val="50000"/>
              </a:spcBef>
              <a:buFontTx/>
              <a:buNone/>
            </a:pPr>
            <a:r>
              <a:rPr lang="en-US" altLang="zh-CN" sz="1800" smtClean="0">
                <a:ea typeface="宋体" charset="-122"/>
              </a:rPr>
              <a:t> Minimum Spanning Tree</a:t>
            </a:r>
            <a:endParaRPr lang="en-US" altLang="zh-CN" sz="1600" smtClean="0">
              <a:ea typeface="宋体" charset="-122"/>
            </a:endParaRPr>
          </a:p>
          <a:p>
            <a:pPr lvl="1">
              <a:lnSpc>
                <a:spcPct val="75000"/>
              </a:lnSpc>
              <a:spcBef>
                <a:spcPct val="50000"/>
              </a:spcBef>
              <a:buFontTx/>
              <a:buNone/>
            </a:pPr>
            <a:r>
              <a:rPr lang="en-US" altLang="zh-CN" sz="1800" smtClean="0">
                <a:ea typeface="宋体" charset="-122"/>
              </a:rPr>
              <a:t> Graph Matching </a:t>
            </a:r>
            <a:endParaRPr lang="en-US" altLang="zh-CN" sz="1600" smtClean="0">
              <a:ea typeface="宋体" charset="-122"/>
            </a:endParaRPr>
          </a:p>
          <a:p>
            <a:pPr lvl="1">
              <a:lnSpc>
                <a:spcPct val="75000"/>
              </a:lnSpc>
              <a:spcBef>
                <a:spcPct val="50000"/>
              </a:spcBef>
              <a:buFontTx/>
              <a:buNone/>
            </a:pPr>
            <a:endParaRPr lang="en-US" altLang="zh-CN" sz="1600" smtClean="0">
              <a:ea typeface="宋体" charset="-122"/>
            </a:endParaRPr>
          </a:p>
          <a:p>
            <a:pPr>
              <a:lnSpc>
                <a:spcPct val="75000"/>
              </a:lnSpc>
              <a:spcBef>
                <a:spcPct val="50000"/>
              </a:spcBef>
              <a:buFontTx/>
              <a:buNone/>
            </a:pPr>
            <a:r>
              <a:rPr lang="en-US" altLang="zh-CN" sz="1800" b="1" smtClean="0">
                <a:ea typeface="宋体" charset="-122"/>
              </a:rPr>
              <a:t>“NP-Hard”</a:t>
            </a:r>
            <a:r>
              <a:rPr lang="en-US" altLang="zh-CN" sz="1800" smtClean="0">
                <a:ea typeface="宋体" charset="-122"/>
              </a:rPr>
              <a:t>     (no known polynomial-time solution):</a:t>
            </a:r>
          </a:p>
          <a:p>
            <a:pPr lvl="1">
              <a:lnSpc>
                <a:spcPct val="75000"/>
              </a:lnSpc>
              <a:spcBef>
                <a:spcPct val="50000"/>
              </a:spcBef>
              <a:buFontTx/>
              <a:buNone/>
            </a:pPr>
            <a:r>
              <a:rPr lang="en-US" altLang="zh-CN" sz="1800" smtClean="0">
                <a:ea typeface="宋体" charset="-122"/>
              </a:rPr>
              <a:t> Longest (simple) Path </a:t>
            </a:r>
          </a:p>
          <a:p>
            <a:pPr lvl="1">
              <a:lnSpc>
                <a:spcPct val="75000"/>
              </a:lnSpc>
              <a:spcBef>
                <a:spcPct val="50000"/>
              </a:spcBef>
              <a:buFontTx/>
              <a:buNone/>
            </a:pPr>
            <a:r>
              <a:rPr lang="en-US" altLang="zh-CN" sz="1800" smtClean="0">
                <a:ea typeface="宋体" charset="-122"/>
              </a:rPr>
              <a:t> Traveling Salesman </a:t>
            </a:r>
          </a:p>
          <a:p>
            <a:pPr lvl="1">
              <a:lnSpc>
                <a:spcPct val="75000"/>
              </a:lnSpc>
              <a:spcBef>
                <a:spcPct val="50000"/>
              </a:spcBef>
              <a:buFontTx/>
              <a:buNone/>
            </a:pPr>
            <a:r>
              <a:rPr lang="en-US" altLang="zh-CN" sz="1800" smtClean="0">
                <a:ea typeface="宋体" charset="-122"/>
              </a:rPr>
              <a:t> Vertex Cover</a:t>
            </a:r>
          </a:p>
          <a:p>
            <a:pPr lvl="1">
              <a:lnSpc>
                <a:spcPct val="75000"/>
              </a:lnSpc>
              <a:spcBef>
                <a:spcPct val="50000"/>
              </a:spcBef>
              <a:buFontTx/>
              <a:buNone/>
            </a:pPr>
            <a:r>
              <a:rPr lang="en-US" altLang="zh-CN" sz="1800" smtClean="0">
                <a:ea typeface="宋体" charset="-122"/>
              </a:rPr>
              <a:t> Set Cover</a:t>
            </a:r>
          </a:p>
          <a:p>
            <a:pPr lvl="1">
              <a:lnSpc>
                <a:spcPct val="75000"/>
              </a:lnSpc>
              <a:spcBef>
                <a:spcPct val="50000"/>
              </a:spcBef>
              <a:buFontTx/>
              <a:buNone/>
            </a:pPr>
            <a:r>
              <a:rPr lang="en-US" altLang="zh-CN" sz="1800" smtClean="0">
                <a:ea typeface="宋体" charset="-122"/>
              </a:rPr>
              <a:t> K-Cluster </a:t>
            </a:r>
          </a:p>
          <a:p>
            <a:pPr lvl="1">
              <a:lnSpc>
                <a:spcPct val="75000"/>
              </a:lnSpc>
              <a:spcBef>
                <a:spcPct val="50000"/>
              </a:spcBef>
              <a:buFontTx/>
              <a:buNone/>
            </a:pPr>
            <a:r>
              <a:rPr lang="en-US" altLang="zh-CN" sz="1800" smtClean="0">
                <a:ea typeface="宋体" charset="-122"/>
              </a:rPr>
              <a:t> 0/1 Knapsack </a:t>
            </a:r>
            <a:endParaRPr lang="en-US" altLang="zh-CN" sz="1600" smtClean="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z="3200" smtClean="0">
                <a:solidFill>
                  <a:srgbClr val="000000"/>
                </a:solidFill>
                <a:latin typeface="Arial" charset="0"/>
                <a:ea typeface="宋体" charset="-122"/>
              </a:rPr>
              <a:t>This is an H(n)-approximation algorithm</a:t>
            </a:r>
            <a:endParaRPr lang="zh-CN" altLang="en-US" smtClean="0">
              <a:ea typeface="宋体" charset="-122"/>
            </a:endParaRPr>
          </a:p>
        </p:txBody>
      </p:sp>
      <p:sp>
        <p:nvSpPr>
          <p:cNvPr id="51203" name="Text Box 3"/>
          <p:cNvSpPr txBox="1">
            <a:spLocks noChangeArrowheads="1"/>
          </p:cNvSpPr>
          <p:nvPr/>
        </p:nvSpPr>
        <p:spPr bwMode="auto">
          <a:xfrm>
            <a:off x="762000" y="1581150"/>
            <a:ext cx="8001000" cy="2538413"/>
          </a:xfrm>
          <a:prstGeom prst="rect">
            <a:avLst/>
          </a:prstGeom>
          <a:noFill/>
          <a:ln w="19050">
            <a:noFill/>
            <a:miter lim="800000"/>
            <a:headEnd/>
            <a:tailEnd/>
          </a:ln>
        </p:spPr>
        <p:txBody>
          <a:bodyPr>
            <a:spAutoFit/>
          </a:bodyPr>
          <a:lstStyle/>
          <a:p>
            <a:pPr algn="l">
              <a:spcBef>
                <a:spcPct val="50000"/>
              </a:spcBef>
            </a:pPr>
            <a:r>
              <a:rPr lang="en-US" altLang="zh-CN" sz="1800" b="1">
                <a:solidFill>
                  <a:schemeClr val="tx1"/>
                </a:solidFill>
                <a:ea typeface="宋体" charset="-122"/>
              </a:rPr>
              <a:t>LEMMA:</a:t>
            </a:r>
            <a:r>
              <a:rPr lang="en-US" altLang="zh-CN" sz="1800">
                <a:solidFill>
                  <a:schemeClr val="tx1"/>
                </a:solidFill>
                <a:ea typeface="宋体" charset="-122"/>
              </a:rPr>
              <a:t>    </a:t>
            </a:r>
            <a:r>
              <a:rPr lang="en-US" altLang="zh-CN" sz="1800">
                <a:solidFill>
                  <a:schemeClr val="tx1"/>
                </a:solidFill>
                <a:ea typeface="宋体" charset="-122"/>
                <a:sym typeface="Symbol" pitchFamily="18" charset="2"/>
              </a:rPr>
              <a:t>SF      </a:t>
            </a:r>
            <a:r>
              <a:rPr lang="en-US" altLang="zh-CN" sz="2400">
                <a:solidFill>
                  <a:schemeClr val="tx1"/>
                </a:solidFill>
                <a:ea typeface="宋体" charset="-122"/>
                <a:sym typeface="Symbol" pitchFamily="18" charset="2"/>
              </a:rPr>
              <a:t></a:t>
            </a:r>
            <a:r>
              <a:rPr lang="en-US" altLang="zh-CN" sz="1800">
                <a:solidFill>
                  <a:schemeClr val="tx1"/>
                </a:solidFill>
                <a:ea typeface="宋体" charset="-122"/>
                <a:sym typeface="Symbol" pitchFamily="18" charset="2"/>
              </a:rPr>
              <a:t> </a:t>
            </a:r>
            <a:r>
              <a:rPr lang="en-US" altLang="zh-CN" sz="1800" baseline="-25000">
                <a:solidFill>
                  <a:schemeClr val="tx1"/>
                </a:solidFill>
                <a:ea typeface="宋体" charset="-122"/>
                <a:sym typeface="Symbol" pitchFamily="18" charset="2"/>
              </a:rPr>
              <a:t>xS</a:t>
            </a:r>
            <a:r>
              <a:rPr lang="en-US" altLang="zh-CN" sz="1800">
                <a:solidFill>
                  <a:schemeClr val="tx1"/>
                </a:solidFill>
                <a:ea typeface="宋体" charset="-122"/>
                <a:sym typeface="Symbol" pitchFamily="18" charset="2"/>
              </a:rPr>
              <a:t>  p(x)    w(S) H</a:t>
            </a:r>
            <a:r>
              <a:rPr lang="en-US" altLang="zh-CN" sz="2400">
                <a:solidFill>
                  <a:schemeClr val="tx1"/>
                </a:solidFill>
                <a:ea typeface="宋体" charset="-122"/>
                <a:sym typeface="Symbol" pitchFamily="18" charset="2"/>
              </a:rPr>
              <a:t>(</a:t>
            </a:r>
            <a:r>
              <a:rPr lang="en-US" altLang="zh-CN" sz="1800">
                <a:solidFill>
                  <a:schemeClr val="tx1"/>
                </a:solidFill>
                <a:ea typeface="宋体" charset="-122"/>
                <a:sym typeface="Symbol" pitchFamily="18" charset="2"/>
              </a:rPr>
              <a:t>|S|</a:t>
            </a:r>
            <a:r>
              <a:rPr lang="en-US" altLang="zh-CN" sz="2400">
                <a:solidFill>
                  <a:schemeClr val="tx1"/>
                </a:solidFill>
                <a:ea typeface="宋体" charset="-122"/>
                <a:sym typeface="Symbol" pitchFamily="18" charset="2"/>
              </a:rPr>
              <a:t>)</a:t>
            </a:r>
            <a:r>
              <a:rPr lang="en-US" altLang="zh-CN" sz="1800">
                <a:solidFill>
                  <a:schemeClr val="tx1"/>
                </a:solidFill>
                <a:ea typeface="宋体" charset="-122"/>
                <a:sym typeface="Symbol" pitchFamily="18" charset="2"/>
              </a:rPr>
              <a:t>.</a:t>
            </a:r>
          </a:p>
          <a:p>
            <a:pPr algn="l">
              <a:spcBef>
                <a:spcPct val="50000"/>
              </a:spcBef>
            </a:pPr>
            <a:r>
              <a:rPr lang="en-US" altLang="zh-CN" sz="1800" b="1">
                <a:solidFill>
                  <a:schemeClr val="tx1"/>
                </a:solidFill>
                <a:ea typeface="宋体" charset="-122"/>
              </a:rPr>
              <a:t>THEOREM:</a:t>
            </a:r>
            <a:r>
              <a:rPr lang="en-US" altLang="zh-CN" sz="1800">
                <a:solidFill>
                  <a:schemeClr val="tx1"/>
                </a:solidFill>
                <a:ea typeface="宋体" charset="-122"/>
              </a:rPr>
              <a:t>  The Greedy-Set-Cover algorithm has the following properties:</a:t>
            </a:r>
          </a:p>
          <a:p>
            <a:pPr algn="l">
              <a:spcBef>
                <a:spcPct val="50000"/>
              </a:spcBef>
            </a:pPr>
            <a:r>
              <a:rPr lang="en-US" altLang="zh-CN" sz="1800">
                <a:solidFill>
                  <a:schemeClr val="tx1"/>
                </a:solidFill>
                <a:ea typeface="宋体" charset="-122"/>
              </a:rPr>
              <a:t>	(1) Correctness:     outputs a feasible set cover C</a:t>
            </a:r>
            <a:br>
              <a:rPr lang="en-US" altLang="zh-CN" sz="1800">
                <a:solidFill>
                  <a:schemeClr val="tx1"/>
                </a:solidFill>
                <a:ea typeface="宋体" charset="-122"/>
              </a:rPr>
            </a:br>
            <a:r>
              <a:rPr lang="en-US" altLang="zh-CN" sz="1800">
                <a:solidFill>
                  <a:schemeClr val="tx1"/>
                </a:solidFill>
                <a:ea typeface="宋体" charset="-122"/>
              </a:rPr>
              <a:t>	(2) Running Time:  polynomial  </a:t>
            </a:r>
            <a:br>
              <a:rPr lang="en-US" altLang="zh-CN" sz="1800">
                <a:solidFill>
                  <a:schemeClr val="tx1"/>
                </a:solidFill>
                <a:ea typeface="宋体" charset="-122"/>
              </a:rPr>
            </a:br>
            <a:r>
              <a:rPr lang="en-US" altLang="zh-CN" sz="1800">
                <a:solidFill>
                  <a:schemeClr val="tx1"/>
                </a:solidFill>
                <a:ea typeface="宋体" charset="-122"/>
              </a:rPr>
              <a:t>	(3) Approx Bound:  W(C)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H(d</a:t>
            </a:r>
            <a:r>
              <a:rPr lang="en-US" altLang="zh-CN" sz="1800" baseline="-25000">
                <a:solidFill>
                  <a:schemeClr val="tx1"/>
                </a:solidFill>
                <a:ea typeface="宋体" charset="-122"/>
              </a:rPr>
              <a:t>max</a:t>
            </a:r>
            <a:r>
              <a:rPr lang="en-US" altLang="zh-CN" sz="1800">
                <a:solidFill>
                  <a:schemeClr val="tx1"/>
                </a:solidFill>
                <a:ea typeface="宋体" charset="-122"/>
              </a:rPr>
              <a:t>) W(C</a:t>
            </a:r>
            <a:r>
              <a:rPr lang="en-US" altLang="zh-CN" sz="1800" baseline="-25000">
                <a:solidFill>
                  <a:schemeClr val="tx1"/>
                </a:solidFill>
                <a:ea typeface="宋体" charset="-122"/>
              </a:rPr>
              <a:t>OPT</a:t>
            </a:r>
            <a:r>
              <a:rPr lang="en-US" altLang="zh-CN" sz="1800">
                <a:solidFill>
                  <a:schemeClr val="tx1"/>
                </a:solidFill>
                <a:ea typeface="宋体" charset="-122"/>
              </a:rPr>
              <a:t>) </a:t>
            </a:r>
            <a:br>
              <a:rPr lang="en-US" altLang="zh-CN" sz="1800">
                <a:solidFill>
                  <a:schemeClr val="tx1"/>
                </a:solidFill>
                <a:ea typeface="宋体" charset="-122"/>
              </a:rPr>
            </a:br>
            <a:r>
              <a:rPr lang="en-US" altLang="zh-CN" sz="1800">
                <a:solidFill>
                  <a:schemeClr val="tx1"/>
                </a:solidFill>
                <a:ea typeface="宋体" charset="-122"/>
              </a:rPr>
              <a:t>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H(n) W(C</a:t>
            </a:r>
            <a:r>
              <a:rPr lang="en-US" altLang="zh-CN" sz="1800" baseline="-25000">
                <a:solidFill>
                  <a:schemeClr val="tx1"/>
                </a:solidFill>
                <a:ea typeface="宋体" charset="-122"/>
              </a:rPr>
              <a:t>OPT</a:t>
            </a:r>
            <a:r>
              <a:rPr lang="en-US" altLang="zh-CN" sz="1800">
                <a:solidFill>
                  <a:schemeClr val="tx1"/>
                </a:solidFill>
                <a:ea typeface="宋体" charset="-122"/>
              </a:rPr>
              <a:t>) </a:t>
            </a:r>
          </a:p>
          <a:p>
            <a:pPr algn="l">
              <a:spcBef>
                <a:spcPct val="50000"/>
              </a:spcBef>
            </a:pPr>
            <a:endParaRPr lang="en-US" altLang="zh-CN" sz="1800">
              <a:solidFill>
                <a:schemeClr val="tx1"/>
              </a:solidFill>
              <a:ea typeface="宋体" charset="-122"/>
              <a:sym typeface="Symbol" pitchFamily="18" charset="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Traveling Salesman Problem (TSP)</a:t>
            </a:r>
            <a:endParaRPr lang="en-US" altLang="zh-CN" sz="2800" smtClean="0">
              <a:latin typeface="Arial" charset="0"/>
              <a:ea typeface="宋体" charset="-122"/>
            </a:endParaRPr>
          </a:p>
        </p:txBody>
      </p:sp>
      <p:sp>
        <p:nvSpPr>
          <p:cNvPr id="9221" name="Rectangle 3"/>
          <p:cNvSpPr>
            <a:spLocks noChangeArrowheads="1"/>
          </p:cNvSpPr>
          <p:nvPr/>
        </p:nvSpPr>
        <p:spPr bwMode="auto">
          <a:xfrm>
            <a:off x="762000" y="1633538"/>
            <a:ext cx="8001000" cy="2701925"/>
          </a:xfrm>
          <a:prstGeom prst="rect">
            <a:avLst/>
          </a:prstGeom>
          <a:noFill/>
          <a:ln w="19050">
            <a:solidFill>
              <a:schemeClr val="hlink"/>
            </a:solidFill>
            <a:miter lim="800000"/>
            <a:headEnd/>
            <a:tailEnd/>
          </a:ln>
        </p:spPr>
        <p:txBody>
          <a:bodyPr>
            <a:spAutoFit/>
          </a:bodyPr>
          <a:lstStyle/>
          <a:p>
            <a:pPr marL="457200" indent="-457200" algn="l">
              <a:spcBef>
                <a:spcPct val="50000"/>
              </a:spcBef>
              <a:buFont typeface="Wingdings" pitchFamily="2" charset="2"/>
              <a:buNone/>
            </a:pPr>
            <a:r>
              <a:rPr lang="en-US" altLang="zh-CN" sz="2000" b="1">
                <a:solidFill>
                  <a:schemeClr val="tx1"/>
                </a:solidFill>
                <a:ea typeface="宋体" charset="-122"/>
              </a:rPr>
              <a:t>Input:</a:t>
            </a:r>
            <a:r>
              <a:rPr lang="en-US" altLang="zh-CN" sz="2000">
                <a:solidFill>
                  <a:schemeClr val="tx1"/>
                </a:solidFill>
                <a:ea typeface="宋体" charset="-122"/>
              </a:rPr>
              <a:t>    An n</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n positive distance matrix D=(d</a:t>
            </a:r>
            <a:r>
              <a:rPr lang="en-US" altLang="zh-CN" sz="2000" baseline="-25000">
                <a:solidFill>
                  <a:schemeClr val="tx1"/>
                </a:solidFill>
                <a:ea typeface="宋体" charset="-122"/>
              </a:rPr>
              <a:t>ij</a:t>
            </a:r>
            <a:r>
              <a:rPr lang="en-US" altLang="zh-CN" sz="2000">
                <a:solidFill>
                  <a:schemeClr val="tx1"/>
                </a:solidFill>
                <a:ea typeface="宋体" charset="-122"/>
              </a:rPr>
              <a:t>), i,j = 1..n, </a:t>
            </a:r>
            <a:br>
              <a:rPr lang="en-US" altLang="zh-CN" sz="2000">
                <a:solidFill>
                  <a:schemeClr val="tx1"/>
                </a:solidFill>
                <a:ea typeface="宋体" charset="-122"/>
              </a:rPr>
            </a:br>
            <a:r>
              <a:rPr lang="en-US" altLang="zh-CN" sz="2000">
                <a:solidFill>
                  <a:schemeClr val="tx1"/>
                </a:solidFill>
                <a:ea typeface="宋体" charset="-122"/>
              </a:rPr>
              <a:t>	 where d</a:t>
            </a:r>
            <a:r>
              <a:rPr lang="en-US" altLang="zh-CN" sz="2000" baseline="-25000">
                <a:solidFill>
                  <a:schemeClr val="tx1"/>
                </a:solidFill>
                <a:ea typeface="宋体" charset="-122"/>
              </a:rPr>
              <a:t>ij</a:t>
            </a:r>
            <a:r>
              <a:rPr lang="en-US" altLang="zh-CN" sz="2000">
                <a:solidFill>
                  <a:schemeClr val="tx1"/>
                </a:solidFill>
                <a:ea typeface="宋体" charset="-122"/>
              </a:rPr>
              <a:t> is the travel distance from city i to city j.	      </a:t>
            </a:r>
          </a:p>
          <a:p>
            <a:pPr marL="457200" indent="-457200" algn="l">
              <a:spcBef>
                <a:spcPct val="50000"/>
              </a:spcBef>
              <a:buFont typeface="Wingdings" pitchFamily="2" charset="2"/>
              <a:buNone/>
            </a:pPr>
            <a:r>
              <a:rPr lang="en-US" altLang="zh-CN" sz="2000" b="1">
                <a:solidFill>
                  <a:schemeClr val="tx1"/>
                </a:solidFill>
                <a:ea typeface="宋体" charset="-122"/>
              </a:rPr>
              <a:t>Output:</a:t>
            </a:r>
            <a:r>
              <a:rPr lang="en-US" altLang="zh-CN" sz="2000">
                <a:solidFill>
                  <a:schemeClr val="tx1"/>
                </a:solidFill>
                <a:ea typeface="宋体" charset="-122"/>
              </a:rPr>
              <a:t>  A traveling salesman tour T. T starts from the home city        	  (say, city 1) and visits each city exactly once and returns</a:t>
            </a:r>
            <a:br>
              <a:rPr lang="en-US" altLang="zh-CN" sz="2000">
                <a:solidFill>
                  <a:schemeClr val="tx1"/>
                </a:solidFill>
                <a:ea typeface="宋体" charset="-122"/>
              </a:rPr>
            </a:br>
            <a:r>
              <a:rPr lang="en-US" altLang="zh-CN" sz="2000">
                <a:solidFill>
                  <a:schemeClr val="tx1"/>
                </a:solidFill>
                <a:ea typeface="宋体" charset="-122"/>
              </a:rPr>
              <a:t>        to home city.</a:t>
            </a:r>
          </a:p>
          <a:p>
            <a:pPr marL="457200" indent="-457200" algn="l">
              <a:spcBef>
                <a:spcPct val="50000"/>
              </a:spcBef>
              <a:buFont typeface="Wingdings" pitchFamily="2" charset="2"/>
              <a:buNone/>
            </a:pPr>
            <a:r>
              <a:rPr lang="en-US" altLang="zh-CN" sz="2000" b="1">
                <a:solidFill>
                  <a:schemeClr val="tx1"/>
                </a:solidFill>
                <a:ea typeface="宋体" charset="-122"/>
              </a:rPr>
              <a:t>Goal:</a:t>
            </a:r>
            <a:r>
              <a:rPr lang="en-US" altLang="zh-CN" sz="2000">
                <a:solidFill>
                  <a:schemeClr val="tx1"/>
                </a:solidFill>
                <a:ea typeface="宋体" charset="-122"/>
              </a:rPr>
              <a:t>    </a:t>
            </a:r>
            <a:r>
              <a:rPr lang="en-US" altLang="zh-CN" sz="2000" u="sng">
                <a:solidFill>
                  <a:schemeClr val="tx1"/>
                </a:solidFill>
                <a:ea typeface="宋体" charset="-122"/>
              </a:rPr>
              <a:t>minimize</a:t>
            </a:r>
            <a:r>
              <a:rPr lang="en-US" altLang="zh-CN" sz="2000">
                <a:solidFill>
                  <a:schemeClr val="tx1"/>
                </a:solidFill>
                <a:ea typeface="宋体" charset="-122"/>
              </a:rPr>
              <a:t> total distance traveled on tour T:</a:t>
            </a:r>
          </a:p>
          <a:p>
            <a:pPr marL="457200" indent="-457200" algn="l">
              <a:spcBef>
                <a:spcPct val="50000"/>
              </a:spcBef>
              <a:buFont typeface="Wingdings" pitchFamily="2" charset="2"/>
              <a:buNone/>
            </a:pPr>
            <a:endParaRPr lang="en-US" altLang="zh-CN" sz="2000">
              <a:solidFill>
                <a:schemeClr val="tx1"/>
              </a:solidFill>
              <a:ea typeface="宋体" charset="-122"/>
            </a:endParaRPr>
          </a:p>
        </p:txBody>
      </p:sp>
      <p:graphicFrame>
        <p:nvGraphicFramePr>
          <p:cNvPr id="9218" name="Object 4"/>
          <p:cNvGraphicFramePr>
            <a:graphicFrameLocks noChangeAspect="1"/>
          </p:cNvGraphicFramePr>
          <p:nvPr/>
        </p:nvGraphicFramePr>
        <p:xfrm>
          <a:off x="6629400" y="3462338"/>
          <a:ext cx="1668463" cy="584200"/>
        </p:xfrm>
        <a:graphic>
          <a:graphicData uri="http://schemas.openxmlformats.org/presentationml/2006/ole">
            <p:oleObj spid="_x0000_s9218" name="Equation" r:id="rId3" imgW="1015920" imgH="355320" progId="Equation.3">
              <p:embed/>
            </p:oleObj>
          </a:graphicData>
        </a:graphic>
      </p:graphicFrame>
      <p:graphicFrame>
        <p:nvGraphicFramePr>
          <p:cNvPr id="123909" name="Object 5"/>
          <p:cNvGraphicFramePr>
            <a:graphicFrameLocks noChangeAspect="1"/>
          </p:cNvGraphicFramePr>
          <p:nvPr/>
        </p:nvGraphicFramePr>
        <p:xfrm>
          <a:off x="533400" y="4910138"/>
          <a:ext cx="3124200" cy="1595437"/>
        </p:xfrm>
        <a:graphic>
          <a:graphicData uri="http://schemas.openxmlformats.org/presentationml/2006/ole">
            <p:oleObj spid="_x0000_s9219" name="Equation" r:id="rId4" imgW="1790640" imgH="914400" progId="Equation.3">
              <p:embed/>
            </p:oleObj>
          </a:graphicData>
        </a:graphic>
      </p:graphicFrame>
      <p:sp>
        <p:nvSpPr>
          <p:cNvPr id="9222" name="Text Box 6"/>
          <p:cNvSpPr txBox="1">
            <a:spLocks noChangeArrowheads="1"/>
          </p:cNvSpPr>
          <p:nvPr/>
        </p:nvSpPr>
        <p:spPr bwMode="auto">
          <a:xfrm>
            <a:off x="4114800" y="4833938"/>
            <a:ext cx="4660900" cy="1795462"/>
          </a:xfrm>
          <a:prstGeom prst="rect">
            <a:avLst/>
          </a:prstGeom>
          <a:noFill/>
          <a:ln w="19050">
            <a:noFill/>
            <a:miter lim="800000"/>
            <a:headEnd/>
            <a:tailEnd/>
          </a:ln>
        </p:spPr>
        <p:txBody>
          <a:bodyPr wrap="none">
            <a:spAutoFit/>
          </a:bodyPr>
          <a:lstStyle/>
          <a:p>
            <a:pPr algn="l"/>
            <a:r>
              <a:rPr lang="en-US" altLang="zh-CN" sz="1800">
                <a:ea typeface="宋体" charset="-122"/>
              </a:rPr>
              <a:t>T</a:t>
            </a:r>
            <a:r>
              <a:rPr lang="en-US" altLang="zh-CN" sz="1800" baseline="-25000">
                <a:ea typeface="宋体" charset="-122"/>
              </a:rPr>
              <a:t>OPT</a:t>
            </a:r>
            <a:r>
              <a:rPr lang="en-US" altLang="zh-CN" sz="1800">
                <a:ea typeface="宋体" charset="-122"/>
              </a:rPr>
              <a:t> </a:t>
            </a:r>
            <a:r>
              <a:rPr lang="en-US" altLang="zh-CN" sz="1800">
                <a:ea typeface="宋体" charset="-122"/>
                <a:sym typeface="Symbol" pitchFamily="18" charset="2"/>
              </a:rPr>
              <a:t></a:t>
            </a:r>
            <a:r>
              <a:rPr lang="en-US" altLang="zh-CN" sz="1800">
                <a:ea typeface="宋体" charset="-122"/>
              </a:rPr>
              <a:t> (1, 3, 4, 2) </a:t>
            </a:r>
            <a:r>
              <a:rPr lang="en-US" altLang="zh-CN" sz="1800">
                <a:ea typeface="宋体" charset="-122"/>
                <a:sym typeface="Symbol" pitchFamily="18" charset="2"/>
              </a:rPr>
              <a:t></a:t>
            </a:r>
            <a:r>
              <a:rPr lang="en-US" altLang="zh-CN" sz="1800">
                <a:ea typeface="宋体" charset="-122"/>
              </a:rPr>
              <a:t> ((1, 3), (3,4), (4,2), (2,1))</a:t>
            </a:r>
          </a:p>
          <a:p>
            <a:pPr algn="l">
              <a:lnSpc>
                <a:spcPct val="130000"/>
              </a:lnSpc>
            </a:pPr>
            <a:r>
              <a:rPr lang="en-US" altLang="zh-CN" sz="1800">
                <a:ea typeface="宋体" charset="-122"/>
              </a:rPr>
              <a:t/>
            </a:r>
            <a:br>
              <a:rPr lang="en-US" altLang="zh-CN" sz="1800">
                <a:ea typeface="宋体" charset="-122"/>
              </a:rPr>
            </a:br>
            <a:r>
              <a:rPr lang="en-US" altLang="zh-CN" sz="1800">
                <a:ea typeface="宋体" charset="-122"/>
              </a:rPr>
              <a:t>C(T</a:t>
            </a:r>
            <a:r>
              <a:rPr lang="en-US" altLang="zh-CN" sz="1800" baseline="-25000">
                <a:ea typeface="宋体" charset="-122"/>
              </a:rPr>
              <a:t>OPT</a:t>
            </a:r>
            <a:r>
              <a:rPr lang="en-US" altLang="zh-CN" sz="1800">
                <a:ea typeface="宋体" charset="-122"/>
              </a:rPr>
              <a:t>) =  d</a:t>
            </a:r>
            <a:r>
              <a:rPr lang="en-US" altLang="zh-CN" sz="1800" baseline="-25000">
                <a:ea typeface="宋体" charset="-122"/>
              </a:rPr>
              <a:t>13</a:t>
            </a:r>
            <a:r>
              <a:rPr lang="en-US" altLang="zh-CN" sz="1800">
                <a:ea typeface="宋体" charset="-122"/>
              </a:rPr>
              <a:t> + d</a:t>
            </a:r>
            <a:r>
              <a:rPr lang="en-US" altLang="zh-CN" sz="1800" baseline="-25000">
                <a:ea typeface="宋体" charset="-122"/>
              </a:rPr>
              <a:t>34</a:t>
            </a:r>
            <a:r>
              <a:rPr lang="en-US" altLang="zh-CN" sz="1800">
                <a:ea typeface="宋体" charset="-122"/>
              </a:rPr>
              <a:t> + d</a:t>
            </a:r>
            <a:r>
              <a:rPr lang="en-US" altLang="zh-CN" sz="1800" baseline="-25000">
                <a:ea typeface="宋体" charset="-122"/>
              </a:rPr>
              <a:t>42</a:t>
            </a:r>
            <a:r>
              <a:rPr lang="en-US" altLang="zh-CN" sz="1800">
                <a:ea typeface="宋体" charset="-122"/>
              </a:rPr>
              <a:t> + d</a:t>
            </a:r>
            <a:r>
              <a:rPr lang="en-US" altLang="zh-CN" sz="1800" baseline="-25000">
                <a:ea typeface="宋体" charset="-122"/>
              </a:rPr>
              <a:t>21 </a:t>
            </a:r>
            <a:br>
              <a:rPr lang="en-US" altLang="zh-CN" sz="1800" baseline="-25000">
                <a:ea typeface="宋体" charset="-122"/>
              </a:rPr>
            </a:br>
            <a:r>
              <a:rPr lang="en-US" altLang="zh-CN" sz="1800" baseline="-25000">
                <a:ea typeface="宋体" charset="-122"/>
              </a:rPr>
              <a:t>                    </a:t>
            </a:r>
            <a:r>
              <a:rPr lang="en-US" altLang="zh-CN" sz="1800">
                <a:ea typeface="宋体" charset="-122"/>
              </a:rPr>
              <a:t>=  2    + 5   +  3   + 5  </a:t>
            </a:r>
          </a:p>
          <a:p>
            <a:pPr algn="l">
              <a:lnSpc>
                <a:spcPct val="130000"/>
              </a:lnSpc>
            </a:pPr>
            <a:r>
              <a:rPr lang="en-US" altLang="zh-CN" sz="1800">
                <a:ea typeface="宋体" charset="-122"/>
              </a:rPr>
              <a:t>             = 15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z="3200" smtClean="0">
                <a:solidFill>
                  <a:srgbClr val="000000"/>
                </a:solidFill>
                <a:latin typeface="Arial" charset="0"/>
                <a:ea typeface="宋体" charset="-122"/>
              </a:rPr>
              <a:t>Some Classes of TSP</a:t>
            </a:r>
            <a:endParaRPr lang="zh-CN" altLang="en-US" smtClean="0">
              <a:ea typeface="宋体" charset="-122"/>
            </a:endParaRPr>
          </a:p>
        </p:txBody>
      </p:sp>
      <p:sp>
        <p:nvSpPr>
          <p:cNvPr id="52227" name="内容占位符 2"/>
          <p:cNvSpPr>
            <a:spLocks noGrp="1"/>
          </p:cNvSpPr>
          <p:nvPr>
            <p:ph idx="1"/>
          </p:nvPr>
        </p:nvSpPr>
        <p:spPr/>
        <p:txBody>
          <a:bodyPr/>
          <a:lstStyle/>
          <a:p>
            <a:pPr marL="0" indent="0" eaLnBrk="1" hangingPunct="1">
              <a:spcBef>
                <a:spcPct val="0"/>
              </a:spcBef>
              <a:buFontTx/>
              <a:buNone/>
            </a:pPr>
            <a:r>
              <a:rPr lang="en-US" altLang="zh-CN" sz="2000" b="1" smtClean="0">
                <a:latin typeface="Arial" charset="0"/>
                <a:ea typeface="宋体" charset="-122"/>
              </a:rPr>
              <a:t>General TSP :</a:t>
            </a:r>
            <a:r>
              <a:rPr lang="en-US" altLang="zh-CN" sz="2000" smtClean="0">
                <a:latin typeface="Arial" charset="0"/>
                <a:ea typeface="宋体" charset="-122"/>
              </a:rPr>
              <a:t>    	distance matrix D is arbitrary</a:t>
            </a:r>
            <a:br>
              <a:rPr lang="en-US" altLang="zh-CN" sz="2000" smtClean="0">
                <a:latin typeface="Arial" charset="0"/>
                <a:ea typeface="宋体" charset="-122"/>
              </a:rPr>
            </a:br>
            <a:endParaRPr lang="en-US" altLang="zh-CN" sz="2000" smtClean="0">
              <a:latin typeface="Arial" charset="0"/>
              <a:ea typeface="宋体" charset="-122"/>
            </a:endParaRPr>
          </a:p>
          <a:p>
            <a:pPr marL="0" indent="0" eaLnBrk="1" hangingPunct="1">
              <a:spcBef>
                <a:spcPct val="0"/>
              </a:spcBef>
              <a:buFontTx/>
              <a:buNone/>
            </a:pPr>
            <a:r>
              <a:rPr lang="en-US" altLang="zh-CN" sz="2000" smtClean="0">
                <a:latin typeface="Arial" charset="0"/>
                <a:ea typeface="宋体" charset="-122"/>
              </a:rPr>
              <a:t> </a:t>
            </a:r>
            <a:r>
              <a:rPr lang="en-US" altLang="zh-CN" sz="2000" b="1" smtClean="0">
                <a:latin typeface="Arial" charset="0"/>
                <a:ea typeface="宋体" charset="-122"/>
              </a:rPr>
              <a:t>Metric-TSP:</a:t>
            </a:r>
            <a:r>
              <a:rPr lang="en-US" altLang="zh-CN" sz="2000" smtClean="0">
                <a:latin typeface="Arial" charset="0"/>
                <a:ea typeface="宋体" charset="-122"/>
              </a:rPr>
              <a:t>		D satisfies the metric axioms</a:t>
            </a:r>
            <a:br>
              <a:rPr lang="en-US" altLang="zh-CN" sz="2000" smtClean="0">
                <a:latin typeface="Arial" charset="0"/>
                <a:ea typeface="宋体" charset="-122"/>
              </a:rPr>
            </a:br>
            <a:endParaRPr lang="en-US" altLang="zh-CN" sz="2000" smtClean="0">
              <a:latin typeface="Arial" charset="0"/>
              <a:ea typeface="宋体" charset="-122"/>
            </a:endParaRPr>
          </a:p>
          <a:p>
            <a:pPr marL="0" indent="0" eaLnBrk="1" hangingPunct="1">
              <a:spcBef>
                <a:spcPct val="0"/>
              </a:spcBef>
              <a:buFontTx/>
              <a:buNone/>
            </a:pPr>
            <a:r>
              <a:rPr lang="en-US" altLang="zh-CN" sz="2000" smtClean="0">
                <a:latin typeface="Arial" charset="0"/>
                <a:ea typeface="宋体" charset="-122"/>
              </a:rPr>
              <a:t> </a:t>
            </a:r>
            <a:r>
              <a:rPr lang="en-US" altLang="zh-CN" sz="2000" b="1" smtClean="0">
                <a:latin typeface="Arial" charset="0"/>
                <a:ea typeface="宋体" charset="-122"/>
              </a:rPr>
              <a:t>Euclidean-TSP:</a:t>
            </a:r>
            <a:r>
              <a:rPr lang="en-US" altLang="zh-CN" sz="2000" smtClean="0">
                <a:latin typeface="Arial" charset="0"/>
                <a:ea typeface="宋体" charset="-122"/>
              </a:rPr>
              <a:t>	n cities as n points in the plane with </a:t>
            </a:r>
            <a:br>
              <a:rPr lang="en-US" altLang="zh-CN" sz="2000" smtClean="0">
                <a:latin typeface="Arial" charset="0"/>
                <a:ea typeface="宋体" charset="-122"/>
              </a:rPr>
            </a:br>
            <a:r>
              <a:rPr lang="en-US" altLang="zh-CN" sz="2000" smtClean="0">
                <a:latin typeface="Arial" charset="0"/>
                <a:ea typeface="宋体" charset="-122"/>
              </a:rPr>
              <a:t>			Euclidean inter-city distances</a:t>
            </a:r>
            <a:br>
              <a:rPr lang="en-US" altLang="zh-CN" sz="2000" smtClean="0">
                <a:latin typeface="Arial" charset="0"/>
                <a:ea typeface="宋体" charset="-122"/>
              </a:rPr>
            </a:br>
            <a:r>
              <a:rPr lang="en-US" altLang="zh-CN" sz="2000" smtClean="0">
                <a:latin typeface="Arial" charset="0"/>
                <a:ea typeface="宋体" charset="-122"/>
              </a:rPr>
              <a:t/>
            </a:r>
            <a:br>
              <a:rPr lang="en-US" altLang="zh-CN" sz="2000" smtClean="0">
                <a:latin typeface="Arial" charset="0"/>
                <a:ea typeface="宋体" charset="-122"/>
              </a:rPr>
            </a:br>
            <a:r>
              <a:rPr lang="en-US" altLang="zh-CN" sz="2000" smtClean="0">
                <a:latin typeface="Arial" charset="0"/>
                <a:ea typeface="宋体" charset="-122"/>
              </a:rPr>
              <a:t>These are all NP-hard.</a:t>
            </a:r>
          </a:p>
          <a:p>
            <a:pPr marL="0" indent="0" eaLnBrk="1" hangingPunct="1">
              <a:spcBef>
                <a:spcPct val="0"/>
              </a:spcBef>
              <a:buFontTx/>
              <a:buNone/>
            </a:pPr>
            <a:r>
              <a:rPr lang="en-US" altLang="zh-CN" sz="2000" b="1" smtClean="0">
                <a:latin typeface="Arial" charset="0"/>
                <a:ea typeface="宋体" charset="-122"/>
              </a:rPr>
              <a:t>Related Problems:</a:t>
            </a:r>
          </a:p>
          <a:p>
            <a:pPr marL="1828800" lvl="4" indent="0" eaLnBrk="1" hangingPunct="1">
              <a:spcBef>
                <a:spcPct val="0"/>
              </a:spcBef>
              <a:buFontTx/>
              <a:buChar char="•"/>
            </a:pPr>
            <a:r>
              <a:rPr lang="en-US" altLang="zh-CN" smtClean="0">
                <a:latin typeface="Arial" charset="0"/>
                <a:ea typeface="宋体" charset="-122"/>
              </a:rPr>
              <a:t> Minimum Spanning Tree</a:t>
            </a:r>
          </a:p>
          <a:p>
            <a:pPr marL="1828800" lvl="4" indent="0" eaLnBrk="1" hangingPunct="1">
              <a:spcBef>
                <a:spcPct val="0"/>
              </a:spcBef>
              <a:buFontTx/>
              <a:buChar char="•"/>
            </a:pPr>
            <a:r>
              <a:rPr lang="en-US" altLang="zh-CN" smtClean="0">
                <a:latin typeface="Arial" charset="0"/>
                <a:ea typeface="宋体" charset="-122"/>
              </a:rPr>
              <a:t> Hamiltonian Cycle</a:t>
            </a:r>
          </a:p>
          <a:p>
            <a:pPr marL="1828800" lvl="4" indent="0" eaLnBrk="1" hangingPunct="1">
              <a:spcBef>
                <a:spcPct val="0"/>
              </a:spcBef>
              <a:buFontTx/>
              <a:buChar char="•"/>
            </a:pPr>
            <a:r>
              <a:rPr lang="en-US" altLang="zh-CN" smtClean="0">
                <a:latin typeface="Arial" charset="0"/>
                <a:ea typeface="宋体" charset="-122"/>
              </a:rPr>
              <a:t> Graph Matching</a:t>
            </a:r>
          </a:p>
          <a:p>
            <a:pPr marL="1828800" lvl="4" indent="0" eaLnBrk="1" hangingPunct="1">
              <a:spcBef>
                <a:spcPct val="0"/>
              </a:spcBef>
              <a:buFontTx/>
              <a:buChar char="•"/>
            </a:pPr>
            <a:r>
              <a:rPr lang="en-US" altLang="zh-CN" smtClean="0">
                <a:latin typeface="Arial" charset="0"/>
                <a:ea typeface="宋体" charset="-122"/>
              </a:rPr>
              <a:t> Eulerian Graphs</a:t>
            </a:r>
          </a:p>
          <a:p>
            <a:pPr marL="0" indent="0"/>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Freeform 19"/>
          <p:cNvSpPr>
            <a:spLocks/>
          </p:cNvSpPr>
          <p:nvPr/>
        </p:nvSpPr>
        <p:spPr bwMode="auto">
          <a:xfrm>
            <a:off x="990600" y="3454400"/>
            <a:ext cx="2762250" cy="2354263"/>
          </a:xfrm>
          <a:custGeom>
            <a:avLst/>
            <a:gdLst>
              <a:gd name="T0" fmla="*/ 0 w 1740"/>
              <a:gd name="T1" fmla="*/ 2147483647 h 1483"/>
              <a:gd name="T2" fmla="*/ 2147483647 w 1740"/>
              <a:gd name="T3" fmla="*/ 0 h 1483"/>
              <a:gd name="T4" fmla="*/ 2147483647 w 1740"/>
              <a:gd name="T5" fmla="*/ 2147483647 h 1483"/>
              <a:gd name="T6" fmla="*/ 2147483647 w 1740"/>
              <a:gd name="T7" fmla="*/ 2147483647 h 1483"/>
              <a:gd name="T8" fmla="*/ 2147483647 w 1740"/>
              <a:gd name="T9" fmla="*/ 2147483647 h 1483"/>
              <a:gd name="T10" fmla="*/ 2147483647 w 1740"/>
              <a:gd name="T11" fmla="*/ 2147483647 h 1483"/>
              <a:gd name="T12" fmla="*/ 2147483647 w 1740"/>
              <a:gd name="T13" fmla="*/ 2147483647 h 1483"/>
              <a:gd name="T14" fmla="*/ 2147483647 w 1740"/>
              <a:gd name="T15" fmla="*/ 2147483647 h 1483"/>
              <a:gd name="T16" fmla="*/ 2147483647 w 1740"/>
              <a:gd name="T17" fmla="*/ 2147483647 h 1483"/>
              <a:gd name="T18" fmla="*/ 2147483647 w 1740"/>
              <a:gd name="T19" fmla="*/ 2147483647 h 1483"/>
              <a:gd name="T20" fmla="*/ 2147483647 w 1740"/>
              <a:gd name="T21" fmla="*/ 2147483647 h 1483"/>
              <a:gd name="T22" fmla="*/ 2147483647 w 1740"/>
              <a:gd name="T23" fmla="*/ 2147483647 h 1483"/>
              <a:gd name="T24" fmla="*/ 2147483647 w 1740"/>
              <a:gd name="T25" fmla="*/ 2147483647 h 1483"/>
              <a:gd name="T26" fmla="*/ 2147483647 w 1740"/>
              <a:gd name="T27" fmla="*/ 2147483647 h 1483"/>
              <a:gd name="T28" fmla="*/ 2147483647 w 1740"/>
              <a:gd name="T29" fmla="*/ 2147483647 h 1483"/>
              <a:gd name="T30" fmla="*/ 2147483647 w 1740"/>
              <a:gd name="T31" fmla="*/ 2147483647 h 1483"/>
              <a:gd name="T32" fmla="*/ 2147483647 w 1740"/>
              <a:gd name="T33" fmla="*/ 2147483647 h 1483"/>
              <a:gd name="T34" fmla="*/ 2147483647 w 1740"/>
              <a:gd name="T35" fmla="*/ 2147483647 h 1483"/>
              <a:gd name="T36" fmla="*/ 2147483647 w 1740"/>
              <a:gd name="T37" fmla="*/ 2147483647 h 1483"/>
              <a:gd name="T38" fmla="*/ 2147483647 w 1740"/>
              <a:gd name="T39" fmla="*/ 2147483647 h 1483"/>
              <a:gd name="T40" fmla="*/ 0 w 1740"/>
              <a:gd name="T41" fmla="*/ 2147483647 h 14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40"/>
              <a:gd name="T64" fmla="*/ 0 h 1483"/>
              <a:gd name="T65" fmla="*/ 1740 w 1740"/>
              <a:gd name="T66" fmla="*/ 1483 h 14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40" h="1483">
                <a:moveTo>
                  <a:pt x="0" y="588"/>
                </a:moveTo>
                <a:lnTo>
                  <a:pt x="852" y="0"/>
                </a:lnTo>
                <a:lnTo>
                  <a:pt x="1740" y="510"/>
                </a:lnTo>
                <a:lnTo>
                  <a:pt x="1415" y="1483"/>
                </a:lnTo>
                <a:lnTo>
                  <a:pt x="1223" y="1245"/>
                </a:lnTo>
                <a:lnTo>
                  <a:pt x="826" y="1152"/>
                </a:lnTo>
                <a:lnTo>
                  <a:pt x="833" y="980"/>
                </a:lnTo>
                <a:lnTo>
                  <a:pt x="624" y="876"/>
                </a:lnTo>
                <a:lnTo>
                  <a:pt x="727" y="649"/>
                </a:lnTo>
                <a:lnTo>
                  <a:pt x="1005" y="649"/>
                </a:lnTo>
                <a:lnTo>
                  <a:pt x="1064" y="848"/>
                </a:lnTo>
                <a:lnTo>
                  <a:pt x="1210" y="907"/>
                </a:lnTo>
                <a:lnTo>
                  <a:pt x="1440" y="636"/>
                </a:lnTo>
                <a:lnTo>
                  <a:pt x="1104" y="530"/>
                </a:lnTo>
                <a:lnTo>
                  <a:pt x="892" y="292"/>
                </a:lnTo>
                <a:lnTo>
                  <a:pt x="634" y="532"/>
                </a:lnTo>
                <a:lnTo>
                  <a:pt x="310" y="603"/>
                </a:lnTo>
                <a:lnTo>
                  <a:pt x="508" y="888"/>
                </a:lnTo>
                <a:lnTo>
                  <a:pt x="495" y="1232"/>
                </a:lnTo>
                <a:lnTo>
                  <a:pt x="310" y="1477"/>
                </a:lnTo>
                <a:lnTo>
                  <a:pt x="0" y="588"/>
                </a:lnTo>
                <a:close/>
              </a:path>
            </a:pathLst>
          </a:custGeom>
          <a:noFill/>
          <a:ln w="76200">
            <a:solidFill>
              <a:srgbClr val="FF9999"/>
            </a:solidFill>
            <a:round/>
            <a:headEnd/>
            <a:tailEnd/>
          </a:ln>
        </p:spPr>
        <p:txBody>
          <a:bodyPr wrap="none">
            <a:spAutoFit/>
          </a:bodyPr>
          <a:lstStyle/>
          <a:p>
            <a:endParaRPr lang="zh-CN" altLang="en-US">
              <a:ea typeface="宋体" charset="-122"/>
            </a:endParaRPr>
          </a:p>
        </p:txBody>
      </p:sp>
      <p:sp>
        <p:nvSpPr>
          <p:cNvPr id="53251"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Hamiltonian Cycle Problem (HCP)</a:t>
            </a:r>
            <a:endParaRPr lang="en-US" altLang="zh-CN" sz="2800" smtClean="0">
              <a:latin typeface="Arial" charset="0"/>
              <a:ea typeface="宋体" charset="-122"/>
            </a:endParaRPr>
          </a:p>
        </p:txBody>
      </p:sp>
      <p:sp>
        <p:nvSpPr>
          <p:cNvPr id="53252" name="Rectangle 4"/>
          <p:cNvSpPr>
            <a:spLocks noChangeArrowheads="1"/>
          </p:cNvSpPr>
          <p:nvPr/>
        </p:nvSpPr>
        <p:spPr bwMode="auto">
          <a:xfrm>
            <a:off x="762000" y="1808163"/>
            <a:ext cx="7448550" cy="1465262"/>
          </a:xfrm>
          <a:prstGeom prst="rect">
            <a:avLst/>
          </a:prstGeom>
          <a:noFill/>
          <a:ln w="19050">
            <a:noFill/>
            <a:miter lim="800000"/>
            <a:headEnd/>
            <a:tailEnd/>
          </a:ln>
        </p:spPr>
        <p:txBody>
          <a:bodyPr wrap="none">
            <a:spAutoFit/>
          </a:bodyPr>
          <a:lstStyle/>
          <a:p>
            <a:pPr algn="l"/>
            <a:r>
              <a:rPr lang="en-US" altLang="zh-CN" sz="1800" b="1">
                <a:solidFill>
                  <a:schemeClr val="tx1"/>
                </a:solidFill>
                <a:ea typeface="宋体" charset="-122"/>
              </a:rPr>
              <a:t>HCP:</a:t>
            </a:r>
            <a:r>
              <a:rPr lang="en-US" altLang="zh-CN" sz="1800">
                <a:solidFill>
                  <a:schemeClr val="tx1"/>
                </a:solidFill>
                <a:ea typeface="宋体" charset="-122"/>
              </a:rPr>
              <a:t>     Given a graph G(V,E), does G have a Hamiltonian Cycle (HC)?</a:t>
            </a:r>
            <a:br>
              <a:rPr lang="en-US" altLang="zh-CN" sz="1800">
                <a:solidFill>
                  <a:schemeClr val="tx1"/>
                </a:solidFill>
                <a:ea typeface="宋体" charset="-122"/>
              </a:rPr>
            </a:br>
            <a:r>
              <a:rPr lang="en-US" altLang="zh-CN" sz="1800">
                <a:solidFill>
                  <a:schemeClr val="tx1"/>
                </a:solidFill>
                <a:ea typeface="宋体" charset="-122"/>
              </a:rPr>
              <a:t>	HC is any simple spanning cycle of G, i.e., a cycle that goes</a:t>
            </a:r>
            <a:br>
              <a:rPr lang="en-US" altLang="zh-CN" sz="1800">
                <a:solidFill>
                  <a:schemeClr val="tx1"/>
                </a:solidFill>
                <a:ea typeface="宋体" charset="-122"/>
              </a:rPr>
            </a:br>
            <a:r>
              <a:rPr lang="en-US" altLang="zh-CN" sz="1800">
                <a:solidFill>
                  <a:schemeClr val="tx1"/>
                </a:solidFill>
                <a:ea typeface="宋体" charset="-122"/>
              </a:rPr>
              <a:t>	through each vertex exactly once.</a:t>
            </a:r>
            <a:br>
              <a:rPr lang="en-US" altLang="zh-CN" sz="1800">
                <a:solidFill>
                  <a:schemeClr val="tx1"/>
                </a:solidFill>
                <a:ea typeface="宋体" charset="-122"/>
              </a:rPr>
            </a:br>
            <a:endParaRPr lang="en-US" altLang="zh-CN" sz="1800">
              <a:solidFill>
                <a:schemeClr val="tx1"/>
              </a:solidFill>
              <a:ea typeface="宋体" charset="-122"/>
            </a:endParaRPr>
          </a:p>
          <a:p>
            <a:pPr algn="l"/>
            <a:r>
              <a:rPr lang="en-US" altLang="zh-CN" sz="1800">
                <a:solidFill>
                  <a:schemeClr val="tx1"/>
                </a:solidFill>
                <a:ea typeface="宋体" charset="-122"/>
              </a:rPr>
              <a:t>HCP is known to be NP-hard.</a:t>
            </a:r>
          </a:p>
        </p:txBody>
      </p:sp>
      <p:sp>
        <p:nvSpPr>
          <p:cNvPr id="53253" name="Freeform 6"/>
          <p:cNvSpPr>
            <a:spLocks/>
          </p:cNvSpPr>
          <p:nvPr/>
        </p:nvSpPr>
        <p:spPr bwMode="auto">
          <a:xfrm>
            <a:off x="1981200" y="4475163"/>
            <a:ext cx="688975" cy="546100"/>
          </a:xfrm>
          <a:custGeom>
            <a:avLst/>
            <a:gdLst>
              <a:gd name="T0" fmla="*/ 2147483647 w 434"/>
              <a:gd name="T1" fmla="*/ 0 h 344"/>
              <a:gd name="T2" fmla="*/ 2147483647 w 434"/>
              <a:gd name="T3" fmla="*/ 0 h 344"/>
              <a:gd name="T4" fmla="*/ 2147483647 w 434"/>
              <a:gd name="T5" fmla="*/ 2147483647 h 344"/>
              <a:gd name="T6" fmla="*/ 2147483647 w 434"/>
              <a:gd name="T7" fmla="*/ 2147483647 h 344"/>
              <a:gd name="T8" fmla="*/ 0 w 434"/>
              <a:gd name="T9" fmla="*/ 2147483647 h 344"/>
              <a:gd name="T10" fmla="*/ 2147483647 w 434"/>
              <a:gd name="T11" fmla="*/ 0 h 344"/>
              <a:gd name="T12" fmla="*/ 0 60000 65536"/>
              <a:gd name="T13" fmla="*/ 0 60000 65536"/>
              <a:gd name="T14" fmla="*/ 0 60000 65536"/>
              <a:gd name="T15" fmla="*/ 0 60000 65536"/>
              <a:gd name="T16" fmla="*/ 0 60000 65536"/>
              <a:gd name="T17" fmla="*/ 0 60000 65536"/>
              <a:gd name="T18" fmla="*/ 0 w 434"/>
              <a:gd name="T19" fmla="*/ 0 h 344"/>
              <a:gd name="T20" fmla="*/ 434 w 434"/>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434" h="344">
                <a:moveTo>
                  <a:pt x="96" y="0"/>
                </a:moveTo>
                <a:lnTo>
                  <a:pt x="367" y="0"/>
                </a:lnTo>
                <a:lnTo>
                  <a:pt x="434" y="205"/>
                </a:lnTo>
                <a:lnTo>
                  <a:pt x="228" y="344"/>
                </a:lnTo>
                <a:lnTo>
                  <a:pt x="0" y="233"/>
                </a:lnTo>
                <a:lnTo>
                  <a:pt x="96" y="0"/>
                </a:lnTo>
                <a:close/>
              </a:path>
            </a:pathLst>
          </a:custGeom>
          <a:noFill/>
          <a:ln w="12700">
            <a:solidFill>
              <a:schemeClr val="tx1"/>
            </a:solidFill>
            <a:round/>
            <a:headEnd/>
            <a:tailEnd/>
          </a:ln>
        </p:spPr>
        <p:txBody>
          <a:bodyPr wrap="none">
            <a:spAutoFit/>
          </a:bodyPr>
          <a:lstStyle/>
          <a:p>
            <a:endParaRPr lang="zh-CN" altLang="en-US">
              <a:ea typeface="宋体" charset="-122"/>
            </a:endParaRPr>
          </a:p>
        </p:txBody>
      </p:sp>
      <p:sp>
        <p:nvSpPr>
          <p:cNvPr id="53254" name="Freeform 7"/>
          <p:cNvSpPr>
            <a:spLocks/>
          </p:cNvSpPr>
          <p:nvPr/>
        </p:nvSpPr>
        <p:spPr bwMode="auto">
          <a:xfrm>
            <a:off x="1492250" y="3921125"/>
            <a:ext cx="1787525" cy="1489075"/>
          </a:xfrm>
          <a:custGeom>
            <a:avLst/>
            <a:gdLst>
              <a:gd name="T0" fmla="*/ 2147483647 w 1126"/>
              <a:gd name="T1" fmla="*/ 0 h 938"/>
              <a:gd name="T2" fmla="*/ 2147483647 w 1126"/>
              <a:gd name="T3" fmla="*/ 2147483647 h 938"/>
              <a:gd name="T4" fmla="*/ 0 w 1126"/>
              <a:gd name="T5" fmla="*/ 2147483647 h 938"/>
              <a:gd name="T6" fmla="*/ 2147483647 w 1126"/>
              <a:gd name="T7" fmla="*/ 2147483647 h 938"/>
              <a:gd name="T8" fmla="*/ 2147483647 w 1126"/>
              <a:gd name="T9" fmla="*/ 2147483647 h 938"/>
              <a:gd name="T10" fmla="*/ 2147483647 w 1126"/>
              <a:gd name="T11" fmla="*/ 2147483647 h 938"/>
              <a:gd name="T12" fmla="*/ 2147483647 w 1126"/>
              <a:gd name="T13" fmla="*/ 2147483647 h 938"/>
              <a:gd name="T14" fmla="*/ 2147483647 w 1126"/>
              <a:gd name="T15" fmla="*/ 2147483647 h 938"/>
              <a:gd name="T16" fmla="*/ 2147483647 w 1126"/>
              <a:gd name="T17" fmla="*/ 2147483647 h 938"/>
              <a:gd name="T18" fmla="*/ 2147483647 w 1126"/>
              <a:gd name="T19" fmla="*/ 2147483647 h 938"/>
              <a:gd name="T20" fmla="*/ 2147483647 w 1126"/>
              <a:gd name="T21" fmla="*/ 0 h 9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6"/>
              <a:gd name="T34" fmla="*/ 0 h 938"/>
              <a:gd name="T35" fmla="*/ 1126 w 1126"/>
              <a:gd name="T36" fmla="*/ 938 h 9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6" h="938">
                <a:moveTo>
                  <a:pt x="570" y="0"/>
                </a:moveTo>
                <a:lnTo>
                  <a:pt x="318" y="238"/>
                </a:lnTo>
                <a:lnTo>
                  <a:pt x="0" y="318"/>
                </a:lnTo>
                <a:lnTo>
                  <a:pt x="186" y="602"/>
                </a:lnTo>
                <a:lnTo>
                  <a:pt x="172" y="938"/>
                </a:lnTo>
                <a:lnTo>
                  <a:pt x="530" y="852"/>
                </a:lnTo>
                <a:lnTo>
                  <a:pt x="907" y="938"/>
                </a:lnTo>
                <a:lnTo>
                  <a:pt x="894" y="607"/>
                </a:lnTo>
                <a:lnTo>
                  <a:pt x="1126" y="329"/>
                </a:lnTo>
                <a:lnTo>
                  <a:pt x="788" y="229"/>
                </a:lnTo>
                <a:lnTo>
                  <a:pt x="570" y="0"/>
                </a:lnTo>
                <a:close/>
              </a:path>
            </a:pathLst>
          </a:custGeom>
          <a:noFill/>
          <a:ln w="12700">
            <a:solidFill>
              <a:schemeClr val="tx1"/>
            </a:solidFill>
            <a:round/>
            <a:headEnd/>
            <a:tailEnd/>
          </a:ln>
        </p:spPr>
        <p:txBody>
          <a:bodyPr wrap="none">
            <a:spAutoFit/>
          </a:bodyPr>
          <a:lstStyle/>
          <a:p>
            <a:endParaRPr lang="zh-CN" altLang="en-US">
              <a:ea typeface="宋体" charset="-122"/>
            </a:endParaRPr>
          </a:p>
        </p:txBody>
      </p:sp>
      <p:sp>
        <p:nvSpPr>
          <p:cNvPr id="53255" name="Freeform 8"/>
          <p:cNvSpPr>
            <a:spLocks/>
          </p:cNvSpPr>
          <p:nvPr/>
        </p:nvSpPr>
        <p:spPr bwMode="auto">
          <a:xfrm>
            <a:off x="990600" y="3473450"/>
            <a:ext cx="2765425" cy="2343150"/>
          </a:xfrm>
          <a:custGeom>
            <a:avLst/>
            <a:gdLst>
              <a:gd name="T0" fmla="*/ 2147483647 w 1742"/>
              <a:gd name="T1" fmla="*/ 0 h 1476"/>
              <a:gd name="T2" fmla="*/ 2147483647 w 1742"/>
              <a:gd name="T3" fmla="*/ 2147483647 h 1476"/>
              <a:gd name="T4" fmla="*/ 2147483647 w 1742"/>
              <a:gd name="T5" fmla="*/ 2147483647 h 1476"/>
              <a:gd name="T6" fmla="*/ 2147483647 w 1742"/>
              <a:gd name="T7" fmla="*/ 2147483647 h 1476"/>
              <a:gd name="T8" fmla="*/ 0 w 1742"/>
              <a:gd name="T9" fmla="*/ 2147483647 h 1476"/>
              <a:gd name="T10" fmla="*/ 2147483647 w 1742"/>
              <a:gd name="T11" fmla="*/ 0 h 1476"/>
              <a:gd name="T12" fmla="*/ 0 60000 65536"/>
              <a:gd name="T13" fmla="*/ 0 60000 65536"/>
              <a:gd name="T14" fmla="*/ 0 60000 65536"/>
              <a:gd name="T15" fmla="*/ 0 60000 65536"/>
              <a:gd name="T16" fmla="*/ 0 60000 65536"/>
              <a:gd name="T17" fmla="*/ 0 60000 65536"/>
              <a:gd name="T18" fmla="*/ 0 w 1742"/>
              <a:gd name="T19" fmla="*/ 0 h 1476"/>
              <a:gd name="T20" fmla="*/ 1742 w 1742"/>
              <a:gd name="T21" fmla="*/ 1476 h 1476"/>
            </a:gdLst>
            <a:ahLst/>
            <a:cxnLst>
              <a:cxn ang="T12">
                <a:pos x="T0" y="T1"/>
              </a:cxn>
              <a:cxn ang="T13">
                <a:pos x="T2" y="T3"/>
              </a:cxn>
              <a:cxn ang="T14">
                <a:pos x="T4" y="T5"/>
              </a:cxn>
              <a:cxn ang="T15">
                <a:pos x="T6" y="T7"/>
              </a:cxn>
              <a:cxn ang="T16">
                <a:pos x="T8" y="T9"/>
              </a:cxn>
              <a:cxn ang="T17">
                <a:pos x="T10" y="T11"/>
              </a:cxn>
            </a:cxnLst>
            <a:rect l="T18" t="T19" r="T20" b="T21"/>
            <a:pathLst>
              <a:path w="1742" h="1476">
                <a:moveTo>
                  <a:pt x="848" y="0"/>
                </a:moveTo>
                <a:lnTo>
                  <a:pt x="1742" y="510"/>
                </a:lnTo>
                <a:lnTo>
                  <a:pt x="1417" y="1476"/>
                </a:lnTo>
                <a:lnTo>
                  <a:pt x="310" y="1473"/>
                </a:lnTo>
                <a:lnTo>
                  <a:pt x="0" y="596"/>
                </a:lnTo>
                <a:lnTo>
                  <a:pt x="848" y="0"/>
                </a:lnTo>
                <a:close/>
              </a:path>
            </a:pathLst>
          </a:custGeom>
          <a:noFill/>
          <a:ln w="12700">
            <a:solidFill>
              <a:schemeClr val="tx1"/>
            </a:solidFill>
            <a:round/>
            <a:headEnd/>
            <a:tailEnd/>
          </a:ln>
        </p:spPr>
        <p:txBody>
          <a:bodyPr wrap="none">
            <a:spAutoFit/>
          </a:bodyPr>
          <a:lstStyle/>
          <a:p>
            <a:endParaRPr lang="zh-CN" altLang="en-US">
              <a:ea typeface="宋体" charset="-122"/>
            </a:endParaRPr>
          </a:p>
        </p:txBody>
      </p:sp>
      <p:sp>
        <p:nvSpPr>
          <p:cNvPr id="53256" name="Freeform 9"/>
          <p:cNvSpPr>
            <a:spLocks/>
          </p:cNvSpPr>
          <p:nvPr/>
        </p:nvSpPr>
        <p:spPr bwMode="auto">
          <a:xfrm>
            <a:off x="987425" y="4394200"/>
            <a:ext cx="495300" cy="28575"/>
          </a:xfrm>
          <a:custGeom>
            <a:avLst/>
            <a:gdLst>
              <a:gd name="T0" fmla="*/ 0 w 312"/>
              <a:gd name="T1" fmla="*/ 0 h 18"/>
              <a:gd name="T2" fmla="*/ 2147483647 w 312"/>
              <a:gd name="T3" fmla="*/ 2147483647 h 18"/>
              <a:gd name="T4" fmla="*/ 0 60000 65536"/>
              <a:gd name="T5" fmla="*/ 0 60000 65536"/>
              <a:gd name="T6" fmla="*/ 0 w 312"/>
              <a:gd name="T7" fmla="*/ 0 h 18"/>
              <a:gd name="T8" fmla="*/ 312 w 312"/>
              <a:gd name="T9" fmla="*/ 18 h 18"/>
            </a:gdLst>
            <a:ahLst/>
            <a:cxnLst>
              <a:cxn ang="T4">
                <a:pos x="T0" y="T1"/>
              </a:cxn>
              <a:cxn ang="T5">
                <a:pos x="T2" y="T3"/>
              </a:cxn>
            </a:cxnLst>
            <a:rect l="T6" t="T7" r="T8" b="T9"/>
            <a:pathLst>
              <a:path w="312" h="18">
                <a:moveTo>
                  <a:pt x="0" y="0"/>
                </a:moveTo>
                <a:lnTo>
                  <a:pt x="312" y="18"/>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57" name="Freeform 10"/>
          <p:cNvSpPr>
            <a:spLocks/>
          </p:cNvSpPr>
          <p:nvPr/>
        </p:nvSpPr>
        <p:spPr bwMode="auto">
          <a:xfrm>
            <a:off x="2333625" y="3444875"/>
            <a:ext cx="52388" cy="473075"/>
          </a:xfrm>
          <a:custGeom>
            <a:avLst/>
            <a:gdLst>
              <a:gd name="T0" fmla="*/ 2147483647 w 33"/>
              <a:gd name="T1" fmla="*/ 2147483647 h 298"/>
              <a:gd name="T2" fmla="*/ 0 w 33"/>
              <a:gd name="T3" fmla="*/ 0 h 298"/>
              <a:gd name="T4" fmla="*/ 0 60000 65536"/>
              <a:gd name="T5" fmla="*/ 0 60000 65536"/>
              <a:gd name="T6" fmla="*/ 0 w 33"/>
              <a:gd name="T7" fmla="*/ 0 h 298"/>
              <a:gd name="T8" fmla="*/ 33 w 33"/>
              <a:gd name="T9" fmla="*/ 298 h 298"/>
            </a:gdLst>
            <a:ahLst/>
            <a:cxnLst>
              <a:cxn ang="T4">
                <a:pos x="T0" y="T1"/>
              </a:cxn>
              <a:cxn ang="T5">
                <a:pos x="T2" y="T3"/>
              </a:cxn>
            </a:cxnLst>
            <a:rect l="T6" t="T7" r="T8" b="T9"/>
            <a:pathLst>
              <a:path w="33" h="298">
                <a:moveTo>
                  <a:pt x="33" y="298"/>
                </a:moveTo>
                <a:lnTo>
                  <a:pt x="0" y="0"/>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58" name="Freeform 11"/>
          <p:cNvSpPr>
            <a:spLocks/>
          </p:cNvSpPr>
          <p:nvPr/>
        </p:nvSpPr>
        <p:spPr bwMode="auto">
          <a:xfrm>
            <a:off x="3257550" y="4264025"/>
            <a:ext cx="484188" cy="188913"/>
          </a:xfrm>
          <a:custGeom>
            <a:avLst/>
            <a:gdLst>
              <a:gd name="T0" fmla="*/ 0 w 305"/>
              <a:gd name="T1" fmla="*/ 2147483647 h 119"/>
              <a:gd name="T2" fmla="*/ 2147483647 w 305"/>
              <a:gd name="T3" fmla="*/ 0 h 119"/>
              <a:gd name="T4" fmla="*/ 0 60000 65536"/>
              <a:gd name="T5" fmla="*/ 0 60000 65536"/>
              <a:gd name="T6" fmla="*/ 0 w 305"/>
              <a:gd name="T7" fmla="*/ 0 h 119"/>
              <a:gd name="T8" fmla="*/ 305 w 305"/>
              <a:gd name="T9" fmla="*/ 119 h 119"/>
            </a:gdLst>
            <a:ahLst/>
            <a:cxnLst>
              <a:cxn ang="T4">
                <a:pos x="T0" y="T1"/>
              </a:cxn>
              <a:cxn ang="T5">
                <a:pos x="T2" y="T3"/>
              </a:cxn>
            </a:cxnLst>
            <a:rect l="T6" t="T7" r="T8" b="T9"/>
            <a:pathLst>
              <a:path w="305" h="119">
                <a:moveTo>
                  <a:pt x="0" y="119"/>
                </a:moveTo>
                <a:lnTo>
                  <a:pt x="305" y="0"/>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59" name="Freeform 12"/>
          <p:cNvSpPr>
            <a:spLocks/>
          </p:cNvSpPr>
          <p:nvPr/>
        </p:nvSpPr>
        <p:spPr bwMode="auto">
          <a:xfrm>
            <a:off x="2922588" y="5419725"/>
            <a:ext cx="314325" cy="368300"/>
          </a:xfrm>
          <a:custGeom>
            <a:avLst/>
            <a:gdLst>
              <a:gd name="T0" fmla="*/ 0 w 198"/>
              <a:gd name="T1" fmla="*/ 0 h 232"/>
              <a:gd name="T2" fmla="*/ 2147483647 w 198"/>
              <a:gd name="T3" fmla="*/ 2147483647 h 232"/>
              <a:gd name="T4" fmla="*/ 0 60000 65536"/>
              <a:gd name="T5" fmla="*/ 0 60000 65536"/>
              <a:gd name="T6" fmla="*/ 0 w 198"/>
              <a:gd name="T7" fmla="*/ 0 h 232"/>
              <a:gd name="T8" fmla="*/ 198 w 198"/>
              <a:gd name="T9" fmla="*/ 232 h 232"/>
            </a:gdLst>
            <a:ahLst/>
            <a:cxnLst>
              <a:cxn ang="T4">
                <a:pos x="T0" y="T1"/>
              </a:cxn>
              <a:cxn ang="T5">
                <a:pos x="T2" y="T3"/>
              </a:cxn>
            </a:cxnLst>
            <a:rect l="T6" t="T7" r="T8" b="T9"/>
            <a:pathLst>
              <a:path w="198" h="232">
                <a:moveTo>
                  <a:pt x="0" y="0"/>
                </a:moveTo>
                <a:lnTo>
                  <a:pt x="198" y="232"/>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60" name="Freeform 13"/>
          <p:cNvSpPr>
            <a:spLocks/>
          </p:cNvSpPr>
          <p:nvPr/>
        </p:nvSpPr>
        <p:spPr bwMode="auto">
          <a:xfrm>
            <a:off x="1482725" y="5399088"/>
            <a:ext cx="293688" cy="388937"/>
          </a:xfrm>
          <a:custGeom>
            <a:avLst/>
            <a:gdLst>
              <a:gd name="T0" fmla="*/ 2147483647 w 185"/>
              <a:gd name="T1" fmla="*/ 0 h 245"/>
              <a:gd name="T2" fmla="*/ 0 w 185"/>
              <a:gd name="T3" fmla="*/ 2147483647 h 245"/>
              <a:gd name="T4" fmla="*/ 0 60000 65536"/>
              <a:gd name="T5" fmla="*/ 0 60000 65536"/>
              <a:gd name="T6" fmla="*/ 0 w 185"/>
              <a:gd name="T7" fmla="*/ 0 h 245"/>
              <a:gd name="T8" fmla="*/ 185 w 185"/>
              <a:gd name="T9" fmla="*/ 245 h 245"/>
            </a:gdLst>
            <a:ahLst/>
            <a:cxnLst>
              <a:cxn ang="T4">
                <a:pos x="T0" y="T1"/>
              </a:cxn>
              <a:cxn ang="T5">
                <a:pos x="T2" y="T3"/>
              </a:cxn>
            </a:cxnLst>
            <a:rect l="T6" t="T7" r="T8" b="T9"/>
            <a:pathLst>
              <a:path w="185" h="245">
                <a:moveTo>
                  <a:pt x="185" y="0"/>
                </a:moveTo>
                <a:lnTo>
                  <a:pt x="0" y="245"/>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61" name="Freeform 14"/>
          <p:cNvSpPr>
            <a:spLocks/>
          </p:cNvSpPr>
          <p:nvPr/>
        </p:nvSpPr>
        <p:spPr bwMode="auto">
          <a:xfrm>
            <a:off x="1985963" y="4284663"/>
            <a:ext cx="158750" cy="200025"/>
          </a:xfrm>
          <a:custGeom>
            <a:avLst/>
            <a:gdLst>
              <a:gd name="T0" fmla="*/ 2147483647 w 100"/>
              <a:gd name="T1" fmla="*/ 2147483647 h 126"/>
              <a:gd name="T2" fmla="*/ 0 w 100"/>
              <a:gd name="T3" fmla="*/ 0 h 126"/>
              <a:gd name="T4" fmla="*/ 0 60000 65536"/>
              <a:gd name="T5" fmla="*/ 0 60000 65536"/>
              <a:gd name="T6" fmla="*/ 0 w 100"/>
              <a:gd name="T7" fmla="*/ 0 h 126"/>
              <a:gd name="T8" fmla="*/ 100 w 100"/>
              <a:gd name="T9" fmla="*/ 126 h 126"/>
            </a:gdLst>
            <a:ahLst/>
            <a:cxnLst>
              <a:cxn ang="T4">
                <a:pos x="T0" y="T1"/>
              </a:cxn>
              <a:cxn ang="T5">
                <a:pos x="T2" y="T3"/>
              </a:cxn>
            </a:cxnLst>
            <a:rect l="T6" t="T7" r="T8" b="T9"/>
            <a:pathLst>
              <a:path w="100" h="126">
                <a:moveTo>
                  <a:pt x="100" y="126"/>
                </a:moveTo>
                <a:lnTo>
                  <a:pt x="0" y="0"/>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62" name="Freeform 15"/>
          <p:cNvSpPr>
            <a:spLocks/>
          </p:cNvSpPr>
          <p:nvPr/>
        </p:nvSpPr>
        <p:spPr bwMode="auto">
          <a:xfrm>
            <a:off x="2574925" y="4275138"/>
            <a:ext cx="157163" cy="209550"/>
          </a:xfrm>
          <a:custGeom>
            <a:avLst/>
            <a:gdLst>
              <a:gd name="T0" fmla="*/ 0 w 99"/>
              <a:gd name="T1" fmla="*/ 2147483647 h 132"/>
              <a:gd name="T2" fmla="*/ 2147483647 w 99"/>
              <a:gd name="T3" fmla="*/ 0 h 132"/>
              <a:gd name="T4" fmla="*/ 0 60000 65536"/>
              <a:gd name="T5" fmla="*/ 0 60000 65536"/>
              <a:gd name="T6" fmla="*/ 0 w 99"/>
              <a:gd name="T7" fmla="*/ 0 h 132"/>
              <a:gd name="T8" fmla="*/ 99 w 99"/>
              <a:gd name="T9" fmla="*/ 132 h 132"/>
            </a:gdLst>
            <a:ahLst/>
            <a:cxnLst>
              <a:cxn ang="T4">
                <a:pos x="T0" y="T1"/>
              </a:cxn>
              <a:cxn ang="T5">
                <a:pos x="T2" y="T3"/>
              </a:cxn>
            </a:cxnLst>
            <a:rect l="T6" t="T7" r="T8" b="T9"/>
            <a:pathLst>
              <a:path w="99" h="132">
                <a:moveTo>
                  <a:pt x="0" y="132"/>
                </a:moveTo>
                <a:lnTo>
                  <a:pt x="99" y="0"/>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63" name="Freeform 16"/>
          <p:cNvSpPr>
            <a:spLocks/>
          </p:cNvSpPr>
          <p:nvPr/>
        </p:nvSpPr>
        <p:spPr bwMode="auto">
          <a:xfrm>
            <a:off x="2670175" y="4800600"/>
            <a:ext cx="230188" cy="73025"/>
          </a:xfrm>
          <a:custGeom>
            <a:avLst/>
            <a:gdLst>
              <a:gd name="T0" fmla="*/ 0 w 145"/>
              <a:gd name="T1" fmla="*/ 0 h 46"/>
              <a:gd name="T2" fmla="*/ 2147483647 w 145"/>
              <a:gd name="T3" fmla="*/ 2147483647 h 46"/>
              <a:gd name="T4" fmla="*/ 0 60000 65536"/>
              <a:gd name="T5" fmla="*/ 0 60000 65536"/>
              <a:gd name="T6" fmla="*/ 0 w 145"/>
              <a:gd name="T7" fmla="*/ 0 h 46"/>
              <a:gd name="T8" fmla="*/ 145 w 145"/>
              <a:gd name="T9" fmla="*/ 46 h 46"/>
            </a:gdLst>
            <a:ahLst/>
            <a:cxnLst>
              <a:cxn ang="T4">
                <a:pos x="T0" y="T1"/>
              </a:cxn>
              <a:cxn ang="T5">
                <a:pos x="T2" y="T3"/>
              </a:cxn>
            </a:cxnLst>
            <a:rect l="T6" t="T7" r="T8" b="T9"/>
            <a:pathLst>
              <a:path w="145" h="46">
                <a:moveTo>
                  <a:pt x="0" y="0"/>
                </a:moveTo>
                <a:lnTo>
                  <a:pt x="145" y="46"/>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64" name="Freeform 17"/>
          <p:cNvSpPr>
            <a:spLocks/>
          </p:cNvSpPr>
          <p:nvPr/>
        </p:nvSpPr>
        <p:spPr bwMode="auto">
          <a:xfrm>
            <a:off x="1787525" y="4845050"/>
            <a:ext cx="193675" cy="28575"/>
          </a:xfrm>
          <a:custGeom>
            <a:avLst/>
            <a:gdLst>
              <a:gd name="T0" fmla="*/ 2147483647 w 122"/>
              <a:gd name="T1" fmla="*/ 0 h 18"/>
              <a:gd name="T2" fmla="*/ 0 w 122"/>
              <a:gd name="T3" fmla="*/ 2147483647 h 18"/>
              <a:gd name="T4" fmla="*/ 0 60000 65536"/>
              <a:gd name="T5" fmla="*/ 0 60000 65536"/>
              <a:gd name="T6" fmla="*/ 0 w 122"/>
              <a:gd name="T7" fmla="*/ 0 h 18"/>
              <a:gd name="T8" fmla="*/ 122 w 122"/>
              <a:gd name="T9" fmla="*/ 18 h 18"/>
            </a:gdLst>
            <a:ahLst/>
            <a:cxnLst>
              <a:cxn ang="T4">
                <a:pos x="T0" y="T1"/>
              </a:cxn>
              <a:cxn ang="T5">
                <a:pos x="T2" y="T3"/>
              </a:cxn>
            </a:cxnLst>
            <a:rect l="T6" t="T7" r="T8" b="T9"/>
            <a:pathLst>
              <a:path w="122" h="18">
                <a:moveTo>
                  <a:pt x="122" y="0"/>
                </a:moveTo>
                <a:lnTo>
                  <a:pt x="0" y="18"/>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65" name="Freeform 18"/>
          <p:cNvSpPr>
            <a:spLocks/>
          </p:cNvSpPr>
          <p:nvPr/>
        </p:nvSpPr>
        <p:spPr bwMode="auto">
          <a:xfrm>
            <a:off x="2297113" y="4997450"/>
            <a:ext cx="4762" cy="265113"/>
          </a:xfrm>
          <a:custGeom>
            <a:avLst/>
            <a:gdLst>
              <a:gd name="T0" fmla="*/ 0 w 3"/>
              <a:gd name="T1" fmla="*/ 0 h 167"/>
              <a:gd name="T2" fmla="*/ 2147483647 w 3"/>
              <a:gd name="T3" fmla="*/ 2147483647 h 167"/>
              <a:gd name="T4" fmla="*/ 0 60000 65536"/>
              <a:gd name="T5" fmla="*/ 0 60000 65536"/>
              <a:gd name="T6" fmla="*/ 0 w 3"/>
              <a:gd name="T7" fmla="*/ 0 h 167"/>
              <a:gd name="T8" fmla="*/ 3 w 3"/>
              <a:gd name="T9" fmla="*/ 167 h 167"/>
            </a:gdLst>
            <a:ahLst/>
            <a:cxnLst>
              <a:cxn ang="T4">
                <a:pos x="T0" y="T1"/>
              </a:cxn>
              <a:cxn ang="T5">
                <a:pos x="T2" y="T3"/>
              </a:cxn>
            </a:cxnLst>
            <a:rect l="T6" t="T7" r="T8" b="T9"/>
            <a:pathLst>
              <a:path w="3" h="167">
                <a:moveTo>
                  <a:pt x="0" y="0"/>
                </a:moveTo>
                <a:lnTo>
                  <a:pt x="3" y="167"/>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66" name="Text Box 20"/>
          <p:cNvSpPr txBox="1">
            <a:spLocks noChangeArrowheads="1"/>
          </p:cNvSpPr>
          <p:nvPr/>
        </p:nvSpPr>
        <p:spPr bwMode="auto">
          <a:xfrm>
            <a:off x="827088" y="6124575"/>
            <a:ext cx="2657475" cy="581025"/>
          </a:xfrm>
          <a:prstGeom prst="rect">
            <a:avLst/>
          </a:prstGeom>
          <a:noFill/>
          <a:ln w="12700">
            <a:noFill/>
            <a:miter lim="800000"/>
            <a:headEnd/>
            <a:tailEnd/>
          </a:ln>
        </p:spPr>
        <p:txBody>
          <a:bodyPr wrap="none">
            <a:spAutoFit/>
          </a:bodyPr>
          <a:lstStyle/>
          <a:p>
            <a:r>
              <a:rPr lang="en-US" altLang="zh-CN" sz="1600">
                <a:solidFill>
                  <a:schemeClr val="tx1"/>
                </a:solidFill>
                <a:ea typeface="宋体" charset="-122"/>
              </a:rPr>
              <a:t>Hamiltonian</a:t>
            </a:r>
            <a:br>
              <a:rPr lang="en-US" altLang="zh-CN" sz="1600">
                <a:solidFill>
                  <a:schemeClr val="tx1"/>
                </a:solidFill>
                <a:ea typeface="宋体" charset="-122"/>
              </a:rPr>
            </a:br>
            <a:r>
              <a:rPr lang="en-US" altLang="zh-CN" sz="1600">
                <a:solidFill>
                  <a:schemeClr val="tx1"/>
                </a:solidFill>
                <a:ea typeface="宋体" charset="-122"/>
              </a:rPr>
              <a:t>(skeleton of dodecahedron)</a:t>
            </a:r>
          </a:p>
        </p:txBody>
      </p:sp>
      <p:sp>
        <p:nvSpPr>
          <p:cNvPr id="53267" name="Freeform 24"/>
          <p:cNvSpPr>
            <a:spLocks/>
          </p:cNvSpPr>
          <p:nvPr/>
        </p:nvSpPr>
        <p:spPr bwMode="auto">
          <a:xfrm>
            <a:off x="4960938" y="3395663"/>
            <a:ext cx="2757487" cy="2355850"/>
          </a:xfrm>
          <a:custGeom>
            <a:avLst/>
            <a:gdLst>
              <a:gd name="T0" fmla="*/ 2147483647 w 1737"/>
              <a:gd name="T1" fmla="*/ 0 h 1484"/>
              <a:gd name="T2" fmla="*/ 2147483647 w 1737"/>
              <a:gd name="T3" fmla="*/ 2147483647 h 1484"/>
              <a:gd name="T4" fmla="*/ 2147483647 w 1737"/>
              <a:gd name="T5" fmla="*/ 2147483647 h 1484"/>
              <a:gd name="T6" fmla="*/ 2147483647 w 1737"/>
              <a:gd name="T7" fmla="*/ 2147483647 h 1484"/>
              <a:gd name="T8" fmla="*/ 0 w 1737"/>
              <a:gd name="T9" fmla="*/ 2147483647 h 1484"/>
              <a:gd name="T10" fmla="*/ 2147483647 w 1737"/>
              <a:gd name="T11" fmla="*/ 0 h 1484"/>
              <a:gd name="T12" fmla="*/ 0 60000 65536"/>
              <a:gd name="T13" fmla="*/ 0 60000 65536"/>
              <a:gd name="T14" fmla="*/ 0 60000 65536"/>
              <a:gd name="T15" fmla="*/ 0 60000 65536"/>
              <a:gd name="T16" fmla="*/ 0 60000 65536"/>
              <a:gd name="T17" fmla="*/ 0 60000 65536"/>
              <a:gd name="T18" fmla="*/ 0 w 1737"/>
              <a:gd name="T19" fmla="*/ 0 h 1484"/>
              <a:gd name="T20" fmla="*/ 1737 w 1737"/>
              <a:gd name="T21" fmla="*/ 1484 h 1484"/>
            </a:gdLst>
            <a:ahLst/>
            <a:cxnLst>
              <a:cxn ang="T12">
                <a:pos x="T0" y="T1"/>
              </a:cxn>
              <a:cxn ang="T13">
                <a:pos x="T2" y="T3"/>
              </a:cxn>
              <a:cxn ang="T14">
                <a:pos x="T4" y="T5"/>
              </a:cxn>
              <a:cxn ang="T15">
                <a:pos x="T6" y="T7"/>
              </a:cxn>
              <a:cxn ang="T16">
                <a:pos x="T8" y="T9"/>
              </a:cxn>
              <a:cxn ang="T17">
                <a:pos x="T10" y="T11"/>
              </a:cxn>
            </a:cxnLst>
            <a:rect l="T18" t="T19" r="T20" b="T21"/>
            <a:pathLst>
              <a:path w="1737" h="1484">
                <a:moveTo>
                  <a:pt x="847" y="0"/>
                </a:moveTo>
                <a:lnTo>
                  <a:pt x="1737" y="518"/>
                </a:lnTo>
                <a:lnTo>
                  <a:pt x="1412" y="1484"/>
                </a:lnTo>
                <a:lnTo>
                  <a:pt x="305" y="1481"/>
                </a:lnTo>
                <a:lnTo>
                  <a:pt x="0" y="576"/>
                </a:lnTo>
                <a:lnTo>
                  <a:pt x="847" y="0"/>
                </a:lnTo>
                <a:close/>
              </a:path>
            </a:pathLst>
          </a:custGeom>
          <a:noFill/>
          <a:ln w="12700">
            <a:solidFill>
              <a:schemeClr val="tx1"/>
            </a:solidFill>
            <a:round/>
            <a:headEnd/>
            <a:tailEnd/>
          </a:ln>
        </p:spPr>
        <p:txBody>
          <a:bodyPr wrap="none">
            <a:spAutoFit/>
          </a:bodyPr>
          <a:lstStyle/>
          <a:p>
            <a:endParaRPr lang="zh-CN" altLang="en-US">
              <a:ea typeface="宋体" charset="-122"/>
            </a:endParaRPr>
          </a:p>
        </p:txBody>
      </p:sp>
      <p:sp>
        <p:nvSpPr>
          <p:cNvPr id="53268" name="Freeform 25"/>
          <p:cNvSpPr>
            <a:spLocks/>
          </p:cNvSpPr>
          <p:nvPr/>
        </p:nvSpPr>
        <p:spPr bwMode="auto">
          <a:xfrm>
            <a:off x="4949825" y="4303713"/>
            <a:ext cx="504825" cy="79375"/>
          </a:xfrm>
          <a:custGeom>
            <a:avLst/>
            <a:gdLst>
              <a:gd name="T0" fmla="*/ 0 w 318"/>
              <a:gd name="T1" fmla="*/ 0 h 50"/>
              <a:gd name="T2" fmla="*/ 2147483647 w 318"/>
              <a:gd name="T3" fmla="*/ 2147483647 h 50"/>
              <a:gd name="T4" fmla="*/ 0 60000 65536"/>
              <a:gd name="T5" fmla="*/ 0 60000 65536"/>
              <a:gd name="T6" fmla="*/ 0 w 318"/>
              <a:gd name="T7" fmla="*/ 0 h 50"/>
              <a:gd name="T8" fmla="*/ 318 w 318"/>
              <a:gd name="T9" fmla="*/ 50 h 50"/>
            </a:gdLst>
            <a:ahLst/>
            <a:cxnLst>
              <a:cxn ang="T4">
                <a:pos x="T0" y="T1"/>
              </a:cxn>
              <a:cxn ang="T5">
                <a:pos x="T2" y="T3"/>
              </a:cxn>
            </a:cxnLst>
            <a:rect l="T6" t="T7" r="T8" b="T9"/>
            <a:pathLst>
              <a:path w="318" h="50">
                <a:moveTo>
                  <a:pt x="0" y="0"/>
                </a:moveTo>
                <a:lnTo>
                  <a:pt x="318" y="50"/>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69" name="Freeform 26"/>
          <p:cNvSpPr>
            <a:spLocks/>
          </p:cNvSpPr>
          <p:nvPr/>
        </p:nvSpPr>
        <p:spPr bwMode="auto">
          <a:xfrm>
            <a:off x="6296025" y="3379788"/>
            <a:ext cx="52388" cy="473075"/>
          </a:xfrm>
          <a:custGeom>
            <a:avLst/>
            <a:gdLst>
              <a:gd name="T0" fmla="*/ 2147483647 w 33"/>
              <a:gd name="T1" fmla="*/ 2147483647 h 298"/>
              <a:gd name="T2" fmla="*/ 0 w 33"/>
              <a:gd name="T3" fmla="*/ 0 h 298"/>
              <a:gd name="T4" fmla="*/ 0 60000 65536"/>
              <a:gd name="T5" fmla="*/ 0 60000 65536"/>
              <a:gd name="T6" fmla="*/ 0 w 33"/>
              <a:gd name="T7" fmla="*/ 0 h 298"/>
              <a:gd name="T8" fmla="*/ 33 w 33"/>
              <a:gd name="T9" fmla="*/ 298 h 298"/>
            </a:gdLst>
            <a:ahLst/>
            <a:cxnLst>
              <a:cxn ang="T4">
                <a:pos x="T0" y="T1"/>
              </a:cxn>
              <a:cxn ang="T5">
                <a:pos x="T2" y="T3"/>
              </a:cxn>
            </a:cxnLst>
            <a:rect l="T6" t="T7" r="T8" b="T9"/>
            <a:pathLst>
              <a:path w="33" h="298">
                <a:moveTo>
                  <a:pt x="33" y="298"/>
                </a:moveTo>
                <a:lnTo>
                  <a:pt x="0" y="0"/>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70" name="Freeform 27"/>
          <p:cNvSpPr>
            <a:spLocks/>
          </p:cNvSpPr>
          <p:nvPr/>
        </p:nvSpPr>
        <p:spPr bwMode="auto">
          <a:xfrm>
            <a:off x="7219950" y="4198938"/>
            <a:ext cx="484188" cy="188912"/>
          </a:xfrm>
          <a:custGeom>
            <a:avLst/>
            <a:gdLst>
              <a:gd name="T0" fmla="*/ 0 w 305"/>
              <a:gd name="T1" fmla="*/ 2147483647 h 119"/>
              <a:gd name="T2" fmla="*/ 2147483647 w 305"/>
              <a:gd name="T3" fmla="*/ 0 h 119"/>
              <a:gd name="T4" fmla="*/ 0 60000 65536"/>
              <a:gd name="T5" fmla="*/ 0 60000 65536"/>
              <a:gd name="T6" fmla="*/ 0 w 305"/>
              <a:gd name="T7" fmla="*/ 0 h 119"/>
              <a:gd name="T8" fmla="*/ 305 w 305"/>
              <a:gd name="T9" fmla="*/ 119 h 119"/>
            </a:gdLst>
            <a:ahLst/>
            <a:cxnLst>
              <a:cxn ang="T4">
                <a:pos x="T0" y="T1"/>
              </a:cxn>
              <a:cxn ang="T5">
                <a:pos x="T2" y="T3"/>
              </a:cxn>
            </a:cxnLst>
            <a:rect l="T6" t="T7" r="T8" b="T9"/>
            <a:pathLst>
              <a:path w="305" h="119">
                <a:moveTo>
                  <a:pt x="0" y="119"/>
                </a:moveTo>
                <a:lnTo>
                  <a:pt x="305" y="0"/>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71" name="Freeform 28"/>
          <p:cNvSpPr>
            <a:spLocks/>
          </p:cNvSpPr>
          <p:nvPr/>
        </p:nvSpPr>
        <p:spPr bwMode="auto">
          <a:xfrm>
            <a:off x="6884988" y="5354638"/>
            <a:ext cx="314325" cy="368300"/>
          </a:xfrm>
          <a:custGeom>
            <a:avLst/>
            <a:gdLst>
              <a:gd name="T0" fmla="*/ 0 w 198"/>
              <a:gd name="T1" fmla="*/ 0 h 232"/>
              <a:gd name="T2" fmla="*/ 2147483647 w 198"/>
              <a:gd name="T3" fmla="*/ 2147483647 h 232"/>
              <a:gd name="T4" fmla="*/ 0 60000 65536"/>
              <a:gd name="T5" fmla="*/ 0 60000 65536"/>
              <a:gd name="T6" fmla="*/ 0 w 198"/>
              <a:gd name="T7" fmla="*/ 0 h 232"/>
              <a:gd name="T8" fmla="*/ 198 w 198"/>
              <a:gd name="T9" fmla="*/ 232 h 232"/>
            </a:gdLst>
            <a:ahLst/>
            <a:cxnLst>
              <a:cxn ang="T4">
                <a:pos x="T0" y="T1"/>
              </a:cxn>
              <a:cxn ang="T5">
                <a:pos x="T2" y="T3"/>
              </a:cxn>
            </a:cxnLst>
            <a:rect l="T6" t="T7" r="T8" b="T9"/>
            <a:pathLst>
              <a:path w="198" h="232">
                <a:moveTo>
                  <a:pt x="0" y="0"/>
                </a:moveTo>
                <a:lnTo>
                  <a:pt x="198" y="232"/>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72" name="Freeform 29"/>
          <p:cNvSpPr>
            <a:spLocks/>
          </p:cNvSpPr>
          <p:nvPr/>
        </p:nvSpPr>
        <p:spPr bwMode="auto">
          <a:xfrm>
            <a:off x="5445125" y="5334000"/>
            <a:ext cx="293688" cy="388938"/>
          </a:xfrm>
          <a:custGeom>
            <a:avLst/>
            <a:gdLst>
              <a:gd name="T0" fmla="*/ 2147483647 w 185"/>
              <a:gd name="T1" fmla="*/ 0 h 245"/>
              <a:gd name="T2" fmla="*/ 0 w 185"/>
              <a:gd name="T3" fmla="*/ 2147483647 h 245"/>
              <a:gd name="T4" fmla="*/ 0 60000 65536"/>
              <a:gd name="T5" fmla="*/ 0 60000 65536"/>
              <a:gd name="T6" fmla="*/ 0 w 185"/>
              <a:gd name="T7" fmla="*/ 0 h 245"/>
              <a:gd name="T8" fmla="*/ 185 w 185"/>
              <a:gd name="T9" fmla="*/ 245 h 245"/>
            </a:gdLst>
            <a:ahLst/>
            <a:cxnLst>
              <a:cxn ang="T4">
                <a:pos x="T0" y="T1"/>
              </a:cxn>
              <a:cxn ang="T5">
                <a:pos x="T2" y="T3"/>
              </a:cxn>
            </a:cxnLst>
            <a:rect l="T6" t="T7" r="T8" b="T9"/>
            <a:pathLst>
              <a:path w="185" h="245">
                <a:moveTo>
                  <a:pt x="185" y="0"/>
                </a:moveTo>
                <a:lnTo>
                  <a:pt x="0" y="245"/>
                </a:lnTo>
              </a:path>
            </a:pathLst>
          </a:custGeom>
          <a:noFill/>
          <a:ln w="1270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3273" name="Text Box 35"/>
          <p:cNvSpPr txBox="1">
            <a:spLocks noChangeArrowheads="1"/>
          </p:cNvSpPr>
          <p:nvPr/>
        </p:nvSpPr>
        <p:spPr bwMode="auto">
          <a:xfrm>
            <a:off x="5486400" y="5999163"/>
            <a:ext cx="1709738" cy="581025"/>
          </a:xfrm>
          <a:prstGeom prst="rect">
            <a:avLst/>
          </a:prstGeom>
          <a:noFill/>
          <a:ln w="12700">
            <a:noFill/>
            <a:miter lim="800000"/>
            <a:headEnd/>
            <a:tailEnd/>
          </a:ln>
        </p:spPr>
        <p:txBody>
          <a:bodyPr wrap="none">
            <a:spAutoFit/>
          </a:bodyPr>
          <a:lstStyle/>
          <a:p>
            <a:r>
              <a:rPr lang="en-US" altLang="zh-CN" sz="1600">
                <a:solidFill>
                  <a:schemeClr val="tx1"/>
                </a:solidFill>
                <a:ea typeface="宋体" charset="-122"/>
              </a:rPr>
              <a:t>Non-Hamiltonian</a:t>
            </a:r>
            <a:br>
              <a:rPr lang="en-US" altLang="zh-CN" sz="1600">
                <a:solidFill>
                  <a:schemeClr val="tx1"/>
                </a:solidFill>
                <a:ea typeface="宋体" charset="-122"/>
              </a:rPr>
            </a:br>
            <a:r>
              <a:rPr lang="en-US" altLang="zh-CN" sz="1600">
                <a:solidFill>
                  <a:schemeClr val="tx1"/>
                </a:solidFill>
                <a:ea typeface="宋体" charset="-122"/>
              </a:rPr>
              <a:t>(Peterson graph)</a:t>
            </a:r>
          </a:p>
        </p:txBody>
      </p:sp>
      <p:sp>
        <p:nvSpPr>
          <p:cNvPr id="53274" name="Freeform 36"/>
          <p:cNvSpPr>
            <a:spLocks/>
          </p:cNvSpPr>
          <p:nvPr/>
        </p:nvSpPr>
        <p:spPr bwMode="auto">
          <a:xfrm>
            <a:off x="5475288" y="3857625"/>
            <a:ext cx="1735137" cy="1492250"/>
          </a:xfrm>
          <a:custGeom>
            <a:avLst/>
            <a:gdLst>
              <a:gd name="T0" fmla="*/ 0 w 1093"/>
              <a:gd name="T1" fmla="*/ 2147483647 h 940"/>
              <a:gd name="T2" fmla="*/ 2147483647 w 1093"/>
              <a:gd name="T3" fmla="*/ 2147483647 h 940"/>
              <a:gd name="T4" fmla="*/ 2147483647 w 1093"/>
              <a:gd name="T5" fmla="*/ 2147483647 h 940"/>
              <a:gd name="T6" fmla="*/ 2147483647 w 1093"/>
              <a:gd name="T7" fmla="*/ 0 h 940"/>
              <a:gd name="T8" fmla="*/ 2147483647 w 1093"/>
              <a:gd name="T9" fmla="*/ 2147483647 h 940"/>
              <a:gd name="T10" fmla="*/ 2147483647 w 1093"/>
              <a:gd name="T11" fmla="*/ 2147483647 h 940"/>
              <a:gd name="T12" fmla="*/ 0 w 1093"/>
              <a:gd name="T13" fmla="*/ 2147483647 h 940"/>
              <a:gd name="T14" fmla="*/ 0 60000 65536"/>
              <a:gd name="T15" fmla="*/ 0 60000 65536"/>
              <a:gd name="T16" fmla="*/ 0 60000 65536"/>
              <a:gd name="T17" fmla="*/ 0 60000 65536"/>
              <a:gd name="T18" fmla="*/ 0 60000 65536"/>
              <a:gd name="T19" fmla="*/ 0 60000 65536"/>
              <a:gd name="T20" fmla="*/ 0 60000 65536"/>
              <a:gd name="T21" fmla="*/ 0 w 1093"/>
              <a:gd name="T22" fmla="*/ 0 h 940"/>
              <a:gd name="T23" fmla="*/ 1093 w 1093"/>
              <a:gd name="T24" fmla="*/ 940 h 9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3" h="940">
                <a:moveTo>
                  <a:pt x="0" y="338"/>
                </a:moveTo>
                <a:lnTo>
                  <a:pt x="1093" y="338"/>
                </a:lnTo>
                <a:lnTo>
                  <a:pt x="166" y="934"/>
                </a:lnTo>
                <a:lnTo>
                  <a:pt x="557" y="0"/>
                </a:lnTo>
                <a:lnTo>
                  <a:pt x="894" y="940"/>
                </a:lnTo>
                <a:lnTo>
                  <a:pt x="7" y="341"/>
                </a:lnTo>
                <a:lnTo>
                  <a:pt x="0" y="338"/>
                </a:lnTo>
                <a:close/>
              </a:path>
            </a:pathLst>
          </a:custGeom>
          <a:noFill/>
          <a:ln w="12700">
            <a:solidFill>
              <a:schemeClr val="tx1"/>
            </a:solidFill>
            <a:round/>
            <a:headEnd/>
            <a:tailEnd/>
          </a:ln>
        </p:spPr>
        <p:txBody>
          <a:bodyPr wrap="none">
            <a:spAutoFit/>
          </a:bodyP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General TSP</a:t>
            </a:r>
            <a:endParaRPr lang="en-US" altLang="zh-CN" sz="2800" smtClean="0">
              <a:latin typeface="Arial" charset="0"/>
              <a:ea typeface="宋体" charset="-122"/>
            </a:endParaRPr>
          </a:p>
        </p:txBody>
      </p:sp>
      <p:sp>
        <p:nvSpPr>
          <p:cNvPr id="54275" name="Text Box 3"/>
          <p:cNvSpPr txBox="1">
            <a:spLocks noChangeArrowheads="1"/>
          </p:cNvSpPr>
          <p:nvPr/>
        </p:nvSpPr>
        <p:spPr bwMode="auto">
          <a:xfrm>
            <a:off x="822325" y="1544638"/>
            <a:ext cx="7940675" cy="1300162"/>
          </a:xfrm>
          <a:prstGeom prst="rect">
            <a:avLst/>
          </a:prstGeom>
          <a:noFill/>
          <a:ln w="19050">
            <a:solidFill>
              <a:schemeClr val="tx1"/>
            </a:solidFill>
            <a:miter lim="800000"/>
            <a:headEnd/>
            <a:tailEnd/>
          </a:ln>
        </p:spPr>
        <p:txBody>
          <a:bodyPr>
            <a:spAutoFit/>
          </a:bodyPr>
          <a:lstStyle/>
          <a:p>
            <a:pPr algn="l"/>
            <a:r>
              <a:rPr lang="en-US" altLang="zh-CN" sz="2000" b="1">
                <a:solidFill>
                  <a:schemeClr val="tx1"/>
                </a:solidFill>
                <a:ea typeface="宋体" charset="-122"/>
              </a:rPr>
              <a:t>THEOREM:</a:t>
            </a:r>
            <a:r>
              <a:rPr lang="en-US" altLang="zh-CN" sz="2000">
                <a:solidFill>
                  <a:schemeClr val="tx1"/>
                </a:solidFill>
                <a:ea typeface="宋体" charset="-122"/>
              </a:rPr>
              <a:t>  Let </a:t>
            </a:r>
            <a:r>
              <a:rPr lang="en-US" altLang="zh-CN" sz="2000">
                <a:solidFill>
                  <a:schemeClr val="tx1"/>
                </a:solidFill>
                <a:latin typeface="Symbol" pitchFamily="18" charset="2"/>
                <a:ea typeface="宋体" charset="-122"/>
              </a:rPr>
              <a:t>r</a:t>
            </a:r>
            <a:r>
              <a:rPr lang="en-US" altLang="zh-CN" sz="2000">
                <a:solidFill>
                  <a:schemeClr val="tx1"/>
                </a:solidFill>
                <a:ea typeface="宋体" charset="-122"/>
              </a:rPr>
              <a:t> &gt;1  be any constant. </a:t>
            </a:r>
            <a:br>
              <a:rPr lang="en-US" altLang="zh-CN" sz="2000">
                <a:solidFill>
                  <a:schemeClr val="tx1"/>
                </a:solidFill>
                <a:ea typeface="宋体" charset="-122"/>
              </a:rPr>
            </a:br>
            <a:r>
              <a:rPr lang="en-US" altLang="zh-CN" sz="2000">
                <a:solidFill>
                  <a:schemeClr val="tx1"/>
                </a:solidFill>
                <a:ea typeface="宋体" charset="-122"/>
              </a:rPr>
              <a:t>	        </a:t>
            </a:r>
            <a:r>
              <a:rPr lang="en-US" altLang="zh-CN" sz="2000">
                <a:solidFill>
                  <a:schemeClr val="tx1"/>
                </a:solidFill>
                <a:latin typeface="Symbol" pitchFamily="18" charset="2"/>
                <a:ea typeface="宋体" charset="-122"/>
              </a:rPr>
              <a:t>r</a:t>
            </a:r>
            <a:r>
              <a:rPr lang="en-US" altLang="zh-CN" sz="2000">
                <a:solidFill>
                  <a:schemeClr val="tx1"/>
                </a:solidFill>
                <a:ea typeface="宋体" charset="-122"/>
              </a:rPr>
              <a:t>-approximation of general TSP is also NP-hard.</a:t>
            </a:r>
            <a:br>
              <a:rPr lang="en-US" altLang="zh-CN" sz="2000">
                <a:solidFill>
                  <a:schemeClr val="tx1"/>
                </a:solidFill>
                <a:ea typeface="宋体" charset="-122"/>
              </a:rPr>
            </a:br>
            <a:r>
              <a:rPr lang="en-US" altLang="zh-CN" sz="1800">
                <a:solidFill>
                  <a:schemeClr val="tx1"/>
                </a:solidFill>
                <a:ea typeface="宋体" charset="-122"/>
              </a:rPr>
              <a:t>[So, there is no polynomial-time </a:t>
            </a:r>
            <a:r>
              <a:rPr lang="en-US" altLang="zh-CN" sz="1800">
                <a:solidFill>
                  <a:schemeClr val="tx1"/>
                </a:solidFill>
                <a:latin typeface="Symbol" pitchFamily="18" charset="2"/>
                <a:ea typeface="宋体" charset="-122"/>
              </a:rPr>
              <a:t>r</a:t>
            </a:r>
            <a:r>
              <a:rPr lang="en-US" altLang="zh-CN" sz="1800">
                <a:solidFill>
                  <a:schemeClr val="tx1"/>
                </a:solidFill>
                <a:ea typeface="宋体" charset="-122"/>
              </a:rPr>
              <a:t>-approximation algorithm for general TSP,</a:t>
            </a:r>
            <a:br>
              <a:rPr lang="en-US" altLang="zh-CN" sz="1800">
                <a:solidFill>
                  <a:schemeClr val="tx1"/>
                </a:solidFill>
                <a:ea typeface="宋体" charset="-122"/>
              </a:rPr>
            </a:br>
            <a:r>
              <a:rPr lang="en-US" altLang="zh-CN" sz="1800">
                <a:solidFill>
                  <a:schemeClr val="tx1"/>
                </a:solidFill>
                <a:ea typeface="宋体" charset="-122"/>
              </a:rPr>
              <a:t>unless P=NP.]</a:t>
            </a:r>
            <a:r>
              <a:rPr lang="en-US" altLang="zh-CN" sz="2000">
                <a:solidFill>
                  <a:schemeClr val="tx1"/>
                </a:solidFill>
                <a:ea typeface="宋体" charset="-122"/>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z="3600" smtClean="0">
                <a:solidFill>
                  <a:srgbClr val="000000"/>
                </a:solidFill>
                <a:latin typeface="Arial" charset="0"/>
                <a:ea typeface="宋体" charset="-122"/>
              </a:rPr>
              <a:t>Metric &amp; Euclidean TSP</a:t>
            </a:r>
            <a:endParaRPr lang="zh-CN" altLang="en-US" smtClean="0">
              <a:ea typeface="宋体" charset="-122"/>
            </a:endParaRPr>
          </a:p>
        </p:txBody>
      </p:sp>
      <p:sp>
        <p:nvSpPr>
          <p:cNvPr id="55299" name="内容占位符 2"/>
          <p:cNvSpPr>
            <a:spLocks noGrp="1"/>
          </p:cNvSpPr>
          <p:nvPr>
            <p:ph idx="1"/>
          </p:nvPr>
        </p:nvSpPr>
        <p:spPr/>
        <p:txBody>
          <a:bodyPr/>
          <a:lstStyle/>
          <a:p>
            <a:pPr marL="0" indent="0" eaLnBrk="1" hangingPunct="1">
              <a:spcBef>
                <a:spcPct val="0"/>
              </a:spcBef>
              <a:buFontTx/>
              <a:buNone/>
            </a:pPr>
            <a:r>
              <a:rPr lang="en-US" altLang="zh-CN" sz="2400" b="1" smtClean="0">
                <a:latin typeface="Arial" charset="0"/>
                <a:ea typeface="宋体" charset="-122"/>
              </a:rPr>
              <a:t>Metric Traveling Salesman Problem (metric-TSP):</a:t>
            </a:r>
          </a:p>
          <a:p>
            <a:pPr marL="457200" lvl="1" indent="0" eaLnBrk="1" hangingPunct="1">
              <a:spcBef>
                <a:spcPct val="0"/>
              </a:spcBef>
              <a:buFontTx/>
              <a:buNone/>
            </a:pPr>
            <a:r>
              <a:rPr lang="en-US" altLang="zh-CN" sz="2000" smtClean="0">
                <a:latin typeface="Arial" charset="0"/>
                <a:ea typeface="宋体" charset="-122"/>
              </a:rPr>
              <a:t> special case of general TSP (distance matrix is metric)</a:t>
            </a:r>
          </a:p>
          <a:p>
            <a:pPr marL="457200" lvl="1" indent="0" eaLnBrk="1" hangingPunct="1">
              <a:spcBef>
                <a:spcPct val="0"/>
              </a:spcBef>
              <a:buFontTx/>
              <a:buNone/>
            </a:pPr>
            <a:r>
              <a:rPr lang="en-US" altLang="zh-CN" sz="2000" smtClean="0">
                <a:latin typeface="Arial" charset="0"/>
                <a:ea typeface="宋体" charset="-122"/>
              </a:rPr>
              <a:t> NP-hard</a:t>
            </a:r>
          </a:p>
          <a:p>
            <a:pPr marL="457200" lvl="1" indent="0" eaLnBrk="1" hangingPunct="1">
              <a:spcBef>
                <a:spcPct val="0"/>
              </a:spcBef>
              <a:buFontTx/>
              <a:buNone/>
            </a:pPr>
            <a:r>
              <a:rPr lang="en-US" altLang="zh-CN" sz="2000" smtClean="0">
                <a:latin typeface="Arial" charset="0"/>
                <a:ea typeface="宋体" charset="-122"/>
              </a:rPr>
              <a:t> 2-approximation</a:t>
            </a:r>
          </a:p>
          <a:p>
            <a:pPr marL="457200" lvl="1" indent="0" eaLnBrk="1" hangingPunct="1">
              <a:spcBef>
                <a:spcPct val="0"/>
              </a:spcBef>
              <a:buFontTx/>
              <a:buNone/>
            </a:pPr>
            <a:r>
              <a:rPr lang="en-US" altLang="zh-CN" sz="2000" smtClean="0">
                <a:latin typeface="Arial" charset="0"/>
                <a:ea typeface="宋体" charset="-122"/>
              </a:rPr>
              <a:t> 1.5-approximation</a:t>
            </a:r>
          </a:p>
          <a:p>
            <a:pPr marL="457200" lvl="1" indent="0" eaLnBrk="1" hangingPunct="1">
              <a:spcBef>
                <a:spcPct val="0"/>
              </a:spcBef>
              <a:buFontTx/>
              <a:buNone/>
            </a:pPr>
            <a:r>
              <a:rPr lang="en-US" altLang="zh-CN" sz="2000" smtClean="0">
                <a:latin typeface="Arial" charset="0"/>
                <a:ea typeface="宋体" charset="-122"/>
              </a:rPr>
              <a:t/>
            </a:r>
            <a:br>
              <a:rPr lang="en-US" altLang="zh-CN" sz="2000" smtClean="0">
                <a:latin typeface="Arial" charset="0"/>
                <a:ea typeface="宋体" charset="-122"/>
              </a:rPr>
            </a:br>
            <a:endParaRPr lang="en-US" altLang="zh-CN" sz="2000" smtClean="0">
              <a:latin typeface="Arial" charset="0"/>
              <a:ea typeface="宋体" charset="-122"/>
            </a:endParaRPr>
          </a:p>
          <a:p>
            <a:pPr marL="0" indent="0" eaLnBrk="1" hangingPunct="1">
              <a:lnSpc>
                <a:spcPct val="120000"/>
              </a:lnSpc>
              <a:spcBef>
                <a:spcPct val="0"/>
              </a:spcBef>
              <a:buFontTx/>
              <a:buNone/>
            </a:pPr>
            <a:r>
              <a:rPr lang="en-US" altLang="zh-CN" sz="2400" b="1" smtClean="0">
                <a:latin typeface="Arial" charset="0"/>
                <a:ea typeface="宋体" charset="-122"/>
              </a:rPr>
              <a:t> Euclidean Traveling Salesman Problem (ETSP):</a:t>
            </a:r>
          </a:p>
          <a:p>
            <a:pPr marL="457200" lvl="1" indent="0" eaLnBrk="1" hangingPunct="1">
              <a:spcBef>
                <a:spcPct val="0"/>
              </a:spcBef>
              <a:buFontTx/>
              <a:buNone/>
            </a:pPr>
            <a:r>
              <a:rPr lang="en-US" altLang="zh-CN" sz="2000" smtClean="0">
                <a:latin typeface="Arial" charset="0"/>
                <a:ea typeface="宋体" charset="-122"/>
              </a:rPr>
              <a:t>special case of Metric-TSP (with Euclidean metric)</a:t>
            </a:r>
          </a:p>
          <a:p>
            <a:pPr marL="457200" lvl="1" indent="0" eaLnBrk="1" hangingPunct="1">
              <a:spcBef>
                <a:spcPct val="0"/>
              </a:spcBef>
              <a:buFontTx/>
              <a:buNone/>
            </a:pPr>
            <a:r>
              <a:rPr lang="en-US" altLang="zh-CN" sz="2000" smtClean="0">
                <a:latin typeface="Arial" charset="0"/>
                <a:ea typeface="宋体" charset="-122"/>
              </a:rPr>
              <a:t>NP-hard</a:t>
            </a:r>
          </a:p>
          <a:p>
            <a:pPr marL="457200" lvl="1" indent="0" eaLnBrk="1" hangingPunct="1">
              <a:spcBef>
                <a:spcPct val="0"/>
              </a:spcBef>
              <a:buFontTx/>
              <a:buNone/>
            </a:pPr>
            <a:r>
              <a:rPr lang="en-US" altLang="zh-CN" sz="2000" smtClean="0">
                <a:latin typeface="Arial" charset="0"/>
                <a:ea typeface="宋体" charset="-122"/>
              </a:rPr>
              <a:t>PTAS</a:t>
            </a:r>
          </a:p>
          <a:p>
            <a:pPr marL="0" indent="0">
              <a:buFontTx/>
              <a:buNone/>
            </a:pPr>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z="3600" smtClean="0">
                <a:latin typeface="Arial" charset="0"/>
                <a:ea typeface="宋体" charset="-122"/>
              </a:rPr>
              <a:t>Eulerian Graph</a:t>
            </a:r>
            <a:endParaRPr lang="en-US" altLang="zh-CN" sz="2800" smtClean="0">
              <a:latin typeface="Arial" charset="0"/>
              <a:ea typeface="宋体" charset="-122"/>
            </a:endParaRPr>
          </a:p>
        </p:txBody>
      </p:sp>
      <p:sp>
        <p:nvSpPr>
          <p:cNvPr id="56323" name="Text Box 17"/>
          <p:cNvSpPr txBox="1">
            <a:spLocks noChangeArrowheads="1"/>
          </p:cNvSpPr>
          <p:nvPr/>
        </p:nvSpPr>
        <p:spPr bwMode="auto">
          <a:xfrm>
            <a:off x="609600" y="1614488"/>
            <a:ext cx="8153400" cy="641350"/>
          </a:xfrm>
          <a:prstGeom prst="rect">
            <a:avLst/>
          </a:prstGeom>
          <a:noFill/>
          <a:ln w="12700">
            <a:noFill/>
            <a:miter lim="800000"/>
            <a:headEnd/>
            <a:tailEnd/>
          </a:ln>
        </p:spPr>
        <p:txBody>
          <a:bodyPr>
            <a:spAutoFit/>
          </a:bodyPr>
          <a:lstStyle/>
          <a:p>
            <a:pPr algn="l"/>
            <a:r>
              <a:rPr lang="en-US" altLang="zh-CN" sz="1800" b="1">
                <a:solidFill>
                  <a:schemeClr val="tx1"/>
                </a:solidFill>
                <a:ea typeface="宋体" charset="-122"/>
              </a:rPr>
              <a:t>Definition:  </a:t>
            </a:r>
            <a:r>
              <a:rPr lang="en-US" altLang="zh-CN" sz="1800">
                <a:solidFill>
                  <a:schemeClr val="tx1"/>
                </a:solidFill>
                <a:ea typeface="宋体" charset="-122"/>
              </a:rPr>
              <a:t>A graph G(V,E) is </a:t>
            </a:r>
            <a:r>
              <a:rPr lang="en-US" altLang="zh-CN" sz="1800" b="1">
                <a:solidFill>
                  <a:schemeClr val="tx1"/>
                </a:solidFill>
                <a:ea typeface="宋体" charset="-122"/>
              </a:rPr>
              <a:t>Eulerian</a:t>
            </a:r>
            <a:r>
              <a:rPr lang="en-US" altLang="zh-CN" sz="1800">
                <a:solidFill>
                  <a:schemeClr val="tx1"/>
                </a:solidFill>
                <a:ea typeface="宋体" charset="-122"/>
              </a:rPr>
              <a:t> if it has an Euler walk.</a:t>
            </a:r>
            <a:br>
              <a:rPr lang="en-US" altLang="zh-CN" sz="1800">
                <a:solidFill>
                  <a:schemeClr val="tx1"/>
                </a:solidFill>
                <a:ea typeface="宋体" charset="-122"/>
              </a:rPr>
            </a:br>
            <a:r>
              <a:rPr lang="en-US" altLang="zh-CN" sz="1800">
                <a:solidFill>
                  <a:schemeClr val="tx1"/>
                </a:solidFill>
                <a:ea typeface="宋体" charset="-122"/>
              </a:rPr>
              <a:t>            </a:t>
            </a:r>
            <a:r>
              <a:rPr lang="en-US" altLang="zh-CN" sz="1800" b="1">
                <a:solidFill>
                  <a:schemeClr val="tx1"/>
                </a:solidFill>
                <a:ea typeface="宋体" charset="-122"/>
              </a:rPr>
              <a:t>Euler Walk </a:t>
            </a:r>
            <a:r>
              <a:rPr lang="en-US" altLang="zh-CN" sz="1800">
                <a:solidFill>
                  <a:schemeClr val="tx1"/>
                </a:solidFill>
                <a:ea typeface="宋体" charset="-122"/>
              </a:rPr>
              <a:t>is a cycle that goes through each </a:t>
            </a:r>
            <a:r>
              <a:rPr lang="en-US" altLang="zh-CN" sz="1800" b="1">
                <a:solidFill>
                  <a:schemeClr val="tx1"/>
                </a:solidFill>
                <a:ea typeface="宋体" charset="-122"/>
              </a:rPr>
              <a:t>edge</a:t>
            </a:r>
            <a:r>
              <a:rPr lang="en-US" altLang="zh-CN" sz="1800">
                <a:solidFill>
                  <a:schemeClr val="tx1"/>
                </a:solidFill>
                <a:ea typeface="宋体" charset="-122"/>
              </a:rPr>
              <a:t> of G exactly once.</a:t>
            </a:r>
          </a:p>
        </p:txBody>
      </p:sp>
      <p:sp>
        <p:nvSpPr>
          <p:cNvPr id="56324" name="Line 201"/>
          <p:cNvSpPr>
            <a:spLocks noChangeShapeType="1"/>
          </p:cNvSpPr>
          <p:nvPr/>
        </p:nvSpPr>
        <p:spPr bwMode="auto">
          <a:xfrm>
            <a:off x="4114800" y="2681288"/>
            <a:ext cx="1143000" cy="0"/>
          </a:xfrm>
          <a:prstGeom prst="line">
            <a:avLst/>
          </a:prstGeom>
          <a:noFill/>
          <a:ln w="19050">
            <a:solidFill>
              <a:schemeClr val="tx1"/>
            </a:solidFill>
            <a:round/>
            <a:headEnd type="oval" w="med" len="med"/>
            <a:tailEnd type="oval" w="med" len="med"/>
          </a:ln>
        </p:spPr>
        <p:txBody>
          <a:bodyPr wrap="none">
            <a:spAutoFit/>
          </a:bodyPr>
          <a:lstStyle/>
          <a:p>
            <a:endParaRPr lang="zh-CN" altLang="en-US"/>
          </a:p>
        </p:txBody>
      </p:sp>
      <p:sp>
        <p:nvSpPr>
          <p:cNvPr id="56325" name="Freeform 202"/>
          <p:cNvSpPr>
            <a:spLocks/>
          </p:cNvSpPr>
          <p:nvPr/>
        </p:nvSpPr>
        <p:spPr bwMode="auto">
          <a:xfrm>
            <a:off x="5257800" y="2681288"/>
            <a:ext cx="617538" cy="554037"/>
          </a:xfrm>
          <a:custGeom>
            <a:avLst/>
            <a:gdLst>
              <a:gd name="T0" fmla="*/ 0 w 389"/>
              <a:gd name="T1" fmla="*/ 0 h 349"/>
              <a:gd name="T2" fmla="*/ 2147483647 w 389"/>
              <a:gd name="T3" fmla="*/ 2147483647 h 349"/>
              <a:gd name="T4" fmla="*/ 0 60000 65536"/>
              <a:gd name="T5" fmla="*/ 0 60000 65536"/>
              <a:gd name="T6" fmla="*/ 0 w 389"/>
              <a:gd name="T7" fmla="*/ 0 h 349"/>
              <a:gd name="T8" fmla="*/ 389 w 389"/>
              <a:gd name="T9" fmla="*/ 349 h 349"/>
            </a:gdLst>
            <a:ahLst/>
            <a:cxnLst>
              <a:cxn ang="T4">
                <a:pos x="T0" y="T1"/>
              </a:cxn>
              <a:cxn ang="T5">
                <a:pos x="T2" y="T3"/>
              </a:cxn>
            </a:cxnLst>
            <a:rect l="T6" t="T7" r="T8" b="T9"/>
            <a:pathLst>
              <a:path w="389" h="349">
                <a:moveTo>
                  <a:pt x="0" y="0"/>
                </a:moveTo>
                <a:lnTo>
                  <a:pt x="389" y="349"/>
                </a:lnTo>
              </a:path>
            </a:pathLst>
          </a:custGeom>
          <a:noFill/>
          <a:ln w="1905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6326" name="Line 203"/>
          <p:cNvSpPr>
            <a:spLocks noChangeShapeType="1"/>
          </p:cNvSpPr>
          <p:nvPr/>
        </p:nvSpPr>
        <p:spPr bwMode="auto">
          <a:xfrm>
            <a:off x="4114800" y="3671888"/>
            <a:ext cx="1143000" cy="0"/>
          </a:xfrm>
          <a:prstGeom prst="line">
            <a:avLst/>
          </a:prstGeom>
          <a:noFill/>
          <a:ln w="19050">
            <a:solidFill>
              <a:schemeClr val="tx1"/>
            </a:solidFill>
            <a:round/>
            <a:headEnd type="oval" w="med" len="med"/>
            <a:tailEnd type="oval" w="med" len="med"/>
          </a:ln>
        </p:spPr>
        <p:txBody>
          <a:bodyPr wrap="none">
            <a:spAutoFit/>
          </a:bodyPr>
          <a:lstStyle/>
          <a:p>
            <a:endParaRPr lang="zh-CN" altLang="en-US"/>
          </a:p>
        </p:txBody>
      </p:sp>
      <p:sp>
        <p:nvSpPr>
          <p:cNvPr id="56327" name="Freeform 204"/>
          <p:cNvSpPr>
            <a:spLocks/>
          </p:cNvSpPr>
          <p:nvPr/>
        </p:nvSpPr>
        <p:spPr bwMode="auto">
          <a:xfrm>
            <a:off x="5257800" y="3235325"/>
            <a:ext cx="628650" cy="436563"/>
          </a:xfrm>
          <a:custGeom>
            <a:avLst/>
            <a:gdLst>
              <a:gd name="T0" fmla="*/ 0 w 396"/>
              <a:gd name="T1" fmla="*/ 2147483647 h 275"/>
              <a:gd name="T2" fmla="*/ 2147483647 w 396"/>
              <a:gd name="T3" fmla="*/ 0 h 275"/>
              <a:gd name="T4" fmla="*/ 0 60000 65536"/>
              <a:gd name="T5" fmla="*/ 0 60000 65536"/>
              <a:gd name="T6" fmla="*/ 0 w 396"/>
              <a:gd name="T7" fmla="*/ 0 h 275"/>
              <a:gd name="T8" fmla="*/ 396 w 396"/>
              <a:gd name="T9" fmla="*/ 275 h 275"/>
            </a:gdLst>
            <a:ahLst/>
            <a:cxnLst>
              <a:cxn ang="T4">
                <a:pos x="T0" y="T1"/>
              </a:cxn>
              <a:cxn ang="T5">
                <a:pos x="T2" y="T3"/>
              </a:cxn>
            </a:cxnLst>
            <a:rect l="T6" t="T7" r="T8" b="T9"/>
            <a:pathLst>
              <a:path w="396" h="275">
                <a:moveTo>
                  <a:pt x="0" y="275"/>
                </a:moveTo>
                <a:lnTo>
                  <a:pt x="396" y="0"/>
                </a:lnTo>
              </a:path>
            </a:pathLst>
          </a:custGeom>
          <a:noFill/>
          <a:ln w="1905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6328" name="Line 206"/>
          <p:cNvSpPr>
            <a:spLocks noChangeShapeType="1"/>
          </p:cNvSpPr>
          <p:nvPr/>
        </p:nvSpPr>
        <p:spPr bwMode="auto">
          <a:xfrm flipH="1">
            <a:off x="3505200" y="2681288"/>
            <a:ext cx="609600" cy="533400"/>
          </a:xfrm>
          <a:prstGeom prst="line">
            <a:avLst/>
          </a:prstGeom>
          <a:noFill/>
          <a:ln w="19050">
            <a:solidFill>
              <a:schemeClr val="tx1"/>
            </a:solidFill>
            <a:round/>
            <a:headEnd type="oval" w="med" len="med"/>
            <a:tailEnd type="oval" w="med" len="med"/>
          </a:ln>
        </p:spPr>
        <p:txBody>
          <a:bodyPr wrap="none">
            <a:spAutoFit/>
          </a:bodyPr>
          <a:lstStyle/>
          <a:p>
            <a:endParaRPr lang="zh-CN" altLang="en-US"/>
          </a:p>
        </p:txBody>
      </p:sp>
      <p:sp>
        <p:nvSpPr>
          <p:cNvPr id="56329" name="Line 207"/>
          <p:cNvSpPr>
            <a:spLocks noChangeShapeType="1"/>
          </p:cNvSpPr>
          <p:nvPr/>
        </p:nvSpPr>
        <p:spPr bwMode="auto">
          <a:xfrm>
            <a:off x="3505200" y="3214688"/>
            <a:ext cx="609600" cy="457200"/>
          </a:xfrm>
          <a:prstGeom prst="line">
            <a:avLst/>
          </a:prstGeom>
          <a:noFill/>
          <a:ln w="19050">
            <a:solidFill>
              <a:schemeClr val="tx1"/>
            </a:solidFill>
            <a:round/>
            <a:headEnd type="oval" w="med" len="med"/>
            <a:tailEnd type="oval" w="med" len="med"/>
          </a:ln>
        </p:spPr>
        <p:txBody>
          <a:bodyPr wrap="none">
            <a:spAutoFit/>
          </a:bodyPr>
          <a:lstStyle/>
          <a:p>
            <a:endParaRPr lang="zh-CN" altLang="en-US"/>
          </a:p>
        </p:txBody>
      </p:sp>
      <p:sp>
        <p:nvSpPr>
          <p:cNvPr id="56330" name="Freeform 208"/>
          <p:cNvSpPr>
            <a:spLocks/>
          </p:cNvSpPr>
          <p:nvPr/>
        </p:nvSpPr>
        <p:spPr bwMode="auto">
          <a:xfrm>
            <a:off x="5886450" y="2681288"/>
            <a:ext cx="666750" cy="554037"/>
          </a:xfrm>
          <a:custGeom>
            <a:avLst/>
            <a:gdLst>
              <a:gd name="T0" fmla="*/ 0 w 420"/>
              <a:gd name="T1" fmla="*/ 2147483647 h 349"/>
              <a:gd name="T2" fmla="*/ 2147483647 w 420"/>
              <a:gd name="T3" fmla="*/ 0 h 349"/>
              <a:gd name="T4" fmla="*/ 0 60000 65536"/>
              <a:gd name="T5" fmla="*/ 0 60000 65536"/>
              <a:gd name="T6" fmla="*/ 0 w 420"/>
              <a:gd name="T7" fmla="*/ 0 h 349"/>
              <a:gd name="T8" fmla="*/ 420 w 420"/>
              <a:gd name="T9" fmla="*/ 349 h 349"/>
            </a:gdLst>
            <a:ahLst/>
            <a:cxnLst>
              <a:cxn ang="T4">
                <a:pos x="T0" y="T1"/>
              </a:cxn>
              <a:cxn ang="T5">
                <a:pos x="T2" y="T3"/>
              </a:cxn>
            </a:cxnLst>
            <a:rect l="T6" t="T7" r="T8" b="T9"/>
            <a:pathLst>
              <a:path w="420" h="349">
                <a:moveTo>
                  <a:pt x="0" y="349"/>
                </a:moveTo>
                <a:lnTo>
                  <a:pt x="420" y="0"/>
                </a:lnTo>
              </a:path>
            </a:pathLst>
          </a:custGeom>
          <a:noFill/>
          <a:ln w="1905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6331" name="Line 209"/>
          <p:cNvSpPr>
            <a:spLocks noChangeShapeType="1"/>
          </p:cNvSpPr>
          <p:nvPr/>
        </p:nvSpPr>
        <p:spPr bwMode="auto">
          <a:xfrm>
            <a:off x="6553200" y="2681288"/>
            <a:ext cx="762000" cy="457200"/>
          </a:xfrm>
          <a:prstGeom prst="line">
            <a:avLst/>
          </a:prstGeom>
          <a:noFill/>
          <a:ln w="19050">
            <a:solidFill>
              <a:schemeClr val="tx1"/>
            </a:solidFill>
            <a:round/>
            <a:headEnd type="oval" w="med" len="med"/>
            <a:tailEnd type="oval" w="med" len="med"/>
          </a:ln>
        </p:spPr>
        <p:txBody>
          <a:bodyPr wrap="none">
            <a:spAutoFit/>
          </a:bodyPr>
          <a:lstStyle/>
          <a:p>
            <a:endParaRPr lang="zh-CN" altLang="en-US"/>
          </a:p>
        </p:txBody>
      </p:sp>
      <p:sp>
        <p:nvSpPr>
          <p:cNvPr id="56332" name="Freeform 210"/>
          <p:cNvSpPr>
            <a:spLocks/>
          </p:cNvSpPr>
          <p:nvPr/>
        </p:nvSpPr>
        <p:spPr bwMode="auto">
          <a:xfrm>
            <a:off x="5875338" y="3235325"/>
            <a:ext cx="754062" cy="512763"/>
          </a:xfrm>
          <a:custGeom>
            <a:avLst/>
            <a:gdLst>
              <a:gd name="T0" fmla="*/ 0 w 475"/>
              <a:gd name="T1" fmla="*/ 0 h 323"/>
              <a:gd name="T2" fmla="*/ 2147483647 w 475"/>
              <a:gd name="T3" fmla="*/ 2147483647 h 323"/>
              <a:gd name="T4" fmla="*/ 0 60000 65536"/>
              <a:gd name="T5" fmla="*/ 0 60000 65536"/>
              <a:gd name="T6" fmla="*/ 0 w 475"/>
              <a:gd name="T7" fmla="*/ 0 h 323"/>
              <a:gd name="T8" fmla="*/ 475 w 475"/>
              <a:gd name="T9" fmla="*/ 323 h 323"/>
            </a:gdLst>
            <a:ahLst/>
            <a:cxnLst>
              <a:cxn ang="T4">
                <a:pos x="T0" y="T1"/>
              </a:cxn>
              <a:cxn ang="T5">
                <a:pos x="T2" y="T3"/>
              </a:cxn>
            </a:cxnLst>
            <a:rect l="T6" t="T7" r="T8" b="T9"/>
            <a:pathLst>
              <a:path w="475" h="323">
                <a:moveTo>
                  <a:pt x="0" y="0"/>
                </a:moveTo>
                <a:lnTo>
                  <a:pt x="475" y="323"/>
                </a:lnTo>
              </a:path>
            </a:pathLst>
          </a:custGeom>
          <a:noFill/>
          <a:ln w="1905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6333" name="Line 211"/>
          <p:cNvSpPr>
            <a:spLocks noChangeShapeType="1"/>
          </p:cNvSpPr>
          <p:nvPr/>
        </p:nvSpPr>
        <p:spPr bwMode="auto">
          <a:xfrm flipV="1">
            <a:off x="6629400" y="3138488"/>
            <a:ext cx="685800" cy="609600"/>
          </a:xfrm>
          <a:prstGeom prst="line">
            <a:avLst/>
          </a:prstGeom>
          <a:noFill/>
          <a:ln w="19050">
            <a:solidFill>
              <a:schemeClr val="tx1"/>
            </a:solidFill>
            <a:round/>
            <a:headEnd/>
            <a:tailEnd/>
          </a:ln>
        </p:spPr>
        <p:txBody>
          <a:bodyPr wrap="none">
            <a:spAutoFit/>
          </a:bodyPr>
          <a:lstStyle/>
          <a:p>
            <a:endParaRPr lang="zh-CN" altLang="en-US"/>
          </a:p>
        </p:txBody>
      </p:sp>
      <p:sp>
        <p:nvSpPr>
          <p:cNvPr id="56334" name="Line 213"/>
          <p:cNvSpPr>
            <a:spLocks noChangeShapeType="1"/>
          </p:cNvSpPr>
          <p:nvPr/>
        </p:nvSpPr>
        <p:spPr bwMode="auto">
          <a:xfrm>
            <a:off x="4114800" y="2681288"/>
            <a:ext cx="0" cy="990600"/>
          </a:xfrm>
          <a:prstGeom prst="line">
            <a:avLst/>
          </a:prstGeom>
          <a:noFill/>
          <a:ln w="19050">
            <a:solidFill>
              <a:schemeClr val="tx1"/>
            </a:solidFill>
            <a:round/>
            <a:headEnd/>
            <a:tailEnd/>
          </a:ln>
        </p:spPr>
        <p:txBody>
          <a:bodyPr wrap="none">
            <a:spAutoFit/>
          </a:bodyPr>
          <a:lstStyle/>
          <a:p>
            <a:endParaRPr lang="zh-CN" altLang="en-US"/>
          </a:p>
        </p:txBody>
      </p:sp>
      <p:sp>
        <p:nvSpPr>
          <p:cNvPr id="56335" name="Line 214"/>
          <p:cNvSpPr>
            <a:spLocks noChangeShapeType="1"/>
          </p:cNvSpPr>
          <p:nvPr/>
        </p:nvSpPr>
        <p:spPr bwMode="auto">
          <a:xfrm>
            <a:off x="5257800" y="2681288"/>
            <a:ext cx="0" cy="990600"/>
          </a:xfrm>
          <a:prstGeom prst="line">
            <a:avLst/>
          </a:prstGeom>
          <a:noFill/>
          <a:ln w="19050">
            <a:solidFill>
              <a:schemeClr val="tx1"/>
            </a:solidFill>
            <a:round/>
            <a:headEnd/>
            <a:tailEnd/>
          </a:ln>
        </p:spPr>
        <p:txBody>
          <a:bodyPr wrap="none">
            <a:spAutoFit/>
          </a:bodyPr>
          <a:lstStyle/>
          <a:p>
            <a:endParaRPr lang="zh-CN" altLang="en-US"/>
          </a:p>
        </p:txBody>
      </p:sp>
      <p:sp>
        <p:nvSpPr>
          <p:cNvPr id="56336" name="Line 215"/>
          <p:cNvSpPr>
            <a:spLocks noChangeShapeType="1"/>
          </p:cNvSpPr>
          <p:nvPr/>
        </p:nvSpPr>
        <p:spPr bwMode="auto">
          <a:xfrm>
            <a:off x="4114800" y="2681288"/>
            <a:ext cx="1143000" cy="990600"/>
          </a:xfrm>
          <a:prstGeom prst="line">
            <a:avLst/>
          </a:prstGeom>
          <a:noFill/>
          <a:ln w="19050">
            <a:solidFill>
              <a:schemeClr val="tx1"/>
            </a:solidFill>
            <a:round/>
            <a:headEnd/>
            <a:tailEnd/>
          </a:ln>
        </p:spPr>
        <p:txBody>
          <a:bodyPr wrap="none">
            <a:spAutoFit/>
          </a:bodyPr>
          <a:lstStyle/>
          <a:p>
            <a:endParaRPr lang="zh-CN" altLang="en-US"/>
          </a:p>
        </p:txBody>
      </p:sp>
      <p:sp>
        <p:nvSpPr>
          <p:cNvPr id="56337" name="Line 216"/>
          <p:cNvSpPr>
            <a:spLocks noChangeShapeType="1"/>
          </p:cNvSpPr>
          <p:nvPr/>
        </p:nvSpPr>
        <p:spPr bwMode="auto">
          <a:xfrm flipV="1">
            <a:off x="4114800" y="2681288"/>
            <a:ext cx="1143000" cy="990600"/>
          </a:xfrm>
          <a:prstGeom prst="line">
            <a:avLst/>
          </a:prstGeom>
          <a:noFill/>
          <a:ln w="19050">
            <a:solidFill>
              <a:schemeClr val="tx1"/>
            </a:solidFill>
            <a:round/>
            <a:headEnd/>
            <a:tailEnd/>
          </a:ln>
        </p:spPr>
        <p:txBody>
          <a:bodyPr wrap="none">
            <a:spAutoFit/>
          </a:bodyPr>
          <a:lstStyle/>
          <a:p>
            <a:endParaRPr lang="zh-CN" altLang="en-US"/>
          </a:p>
        </p:txBody>
      </p:sp>
      <p:sp>
        <p:nvSpPr>
          <p:cNvPr id="56338" name="Text Box 233"/>
          <p:cNvSpPr txBox="1">
            <a:spLocks noChangeArrowheads="1"/>
          </p:cNvSpPr>
          <p:nvPr/>
        </p:nvSpPr>
        <p:spPr bwMode="auto">
          <a:xfrm>
            <a:off x="609600" y="4419600"/>
            <a:ext cx="7848600" cy="915988"/>
          </a:xfrm>
          <a:prstGeom prst="rect">
            <a:avLst/>
          </a:prstGeom>
          <a:noFill/>
          <a:ln w="12700">
            <a:noFill/>
            <a:miter lim="800000"/>
            <a:headEnd/>
            <a:tailEnd/>
          </a:ln>
        </p:spPr>
        <p:txBody>
          <a:bodyPr>
            <a:spAutoFit/>
          </a:bodyPr>
          <a:lstStyle/>
          <a:p>
            <a:pPr algn="l"/>
            <a:r>
              <a:rPr lang="en-US" altLang="zh-CN" sz="1800" b="1">
                <a:solidFill>
                  <a:schemeClr val="tx1"/>
                </a:solidFill>
                <a:ea typeface="宋体" charset="-122"/>
              </a:rPr>
              <a:t>FACT 1: </a:t>
            </a:r>
            <a:r>
              <a:rPr lang="en-US" altLang="zh-CN" sz="1800">
                <a:solidFill>
                  <a:schemeClr val="tx1"/>
                </a:solidFill>
                <a:ea typeface="宋体" charset="-122"/>
              </a:rPr>
              <a:t>A graph G is Eulerian if and only if </a:t>
            </a:r>
            <a:br>
              <a:rPr lang="en-US" altLang="zh-CN" sz="1800">
                <a:solidFill>
                  <a:schemeClr val="tx1"/>
                </a:solidFill>
                <a:ea typeface="宋体" charset="-122"/>
              </a:rPr>
            </a:br>
            <a:r>
              <a:rPr lang="en-US" altLang="zh-CN" sz="1800">
                <a:solidFill>
                  <a:schemeClr val="tx1"/>
                </a:solidFill>
                <a:ea typeface="宋体" charset="-122"/>
              </a:rPr>
              <a:t>	(a) G is connected and </a:t>
            </a:r>
            <a:br>
              <a:rPr lang="en-US" altLang="zh-CN" sz="1800">
                <a:solidFill>
                  <a:schemeClr val="tx1"/>
                </a:solidFill>
                <a:ea typeface="宋体" charset="-122"/>
              </a:rPr>
            </a:br>
            <a:r>
              <a:rPr lang="en-US" altLang="zh-CN" sz="1800">
                <a:solidFill>
                  <a:schemeClr val="tx1"/>
                </a:solidFill>
                <a:ea typeface="宋体" charset="-122"/>
              </a:rPr>
              <a:t>	(b) every vertex of G has even degree.</a:t>
            </a:r>
          </a:p>
        </p:txBody>
      </p:sp>
      <p:sp>
        <p:nvSpPr>
          <p:cNvPr id="56339" name="Text Box 234"/>
          <p:cNvSpPr txBox="1">
            <a:spLocks noChangeArrowheads="1"/>
          </p:cNvSpPr>
          <p:nvPr/>
        </p:nvSpPr>
        <p:spPr bwMode="auto">
          <a:xfrm>
            <a:off x="1681163" y="2817813"/>
            <a:ext cx="1231900" cy="581025"/>
          </a:xfrm>
          <a:prstGeom prst="rect">
            <a:avLst/>
          </a:prstGeom>
          <a:noFill/>
          <a:ln w="19050">
            <a:noFill/>
            <a:miter lim="800000"/>
            <a:headEnd/>
            <a:tailEnd/>
          </a:ln>
        </p:spPr>
        <p:txBody>
          <a:bodyPr wrap="none">
            <a:spAutoFit/>
          </a:bodyPr>
          <a:lstStyle/>
          <a:p>
            <a:pPr algn="l"/>
            <a:r>
              <a:rPr lang="en-US" altLang="zh-CN" sz="1600">
                <a:ea typeface="宋体" charset="-122"/>
              </a:rPr>
              <a:t>An Eulerian</a:t>
            </a:r>
          </a:p>
          <a:p>
            <a:pPr algn="l"/>
            <a:r>
              <a:rPr lang="en-US" altLang="zh-CN" sz="1600">
                <a:ea typeface="宋体" charset="-122"/>
              </a:rPr>
              <a:t>graph G</a:t>
            </a:r>
          </a:p>
        </p:txBody>
      </p:sp>
      <p:sp>
        <p:nvSpPr>
          <p:cNvPr id="56340" name="Rectangle 236"/>
          <p:cNvSpPr>
            <a:spLocks noChangeArrowheads="1"/>
          </p:cNvSpPr>
          <p:nvPr/>
        </p:nvSpPr>
        <p:spPr bwMode="auto">
          <a:xfrm>
            <a:off x="609600" y="5410200"/>
            <a:ext cx="7448550" cy="366713"/>
          </a:xfrm>
          <a:prstGeom prst="rect">
            <a:avLst/>
          </a:prstGeom>
          <a:noFill/>
          <a:ln w="19050">
            <a:noFill/>
            <a:miter lim="800000"/>
            <a:headEnd/>
            <a:tailEnd/>
          </a:ln>
        </p:spPr>
        <p:txBody>
          <a:bodyPr wrap="none">
            <a:spAutoFit/>
          </a:bodyPr>
          <a:lstStyle/>
          <a:p>
            <a:pPr algn="l"/>
            <a:r>
              <a:rPr lang="en-US" altLang="zh-CN" sz="1800" b="1">
                <a:solidFill>
                  <a:schemeClr val="tx1"/>
                </a:solidFill>
                <a:ea typeface="宋体" charset="-122"/>
              </a:rPr>
              <a:t>FACT 2: </a:t>
            </a:r>
            <a:r>
              <a:rPr lang="en-US" altLang="zh-CN" sz="1800">
                <a:solidFill>
                  <a:schemeClr val="tx1"/>
                </a:solidFill>
                <a:ea typeface="宋体" charset="-122"/>
              </a:rPr>
              <a:t>An Euler walk of an Eulerian graph can be found in linear time.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z="3600" smtClean="0">
                <a:latin typeface="Arial" charset="0"/>
                <a:ea typeface="宋体" charset="-122"/>
              </a:rPr>
              <a:t>2-approximation of metric-TSP</a:t>
            </a:r>
            <a:endParaRPr lang="en-US" altLang="zh-CN" sz="2800" smtClean="0">
              <a:latin typeface="Arial" charset="0"/>
              <a:ea typeface="宋体" charset="-122"/>
            </a:endParaRPr>
          </a:p>
        </p:txBody>
      </p:sp>
      <p:sp>
        <p:nvSpPr>
          <p:cNvPr id="57347" name="Rectangle 9"/>
          <p:cNvSpPr>
            <a:spLocks noChangeArrowheads="1"/>
          </p:cNvSpPr>
          <p:nvPr/>
        </p:nvSpPr>
        <p:spPr bwMode="auto">
          <a:xfrm>
            <a:off x="685800" y="1584325"/>
            <a:ext cx="7772400" cy="854075"/>
          </a:xfrm>
          <a:prstGeom prst="rect">
            <a:avLst/>
          </a:prstGeom>
          <a:noFill/>
          <a:ln w="12700">
            <a:noFill/>
            <a:miter lim="800000"/>
            <a:headEnd/>
            <a:tailEnd/>
          </a:ln>
        </p:spPr>
        <p:txBody>
          <a:bodyPr>
            <a:spAutoFit/>
          </a:bodyPr>
          <a:lstStyle/>
          <a:p>
            <a:pPr algn="l">
              <a:spcBef>
                <a:spcPct val="50000"/>
              </a:spcBef>
              <a:buFont typeface="Wingdings" pitchFamily="2" charset="2"/>
              <a:buNone/>
            </a:pPr>
            <a:r>
              <a:rPr lang="en-US" altLang="zh-CN" sz="2000" b="1">
                <a:solidFill>
                  <a:schemeClr val="tx1"/>
                </a:solidFill>
                <a:ea typeface="宋体" charset="-122"/>
              </a:rPr>
              <a:t>Rosenkrants-Stearns-Lewis [1974]</a:t>
            </a:r>
            <a:endParaRPr lang="en-US" altLang="zh-CN" sz="2000">
              <a:solidFill>
                <a:schemeClr val="tx1"/>
              </a:solidFill>
              <a:ea typeface="宋体" charset="-122"/>
            </a:endParaRPr>
          </a:p>
          <a:p>
            <a:pPr algn="l">
              <a:spcBef>
                <a:spcPct val="50000"/>
              </a:spcBef>
              <a:buFont typeface="Wingdings" pitchFamily="2" charset="2"/>
              <a:buNone/>
            </a:pPr>
            <a:r>
              <a:rPr lang="en-US" altLang="zh-CN" sz="2000">
                <a:solidFill>
                  <a:schemeClr val="tx1"/>
                </a:solidFill>
                <a:ea typeface="宋体" charset="-122"/>
              </a:rPr>
              <a:t>     	C(T) </a:t>
            </a:r>
            <a:r>
              <a:rPr lang="en-US" altLang="zh-CN" sz="2000">
                <a:solidFill>
                  <a:schemeClr val="tx1"/>
                </a:solidFill>
                <a:ea typeface="宋体" charset="-122"/>
                <a:sym typeface="Symbol" pitchFamily="18" charset="2"/>
              </a:rPr>
              <a:t> </a:t>
            </a:r>
            <a:r>
              <a:rPr lang="en-US" altLang="zh-CN" sz="2000">
                <a:solidFill>
                  <a:schemeClr val="tx1"/>
                </a:solidFill>
                <a:ea typeface="宋体" charset="-122"/>
              </a:rPr>
              <a:t>2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C(T</a:t>
            </a:r>
            <a:r>
              <a:rPr lang="en-US" altLang="zh-CN" sz="2000" baseline="-25000">
                <a:solidFill>
                  <a:schemeClr val="tx1"/>
                </a:solidFill>
                <a:ea typeface="宋体" charset="-122"/>
              </a:rPr>
              <a:t>OPT</a:t>
            </a:r>
            <a:r>
              <a:rPr lang="en-US" altLang="zh-CN" sz="2000">
                <a:solidFill>
                  <a:schemeClr val="tx1"/>
                </a:solidFill>
                <a:ea typeface="宋体" charset="-122"/>
              </a:rPr>
              <a:t>)</a:t>
            </a:r>
          </a:p>
        </p:txBody>
      </p:sp>
      <p:grpSp>
        <p:nvGrpSpPr>
          <p:cNvPr id="57348" name="Group 46"/>
          <p:cNvGrpSpPr>
            <a:grpSpLocks/>
          </p:cNvGrpSpPr>
          <p:nvPr/>
        </p:nvGrpSpPr>
        <p:grpSpPr bwMode="auto">
          <a:xfrm>
            <a:off x="685800" y="3032125"/>
            <a:ext cx="7239000" cy="914400"/>
            <a:chOff x="432" y="1632"/>
            <a:chExt cx="4560" cy="576"/>
          </a:xfrm>
        </p:grpSpPr>
        <p:grpSp>
          <p:nvGrpSpPr>
            <p:cNvPr id="57373" name="Group 45"/>
            <p:cNvGrpSpPr>
              <a:grpSpLocks/>
            </p:cNvGrpSpPr>
            <p:nvPr/>
          </p:nvGrpSpPr>
          <p:grpSpPr bwMode="auto">
            <a:xfrm>
              <a:off x="3600" y="1632"/>
              <a:ext cx="1392" cy="576"/>
              <a:chOff x="3696" y="1104"/>
              <a:chExt cx="1392" cy="576"/>
            </a:xfrm>
          </p:grpSpPr>
          <p:sp>
            <p:nvSpPr>
              <p:cNvPr id="57375" name="Line 3"/>
              <p:cNvSpPr>
                <a:spLocks noChangeShapeType="1"/>
              </p:cNvSpPr>
              <p:nvPr/>
            </p:nvSpPr>
            <p:spPr bwMode="auto">
              <a:xfrm>
                <a:off x="3696" y="1296"/>
                <a:ext cx="480" cy="144"/>
              </a:xfrm>
              <a:prstGeom prst="line">
                <a:avLst/>
              </a:prstGeom>
              <a:noFill/>
              <a:ln w="12700">
                <a:solidFill>
                  <a:schemeClr val="hlink"/>
                </a:solidFill>
                <a:round/>
                <a:headEnd type="oval" w="med" len="med"/>
                <a:tailEnd type="oval" w="med" len="med"/>
              </a:ln>
            </p:spPr>
            <p:txBody>
              <a:bodyPr>
                <a:spAutoFit/>
              </a:bodyPr>
              <a:lstStyle/>
              <a:p>
                <a:endParaRPr lang="zh-CN" altLang="en-US"/>
              </a:p>
            </p:txBody>
          </p:sp>
          <p:sp>
            <p:nvSpPr>
              <p:cNvPr id="57376" name="Line 4"/>
              <p:cNvSpPr>
                <a:spLocks noChangeShapeType="1"/>
              </p:cNvSpPr>
              <p:nvPr/>
            </p:nvSpPr>
            <p:spPr bwMode="auto">
              <a:xfrm flipH="1">
                <a:off x="3888" y="1440"/>
                <a:ext cx="288" cy="240"/>
              </a:xfrm>
              <a:prstGeom prst="line">
                <a:avLst/>
              </a:prstGeom>
              <a:noFill/>
              <a:ln w="12700">
                <a:solidFill>
                  <a:schemeClr val="hlink"/>
                </a:solidFill>
                <a:round/>
                <a:headEnd type="oval" w="med" len="med"/>
                <a:tailEnd type="oval" w="med" len="med"/>
              </a:ln>
            </p:spPr>
            <p:txBody>
              <a:bodyPr>
                <a:spAutoFit/>
              </a:bodyPr>
              <a:lstStyle/>
              <a:p>
                <a:endParaRPr lang="zh-CN" altLang="en-US"/>
              </a:p>
            </p:txBody>
          </p:sp>
          <p:sp>
            <p:nvSpPr>
              <p:cNvPr id="57377" name="Line 5"/>
              <p:cNvSpPr>
                <a:spLocks noChangeShapeType="1"/>
              </p:cNvSpPr>
              <p:nvPr/>
            </p:nvSpPr>
            <p:spPr bwMode="auto">
              <a:xfrm flipV="1">
                <a:off x="4176" y="1296"/>
                <a:ext cx="576" cy="144"/>
              </a:xfrm>
              <a:prstGeom prst="line">
                <a:avLst/>
              </a:prstGeom>
              <a:noFill/>
              <a:ln w="12700">
                <a:solidFill>
                  <a:schemeClr val="hlink"/>
                </a:solidFill>
                <a:round/>
                <a:headEnd type="oval" w="med" len="med"/>
                <a:tailEnd type="oval" w="med" len="med"/>
              </a:ln>
            </p:spPr>
            <p:txBody>
              <a:bodyPr>
                <a:spAutoFit/>
              </a:bodyPr>
              <a:lstStyle/>
              <a:p>
                <a:endParaRPr lang="zh-CN" altLang="en-US"/>
              </a:p>
            </p:txBody>
          </p:sp>
          <p:sp>
            <p:nvSpPr>
              <p:cNvPr id="57378" name="Line 6"/>
              <p:cNvSpPr>
                <a:spLocks noChangeShapeType="1"/>
              </p:cNvSpPr>
              <p:nvPr/>
            </p:nvSpPr>
            <p:spPr bwMode="auto">
              <a:xfrm>
                <a:off x="4752" y="1296"/>
                <a:ext cx="48" cy="240"/>
              </a:xfrm>
              <a:prstGeom prst="line">
                <a:avLst/>
              </a:prstGeom>
              <a:noFill/>
              <a:ln w="12700">
                <a:solidFill>
                  <a:schemeClr val="hlink"/>
                </a:solidFill>
                <a:round/>
                <a:headEnd type="oval" w="med" len="med"/>
                <a:tailEnd type="oval" w="med" len="med"/>
              </a:ln>
            </p:spPr>
            <p:txBody>
              <a:bodyPr>
                <a:spAutoFit/>
              </a:bodyPr>
              <a:lstStyle/>
              <a:p>
                <a:endParaRPr lang="zh-CN" altLang="en-US"/>
              </a:p>
            </p:txBody>
          </p:sp>
          <p:sp>
            <p:nvSpPr>
              <p:cNvPr id="57379" name="Line 7"/>
              <p:cNvSpPr>
                <a:spLocks noChangeShapeType="1"/>
              </p:cNvSpPr>
              <p:nvPr/>
            </p:nvSpPr>
            <p:spPr bwMode="auto">
              <a:xfrm flipV="1">
                <a:off x="4752" y="1104"/>
                <a:ext cx="336" cy="192"/>
              </a:xfrm>
              <a:prstGeom prst="line">
                <a:avLst/>
              </a:prstGeom>
              <a:noFill/>
              <a:ln w="12700">
                <a:solidFill>
                  <a:schemeClr val="hlink"/>
                </a:solidFill>
                <a:round/>
                <a:headEnd type="oval" w="med" len="med"/>
                <a:tailEnd type="oval" w="med" len="med"/>
              </a:ln>
            </p:spPr>
            <p:txBody>
              <a:bodyPr>
                <a:spAutoFit/>
              </a:bodyPr>
              <a:lstStyle/>
              <a:p>
                <a:endParaRPr lang="zh-CN" altLang="en-US"/>
              </a:p>
            </p:txBody>
          </p:sp>
        </p:grpSp>
        <p:sp>
          <p:nvSpPr>
            <p:cNvPr id="57374" name="Text Box 16"/>
            <p:cNvSpPr txBox="1">
              <a:spLocks noChangeArrowheads="1"/>
            </p:cNvSpPr>
            <p:nvPr/>
          </p:nvSpPr>
          <p:spPr bwMode="auto">
            <a:xfrm>
              <a:off x="432" y="1857"/>
              <a:ext cx="2136" cy="233"/>
            </a:xfrm>
            <a:prstGeom prst="rect">
              <a:avLst/>
            </a:prstGeom>
            <a:noFill/>
            <a:ln w="12700">
              <a:noFill/>
              <a:miter lim="800000"/>
              <a:headEnd/>
              <a:tailEnd/>
            </a:ln>
          </p:spPr>
          <p:txBody>
            <a:bodyPr wrap="none">
              <a:spAutoFit/>
            </a:bodyPr>
            <a:lstStyle/>
            <a:p>
              <a:pPr marL="457200" indent="-457200" algn="l"/>
              <a:r>
                <a:rPr lang="en-US" altLang="zh-CN" sz="1800">
                  <a:solidFill>
                    <a:schemeClr val="tx1"/>
                  </a:solidFill>
                  <a:ea typeface="宋体" charset="-122"/>
                </a:rPr>
                <a:t>Minimum Spanning Tree (MST)</a:t>
              </a:r>
            </a:p>
          </p:txBody>
        </p:sp>
      </p:grpSp>
      <p:sp>
        <p:nvSpPr>
          <p:cNvPr id="57349" name="Text Box 17"/>
          <p:cNvSpPr txBox="1">
            <a:spLocks noChangeArrowheads="1"/>
          </p:cNvSpPr>
          <p:nvPr/>
        </p:nvSpPr>
        <p:spPr bwMode="auto">
          <a:xfrm>
            <a:off x="685800" y="6172200"/>
            <a:ext cx="8305800" cy="396875"/>
          </a:xfrm>
          <a:prstGeom prst="rect">
            <a:avLst/>
          </a:prstGeom>
          <a:noFill/>
          <a:ln w="12700">
            <a:noFill/>
            <a:miter lim="800000"/>
            <a:headEnd/>
            <a:tailEnd/>
          </a:ln>
        </p:spPr>
        <p:txBody>
          <a:bodyPr>
            <a:spAutoFit/>
          </a:bodyPr>
          <a:lstStyle/>
          <a:p>
            <a:pPr algn="l"/>
            <a:r>
              <a:rPr lang="en-US" altLang="zh-CN" sz="1800" b="1">
                <a:solidFill>
                  <a:schemeClr val="tx1"/>
                </a:solidFill>
                <a:ea typeface="宋体" charset="-122"/>
              </a:rPr>
              <a:t>FACT 2:</a:t>
            </a:r>
            <a:r>
              <a:rPr lang="en-US" altLang="zh-CN" sz="1800">
                <a:solidFill>
                  <a:schemeClr val="tx1"/>
                </a:solidFill>
                <a:ea typeface="宋体" charset="-122"/>
              </a:rPr>
              <a:t>  </a:t>
            </a:r>
            <a:r>
              <a:rPr lang="en-US" altLang="zh-CN" sz="1800" b="1">
                <a:solidFill>
                  <a:schemeClr val="tx1"/>
                </a:solidFill>
                <a:ea typeface="宋体" charset="-122"/>
              </a:rPr>
              <a:t>LB =</a:t>
            </a:r>
            <a:r>
              <a:rPr lang="en-US" altLang="zh-CN" sz="1800">
                <a:solidFill>
                  <a:schemeClr val="tx1"/>
                </a:solidFill>
                <a:ea typeface="宋体" charset="-122"/>
              </a:rPr>
              <a:t> C(MST)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C(T</a:t>
            </a:r>
            <a:r>
              <a:rPr lang="en-US" altLang="zh-CN" sz="1800" baseline="-25000">
                <a:solidFill>
                  <a:schemeClr val="tx1"/>
                </a:solidFill>
                <a:ea typeface="宋体" charset="-122"/>
              </a:rPr>
              <a:t>OPT</a:t>
            </a:r>
            <a:r>
              <a:rPr lang="en-US" altLang="zh-CN" sz="1800">
                <a:solidFill>
                  <a:schemeClr val="tx1"/>
                </a:solidFill>
                <a:ea typeface="宋体" charset="-122"/>
              </a:rPr>
              <a:t>)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C(T) </a:t>
            </a:r>
            <a:r>
              <a:rPr lang="en-US" altLang="zh-CN" sz="1800" b="1">
                <a:solidFill>
                  <a:schemeClr val="tx1"/>
                </a:solidFill>
                <a:ea typeface="宋体" charset="-122"/>
              </a:rPr>
              <a:t>= UB</a:t>
            </a:r>
            <a:r>
              <a:rPr lang="en-US" altLang="zh-CN" sz="1800">
                <a:solidFill>
                  <a:schemeClr val="tx1"/>
                </a:solidFill>
                <a:ea typeface="宋体" charset="-122"/>
              </a:rPr>
              <a:t> </a:t>
            </a:r>
            <a:r>
              <a:rPr lang="en-US" altLang="zh-CN" sz="1800">
                <a:solidFill>
                  <a:schemeClr val="tx1"/>
                </a:solidFill>
                <a:ea typeface="宋体" charset="-122"/>
                <a:sym typeface="Symbol" pitchFamily="18" charset="2"/>
              </a:rPr>
              <a:t> </a:t>
            </a:r>
            <a:r>
              <a:rPr lang="en-US" altLang="zh-CN" sz="2000">
                <a:solidFill>
                  <a:schemeClr val="tx1"/>
                </a:solidFill>
                <a:ea typeface="宋体" charset="-122"/>
              </a:rPr>
              <a:t>2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a:t>
            </a:r>
            <a:r>
              <a:rPr lang="en-US" altLang="zh-CN" sz="1800">
                <a:solidFill>
                  <a:schemeClr val="tx1"/>
                </a:solidFill>
                <a:ea typeface="宋体" charset="-122"/>
              </a:rPr>
              <a:t>C(MST) </a:t>
            </a:r>
            <a:r>
              <a:rPr lang="en-US" altLang="zh-CN" sz="1800" b="1">
                <a:solidFill>
                  <a:schemeClr val="tx1"/>
                </a:solidFill>
                <a:ea typeface="宋体" charset="-122"/>
              </a:rPr>
              <a:t>= 2 LB</a:t>
            </a:r>
            <a:r>
              <a:rPr lang="en-US" altLang="zh-CN" sz="1800">
                <a:solidFill>
                  <a:schemeClr val="tx1"/>
                </a:solidFill>
                <a:ea typeface="宋体" charset="-122"/>
              </a:rPr>
              <a:t>.</a:t>
            </a:r>
          </a:p>
        </p:txBody>
      </p:sp>
      <p:sp>
        <p:nvSpPr>
          <p:cNvPr id="57350" name="Rectangle 18"/>
          <p:cNvSpPr>
            <a:spLocks noChangeArrowheads="1"/>
          </p:cNvSpPr>
          <p:nvPr/>
        </p:nvSpPr>
        <p:spPr bwMode="auto">
          <a:xfrm>
            <a:off x="685800" y="4556125"/>
            <a:ext cx="4699000" cy="369888"/>
          </a:xfrm>
          <a:prstGeom prst="rect">
            <a:avLst/>
          </a:prstGeom>
          <a:noFill/>
          <a:ln w="12700">
            <a:noFill/>
            <a:miter lim="800000"/>
            <a:headEnd/>
            <a:tailEnd/>
          </a:ln>
        </p:spPr>
        <p:txBody>
          <a:bodyPr wrap="none">
            <a:spAutoFit/>
          </a:bodyPr>
          <a:lstStyle/>
          <a:p>
            <a:pPr algn="l"/>
            <a:r>
              <a:rPr lang="en-US" altLang="zh-CN" sz="1800">
                <a:solidFill>
                  <a:schemeClr val="tx1"/>
                </a:solidFill>
                <a:ea typeface="宋体" charset="-122"/>
              </a:rPr>
              <a:t>Bypass repeated nodes on the Euler walk. </a:t>
            </a:r>
          </a:p>
        </p:txBody>
      </p:sp>
      <p:sp>
        <p:nvSpPr>
          <p:cNvPr id="57351" name="Rectangle 19"/>
          <p:cNvSpPr>
            <a:spLocks noChangeArrowheads="1"/>
          </p:cNvSpPr>
          <p:nvPr/>
        </p:nvSpPr>
        <p:spPr bwMode="auto">
          <a:xfrm>
            <a:off x="685800" y="3946525"/>
            <a:ext cx="3416300" cy="369888"/>
          </a:xfrm>
          <a:prstGeom prst="rect">
            <a:avLst/>
          </a:prstGeom>
          <a:noFill/>
          <a:ln w="12700">
            <a:noFill/>
            <a:miter lim="800000"/>
            <a:headEnd/>
            <a:tailEnd/>
          </a:ln>
        </p:spPr>
        <p:txBody>
          <a:bodyPr wrap="none">
            <a:spAutoFit/>
          </a:bodyPr>
          <a:lstStyle/>
          <a:p>
            <a:pPr algn="l"/>
            <a:r>
              <a:rPr lang="en-US" altLang="zh-CN" sz="1800">
                <a:ea typeface="宋体" charset="-122"/>
              </a:rPr>
              <a:t>Euler walk around double-MST</a:t>
            </a:r>
          </a:p>
        </p:txBody>
      </p:sp>
      <p:sp>
        <p:nvSpPr>
          <p:cNvPr id="57352" name="Rectangle 22"/>
          <p:cNvSpPr>
            <a:spLocks noChangeArrowheads="1"/>
          </p:cNvSpPr>
          <p:nvPr/>
        </p:nvSpPr>
        <p:spPr bwMode="auto">
          <a:xfrm>
            <a:off x="231775" y="5699125"/>
            <a:ext cx="8853488" cy="369888"/>
          </a:xfrm>
          <a:prstGeom prst="rect">
            <a:avLst/>
          </a:prstGeom>
          <a:noFill/>
          <a:ln w="12700">
            <a:noFill/>
            <a:miter lim="800000"/>
            <a:headEnd/>
            <a:tailEnd/>
          </a:ln>
        </p:spPr>
        <p:txBody>
          <a:bodyPr wrap="none">
            <a:spAutoFit/>
          </a:bodyPr>
          <a:lstStyle/>
          <a:p>
            <a:r>
              <a:rPr lang="en-US" altLang="zh-CN" sz="1800" b="1">
                <a:solidFill>
                  <a:schemeClr val="tx1"/>
                </a:solidFill>
                <a:ea typeface="宋体" charset="-122"/>
              </a:rPr>
              <a:t>FACT 1:</a:t>
            </a:r>
            <a:r>
              <a:rPr lang="en-US" altLang="zh-CN" sz="1800">
                <a:solidFill>
                  <a:schemeClr val="tx1"/>
                </a:solidFill>
                <a:ea typeface="宋体" charset="-122"/>
              </a:rPr>
              <a:t>  Triangle inequality implies bypassing nodes cannot increase length of walk.</a:t>
            </a:r>
          </a:p>
        </p:txBody>
      </p:sp>
      <p:sp>
        <p:nvSpPr>
          <p:cNvPr id="57353" name="Freeform 23"/>
          <p:cNvSpPr>
            <a:spLocks/>
          </p:cNvSpPr>
          <p:nvPr/>
        </p:nvSpPr>
        <p:spPr bwMode="auto">
          <a:xfrm>
            <a:off x="5710238" y="3292475"/>
            <a:ext cx="766762" cy="231775"/>
          </a:xfrm>
          <a:custGeom>
            <a:avLst/>
            <a:gdLst>
              <a:gd name="T0" fmla="*/ 0 w 483"/>
              <a:gd name="T1" fmla="*/ 0 h 146"/>
              <a:gd name="T2" fmla="*/ 2147483647 w 483"/>
              <a:gd name="T3" fmla="*/ 2147483647 h 146"/>
              <a:gd name="T4" fmla="*/ 0 60000 65536"/>
              <a:gd name="T5" fmla="*/ 0 60000 65536"/>
              <a:gd name="T6" fmla="*/ 0 w 483"/>
              <a:gd name="T7" fmla="*/ 0 h 146"/>
              <a:gd name="T8" fmla="*/ 483 w 483"/>
              <a:gd name="T9" fmla="*/ 146 h 146"/>
            </a:gdLst>
            <a:ahLst/>
            <a:cxnLst>
              <a:cxn ang="T4">
                <a:pos x="T0" y="T1"/>
              </a:cxn>
              <a:cxn ang="T5">
                <a:pos x="T2" y="T3"/>
              </a:cxn>
            </a:cxnLst>
            <a:rect l="T6" t="T7" r="T8" b="T9"/>
            <a:pathLst>
              <a:path w="483" h="146">
                <a:moveTo>
                  <a:pt x="0" y="0"/>
                </a:moveTo>
                <a:lnTo>
                  <a:pt x="483" y="146"/>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54" name="Freeform 24"/>
          <p:cNvSpPr>
            <a:spLocks/>
          </p:cNvSpPr>
          <p:nvPr/>
        </p:nvSpPr>
        <p:spPr bwMode="auto">
          <a:xfrm>
            <a:off x="6456363" y="3302000"/>
            <a:ext cx="882650" cy="211138"/>
          </a:xfrm>
          <a:custGeom>
            <a:avLst/>
            <a:gdLst>
              <a:gd name="T0" fmla="*/ 0 w 556"/>
              <a:gd name="T1" fmla="*/ 2147483647 h 133"/>
              <a:gd name="T2" fmla="*/ 2147483647 w 556"/>
              <a:gd name="T3" fmla="*/ 0 h 133"/>
              <a:gd name="T4" fmla="*/ 0 60000 65536"/>
              <a:gd name="T5" fmla="*/ 0 60000 65536"/>
              <a:gd name="T6" fmla="*/ 0 w 556"/>
              <a:gd name="T7" fmla="*/ 0 h 133"/>
              <a:gd name="T8" fmla="*/ 556 w 556"/>
              <a:gd name="T9" fmla="*/ 133 h 133"/>
            </a:gdLst>
            <a:ahLst/>
            <a:cxnLst>
              <a:cxn ang="T4">
                <a:pos x="T0" y="T1"/>
              </a:cxn>
              <a:cxn ang="T5">
                <a:pos x="T2" y="T3"/>
              </a:cxn>
            </a:cxnLst>
            <a:rect l="T6" t="T7" r="T8" b="T9"/>
            <a:pathLst>
              <a:path w="556" h="133">
                <a:moveTo>
                  <a:pt x="0" y="133"/>
                </a:moveTo>
                <a:lnTo>
                  <a:pt x="556" y="0"/>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55" name="Freeform 25"/>
          <p:cNvSpPr>
            <a:spLocks/>
          </p:cNvSpPr>
          <p:nvPr/>
        </p:nvSpPr>
        <p:spPr bwMode="auto">
          <a:xfrm>
            <a:off x="7350125" y="2974975"/>
            <a:ext cx="595313" cy="317500"/>
          </a:xfrm>
          <a:custGeom>
            <a:avLst/>
            <a:gdLst>
              <a:gd name="T0" fmla="*/ 0 w 375"/>
              <a:gd name="T1" fmla="*/ 2147483647 h 200"/>
              <a:gd name="T2" fmla="*/ 2147483647 w 375"/>
              <a:gd name="T3" fmla="*/ 0 h 200"/>
              <a:gd name="T4" fmla="*/ 0 60000 65536"/>
              <a:gd name="T5" fmla="*/ 0 60000 65536"/>
              <a:gd name="T6" fmla="*/ 0 w 375"/>
              <a:gd name="T7" fmla="*/ 0 h 200"/>
              <a:gd name="T8" fmla="*/ 375 w 375"/>
              <a:gd name="T9" fmla="*/ 200 h 200"/>
            </a:gdLst>
            <a:ahLst/>
            <a:cxnLst>
              <a:cxn ang="T4">
                <a:pos x="T0" y="T1"/>
              </a:cxn>
              <a:cxn ang="T5">
                <a:pos x="T2" y="T3"/>
              </a:cxn>
            </a:cxnLst>
            <a:rect l="T6" t="T7" r="T8" b="T9"/>
            <a:pathLst>
              <a:path w="375" h="200">
                <a:moveTo>
                  <a:pt x="0" y="200"/>
                </a:moveTo>
                <a:lnTo>
                  <a:pt x="375" y="0"/>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56" name="Freeform 26"/>
          <p:cNvSpPr>
            <a:spLocks/>
          </p:cNvSpPr>
          <p:nvPr/>
        </p:nvSpPr>
        <p:spPr bwMode="auto">
          <a:xfrm>
            <a:off x="7937500" y="2997200"/>
            <a:ext cx="71438" cy="82550"/>
          </a:xfrm>
          <a:custGeom>
            <a:avLst/>
            <a:gdLst>
              <a:gd name="T0" fmla="*/ 0 w 45"/>
              <a:gd name="T1" fmla="*/ 0 h 52"/>
              <a:gd name="T2" fmla="*/ 2147483647 w 45"/>
              <a:gd name="T3" fmla="*/ 2147483647 h 52"/>
              <a:gd name="T4" fmla="*/ 2147483647 w 45"/>
              <a:gd name="T5" fmla="*/ 2147483647 h 52"/>
              <a:gd name="T6" fmla="*/ 0 60000 65536"/>
              <a:gd name="T7" fmla="*/ 0 60000 65536"/>
              <a:gd name="T8" fmla="*/ 0 60000 65536"/>
              <a:gd name="T9" fmla="*/ 0 w 45"/>
              <a:gd name="T10" fmla="*/ 0 h 52"/>
              <a:gd name="T11" fmla="*/ 45 w 45"/>
              <a:gd name="T12" fmla="*/ 52 h 52"/>
            </a:gdLst>
            <a:ahLst/>
            <a:cxnLst>
              <a:cxn ang="T6">
                <a:pos x="T0" y="T1"/>
              </a:cxn>
              <a:cxn ang="T7">
                <a:pos x="T2" y="T3"/>
              </a:cxn>
              <a:cxn ang="T8">
                <a:pos x="T4" y="T5"/>
              </a:cxn>
            </a:cxnLst>
            <a:rect l="T9" t="T10" r="T11" b="T12"/>
            <a:pathLst>
              <a:path w="45" h="52">
                <a:moveTo>
                  <a:pt x="0" y="0"/>
                </a:moveTo>
                <a:lnTo>
                  <a:pt x="45" y="5"/>
                </a:lnTo>
                <a:lnTo>
                  <a:pt x="38" y="52"/>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57" name="Freeform 27"/>
          <p:cNvSpPr>
            <a:spLocks/>
          </p:cNvSpPr>
          <p:nvPr/>
        </p:nvSpPr>
        <p:spPr bwMode="auto">
          <a:xfrm>
            <a:off x="7464425" y="3079750"/>
            <a:ext cx="544513" cy="328613"/>
          </a:xfrm>
          <a:custGeom>
            <a:avLst/>
            <a:gdLst>
              <a:gd name="T0" fmla="*/ 2147483647 w 343"/>
              <a:gd name="T1" fmla="*/ 0 h 207"/>
              <a:gd name="T2" fmla="*/ 0 w 343"/>
              <a:gd name="T3" fmla="*/ 2147483647 h 207"/>
              <a:gd name="T4" fmla="*/ 0 60000 65536"/>
              <a:gd name="T5" fmla="*/ 0 60000 65536"/>
              <a:gd name="T6" fmla="*/ 0 w 343"/>
              <a:gd name="T7" fmla="*/ 0 h 207"/>
              <a:gd name="T8" fmla="*/ 343 w 343"/>
              <a:gd name="T9" fmla="*/ 207 h 207"/>
            </a:gdLst>
            <a:ahLst/>
            <a:cxnLst>
              <a:cxn ang="T4">
                <a:pos x="T0" y="T1"/>
              </a:cxn>
              <a:cxn ang="T5">
                <a:pos x="T2" y="T3"/>
              </a:cxn>
            </a:cxnLst>
            <a:rect l="T6" t="T7" r="T8" b="T9"/>
            <a:pathLst>
              <a:path w="343" h="207">
                <a:moveTo>
                  <a:pt x="343" y="0"/>
                </a:moveTo>
                <a:lnTo>
                  <a:pt x="0" y="207"/>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58" name="Freeform 28"/>
          <p:cNvSpPr>
            <a:spLocks/>
          </p:cNvSpPr>
          <p:nvPr/>
        </p:nvSpPr>
        <p:spPr bwMode="auto">
          <a:xfrm>
            <a:off x="7475538" y="3408363"/>
            <a:ext cx="73025" cy="346075"/>
          </a:xfrm>
          <a:custGeom>
            <a:avLst/>
            <a:gdLst>
              <a:gd name="T0" fmla="*/ 0 w 46"/>
              <a:gd name="T1" fmla="*/ 0 h 218"/>
              <a:gd name="T2" fmla="*/ 2147483647 w 46"/>
              <a:gd name="T3" fmla="*/ 2147483647 h 218"/>
              <a:gd name="T4" fmla="*/ 0 60000 65536"/>
              <a:gd name="T5" fmla="*/ 0 60000 65536"/>
              <a:gd name="T6" fmla="*/ 0 w 46"/>
              <a:gd name="T7" fmla="*/ 0 h 218"/>
              <a:gd name="T8" fmla="*/ 46 w 46"/>
              <a:gd name="T9" fmla="*/ 218 h 218"/>
            </a:gdLst>
            <a:ahLst/>
            <a:cxnLst>
              <a:cxn ang="T4">
                <a:pos x="T0" y="T1"/>
              </a:cxn>
              <a:cxn ang="T5">
                <a:pos x="T2" y="T3"/>
              </a:cxn>
            </a:cxnLst>
            <a:rect l="T6" t="T7" r="T8" b="T9"/>
            <a:pathLst>
              <a:path w="46" h="218">
                <a:moveTo>
                  <a:pt x="0" y="0"/>
                </a:moveTo>
                <a:lnTo>
                  <a:pt x="46" y="218"/>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59" name="Freeform 29"/>
          <p:cNvSpPr>
            <a:spLocks/>
          </p:cNvSpPr>
          <p:nvPr/>
        </p:nvSpPr>
        <p:spPr bwMode="auto">
          <a:xfrm>
            <a:off x="7423150" y="3744913"/>
            <a:ext cx="125413" cy="84137"/>
          </a:xfrm>
          <a:custGeom>
            <a:avLst/>
            <a:gdLst>
              <a:gd name="T0" fmla="*/ 2147483647 w 79"/>
              <a:gd name="T1" fmla="*/ 0 h 53"/>
              <a:gd name="T2" fmla="*/ 2147483647 w 79"/>
              <a:gd name="T3" fmla="*/ 2147483647 h 53"/>
              <a:gd name="T4" fmla="*/ 0 w 79"/>
              <a:gd name="T5" fmla="*/ 2147483647 h 53"/>
              <a:gd name="T6" fmla="*/ 0 60000 65536"/>
              <a:gd name="T7" fmla="*/ 0 60000 65536"/>
              <a:gd name="T8" fmla="*/ 0 60000 65536"/>
              <a:gd name="T9" fmla="*/ 0 w 79"/>
              <a:gd name="T10" fmla="*/ 0 h 53"/>
              <a:gd name="T11" fmla="*/ 79 w 79"/>
              <a:gd name="T12" fmla="*/ 53 h 53"/>
            </a:gdLst>
            <a:ahLst/>
            <a:cxnLst>
              <a:cxn ang="T6">
                <a:pos x="T0" y="T1"/>
              </a:cxn>
              <a:cxn ang="T7">
                <a:pos x="T2" y="T3"/>
              </a:cxn>
              <a:cxn ang="T8">
                <a:pos x="T4" y="T5"/>
              </a:cxn>
            </a:cxnLst>
            <a:rect l="T9" t="T10" r="T11" b="T12"/>
            <a:pathLst>
              <a:path w="79" h="53">
                <a:moveTo>
                  <a:pt x="79" y="0"/>
                </a:moveTo>
                <a:lnTo>
                  <a:pt x="53" y="53"/>
                </a:lnTo>
                <a:lnTo>
                  <a:pt x="0" y="53"/>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60" name="Freeform 30"/>
          <p:cNvSpPr>
            <a:spLocks/>
          </p:cNvSpPr>
          <p:nvPr/>
        </p:nvSpPr>
        <p:spPr bwMode="auto">
          <a:xfrm>
            <a:off x="7339013" y="3429000"/>
            <a:ext cx="84137" cy="388938"/>
          </a:xfrm>
          <a:custGeom>
            <a:avLst/>
            <a:gdLst>
              <a:gd name="T0" fmla="*/ 2147483647 w 53"/>
              <a:gd name="T1" fmla="*/ 2147483647 h 245"/>
              <a:gd name="T2" fmla="*/ 0 w 53"/>
              <a:gd name="T3" fmla="*/ 0 h 245"/>
              <a:gd name="T4" fmla="*/ 0 60000 65536"/>
              <a:gd name="T5" fmla="*/ 0 60000 65536"/>
              <a:gd name="T6" fmla="*/ 0 w 53"/>
              <a:gd name="T7" fmla="*/ 0 h 245"/>
              <a:gd name="T8" fmla="*/ 53 w 53"/>
              <a:gd name="T9" fmla="*/ 245 h 245"/>
            </a:gdLst>
            <a:ahLst/>
            <a:cxnLst>
              <a:cxn ang="T4">
                <a:pos x="T0" y="T1"/>
              </a:cxn>
              <a:cxn ang="T5">
                <a:pos x="T2" y="T3"/>
              </a:cxn>
            </a:cxnLst>
            <a:rect l="T6" t="T7" r="T8" b="T9"/>
            <a:pathLst>
              <a:path w="53" h="245">
                <a:moveTo>
                  <a:pt x="53" y="245"/>
                </a:moveTo>
                <a:lnTo>
                  <a:pt x="0" y="0"/>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61" name="Freeform 31"/>
          <p:cNvSpPr>
            <a:spLocks/>
          </p:cNvSpPr>
          <p:nvPr/>
        </p:nvSpPr>
        <p:spPr bwMode="auto">
          <a:xfrm>
            <a:off x="6500813" y="3417888"/>
            <a:ext cx="838200" cy="223837"/>
          </a:xfrm>
          <a:custGeom>
            <a:avLst/>
            <a:gdLst>
              <a:gd name="T0" fmla="*/ 2147483647 w 528"/>
              <a:gd name="T1" fmla="*/ 0 h 141"/>
              <a:gd name="T2" fmla="*/ 0 w 528"/>
              <a:gd name="T3" fmla="*/ 2147483647 h 141"/>
              <a:gd name="T4" fmla="*/ 0 60000 65536"/>
              <a:gd name="T5" fmla="*/ 0 60000 65536"/>
              <a:gd name="T6" fmla="*/ 0 w 528"/>
              <a:gd name="T7" fmla="*/ 0 h 141"/>
              <a:gd name="T8" fmla="*/ 528 w 528"/>
              <a:gd name="T9" fmla="*/ 141 h 141"/>
            </a:gdLst>
            <a:ahLst/>
            <a:cxnLst>
              <a:cxn ang="T4">
                <a:pos x="T0" y="T1"/>
              </a:cxn>
              <a:cxn ang="T5">
                <a:pos x="T2" y="T3"/>
              </a:cxn>
            </a:cxnLst>
            <a:rect l="T6" t="T7" r="T8" b="T9"/>
            <a:pathLst>
              <a:path w="528" h="141">
                <a:moveTo>
                  <a:pt x="528" y="0"/>
                </a:moveTo>
                <a:lnTo>
                  <a:pt x="0" y="141"/>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62" name="Freeform 32"/>
          <p:cNvSpPr>
            <a:spLocks/>
          </p:cNvSpPr>
          <p:nvPr/>
        </p:nvSpPr>
        <p:spPr bwMode="auto">
          <a:xfrm>
            <a:off x="6056313" y="3641725"/>
            <a:ext cx="444500" cy="417513"/>
          </a:xfrm>
          <a:custGeom>
            <a:avLst/>
            <a:gdLst>
              <a:gd name="T0" fmla="*/ 2147483647 w 280"/>
              <a:gd name="T1" fmla="*/ 0 h 263"/>
              <a:gd name="T2" fmla="*/ 0 w 280"/>
              <a:gd name="T3" fmla="*/ 2147483647 h 263"/>
              <a:gd name="T4" fmla="*/ 0 60000 65536"/>
              <a:gd name="T5" fmla="*/ 0 60000 65536"/>
              <a:gd name="T6" fmla="*/ 0 w 280"/>
              <a:gd name="T7" fmla="*/ 0 h 263"/>
              <a:gd name="T8" fmla="*/ 280 w 280"/>
              <a:gd name="T9" fmla="*/ 263 h 263"/>
            </a:gdLst>
            <a:ahLst/>
            <a:cxnLst>
              <a:cxn ang="T4">
                <a:pos x="T0" y="T1"/>
              </a:cxn>
              <a:cxn ang="T5">
                <a:pos x="T2" y="T3"/>
              </a:cxn>
            </a:cxnLst>
            <a:rect l="T6" t="T7" r="T8" b="T9"/>
            <a:pathLst>
              <a:path w="280" h="263">
                <a:moveTo>
                  <a:pt x="280" y="0"/>
                </a:moveTo>
                <a:lnTo>
                  <a:pt x="0" y="263"/>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63" name="Freeform 33"/>
          <p:cNvSpPr>
            <a:spLocks/>
          </p:cNvSpPr>
          <p:nvPr/>
        </p:nvSpPr>
        <p:spPr bwMode="auto">
          <a:xfrm>
            <a:off x="5940425" y="3954463"/>
            <a:ext cx="106363" cy="95250"/>
          </a:xfrm>
          <a:custGeom>
            <a:avLst/>
            <a:gdLst>
              <a:gd name="T0" fmla="*/ 2147483647 w 67"/>
              <a:gd name="T1" fmla="*/ 2147483647 h 60"/>
              <a:gd name="T2" fmla="*/ 2147483647 w 67"/>
              <a:gd name="T3" fmla="*/ 2147483647 h 60"/>
              <a:gd name="T4" fmla="*/ 0 w 67"/>
              <a:gd name="T5" fmla="*/ 0 h 60"/>
              <a:gd name="T6" fmla="*/ 0 60000 65536"/>
              <a:gd name="T7" fmla="*/ 0 60000 65536"/>
              <a:gd name="T8" fmla="*/ 0 60000 65536"/>
              <a:gd name="T9" fmla="*/ 0 w 67"/>
              <a:gd name="T10" fmla="*/ 0 h 60"/>
              <a:gd name="T11" fmla="*/ 67 w 67"/>
              <a:gd name="T12" fmla="*/ 60 h 60"/>
            </a:gdLst>
            <a:ahLst/>
            <a:cxnLst>
              <a:cxn ang="T6">
                <a:pos x="T0" y="T1"/>
              </a:cxn>
              <a:cxn ang="T7">
                <a:pos x="T2" y="T3"/>
              </a:cxn>
              <a:cxn ang="T8">
                <a:pos x="T4" y="T5"/>
              </a:cxn>
            </a:cxnLst>
            <a:rect l="T9" t="T10" r="T11" b="T12"/>
            <a:pathLst>
              <a:path w="67" h="60">
                <a:moveTo>
                  <a:pt x="67" y="60"/>
                </a:moveTo>
                <a:lnTo>
                  <a:pt x="7" y="53"/>
                </a:lnTo>
                <a:lnTo>
                  <a:pt x="0" y="0"/>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64" name="Freeform 34"/>
          <p:cNvSpPr>
            <a:spLocks/>
          </p:cNvSpPr>
          <p:nvPr/>
        </p:nvSpPr>
        <p:spPr bwMode="auto">
          <a:xfrm>
            <a:off x="5951538" y="3617913"/>
            <a:ext cx="409575" cy="325437"/>
          </a:xfrm>
          <a:custGeom>
            <a:avLst/>
            <a:gdLst>
              <a:gd name="T0" fmla="*/ 0 w 258"/>
              <a:gd name="T1" fmla="*/ 2147483647 h 205"/>
              <a:gd name="T2" fmla="*/ 2147483647 w 258"/>
              <a:gd name="T3" fmla="*/ 0 h 205"/>
              <a:gd name="T4" fmla="*/ 0 60000 65536"/>
              <a:gd name="T5" fmla="*/ 0 60000 65536"/>
              <a:gd name="T6" fmla="*/ 0 w 258"/>
              <a:gd name="T7" fmla="*/ 0 h 205"/>
              <a:gd name="T8" fmla="*/ 258 w 258"/>
              <a:gd name="T9" fmla="*/ 205 h 205"/>
            </a:gdLst>
            <a:ahLst/>
            <a:cxnLst>
              <a:cxn ang="T4">
                <a:pos x="T0" y="T1"/>
              </a:cxn>
              <a:cxn ang="T5">
                <a:pos x="T2" y="T3"/>
              </a:cxn>
            </a:cxnLst>
            <a:rect l="T6" t="T7" r="T8" b="T9"/>
            <a:pathLst>
              <a:path w="258" h="205">
                <a:moveTo>
                  <a:pt x="0" y="205"/>
                </a:moveTo>
                <a:lnTo>
                  <a:pt x="258" y="0"/>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65" name="Freeform 35"/>
          <p:cNvSpPr>
            <a:spLocks/>
          </p:cNvSpPr>
          <p:nvPr/>
        </p:nvSpPr>
        <p:spPr bwMode="auto">
          <a:xfrm>
            <a:off x="5667375" y="3429000"/>
            <a:ext cx="715963" cy="177800"/>
          </a:xfrm>
          <a:custGeom>
            <a:avLst/>
            <a:gdLst>
              <a:gd name="T0" fmla="*/ 2147483647 w 451"/>
              <a:gd name="T1" fmla="*/ 2147483647 h 112"/>
              <a:gd name="T2" fmla="*/ 0 w 451"/>
              <a:gd name="T3" fmla="*/ 0 h 112"/>
              <a:gd name="T4" fmla="*/ 0 60000 65536"/>
              <a:gd name="T5" fmla="*/ 0 60000 65536"/>
              <a:gd name="T6" fmla="*/ 0 w 451"/>
              <a:gd name="T7" fmla="*/ 0 h 112"/>
              <a:gd name="T8" fmla="*/ 451 w 451"/>
              <a:gd name="T9" fmla="*/ 112 h 112"/>
            </a:gdLst>
            <a:ahLst/>
            <a:cxnLst>
              <a:cxn ang="T4">
                <a:pos x="T0" y="T1"/>
              </a:cxn>
              <a:cxn ang="T5">
                <a:pos x="T2" y="T3"/>
              </a:cxn>
            </a:cxnLst>
            <a:rect l="T6" t="T7" r="T8" b="T9"/>
            <a:pathLst>
              <a:path w="451" h="112">
                <a:moveTo>
                  <a:pt x="451" y="112"/>
                </a:moveTo>
                <a:lnTo>
                  <a:pt x="0" y="0"/>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66" name="Freeform 36"/>
          <p:cNvSpPr>
            <a:spLocks/>
          </p:cNvSpPr>
          <p:nvPr/>
        </p:nvSpPr>
        <p:spPr bwMode="auto">
          <a:xfrm>
            <a:off x="5657850" y="3302000"/>
            <a:ext cx="61913" cy="115888"/>
          </a:xfrm>
          <a:custGeom>
            <a:avLst/>
            <a:gdLst>
              <a:gd name="T0" fmla="*/ 2147483647 w 39"/>
              <a:gd name="T1" fmla="*/ 2147483647 h 73"/>
              <a:gd name="T2" fmla="*/ 0 w 39"/>
              <a:gd name="T3" fmla="*/ 2147483647 h 73"/>
              <a:gd name="T4" fmla="*/ 2147483647 w 39"/>
              <a:gd name="T5" fmla="*/ 0 h 73"/>
              <a:gd name="T6" fmla="*/ 0 60000 65536"/>
              <a:gd name="T7" fmla="*/ 0 60000 65536"/>
              <a:gd name="T8" fmla="*/ 0 60000 65536"/>
              <a:gd name="T9" fmla="*/ 0 w 39"/>
              <a:gd name="T10" fmla="*/ 0 h 73"/>
              <a:gd name="T11" fmla="*/ 39 w 39"/>
              <a:gd name="T12" fmla="*/ 73 h 73"/>
            </a:gdLst>
            <a:ahLst/>
            <a:cxnLst>
              <a:cxn ang="T6">
                <a:pos x="T0" y="T1"/>
              </a:cxn>
              <a:cxn ang="T7">
                <a:pos x="T2" y="T3"/>
              </a:cxn>
              <a:cxn ang="T8">
                <a:pos x="T4" y="T5"/>
              </a:cxn>
            </a:cxnLst>
            <a:rect l="T9" t="T10" r="T11" b="T12"/>
            <a:pathLst>
              <a:path w="39" h="73">
                <a:moveTo>
                  <a:pt x="6" y="73"/>
                </a:moveTo>
                <a:lnTo>
                  <a:pt x="0" y="27"/>
                </a:lnTo>
                <a:lnTo>
                  <a:pt x="39" y="0"/>
                </a:lnTo>
              </a:path>
            </a:pathLst>
          </a:custGeom>
          <a:noFill/>
          <a:ln w="19050" cap="rnd">
            <a:solidFill>
              <a:schemeClr val="tx1"/>
            </a:solidFill>
            <a:prstDash val="sysDot"/>
            <a:round/>
            <a:headEnd/>
            <a:tailEnd/>
          </a:ln>
        </p:spPr>
        <p:txBody>
          <a:bodyPr wrap="none">
            <a:spAutoFit/>
          </a:bodyPr>
          <a:lstStyle/>
          <a:p>
            <a:endParaRPr lang="zh-CN" altLang="en-US">
              <a:ea typeface="宋体" charset="-122"/>
            </a:endParaRPr>
          </a:p>
        </p:txBody>
      </p:sp>
      <p:sp>
        <p:nvSpPr>
          <p:cNvPr id="57367" name="Freeform 38"/>
          <p:cNvSpPr>
            <a:spLocks/>
          </p:cNvSpPr>
          <p:nvPr/>
        </p:nvSpPr>
        <p:spPr bwMode="auto">
          <a:xfrm>
            <a:off x="5657850" y="3219450"/>
            <a:ext cx="822325" cy="228600"/>
          </a:xfrm>
          <a:custGeom>
            <a:avLst/>
            <a:gdLst>
              <a:gd name="T0" fmla="*/ 0 w 518"/>
              <a:gd name="T1" fmla="*/ 0 h 144"/>
              <a:gd name="T2" fmla="*/ 2147483647 w 518"/>
              <a:gd name="T3" fmla="*/ 2147483647 h 144"/>
              <a:gd name="T4" fmla="*/ 0 60000 65536"/>
              <a:gd name="T5" fmla="*/ 0 60000 65536"/>
              <a:gd name="T6" fmla="*/ 0 w 518"/>
              <a:gd name="T7" fmla="*/ 0 h 144"/>
              <a:gd name="T8" fmla="*/ 518 w 518"/>
              <a:gd name="T9" fmla="*/ 144 h 144"/>
            </a:gdLst>
            <a:ahLst/>
            <a:cxnLst>
              <a:cxn ang="T4">
                <a:pos x="T0" y="T1"/>
              </a:cxn>
              <a:cxn ang="T5">
                <a:pos x="T2" y="T3"/>
              </a:cxn>
            </a:cxnLst>
            <a:rect l="T6" t="T7" r="T8" b="T9"/>
            <a:pathLst>
              <a:path w="518" h="144">
                <a:moveTo>
                  <a:pt x="0" y="0"/>
                </a:moveTo>
                <a:lnTo>
                  <a:pt x="518" y="144"/>
                </a:lnTo>
              </a:path>
            </a:pathLst>
          </a:custGeom>
          <a:noFill/>
          <a:ln w="12700">
            <a:solidFill>
              <a:srgbClr val="FF0000"/>
            </a:solidFill>
            <a:round/>
            <a:headEnd/>
            <a:tailEnd/>
          </a:ln>
        </p:spPr>
        <p:txBody>
          <a:bodyPr wrap="none">
            <a:spAutoFit/>
          </a:bodyPr>
          <a:lstStyle/>
          <a:p>
            <a:endParaRPr lang="zh-CN" altLang="en-US">
              <a:ea typeface="宋体" charset="-122"/>
            </a:endParaRPr>
          </a:p>
        </p:txBody>
      </p:sp>
      <p:sp>
        <p:nvSpPr>
          <p:cNvPr id="57368" name="Line 39"/>
          <p:cNvSpPr>
            <a:spLocks noChangeShapeType="1"/>
          </p:cNvSpPr>
          <p:nvPr/>
        </p:nvSpPr>
        <p:spPr bwMode="auto">
          <a:xfrm flipV="1">
            <a:off x="6480175" y="3219450"/>
            <a:ext cx="838200" cy="228600"/>
          </a:xfrm>
          <a:prstGeom prst="line">
            <a:avLst/>
          </a:prstGeom>
          <a:noFill/>
          <a:ln w="12700">
            <a:solidFill>
              <a:srgbClr val="FF0000"/>
            </a:solidFill>
            <a:round/>
            <a:headEnd/>
            <a:tailEnd/>
          </a:ln>
        </p:spPr>
        <p:txBody>
          <a:bodyPr wrap="none">
            <a:spAutoFit/>
          </a:bodyPr>
          <a:lstStyle/>
          <a:p>
            <a:endParaRPr lang="zh-CN" altLang="en-US"/>
          </a:p>
        </p:txBody>
      </p:sp>
      <p:sp>
        <p:nvSpPr>
          <p:cNvPr id="57369" name="Freeform 40"/>
          <p:cNvSpPr>
            <a:spLocks/>
          </p:cNvSpPr>
          <p:nvPr/>
        </p:nvSpPr>
        <p:spPr bwMode="auto">
          <a:xfrm>
            <a:off x="7318375" y="2935288"/>
            <a:ext cx="735013" cy="284162"/>
          </a:xfrm>
          <a:custGeom>
            <a:avLst/>
            <a:gdLst>
              <a:gd name="T0" fmla="*/ 0 w 463"/>
              <a:gd name="T1" fmla="*/ 2147483647 h 179"/>
              <a:gd name="T2" fmla="*/ 2147483647 w 463"/>
              <a:gd name="T3" fmla="*/ 0 h 179"/>
              <a:gd name="T4" fmla="*/ 2147483647 w 463"/>
              <a:gd name="T5" fmla="*/ 2147483647 h 179"/>
              <a:gd name="T6" fmla="*/ 2147483647 w 463"/>
              <a:gd name="T7" fmla="*/ 2147483647 h 179"/>
              <a:gd name="T8" fmla="*/ 0 60000 65536"/>
              <a:gd name="T9" fmla="*/ 0 60000 65536"/>
              <a:gd name="T10" fmla="*/ 0 60000 65536"/>
              <a:gd name="T11" fmla="*/ 0 60000 65536"/>
              <a:gd name="T12" fmla="*/ 0 w 463"/>
              <a:gd name="T13" fmla="*/ 0 h 179"/>
              <a:gd name="T14" fmla="*/ 463 w 463"/>
              <a:gd name="T15" fmla="*/ 179 h 179"/>
            </a:gdLst>
            <a:ahLst/>
            <a:cxnLst>
              <a:cxn ang="T8">
                <a:pos x="T0" y="T1"/>
              </a:cxn>
              <a:cxn ang="T9">
                <a:pos x="T2" y="T3"/>
              </a:cxn>
              <a:cxn ang="T10">
                <a:pos x="T4" y="T5"/>
              </a:cxn>
              <a:cxn ang="T11">
                <a:pos x="T6" y="T7"/>
              </a:cxn>
            </a:cxnLst>
            <a:rect l="T12" t="T13" r="T14" b="T15"/>
            <a:pathLst>
              <a:path w="463" h="179">
                <a:moveTo>
                  <a:pt x="0" y="179"/>
                </a:moveTo>
                <a:lnTo>
                  <a:pt x="353" y="0"/>
                </a:lnTo>
                <a:lnTo>
                  <a:pt x="450" y="20"/>
                </a:lnTo>
                <a:lnTo>
                  <a:pt x="463" y="112"/>
                </a:lnTo>
              </a:path>
            </a:pathLst>
          </a:custGeom>
          <a:noFill/>
          <a:ln w="12700">
            <a:solidFill>
              <a:srgbClr val="FF0000"/>
            </a:solidFill>
            <a:round/>
            <a:headEnd/>
            <a:tailEnd/>
          </a:ln>
        </p:spPr>
        <p:txBody>
          <a:bodyPr wrap="none">
            <a:spAutoFit/>
          </a:bodyPr>
          <a:lstStyle/>
          <a:p>
            <a:endParaRPr lang="zh-CN" altLang="en-US">
              <a:ea typeface="宋体" charset="-122"/>
            </a:endParaRPr>
          </a:p>
        </p:txBody>
      </p:sp>
      <p:sp>
        <p:nvSpPr>
          <p:cNvPr id="57370" name="Freeform 41"/>
          <p:cNvSpPr>
            <a:spLocks/>
          </p:cNvSpPr>
          <p:nvPr/>
        </p:nvSpPr>
        <p:spPr bwMode="auto">
          <a:xfrm>
            <a:off x="7531100" y="3103563"/>
            <a:ext cx="522288" cy="777875"/>
          </a:xfrm>
          <a:custGeom>
            <a:avLst/>
            <a:gdLst>
              <a:gd name="T0" fmla="*/ 2147483647 w 329"/>
              <a:gd name="T1" fmla="*/ 0 h 490"/>
              <a:gd name="T2" fmla="*/ 2147483647 w 329"/>
              <a:gd name="T3" fmla="*/ 2147483647 h 490"/>
              <a:gd name="T4" fmla="*/ 0 w 329"/>
              <a:gd name="T5" fmla="*/ 2147483647 h 490"/>
              <a:gd name="T6" fmla="*/ 0 60000 65536"/>
              <a:gd name="T7" fmla="*/ 0 60000 65536"/>
              <a:gd name="T8" fmla="*/ 0 60000 65536"/>
              <a:gd name="T9" fmla="*/ 0 w 329"/>
              <a:gd name="T10" fmla="*/ 0 h 490"/>
              <a:gd name="T11" fmla="*/ 329 w 329"/>
              <a:gd name="T12" fmla="*/ 490 h 490"/>
            </a:gdLst>
            <a:ahLst/>
            <a:cxnLst>
              <a:cxn ang="T6">
                <a:pos x="T0" y="T1"/>
              </a:cxn>
              <a:cxn ang="T7">
                <a:pos x="T2" y="T3"/>
              </a:cxn>
              <a:cxn ang="T8">
                <a:pos x="T4" y="T5"/>
              </a:cxn>
            </a:cxnLst>
            <a:rect l="T9" t="T10" r="T11" b="T12"/>
            <a:pathLst>
              <a:path w="329" h="490">
                <a:moveTo>
                  <a:pt x="329" y="0"/>
                </a:moveTo>
                <a:lnTo>
                  <a:pt x="60" y="444"/>
                </a:lnTo>
                <a:lnTo>
                  <a:pt x="0" y="490"/>
                </a:lnTo>
              </a:path>
            </a:pathLst>
          </a:custGeom>
          <a:noFill/>
          <a:ln w="12700">
            <a:solidFill>
              <a:srgbClr val="FF0000"/>
            </a:solidFill>
            <a:round/>
            <a:headEnd/>
            <a:tailEnd/>
          </a:ln>
        </p:spPr>
        <p:txBody>
          <a:bodyPr wrap="none">
            <a:spAutoFit/>
          </a:bodyPr>
          <a:lstStyle/>
          <a:p>
            <a:endParaRPr lang="zh-CN" altLang="en-US">
              <a:ea typeface="宋体" charset="-122"/>
            </a:endParaRPr>
          </a:p>
        </p:txBody>
      </p:sp>
      <p:sp>
        <p:nvSpPr>
          <p:cNvPr id="57371" name="Freeform 42"/>
          <p:cNvSpPr>
            <a:spLocks/>
          </p:cNvSpPr>
          <p:nvPr/>
        </p:nvSpPr>
        <p:spPr bwMode="auto">
          <a:xfrm>
            <a:off x="5867400" y="3870325"/>
            <a:ext cx="1674813" cy="252413"/>
          </a:xfrm>
          <a:custGeom>
            <a:avLst/>
            <a:gdLst>
              <a:gd name="T0" fmla="*/ 2147483647 w 1055"/>
              <a:gd name="T1" fmla="*/ 0 h 159"/>
              <a:gd name="T2" fmla="*/ 2147483647 w 1055"/>
              <a:gd name="T3" fmla="*/ 2147483647 h 159"/>
              <a:gd name="T4" fmla="*/ 2147483647 w 1055"/>
              <a:gd name="T5" fmla="*/ 2147483647 h 159"/>
              <a:gd name="T6" fmla="*/ 0 w 1055"/>
              <a:gd name="T7" fmla="*/ 2147483647 h 159"/>
              <a:gd name="T8" fmla="*/ 0 60000 65536"/>
              <a:gd name="T9" fmla="*/ 0 60000 65536"/>
              <a:gd name="T10" fmla="*/ 0 60000 65536"/>
              <a:gd name="T11" fmla="*/ 0 60000 65536"/>
              <a:gd name="T12" fmla="*/ 0 w 1055"/>
              <a:gd name="T13" fmla="*/ 0 h 159"/>
              <a:gd name="T14" fmla="*/ 1055 w 1055"/>
              <a:gd name="T15" fmla="*/ 159 h 159"/>
            </a:gdLst>
            <a:ahLst/>
            <a:cxnLst>
              <a:cxn ang="T8">
                <a:pos x="T0" y="T1"/>
              </a:cxn>
              <a:cxn ang="T9">
                <a:pos x="T2" y="T3"/>
              </a:cxn>
              <a:cxn ang="T10">
                <a:pos x="T4" y="T5"/>
              </a:cxn>
              <a:cxn ang="T11">
                <a:pos x="T6" y="T7"/>
              </a:cxn>
            </a:cxnLst>
            <a:rect l="T12" t="T13" r="T14" b="T15"/>
            <a:pathLst>
              <a:path w="1055" h="159">
                <a:moveTo>
                  <a:pt x="1055" y="0"/>
                </a:moveTo>
                <a:lnTo>
                  <a:pt x="128" y="159"/>
                </a:lnTo>
                <a:lnTo>
                  <a:pt x="33" y="146"/>
                </a:lnTo>
                <a:lnTo>
                  <a:pt x="0" y="113"/>
                </a:lnTo>
              </a:path>
            </a:pathLst>
          </a:custGeom>
          <a:noFill/>
          <a:ln w="12700">
            <a:solidFill>
              <a:srgbClr val="FF0000"/>
            </a:solidFill>
            <a:round/>
            <a:headEnd/>
            <a:tailEnd/>
          </a:ln>
        </p:spPr>
        <p:txBody>
          <a:bodyPr wrap="none">
            <a:spAutoFit/>
          </a:bodyPr>
          <a:lstStyle/>
          <a:p>
            <a:endParaRPr lang="zh-CN" altLang="en-US">
              <a:ea typeface="宋体" charset="-122"/>
            </a:endParaRPr>
          </a:p>
        </p:txBody>
      </p:sp>
      <p:sp>
        <p:nvSpPr>
          <p:cNvPr id="57372" name="Freeform 43"/>
          <p:cNvSpPr>
            <a:spLocks/>
          </p:cNvSpPr>
          <p:nvPr/>
        </p:nvSpPr>
        <p:spPr bwMode="auto">
          <a:xfrm>
            <a:off x="5562600" y="3219450"/>
            <a:ext cx="304800" cy="819150"/>
          </a:xfrm>
          <a:custGeom>
            <a:avLst/>
            <a:gdLst>
              <a:gd name="T0" fmla="*/ 2147483647 w 192"/>
              <a:gd name="T1" fmla="*/ 2147483647 h 516"/>
              <a:gd name="T2" fmla="*/ 2147483647 w 192"/>
              <a:gd name="T3" fmla="*/ 2147483647 h 516"/>
              <a:gd name="T4" fmla="*/ 0 w 192"/>
              <a:gd name="T5" fmla="*/ 2147483647 h 516"/>
              <a:gd name="T6" fmla="*/ 2147483647 w 192"/>
              <a:gd name="T7" fmla="*/ 0 h 516"/>
              <a:gd name="T8" fmla="*/ 0 60000 65536"/>
              <a:gd name="T9" fmla="*/ 0 60000 65536"/>
              <a:gd name="T10" fmla="*/ 0 60000 65536"/>
              <a:gd name="T11" fmla="*/ 0 60000 65536"/>
              <a:gd name="T12" fmla="*/ 0 w 192"/>
              <a:gd name="T13" fmla="*/ 0 h 516"/>
              <a:gd name="T14" fmla="*/ 192 w 192"/>
              <a:gd name="T15" fmla="*/ 516 h 516"/>
            </a:gdLst>
            <a:ahLst/>
            <a:cxnLst>
              <a:cxn ang="T8">
                <a:pos x="T0" y="T1"/>
              </a:cxn>
              <a:cxn ang="T9">
                <a:pos x="T2" y="T3"/>
              </a:cxn>
              <a:cxn ang="T10">
                <a:pos x="T4" y="T5"/>
              </a:cxn>
              <a:cxn ang="T11">
                <a:pos x="T6" y="T7"/>
              </a:cxn>
            </a:cxnLst>
            <a:rect l="T12" t="T13" r="T14" b="T15"/>
            <a:pathLst>
              <a:path w="192" h="516">
                <a:moveTo>
                  <a:pt x="192" y="516"/>
                </a:moveTo>
                <a:lnTo>
                  <a:pt x="33" y="158"/>
                </a:lnTo>
                <a:lnTo>
                  <a:pt x="0" y="99"/>
                </a:lnTo>
                <a:lnTo>
                  <a:pt x="60" y="0"/>
                </a:lnTo>
              </a:path>
            </a:pathLst>
          </a:custGeom>
          <a:noFill/>
          <a:ln w="12700">
            <a:solidFill>
              <a:srgbClr val="FF0000"/>
            </a:solidFill>
            <a:round/>
            <a:headEnd/>
            <a:tailEnd type="triangle" w="med" len="med"/>
          </a:ln>
        </p:spPr>
        <p:txBody>
          <a:bodyPr wrap="none">
            <a:spAutoFit/>
          </a:bodyP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sz="3600" smtClean="0">
                <a:latin typeface="Symbol" pitchFamily="18" charset="2"/>
                <a:ea typeface="宋体" charset="-122"/>
              </a:rPr>
              <a:t>r </a:t>
            </a:r>
            <a:r>
              <a:rPr lang="en-US" altLang="zh-CN" sz="3600" smtClean="0">
                <a:latin typeface="Arial" charset="0"/>
                <a:ea typeface="宋体" charset="-122"/>
              </a:rPr>
              <a:t>= 2  is tight </a:t>
            </a:r>
            <a:r>
              <a:rPr lang="en-US" altLang="zh-CN" sz="2400" smtClean="0">
                <a:solidFill>
                  <a:schemeClr val="tx1"/>
                </a:solidFill>
                <a:latin typeface="Arial" charset="0"/>
                <a:ea typeface="宋体" charset="-122"/>
              </a:rPr>
              <a:t>(even for Euclidean instances)</a:t>
            </a:r>
          </a:p>
        </p:txBody>
      </p:sp>
      <p:sp>
        <p:nvSpPr>
          <p:cNvPr id="10244" name="Oval 35"/>
          <p:cNvSpPr>
            <a:spLocks noChangeArrowheads="1"/>
          </p:cNvSpPr>
          <p:nvPr/>
        </p:nvSpPr>
        <p:spPr bwMode="auto">
          <a:xfrm>
            <a:off x="1044575" y="25606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45" name="Oval 36"/>
          <p:cNvSpPr>
            <a:spLocks noChangeArrowheads="1"/>
          </p:cNvSpPr>
          <p:nvPr/>
        </p:nvSpPr>
        <p:spPr bwMode="auto">
          <a:xfrm>
            <a:off x="1044575" y="3017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46" name="Oval 37"/>
          <p:cNvSpPr>
            <a:spLocks noChangeArrowheads="1"/>
          </p:cNvSpPr>
          <p:nvPr/>
        </p:nvSpPr>
        <p:spPr bwMode="auto">
          <a:xfrm>
            <a:off x="1044575" y="3398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47" name="Oval 38"/>
          <p:cNvSpPr>
            <a:spLocks noChangeArrowheads="1"/>
          </p:cNvSpPr>
          <p:nvPr/>
        </p:nvSpPr>
        <p:spPr bwMode="auto">
          <a:xfrm>
            <a:off x="1044575" y="3779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48" name="Oval 39"/>
          <p:cNvSpPr>
            <a:spLocks noChangeArrowheads="1"/>
          </p:cNvSpPr>
          <p:nvPr/>
        </p:nvSpPr>
        <p:spPr bwMode="auto">
          <a:xfrm>
            <a:off x="1044575" y="4160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49" name="Oval 40"/>
          <p:cNvSpPr>
            <a:spLocks noChangeArrowheads="1"/>
          </p:cNvSpPr>
          <p:nvPr/>
        </p:nvSpPr>
        <p:spPr bwMode="auto">
          <a:xfrm>
            <a:off x="1501775" y="25606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50" name="Oval 41"/>
          <p:cNvSpPr>
            <a:spLocks noChangeArrowheads="1"/>
          </p:cNvSpPr>
          <p:nvPr/>
        </p:nvSpPr>
        <p:spPr bwMode="auto">
          <a:xfrm>
            <a:off x="1501775" y="3017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51" name="Oval 42"/>
          <p:cNvSpPr>
            <a:spLocks noChangeArrowheads="1"/>
          </p:cNvSpPr>
          <p:nvPr/>
        </p:nvSpPr>
        <p:spPr bwMode="auto">
          <a:xfrm>
            <a:off x="1501775" y="3398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52" name="Oval 43"/>
          <p:cNvSpPr>
            <a:spLocks noChangeArrowheads="1"/>
          </p:cNvSpPr>
          <p:nvPr/>
        </p:nvSpPr>
        <p:spPr bwMode="auto">
          <a:xfrm>
            <a:off x="1501775" y="3779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53" name="Oval 44"/>
          <p:cNvSpPr>
            <a:spLocks noChangeArrowheads="1"/>
          </p:cNvSpPr>
          <p:nvPr/>
        </p:nvSpPr>
        <p:spPr bwMode="auto">
          <a:xfrm>
            <a:off x="1501775" y="4160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54" name="Oval 45"/>
          <p:cNvSpPr>
            <a:spLocks noChangeArrowheads="1"/>
          </p:cNvSpPr>
          <p:nvPr/>
        </p:nvSpPr>
        <p:spPr bwMode="auto">
          <a:xfrm>
            <a:off x="2416175" y="25606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55" name="Oval 46"/>
          <p:cNvSpPr>
            <a:spLocks noChangeArrowheads="1"/>
          </p:cNvSpPr>
          <p:nvPr/>
        </p:nvSpPr>
        <p:spPr bwMode="auto">
          <a:xfrm>
            <a:off x="2416175" y="3017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56" name="Oval 47"/>
          <p:cNvSpPr>
            <a:spLocks noChangeArrowheads="1"/>
          </p:cNvSpPr>
          <p:nvPr/>
        </p:nvSpPr>
        <p:spPr bwMode="auto">
          <a:xfrm>
            <a:off x="2416175" y="3398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57" name="Oval 48"/>
          <p:cNvSpPr>
            <a:spLocks noChangeArrowheads="1"/>
          </p:cNvSpPr>
          <p:nvPr/>
        </p:nvSpPr>
        <p:spPr bwMode="auto">
          <a:xfrm>
            <a:off x="2416175" y="3779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58" name="Oval 49"/>
          <p:cNvSpPr>
            <a:spLocks noChangeArrowheads="1"/>
          </p:cNvSpPr>
          <p:nvPr/>
        </p:nvSpPr>
        <p:spPr bwMode="auto">
          <a:xfrm>
            <a:off x="2416175" y="4160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59" name="Oval 50"/>
          <p:cNvSpPr>
            <a:spLocks noChangeArrowheads="1"/>
          </p:cNvSpPr>
          <p:nvPr/>
        </p:nvSpPr>
        <p:spPr bwMode="auto">
          <a:xfrm>
            <a:off x="2873375" y="25606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60" name="Oval 51"/>
          <p:cNvSpPr>
            <a:spLocks noChangeArrowheads="1"/>
          </p:cNvSpPr>
          <p:nvPr/>
        </p:nvSpPr>
        <p:spPr bwMode="auto">
          <a:xfrm>
            <a:off x="2873375" y="3017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61" name="Oval 52"/>
          <p:cNvSpPr>
            <a:spLocks noChangeArrowheads="1"/>
          </p:cNvSpPr>
          <p:nvPr/>
        </p:nvSpPr>
        <p:spPr bwMode="auto">
          <a:xfrm>
            <a:off x="2873375" y="3398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62" name="Oval 53"/>
          <p:cNvSpPr>
            <a:spLocks noChangeArrowheads="1"/>
          </p:cNvSpPr>
          <p:nvPr/>
        </p:nvSpPr>
        <p:spPr bwMode="auto">
          <a:xfrm>
            <a:off x="2873375" y="3779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63" name="Oval 54"/>
          <p:cNvSpPr>
            <a:spLocks noChangeArrowheads="1"/>
          </p:cNvSpPr>
          <p:nvPr/>
        </p:nvSpPr>
        <p:spPr bwMode="auto">
          <a:xfrm>
            <a:off x="2873375" y="4160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64" name="Oval 55"/>
          <p:cNvSpPr>
            <a:spLocks noChangeArrowheads="1"/>
          </p:cNvSpPr>
          <p:nvPr/>
        </p:nvSpPr>
        <p:spPr bwMode="auto">
          <a:xfrm>
            <a:off x="4016375" y="25606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65" name="Oval 56"/>
          <p:cNvSpPr>
            <a:spLocks noChangeArrowheads="1"/>
          </p:cNvSpPr>
          <p:nvPr/>
        </p:nvSpPr>
        <p:spPr bwMode="auto">
          <a:xfrm>
            <a:off x="4016375" y="3017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66" name="Oval 57"/>
          <p:cNvSpPr>
            <a:spLocks noChangeArrowheads="1"/>
          </p:cNvSpPr>
          <p:nvPr/>
        </p:nvSpPr>
        <p:spPr bwMode="auto">
          <a:xfrm>
            <a:off x="4016375" y="3398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67" name="Oval 58"/>
          <p:cNvSpPr>
            <a:spLocks noChangeArrowheads="1"/>
          </p:cNvSpPr>
          <p:nvPr/>
        </p:nvSpPr>
        <p:spPr bwMode="auto">
          <a:xfrm>
            <a:off x="4016375" y="3779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68" name="Oval 59"/>
          <p:cNvSpPr>
            <a:spLocks noChangeArrowheads="1"/>
          </p:cNvSpPr>
          <p:nvPr/>
        </p:nvSpPr>
        <p:spPr bwMode="auto">
          <a:xfrm>
            <a:off x="4016375" y="4160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69" name="Oval 60"/>
          <p:cNvSpPr>
            <a:spLocks noChangeArrowheads="1"/>
          </p:cNvSpPr>
          <p:nvPr/>
        </p:nvSpPr>
        <p:spPr bwMode="auto">
          <a:xfrm>
            <a:off x="4549775" y="25606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70" name="Oval 61"/>
          <p:cNvSpPr>
            <a:spLocks noChangeArrowheads="1"/>
          </p:cNvSpPr>
          <p:nvPr/>
        </p:nvSpPr>
        <p:spPr bwMode="auto">
          <a:xfrm>
            <a:off x="4549775" y="3017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71" name="Oval 62"/>
          <p:cNvSpPr>
            <a:spLocks noChangeArrowheads="1"/>
          </p:cNvSpPr>
          <p:nvPr/>
        </p:nvSpPr>
        <p:spPr bwMode="auto">
          <a:xfrm>
            <a:off x="4549775" y="3398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72" name="Oval 63"/>
          <p:cNvSpPr>
            <a:spLocks noChangeArrowheads="1"/>
          </p:cNvSpPr>
          <p:nvPr/>
        </p:nvSpPr>
        <p:spPr bwMode="auto">
          <a:xfrm>
            <a:off x="4549775" y="3779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73" name="Oval 64"/>
          <p:cNvSpPr>
            <a:spLocks noChangeArrowheads="1"/>
          </p:cNvSpPr>
          <p:nvPr/>
        </p:nvSpPr>
        <p:spPr bwMode="auto">
          <a:xfrm>
            <a:off x="4549775" y="4160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74" name="Oval 65"/>
          <p:cNvSpPr>
            <a:spLocks noChangeArrowheads="1"/>
          </p:cNvSpPr>
          <p:nvPr/>
        </p:nvSpPr>
        <p:spPr bwMode="auto">
          <a:xfrm>
            <a:off x="5768975" y="25606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75" name="Oval 66"/>
          <p:cNvSpPr>
            <a:spLocks noChangeArrowheads="1"/>
          </p:cNvSpPr>
          <p:nvPr/>
        </p:nvSpPr>
        <p:spPr bwMode="auto">
          <a:xfrm>
            <a:off x="5768975" y="3017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76" name="Oval 67"/>
          <p:cNvSpPr>
            <a:spLocks noChangeArrowheads="1"/>
          </p:cNvSpPr>
          <p:nvPr/>
        </p:nvSpPr>
        <p:spPr bwMode="auto">
          <a:xfrm>
            <a:off x="5768975" y="3398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77" name="Oval 68"/>
          <p:cNvSpPr>
            <a:spLocks noChangeArrowheads="1"/>
          </p:cNvSpPr>
          <p:nvPr/>
        </p:nvSpPr>
        <p:spPr bwMode="auto">
          <a:xfrm>
            <a:off x="5768975" y="3779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78" name="Oval 69"/>
          <p:cNvSpPr>
            <a:spLocks noChangeArrowheads="1"/>
          </p:cNvSpPr>
          <p:nvPr/>
        </p:nvSpPr>
        <p:spPr bwMode="auto">
          <a:xfrm>
            <a:off x="5768975" y="4160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79" name="Oval 70"/>
          <p:cNvSpPr>
            <a:spLocks noChangeArrowheads="1"/>
          </p:cNvSpPr>
          <p:nvPr/>
        </p:nvSpPr>
        <p:spPr bwMode="auto">
          <a:xfrm>
            <a:off x="6226175" y="25606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80" name="Oval 71"/>
          <p:cNvSpPr>
            <a:spLocks noChangeArrowheads="1"/>
          </p:cNvSpPr>
          <p:nvPr/>
        </p:nvSpPr>
        <p:spPr bwMode="auto">
          <a:xfrm>
            <a:off x="6226175" y="3017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81" name="Oval 72"/>
          <p:cNvSpPr>
            <a:spLocks noChangeArrowheads="1"/>
          </p:cNvSpPr>
          <p:nvPr/>
        </p:nvSpPr>
        <p:spPr bwMode="auto">
          <a:xfrm>
            <a:off x="6226175" y="3398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82" name="Oval 73"/>
          <p:cNvSpPr>
            <a:spLocks noChangeArrowheads="1"/>
          </p:cNvSpPr>
          <p:nvPr/>
        </p:nvSpPr>
        <p:spPr bwMode="auto">
          <a:xfrm>
            <a:off x="6226175" y="3779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83" name="Oval 74"/>
          <p:cNvSpPr>
            <a:spLocks noChangeArrowheads="1"/>
          </p:cNvSpPr>
          <p:nvPr/>
        </p:nvSpPr>
        <p:spPr bwMode="auto">
          <a:xfrm>
            <a:off x="6226175" y="4160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84" name="Oval 75"/>
          <p:cNvSpPr>
            <a:spLocks noChangeArrowheads="1"/>
          </p:cNvSpPr>
          <p:nvPr/>
        </p:nvSpPr>
        <p:spPr bwMode="auto">
          <a:xfrm>
            <a:off x="7369175" y="25606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85" name="Oval 76"/>
          <p:cNvSpPr>
            <a:spLocks noChangeArrowheads="1"/>
          </p:cNvSpPr>
          <p:nvPr/>
        </p:nvSpPr>
        <p:spPr bwMode="auto">
          <a:xfrm>
            <a:off x="7369175" y="3017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86" name="Oval 77"/>
          <p:cNvSpPr>
            <a:spLocks noChangeArrowheads="1"/>
          </p:cNvSpPr>
          <p:nvPr/>
        </p:nvSpPr>
        <p:spPr bwMode="auto">
          <a:xfrm>
            <a:off x="7369175" y="3398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87" name="Oval 78"/>
          <p:cNvSpPr>
            <a:spLocks noChangeArrowheads="1"/>
          </p:cNvSpPr>
          <p:nvPr/>
        </p:nvSpPr>
        <p:spPr bwMode="auto">
          <a:xfrm>
            <a:off x="7369175" y="3779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88" name="Oval 79"/>
          <p:cNvSpPr>
            <a:spLocks noChangeArrowheads="1"/>
          </p:cNvSpPr>
          <p:nvPr/>
        </p:nvSpPr>
        <p:spPr bwMode="auto">
          <a:xfrm>
            <a:off x="7369175" y="4160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89" name="Oval 80"/>
          <p:cNvSpPr>
            <a:spLocks noChangeArrowheads="1"/>
          </p:cNvSpPr>
          <p:nvPr/>
        </p:nvSpPr>
        <p:spPr bwMode="auto">
          <a:xfrm>
            <a:off x="7826375" y="25606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90" name="Oval 81"/>
          <p:cNvSpPr>
            <a:spLocks noChangeArrowheads="1"/>
          </p:cNvSpPr>
          <p:nvPr/>
        </p:nvSpPr>
        <p:spPr bwMode="auto">
          <a:xfrm>
            <a:off x="7826375" y="3017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91" name="Oval 82"/>
          <p:cNvSpPr>
            <a:spLocks noChangeArrowheads="1"/>
          </p:cNvSpPr>
          <p:nvPr/>
        </p:nvSpPr>
        <p:spPr bwMode="auto">
          <a:xfrm>
            <a:off x="7826375" y="3398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92" name="Oval 83"/>
          <p:cNvSpPr>
            <a:spLocks noChangeArrowheads="1"/>
          </p:cNvSpPr>
          <p:nvPr/>
        </p:nvSpPr>
        <p:spPr bwMode="auto">
          <a:xfrm>
            <a:off x="7826375" y="3779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93" name="Oval 84"/>
          <p:cNvSpPr>
            <a:spLocks noChangeArrowheads="1"/>
          </p:cNvSpPr>
          <p:nvPr/>
        </p:nvSpPr>
        <p:spPr bwMode="auto">
          <a:xfrm>
            <a:off x="7826375" y="4160838"/>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10294" name="Freeform 85"/>
          <p:cNvSpPr>
            <a:spLocks/>
          </p:cNvSpPr>
          <p:nvPr/>
        </p:nvSpPr>
        <p:spPr bwMode="auto">
          <a:xfrm>
            <a:off x="2492375" y="2616200"/>
            <a:ext cx="468313" cy="1620838"/>
          </a:xfrm>
          <a:custGeom>
            <a:avLst/>
            <a:gdLst>
              <a:gd name="T0" fmla="*/ 0 w 295"/>
              <a:gd name="T1" fmla="*/ 2147483647 h 1021"/>
              <a:gd name="T2" fmla="*/ 0 w 295"/>
              <a:gd name="T3" fmla="*/ 2147483647 h 1021"/>
              <a:gd name="T4" fmla="*/ 2147483647 w 295"/>
              <a:gd name="T5" fmla="*/ 2147483647 h 1021"/>
              <a:gd name="T6" fmla="*/ 2147483647 w 295"/>
              <a:gd name="T7" fmla="*/ 0 h 1021"/>
              <a:gd name="T8" fmla="*/ 0 60000 65536"/>
              <a:gd name="T9" fmla="*/ 0 60000 65536"/>
              <a:gd name="T10" fmla="*/ 0 60000 65536"/>
              <a:gd name="T11" fmla="*/ 0 60000 65536"/>
              <a:gd name="T12" fmla="*/ 0 w 295"/>
              <a:gd name="T13" fmla="*/ 0 h 1021"/>
              <a:gd name="T14" fmla="*/ 295 w 295"/>
              <a:gd name="T15" fmla="*/ 1021 h 1021"/>
            </a:gdLst>
            <a:ahLst/>
            <a:cxnLst>
              <a:cxn ang="T8">
                <a:pos x="T0" y="T1"/>
              </a:cxn>
              <a:cxn ang="T9">
                <a:pos x="T2" y="T3"/>
              </a:cxn>
              <a:cxn ang="T10">
                <a:pos x="T4" y="T5"/>
              </a:cxn>
              <a:cxn ang="T11">
                <a:pos x="T6" y="T7"/>
              </a:cxn>
            </a:cxnLst>
            <a:rect l="T12" t="T13" r="T14" b="T15"/>
            <a:pathLst>
              <a:path w="295" h="1021">
                <a:moveTo>
                  <a:pt x="0" y="13"/>
                </a:moveTo>
                <a:lnTo>
                  <a:pt x="0" y="1021"/>
                </a:lnTo>
                <a:lnTo>
                  <a:pt x="295" y="1019"/>
                </a:lnTo>
                <a:lnTo>
                  <a:pt x="288" y="0"/>
                </a:lnTo>
              </a:path>
            </a:pathLst>
          </a:custGeom>
          <a:noFill/>
          <a:ln w="19050">
            <a:solidFill>
              <a:schemeClr val="tx2"/>
            </a:solidFill>
            <a:round/>
            <a:headEnd/>
            <a:tailEnd/>
          </a:ln>
        </p:spPr>
        <p:txBody>
          <a:bodyPr wrap="none">
            <a:spAutoFit/>
          </a:bodyPr>
          <a:lstStyle/>
          <a:p>
            <a:endParaRPr lang="zh-CN" altLang="en-US">
              <a:ea typeface="宋体" charset="-122"/>
            </a:endParaRPr>
          </a:p>
        </p:txBody>
      </p:sp>
      <p:sp>
        <p:nvSpPr>
          <p:cNvPr id="10295" name="Freeform 86"/>
          <p:cNvSpPr>
            <a:spLocks/>
          </p:cNvSpPr>
          <p:nvPr/>
        </p:nvSpPr>
        <p:spPr bwMode="auto">
          <a:xfrm>
            <a:off x="4087813" y="2620963"/>
            <a:ext cx="525462" cy="1619250"/>
          </a:xfrm>
          <a:custGeom>
            <a:avLst/>
            <a:gdLst>
              <a:gd name="T0" fmla="*/ 0 w 331"/>
              <a:gd name="T1" fmla="*/ 2147483647 h 1020"/>
              <a:gd name="T2" fmla="*/ 0 w 331"/>
              <a:gd name="T3" fmla="*/ 2147483647 h 1020"/>
              <a:gd name="T4" fmla="*/ 2147483647 w 331"/>
              <a:gd name="T5" fmla="*/ 2147483647 h 1020"/>
              <a:gd name="T6" fmla="*/ 2147483647 w 331"/>
              <a:gd name="T7" fmla="*/ 0 h 1020"/>
              <a:gd name="T8" fmla="*/ 0 60000 65536"/>
              <a:gd name="T9" fmla="*/ 0 60000 65536"/>
              <a:gd name="T10" fmla="*/ 0 60000 65536"/>
              <a:gd name="T11" fmla="*/ 0 60000 65536"/>
              <a:gd name="T12" fmla="*/ 0 w 331"/>
              <a:gd name="T13" fmla="*/ 0 h 1020"/>
              <a:gd name="T14" fmla="*/ 331 w 331"/>
              <a:gd name="T15" fmla="*/ 1020 h 1020"/>
            </a:gdLst>
            <a:ahLst/>
            <a:cxnLst>
              <a:cxn ang="T8">
                <a:pos x="T0" y="T1"/>
              </a:cxn>
              <a:cxn ang="T9">
                <a:pos x="T2" y="T3"/>
              </a:cxn>
              <a:cxn ang="T10">
                <a:pos x="T4" y="T5"/>
              </a:cxn>
              <a:cxn ang="T11">
                <a:pos x="T6" y="T7"/>
              </a:cxn>
            </a:cxnLst>
            <a:rect l="T12" t="T13" r="T14" b="T15"/>
            <a:pathLst>
              <a:path w="331" h="1020">
                <a:moveTo>
                  <a:pt x="0" y="7"/>
                </a:moveTo>
                <a:lnTo>
                  <a:pt x="0" y="1020"/>
                </a:lnTo>
                <a:lnTo>
                  <a:pt x="331" y="1020"/>
                </a:lnTo>
                <a:lnTo>
                  <a:pt x="331" y="0"/>
                </a:lnTo>
              </a:path>
            </a:pathLst>
          </a:custGeom>
          <a:noFill/>
          <a:ln w="19050">
            <a:solidFill>
              <a:schemeClr val="tx2"/>
            </a:solidFill>
            <a:round/>
            <a:headEnd/>
            <a:tailEnd/>
          </a:ln>
        </p:spPr>
        <p:txBody>
          <a:bodyPr wrap="none">
            <a:spAutoFit/>
          </a:bodyPr>
          <a:lstStyle/>
          <a:p>
            <a:endParaRPr lang="zh-CN" altLang="en-US">
              <a:ea typeface="宋体" charset="-122"/>
            </a:endParaRPr>
          </a:p>
        </p:txBody>
      </p:sp>
      <p:sp>
        <p:nvSpPr>
          <p:cNvPr id="10296" name="Freeform 87"/>
          <p:cNvSpPr>
            <a:spLocks/>
          </p:cNvSpPr>
          <p:nvPr/>
        </p:nvSpPr>
        <p:spPr bwMode="auto">
          <a:xfrm>
            <a:off x="3940175" y="2484438"/>
            <a:ext cx="838200" cy="1981200"/>
          </a:xfrm>
          <a:custGeom>
            <a:avLst/>
            <a:gdLst>
              <a:gd name="T0" fmla="*/ 0 w 528"/>
              <a:gd name="T1" fmla="*/ 2147483647 h 1248"/>
              <a:gd name="T2" fmla="*/ 0 w 528"/>
              <a:gd name="T3" fmla="*/ 0 h 1248"/>
              <a:gd name="T4" fmla="*/ 2147483647 w 528"/>
              <a:gd name="T5" fmla="*/ 0 h 1248"/>
              <a:gd name="T6" fmla="*/ 2147483647 w 528"/>
              <a:gd name="T7" fmla="*/ 2147483647 h 1248"/>
              <a:gd name="T8" fmla="*/ 2147483647 w 528"/>
              <a:gd name="T9" fmla="*/ 2147483647 h 1248"/>
              <a:gd name="T10" fmla="*/ 2147483647 w 528"/>
              <a:gd name="T11" fmla="*/ 0 h 1248"/>
              <a:gd name="T12" fmla="*/ 2147483647 w 528"/>
              <a:gd name="T13" fmla="*/ 0 h 1248"/>
              <a:gd name="T14" fmla="*/ 2147483647 w 528"/>
              <a:gd name="T15" fmla="*/ 2147483647 h 1248"/>
              <a:gd name="T16" fmla="*/ 2147483647 w 528"/>
              <a:gd name="T17" fmla="*/ 2147483647 h 1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8"/>
              <a:gd name="T28" fmla="*/ 0 h 1248"/>
              <a:gd name="T29" fmla="*/ 528 w 528"/>
              <a:gd name="T30" fmla="*/ 1248 h 1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8" h="1248">
                <a:moveTo>
                  <a:pt x="0" y="1200"/>
                </a:moveTo>
                <a:lnTo>
                  <a:pt x="0" y="0"/>
                </a:lnTo>
                <a:lnTo>
                  <a:pt x="192" y="0"/>
                </a:lnTo>
                <a:lnTo>
                  <a:pt x="192" y="1056"/>
                </a:lnTo>
                <a:lnTo>
                  <a:pt x="336" y="1056"/>
                </a:lnTo>
                <a:lnTo>
                  <a:pt x="336" y="0"/>
                </a:lnTo>
                <a:lnTo>
                  <a:pt x="528" y="0"/>
                </a:lnTo>
                <a:lnTo>
                  <a:pt x="528" y="1248"/>
                </a:lnTo>
                <a:lnTo>
                  <a:pt x="48" y="1248"/>
                </a:lnTo>
              </a:path>
            </a:pathLst>
          </a:custGeom>
          <a:noFill/>
          <a:ln w="19050">
            <a:solidFill>
              <a:srgbClr val="CC0000"/>
            </a:solidFill>
            <a:round/>
            <a:headEnd/>
            <a:tailEnd type="triangle" w="med" len="med"/>
          </a:ln>
        </p:spPr>
        <p:txBody>
          <a:bodyPr wrap="none">
            <a:spAutoFit/>
          </a:bodyPr>
          <a:lstStyle/>
          <a:p>
            <a:endParaRPr lang="zh-CN" altLang="en-US">
              <a:ea typeface="宋体" charset="-122"/>
            </a:endParaRPr>
          </a:p>
        </p:txBody>
      </p:sp>
      <p:sp>
        <p:nvSpPr>
          <p:cNvPr id="10297" name="Freeform 88"/>
          <p:cNvSpPr>
            <a:spLocks/>
          </p:cNvSpPr>
          <p:nvPr/>
        </p:nvSpPr>
        <p:spPr bwMode="auto">
          <a:xfrm>
            <a:off x="5845175" y="2625725"/>
            <a:ext cx="457200" cy="1611313"/>
          </a:xfrm>
          <a:custGeom>
            <a:avLst/>
            <a:gdLst>
              <a:gd name="T0" fmla="*/ 0 w 288"/>
              <a:gd name="T1" fmla="*/ 2147483647 h 1015"/>
              <a:gd name="T2" fmla="*/ 0 w 288"/>
              <a:gd name="T3" fmla="*/ 2147483647 h 1015"/>
              <a:gd name="T4" fmla="*/ 2147483647 w 288"/>
              <a:gd name="T5" fmla="*/ 2147483647 h 1015"/>
              <a:gd name="T6" fmla="*/ 2147483647 w 288"/>
              <a:gd name="T7" fmla="*/ 0 h 1015"/>
              <a:gd name="T8" fmla="*/ 0 w 288"/>
              <a:gd name="T9" fmla="*/ 2147483647 h 1015"/>
              <a:gd name="T10" fmla="*/ 0 60000 65536"/>
              <a:gd name="T11" fmla="*/ 0 60000 65536"/>
              <a:gd name="T12" fmla="*/ 0 60000 65536"/>
              <a:gd name="T13" fmla="*/ 0 60000 65536"/>
              <a:gd name="T14" fmla="*/ 0 60000 65536"/>
              <a:gd name="T15" fmla="*/ 0 w 288"/>
              <a:gd name="T16" fmla="*/ 0 h 1015"/>
              <a:gd name="T17" fmla="*/ 288 w 288"/>
              <a:gd name="T18" fmla="*/ 1015 h 1015"/>
            </a:gdLst>
            <a:ahLst/>
            <a:cxnLst>
              <a:cxn ang="T10">
                <a:pos x="T0" y="T1"/>
              </a:cxn>
              <a:cxn ang="T11">
                <a:pos x="T2" y="T3"/>
              </a:cxn>
              <a:cxn ang="T12">
                <a:pos x="T4" y="T5"/>
              </a:cxn>
              <a:cxn ang="T13">
                <a:pos x="T6" y="T7"/>
              </a:cxn>
              <a:cxn ang="T14">
                <a:pos x="T8" y="T9"/>
              </a:cxn>
            </a:cxnLst>
            <a:rect l="T15" t="T16" r="T17" b="T18"/>
            <a:pathLst>
              <a:path w="288" h="1015">
                <a:moveTo>
                  <a:pt x="0" y="1015"/>
                </a:moveTo>
                <a:lnTo>
                  <a:pt x="0" y="7"/>
                </a:lnTo>
                <a:lnTo>
                  <a:pt x="288" y="1013"/>
                </a:lnTo>
                <a:lnTo>
                  <a:pt x="281" y="0"/>
                </a:lnTo>
                <a:lnTo>
                  <a:pt x="0" y="1015"/>
                </a:lnTo>
                <a:close/>
              </a:path>
            </a:pathLst>
          </a:custGeom>
          <a:noFill/>
          <a:ln w="19050">
            <a:solidFill>
              <a:srgbClr val="003399"/>
            </a:solidFill>
            <a:round/>
            <a:headEnd/>
            <a:tailEnd/>
          </a:ln>
        </p:spPr>
        <p:txBody>
          <a:bodyPr wrap="none">
            <a:spAutoFit/>
          </a:bodyPr>
          <a:lstStyle/>
          <a:p>
            <a:endParaRPr lang="zh-CN" altLang="en-US">
              <a:ea typeface="宋体" charset="-122"/>
            </a:endParaRPr>
          </a:p>
        </p:txBody>
      </p:sp>
      <p:sp>
        <p:nvSpPr>
          <p:cNvPr id="10298" name="Freeform 89"/>
          <p:cNvSpPr>
            <a:spLocks/>
          </p:cNvSpPr>
          <p:nvPr/>
        </p:nvSpPr>
        <p:spPr bwMode="auto">
          <a:xfrm>
            <a:off x="7445375" y="2625725"/>
            <a:ext cx="465138" cy="1611313"/>
          </a:xfrm>
          <a:custGeom>
            <a:avLst/>
            <a:gdLst>
              <a:gd name="T0" fmla="*/ 0 w 293"/>
              <a:gd name="T1" fmla="*/ 2147483647 h 1015"/>
              <a:gd name="T2" fmla="*/ 0 w 293"/>
              <a:gd name="T3" fmla="*/ 2147483647 h 1015"/>
              <a:gd name="T4" fmla="*/ 2147483647 w 293"/>
              <a:gd name="T5" fmla="*/ 2147483647 h 1015"/>
              <a:gd name="T6" fmla="*/ 2147483647 w 293"/>
              <a:gd name="T7" fmla="*/ 0 h 1015"/>
              <a:gd name="T8" fmla="*/ 0 w 293"/>
              <a:gd name="T9" fmla="*/ 2147483647 h 1015"/>
              <a:gd name="T10" fmla="*/ 0 60000 65536"/>
              <a:gd name="T11" fmla="*/ 0 60000 65536"/>
              <a:gd name="T12" fmla="*/ 0 60000 65536"/>
              <a:gd name="T13" fmla="*/ 0 60000 65536"/>
              <a:gd name="T14" fmla="*/ 0 60000 65536"/>
              <a:gd name="T15" fmla="*/ 0 w 293"/>
              <a:gd name="T16" fmla="*/ 0 h 1015"/>
              <a:gd name="T17" fmla="*/ 293 w 293"/>
              <a:gd name="T18" fmla="*/ 1015 h 1015"/>
            </a:gdLst>
            <a:ahLst/>
            <a:cxnLst>
              <a:cxn ang="T10">
                <a:pos x="T0" y="T1"/>
              </a:cxn>
              <a:cxn ang="T11">
                <a:pos x="T2" y="T3"/>
              </a:cxn>
              <a:cxn ang="T12">
                <a:pos x="T4" y="T5"/>
              </a:cxn>
              <a:cxn ang="T13">
                <a:pos x="T6" y="T7"/>
              </a:cxn>
              <a:cxn ang="T14">
                <a:pos x="T8" y="T9"/>
              </a:cxn>
            </a:cxnLst>
            <a:rect l="T15" t="T16" r="T17" b="T18"/>
            <a:pathLst>
              <a:path w="293" h="1015">
                <a:moveTo>
                  <a:pt x="0" y="7"/>
                </a:moveTo>
                <a:lnTo>
                  <a:pt x="0" y="1015"/>
                </a:lnTo>
                <a:lnTo>
                  <a:pt x="293" y="1007"/>
                </a:lnTo>
                <a:lnTo>
                  <a:pt x="293" y="0"/>
                </a:lnTo>
                <a:lnTo>
                  <a:pt x="0" y="7"/>
                </a:lnTo>
                <a:close/>
              </a:path>
            </a:pathLst>
          </a:custGeom>
          <a:noFill/>
          <a:ln w="19050">
            <a:solidFill>
              <a:srgbClr val="003399"/>
            </a:solidFill>
            <a:round/>
            <a:headEnd/>
            <a:tailEnd/>
          </a:ln>
        </p:spPr>
        <p:txBody>
          <a:bodyPr wrap="none">
            <a:spAutoFit/>
          </a:bodyPr>
          <a:lstStyle/>
          <a:p>
            <a:endParaRPr lang="zh-CN" altLang="en-US">
              <a:ea typeface="宋体" charset="-122"/>
            </a:endParaRPr>
          </a:p>
        </p:txBody>
      </p:sp>
      <p:sp>
        <p:nvSpPr>
          <p:cNvPr id="10299" name="Text Box 90"/>
          <p:cNvSpPr txBox="1">
            <a:spLocks noChangeArrowheads="1"/>
          </p:cNvSpPr>
          <p:nvPr/>
        </p:nvSpPr>
        <p:spPr bwMode="auto">
          <a:xfrm>
            <a:off x="876300" y="4552950"/>
            <a:ext cx="963613" cy="517525"/>
          </a:xfrm>
          <a:prstGeom prst="rect">
            <a:avLst/>
          </a:prstGeom>
          <a:noFill/>
          <a:ln w="19050">
            <a:noFill/>
            <a:miter lim="800000"/>
            <a:headEnd/>
            <a:tailEnd/>
          </a:ln>
        </p:spPr>
        <p:txBody>
          <a:bodyPr wrap="none">
            <a:spAutoFit/>
          </a:bodyPr>
          <a:lstStyle/>
          <a:p>
            <a:r>
              <a:rPr lang="en-US" altLang="zh-CN">
                <a:ea typeface="宋体" charset="-122"/>
              </a:rPr>
              <a:t>Euclidean</a:t>
            </a:r>
            <a:br>
              <a:rPr lang="en-US" altLang="zh-CN">
                <a:ea typeface="宋体" charset="-122"/>
              </a:rPr>
            </a:br>
            <a:r>
              <a:rPr lang="en-US" altLang="zh-CN">
                <a:ea typeface="宋体" charset="-122"/>
              </a:rPr>
              <a:t>Instance</a:t>
            </a:r>
          </a:p>
        </p:txBody>
      </p:sp>
      <p:sp>
        <p:nvSpPr>
          <p:cNvPr id="10300" name="Text Box 91"/>
          <p:cNvSpPr txBox="1">
            <a:spLocks noChangeArrowheads="1"/>
          </p:cNvSpPr>
          <p:nvPr/>
        </p:nvSpPr>
        <p:spPr bwMode="auto">
          <a:xfrm>
            <a:off x="2492375" y="4618038"/>
            <a:ext cx="558800" cy="304800"/>
          </a:xfrm>
          <a:prstGeom prst="rect">
            <a:avLst/>
          </a:prstGeom>
          <a:noFill/>
          <a:ln w="19050">
            <a:noFill/>
            <a:miter lim="800000"/>
            <a:headEnd/>
            <a:tailEnd/>
          </a:ln>
        </p:spPr>
        <p:txBody>
          <a:bodyPr wrap="none">
            <a:spAutoFit/>
          </a:bodyPr>
          <a:lstStyle/>
          <a:p>
            <a:r>
              <a:rPr lang="en-US" altLang="zh-CN">
                <a:ea typeface="宋体" charset="-122"/>
              </a:rPr>
              <a:t>MST</a:t>
            </a:r>
          </a:p>
        </p:txBody>
      </p:sp>
      <p:sp>
        <p:nvSpPr>
          <p:cNvPr id="10301" name="Text Box 92"/>
          <p:cNvSpPr txBox="1">
            <a:spLocks noChangeArrowheads="1"/>
          </p:cNvSpPr>
          <p:nvPr/>
        </p:nvSpPr>
        <p:spPr bwMode="auto">
          <a:xfrm>
            <a:off x="3581400" y="4552950"/>
            <a:ext cx="1336675" cy="517525"/>
          </a:xfrm>
          <a:prstGeom prst="rect">
            <a:avLst/>
          </a:prstGeom>
          <a:noFill/>
          <a:ln w="19050">
            <a:noFill/>
            <a:miter lim="800000"/>
            <a:headEnd/>
            <a:tailEnd/>
          </a:ln>
        </p:spPr>
        <p:txBody>
          <a:bodyPr wrap="none">
            <a:spAutoFit/>
          </a:bodyPr>
          <a:lstStyle/>
          <a:p>
            <a:r>
              <a:rPr lang="en-US" altLang="zh-CN">
                <a:ea typeface="宋体" charset="-122"/>
              </a:rPr>
              <a:t>Euler walk</a:t>
            </a:r>
          </a:p>
          <a:p>
            <a:r>
              <a:rPr lang="en-US" altLang="zh-CN">
                <a:ea typeface="宋体" charset="-122"/>
              </a:rPr>
              <a:t>of double MST</a:t>
            </a:r>
          </a:p>
        </p:txBody>
      </p:sp>
      <p:sp>
        <p:nvSpPr>
          <p:cNvPr id="10302" name="Text Box 93"/>
          <p:cNvSpPr txBox="1">
            <a:spLocks noChangeArrowheads="1"/>
          </p:cNvSpPr>
          <p:nvPr/>
        </p:nvSpPr>
        <p:spPr bwMode="auto">
          <a:xfrm>
            <a:off x="5686425" y="4449763"/>
            <a:ext cx="782638" cy="336550"/>
          </a:xfrm>
          <a:prstGeom prst="rect">
            <a:avLst/>
          </a:prstGeom>
          <a:noFill/>
          <a:ln w="19050">
            <a:noFill/>
            <a:miter lim="800000"/>
            <a:headEnd/>
            <a:tailEnd/>
          </a:ln>
        </p:spPr>
        <p:txBody>
          <a:bodyPr wrap="none">
            <a:spAutoFit/>
          </a:bodyPr>
          <a:lstStyle/>
          <a:p>
            <a:r>
              <a:rPr lang="en-US" altLang="zh-CN" sz="1600">
                <a:ea typeface="宋体" charset="-122"/>
              </a:rPr>
              <a:t>Tour T</a:t>
            </a:r>
          </a:p>
        </p:txBody>
      </p:sp>
      <p:sp>
        <p:nvSpPr>
          <p:cNvPr id="10303" name="Text Box 94"/>
          <p:cNvSpPr txBox="1">
            <a:spLocks noChangeArrowheads="1"/>
          </p:cNvSpPr>
          <p:nvPr/>
        </p:nvSpPr>
        <p:spPr bwMode="auto">
          <a:xfrm>
            <a:off x="7151688" y="4438650"/>
            <a:ext cx="1069975" cy="336550"/>
          </a:xfrm>
          <a:prstGeom prst="rect">
            <a:avLst/>
          </a:prstGeom>
          <a:noFill/>
          <a:ln w="19050">
            <a:noFill/>
            <a:miter lim="800000"/>
            <a:headEnd/>
            <a:tailEnd/>
          </a:ln>
        </p:spPr>
        <p:txBody>
          <a:bodyPr wrap="none">
            <a:spAutoFit/>
          </a:bodyPr>
          <a:lstStyle/>
          <a:p>
            <a:r>
              <a:rPr lang="en-US" altLang="zh-CN" sz="1600">
                <a:ea typeface="宋体" charset="-122"/>
              </a:rPr>
              <a:t>Tour T</a:t>
            </a:r>
            <a:r>
              <a:rPr lang="en-US" altLang="zh-CN" sz="1600" baseline="-25000">
                <a:ea typeface="宋体" charset="-122"/>
              </a:rPr>
              <a:t>OPT</a:t>
            </a:r>
          </a:p>
        </p:txBody>
      </p:sp>
      <p:graphicFrame>
        <p:nvGraphicFramePr>
          <p:cNvPr id="10242" name="Object 95"/>
          <p:cNvGraphicFramePr>
            <a:graphicFrameLocks noChangeAspect="1"/>
          </p:cNvGraphicFramePr>
          <p:nvPr/>
        </p:nvGraphicFramePr>
        <p:xfrm>
          <a:off x="879475" y="5413375"/>
          <a:ext cx="7688263" cy="1063625"/>
        </p:xfrm>
        <a:graphic>
          <a:graphicData uri="http://schemas.openxmlformats.org/presentationml/2006/ole">
            <p:oleObj spid="_x0000_s10242" name="Equation" r:id="rId3" imgW="4647960" imgH="583920" progId="Equation.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Freeform 39"/>
          <p:cNvSpPr>
            <a:spLocks/>
          </p:cNvSpPr>
          <p:nvPr/>
        </p:nvSpPr>
        <p:spPr bwMode="auto">
          <a:xfrm>
            <a:off x="5635625" y="3598863"/>
            <a:ext cx="1588" cy="1104900"/>
          </a:xfrm>
          <a:custGeom>
            <a:avLst/>
            <a:gdLst>
              <a:gd name="T0" fmla="*/ 0 w 1"/>
              <a:gd name="T1" fmla="*/ 0 h 696"/>
              <a:gd name="T2" fmla="*/ 0 w 1"/>
              <a:gd name="T3" fmla="*/ 2147483647 h 696"/>
              <a:gd name="T4" fmla="*/ 0 60000 65536"/>
              <a:gd name="T5" fmla="*/ 0 60000 65536"/>
              <a:gd name="T6" fmla="*/ 0 w 1"/>
              <a:gd name="T7" fmla="*/ 0 h 696"/>
              <a:gd name="T8" fmla="*/ 1 w 1"/>
              <a:gd name="T9" fmla="*/ 696 h 696"/>
            </a:gdLst>
            <a:ahLst/>
            <a:cxnLst>
              <a:cxn ang="T4">
                <a:pos x="T0" y="T1"/>
              </a:cxn>
              <a:cxn ang="T5">
                <a:pos x="T2" y="T3"/>
              </a:cxn>
            </a:cxnLst>
            <a:rect l="T6" t="T7" r="T8" b="T9"/>
            <a:pathLst>
              <a:path w="1" h="696">
                <a:moveTo>
                  <a:pt x="0" y="0"/>
                </a:moveTo>
                <a:lnTo>
                  <a:pt x="0" y="696"/>
                </a:lnTo>
              </a:path>
            </a:pathLst>
          </a:custGeom>
          <a:noFill/>
          <a:ln w="101600">
            <a:solidFill>
              <a:srgbClr val="FF9999"/>
            </a:solidFill>
            <a:round/>
            <a:headEnd/>
            <a:tailEnd/>
          </a:ln>
        </p:spPr>
        <p:txBody>
          <a:bodyPr wrap="none">
            <a:spAutoFit/>
          </a:bodyPr>
          <a:lstStyle/>
          <a:p>
            <a:endParaRPr lang="zh-CN" altLang="en-US">
              <a:ea typeface="宋体" charset="-122"/>
            </a:endParaRPr>
          </a:p>
        </p:txBody>
      </p:sp>
      <p:sp>
        <p:nvSpPr>
          <p:cNvPr id="58371" name="Line 38"/>
          <p:cNvSpPr>
            <a:spLocks noChangeShapeType="1"/>
          </p:cNvSpPr>
          <p:nvPr/>
        </p:nvSpPr>
        <p:spPr bwMode="auto">
          <a:xfrm>
            <a:off x="4267200" y="3625850"/>
            <a:ext cx="609600" cy="533400"/>
          </a:xfrm>
          <a:prstGeom prst="line">
            <a:avLst/>
          </a:prstGeom>
          <a:noFill/>
          <a:ln w="101600">
            <a:solidFill>
              <a:srgbClr val="FF9999"/>
            </a:solidFill>
            <a:round/>
            <a:headEnd/>
            <a:tailEnd/>
          </a:ln>
        </p:spPr>
        <p:txBody>
          <a:bodyPr wrap="none">
            <a:spAutoFit/>
          </a:bodyPr>
          <a:lstStyle/>
          <a:p>
            <a:endParaRPr lang="zh-CN" altLang="en-US"/>
          </a:p>
        </p:txBody>
      </p:sp>
      <p:sp>
        <p:nvSpPr>
          <p:cNvPr id="58372" name="Line 37"/>
          <p:cNvSpPr>
            <a:spLocks noChangeShapeType="1"/>
          </p:cNvSpPr>
          <p:nvPr/>
        </p:nvSpPr>
        <p:spPr bwMode="auto">
          <a:xfrm>
            <a:off x="3124200" y="4616450"/>
            <a:ext cx="1143000" cy="0"/>
          </a:xfrm>
          <a:prstGeom prst="line">
            <a:avLst/>
          </a:prstGeom>
          <a:noFill/>
          <a:ln w="101600">
            <a:solidFill>
              <a:srgbClr val="FF9999"/>
            </a:solidFill>
            <a:round/>
            <a:headEnd/>
            <a:tailEnd/>
          </a:ln>
        </p:spPr>
        <p:txBody>
          <a:bodyPr wrap="none">
            <a:spAutoFit/>
          </a:bodyPr>
          <a:lstStyle/>
          <a:p>
            <a:endParaRPr lang="zh-CN" altLang="en-US"/>
          </a:p>
        </p:txBody>
      </p:sp>
      <p:sp>
        <p:nvSpPr>
          <p:cNvPr id="58373" name="Line 36"/>
          <p:cNvSpPr>
            <a:spLocks noChangeShapeType="1"/>
          </p:cNvSpPr>
          <p:nvPr/>
        </p:nvSpPr>
        <p:spPr bwMode="auto">
          <a:xfrm flipV="1">
            <a:off x="2514600" y="3625850"/>
            <a:ext cx="609600" cy="533400"/>
          </a:xfrm>
          <a:prstGeom prst="line">
            <a:avLst/>
          </a:prstGeom>
          <a:noFill/>
          <a:ln w="101600">
            <a:solidFill>
              <a:srgbClr val="FF9999"/>
            </a:solidFill>
            <a:round/>
            <a:headEnd/>
            <a:tailEnd/>
          </a:ln>
        </p:spPr>
        <p:txBody>
          <a:bodyPr wrap="none">
            <a:spAutoFit/>
          </a:bodyPr>
          <a:lstStyle/>
          <a:p>
            <a:endParaRPr lang="zh-CN" altLang="en-US"/>
          </a:p>
        </p:txBody>
      </p:sp>
      <p:sp>
        <p:nvSpPr>
          <p:cNvPr id="58374" name="Rectangle 2"/>
          <p:cNvSpPr>
            <a:spLocks noGrp="1" noChangeArrowheads="1"/>
          </p:cNvSpPr>
          <p:nvPr>
            <p:ph type="title"/>
          </p:nvPr>
        </p:nvSpPr>
        <p:spPr/>
        <p:txBody>
          <a:bodyPr/>
          <a:lstStyle/>
          <a:p>
            <a:pPr eaLnBrk="1" hangingPunct="1"/>
            <a:r>
              <a:rPr lang="en-US" altLang="zh-CN" sz="3600" smtClean="0">
                <a:latin typeface="Arial" charset="0"/>
                <a:ea typeface="宋体" charset="-122"/>
              </a:rPr>
              <a:t>Graph Matching</a:t>
            </a:r>
            <a:endParaRPr lang="en-US" altLang="zh-CN" sz="2800" smtClean="0">
              <a:latin typeface="Arial" charset="0"/>
              <a:ea typeface="宋体" charset="-122"/>
            </a:endParaRPr>
          </a:p>
        </p:txBody>
      </p:sp>
      <p:sp>
        <p:nvSpPr>
          <p:cNvPr id="58375" name="Text Box 3"/>
          <p:cNvSpPr txBox="1">
            <a:spLocks noChangeArrowheads="1"/>
          </p:cNvSpPr>
          <p:nvPr/>
        </p:nvSpPr>
        <p:spPr bwMode="auto">
          <a:xfrm>
            <a:off x="609600" y="1797050"/>
            <a:ext cx="7848600" cy="1465263"/>
          </a:xfrm>
          <a:prstGeom prst="rect">
            <a:avLst/>
          </a:prstGeom>
          <a:noFill/>
          <a:ln w="12700">
            <a:noFill/>
            <a:miter lim="800000"/>
            <a:headEnd/>
            <a:tailEnd/>
          </a:ln>
        </p:spPr>
        <p:txBody>
          <a:bodyPr>
            <a:spAutoFit/>
          </a:bodyPr>
          <a:lstStyle/>
          <a:p>
            <a:pPr algn="l"/>
            <a:r>
              <a:rPr lang="en-US" altLang="zh-CN" sz="1800" b="1">
                <a:solidFill>
                  <a:schemeClr val="tx1"/>
                </a:solidFill>
                <a:ea typeface="宋体" charset="-122"/>
              </a:rPr>
              <a:t>Definition: </a:t>
            </a:r>
          </a:p>
          <a:p>
            <a:pPr lvl="1" algn="l">
              <a:buFontTx/>
              <a:buChar char="•"/>
            </a:pPr>
            <a:r>
              <a:rPr lang="en-US" altLang="zh-CN" sz="1800" b="1">
                <a:solidFill>
                  <a:schemeClr val="tx1"/>
                </a:solidFill>
                <a:ea typeface="宋体" charset="-122"/>
              </a:rPr>
              <a:t> A matching M </a:t>
            </a:r>
            <a:r>
              <a:rPr lang="en-US" altLang="zh-CN" sz="1800">
                <a:solidFill>
                  <a:schemeClr val="tx1"/>
                </a:solidFill>
                <a:ea typeface="宋体" charset="-122"/>
              </a:rPr>
              <a:t>in a graph G(V,E) is a subset of the edges of G</a:t>
            </a:r>
            <a:br>
              <a:rPr lang="en-US" altLang="zh-CN" sz="1800">
                <a:solidFill>
                  <a:schemeClr val="tx1"/>
                </a:solidFill>
                <a:ea typeface="宋体" charset="-122"/>
              </a:rPr>
            </a:br>
            <a:r>
              <a:rPr lang="en-US" altLang="zh-CN" sz="1800">
                <a:solidFill>
                  <a:schemeClr val="tx1"/>
                </a:solidFill>
                <a:ea typeface="宋体" charset="-122"/>
              </a:rPr>
              <a:t>	    such that no two edges in M are incident to a common vertex.</a:t>
            </a:r>
          </a:p>
          <a:p>
            <a:pPr lvl="1" algn="l">
              <a:buFontTx/>
              <a:buChar char="•"/>
            </a:pPr>
            <a:r>
              <a:rPr lang="en-US" altLang="zh-CN" sz="1800">
                <a:solidFill>
                  <a:schemeClr val="tx1"/>
                </a:solidFill>
                <a:ea typeface="宋体" charset="-122"/>
              </a:rPr>
              <a:t> </a:t>
            </a:r>
            <a:r>
              <a:rPr lang="en-US" altLang="zh-CN" sz="1800" b="1">
                <a:solidFill>
                  <a:schemeClr val="tx1"/>
                </a:solidFill>
                <a:ea typeface="宋体" charset="-122"/>
              </a:rPr>
              <a:t>Weight </a:t>
            </a:r>
            <a:r>
              <a:rPr lang="en-US" altLang="zh-CN" sz="1800">
                <a:solidFill>
                  <a:schemeClr val="tx1"/>
                </a:solidFill>
                <a:ea typeface="宋体" charset="-122"/>
              </a:rPr>
              <a:t>of M is the sum of its edge weights.</a:t>
            </a:r>
          </a:p>
          <a:p>
            <a:pPr lvl="1" algn="l">
              <a:buFontTx/>
              <a:buChar char="•"/>
            </a:pPr>
            <a:r>
              <a:rPr lang="en-US" altLang="zh-CN" sz="1800">
                <a:solidFill>
                  <a:schemeClr val="tx1"/>
                </a:solidFill>
                <a:ea typeface="宋体" charset="-122"/>
              </a:rPr>
              <a:t> </a:t>
            </a:r>
            <a:r>
              <a:rPr lang="en-US" altLang="zh-CN" sz="1800" b="1">
                <a:solidFill>
                  <a:schemeClr val="tx1"/>
                </a:solidFill>
                <a:ea typeface="宋体" charset="-122"/>
              </a:rPr>
              <a:t>A perfect</a:t>
            </a:r>
            <a:r>
              <a:rPr lang="en-US" altLang="zh-CN" sz="1800">
                <a:solidFill>
                  <a:schemeClr val="tx1"/>
                </a:solidFill>
                <a:ea typeface="宋体" charset="-122"/>
              </a:rPr>
              <a:t> matching is one in which every vertex is matched.</a:t>
            </a:r>
          </a:p>
        </p:txBody>
      </p:sp>
      <p:sp>
        <p:nvSpPr>
          <p:cNvPr id="58376" name="Line 4"/>
          <p:cNvSpPr>
            <a:spLocks noChangeShapeType="1"/>
          </p:cNvSpPr>
          <p:nvPr/>
        </p:nvSpPr>
        <p:spPr bwMode="auto">
          <a:xfrm>
            <a:off x="3124200" y="3625850"/>
            <a:ext cx="1143000" cy="0"/>
          </a:xfrm>
          <a:prstGeom prst="line">
            <a:avLst/>
          </a:prstGeom>
          <a:noFill/>
          <a:ln w="19050">
            <a:solidFill>
              <a:schemeClr val="tx1"/>
            </a:solidFill>
            <a:round/>
            <a:headEnd type="oval" w="med" len="med"/>
            <a:tailEnd type="oval" w="med" len="med"/>
          </a:ln>
        </p:spPr>
        <p:txBody>
          <a:bodyPr wrap="none">
            <a:spAutoFit/>
          </a:bodyPr>
          <a:lstStyle/>
          <a:p>
            <a:endParaRPr lang="zh-CN" altLang="en-US"/>
          </a:p>
        </p:txBody>
      </p:sp>
      <p:sp>
        <p:nvSpPr>
          <p:cNvPr id="58377" name="Freeform 5"/>
          <p:cNvSpPr>
            <a:spLocks/>
          </p:cNvSpPr>
          <p:nvPr/>
        </p:nvSpPr>
        <p:spPr bwMode="auto">
          <a:xfrm>
            <a:off x="4267200" y="3625850"/>
            <a:ext cx="617538" cy="554038"/>
          </a:xfrm>
          <a:custGeom>
            <a:avLst/>
            <a:gdLst>
              <a:gd name="T0" fmla="*/ 0 w 389"/>
              <a:gd name="T1" fmla="*/ 0 h 349"/>
              <a:gd name="T2" fmla="*/ 2147483647 w 389"/>
              <a:gd name="T3" fmla="*/ 2147483647 h 349"/>
              <a:gd name="T4" fmla="*/ 0 60000 65536"/>
              <a:gd name="T5" fmla="*/ 0 60000 65536"/>
              <a:gd name="T6" fmla="*/ 0 w 389"/>
              <a:gd name="T7" fmla="*/ 0 h 349"/>
              <a:gd name="T8" fmla="*/ 389 w 389"/>
              <a:gd name="T9" fmla="*/ 349 h 349"/>
            </a:gdLst>
            <a:ahLst/>
            <a:cxnLst>
              <a:cxn ang="T4">
                <a:pos x="T0" y="T1"/>
              </a:cxn>
              <a:cxn ang="T5">
                <a:pos x="T2" y="T3"/>
              </a:cxn>
            </a:cxnLst>
            <a:rect l="T6" t="T7" r="T8" b="T9"/>
            <a:pathLst>
              <a:path w="389" h="349">
                <a:moveTo>
                  <a:pt x="0" y="0"/>
                </a:moveTo>
                <a:lnTo>
                  <a:pt x="389" y="349"/>
                </a:lnTo>
              </a:path>
            </a:pathLst>
          </a:custGeom>
          <a:noFill/>
          <a:ln w="1905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8378" name="Line 6"/>
          <p:cNvSpPr>
            <a:spLocks noChangeShapeType="1"/>
          </p:cNvSpPr>
          <p:nvPr/>
        </p:nvSpPr>
        <p:spPr bwMode="auto">
          <a:xfrm>
            <a:off x="3124200" y="4616450"/>
            <a:ext cx="1143000" cy="0"/>
          </a:xfrm>
          <a:prstGeom prst="line">
            <a:avLst/>
          </a:prstGeom>
          <a:noFill/>
          <a:ln w="19050">
            <a:solidFill>
              <a:schemeClr val="tx1"/>
            </a:solidFill>
            <a:round/>
            <a:headEnd type="oval" w="med" len="med"/>
            <a:tailEnd type="oval" w="med" len="med"/>
          </a:ln>
        </p:spPr>
        <p:txBody>
          <a:bodyPr wrap="none">
            <a:spAutoFit/>
          </a:bodyPr>
          <a:lstStyle/>
          <a:p>
            <a:endParaRPr lang="zh-CN" altLang="en-US"/>
          </a:p>
        </p:txBody>
      </p:sp>
      <p:sp>
        <p:nvSpPr>
          <p:cNvPr id="58379" name="Freeform 7"/>
          <p:cNvSpPr>
            <a:spLocks/>
          </p:cNvSpPr>
          <p:nvPr/>
        </p:nvSpPr>
        <p:spPr bwMode="auto">
          <a:xfrm>
            <a:off x="4267200" y="4179888"/>
            <a:ext cx="628650" cy="436562"/>
          </a:xfrm>
          <a:custGeom>
            <a:avLst/>
            <a:gdLst>
              <a:gd name="T0" fmla="*/ 0 w 396"/>
              <a:gd name="T1" fmla="*/ 2147483647 h 275"/>
              <a:gd name="T2" fmla="*/ 2147483647 w 396"/>
              <a:gd name="T3" fmla="*/ 0 h 275"/>
              <a:gd name="T4" fmla="*/ 0 60000 65536"/>
              <a:gd name="T5" fmla="*/ 0 60000 65536"/>
              <a:gd name="T6" fmla="*/ 0 w 396"/>
              <a:gd name="T7" fmla="*/ 0 h 275"/>
              <a:gd name="T8" fmla="*/ 396 w 396"/>
              <a:gd name="T9" fmla="*/ 275 h 275"/>
            </a:gdLst>
            <a:ahLst/>
            <a:cxnLst>
              <a:cxn ang="T4">
                <a:pos x="T0" y="T1"/>
              </a:cxn>
              <a:cxn ang="T5">
                <a:pos x="T2" y="T3"/>
              </a:cxn>
            </a:cxnLst>
            <a:rect l="T6" t="T7" r="T8" b="T9"/>
            <a:pathLst>
              <a:path w="396" h="275">
                <a:moveTo>
                  <a:pt x="0" y="275"/>
                </a:moveTo>
                <a:lnTo>
                  <a:pt x="396" y="0"/>
                </a:lnTo>
              </a:path>
            </a:pathLst>
          </a:custGeom>
          <a:noFill/>
          <a:ln w="1905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8380" name="Line 8"/>
          <p:cNvSpPr>
            <a:spLocks noChangeShapeType="1"/>
          </p:cNvSpPr>
          <p:nvPr/>
        </p:nvSpPr>
        <p:spPr bwMode="auto">
          <a:xfrm flipH="1">
            <a:off x="2514600" y="3625850"/>
            <a:ext cx="609600" cy="533400"/>
          </a:xfrm>
          <a:prstGeom prst="line">
            <a:avLst/>
          </a:prstGeom>
          <a:noFill/>
          <a:ln w="19050">
            <a:solidFill>
              <a:schemeClr val="tx1"/>
            </a:solidFill>
            <a:round/>
            <a:headEnd type="oval" w="med" len="med"/>
            <a:tailEnd type="oval" w="med" len="med"/>
          </a:ln>
        </p:spPr>
        <p:txBody>
          <a:bodyPr wrap="none">
            <a:spAutoFit/>
          </a:bodyPr>
          <a:lstStyle/>
          <a:p>
            <a:endParaRPr lang="zh-CN" altLang="en-US"/>
          </a:p>
        </p:txBody>
      </p:sp>
      <p:sp>
        <p:nvSpPr>
          <p:cNvPr id="58381" name="Line 9"/>
          <p:cNvSpPr>
            <a:spLocks noChangeShapeType="1"/>
          </p:cNvSpPr>
          <p:nvPr/>
        </p:nvSpPr>
        <p:spPr bwMode="auto">
          <a:xfrm>
            <a:off x="2514600" y="4159250"/>
            <a:ext cx="609600" cy="457200"/>
          </a:xfrm>
          <a:prstGeom prst="line">
            <a:avLst/>
          </a:prstGeom>
          <a:noFill/>
          <a:ln w="19050">
            <a:solidFill>
              <a:schemeClr val="tx1"/>
            </a:solidFill>
            <a:round/>
            <a:headEnd type="oval" w="med" len="med"/>
            <a:tailEnd type="oval" w="med" len="med"/>
          </a:ln>
        </p:spPr>
        <p:txBody>
          <a:bodyPr wrap="none">
            <a:spAutoFit/>
          </a:bodyPr>
          <a:lstStyle/>
          <a:p>
            <a:endParaRPr lang="zh-CN" altLang="en-US"/>
          </a:p>
        </p:txBody>
      </p:sp>
      <p:sp>
        <p:nvSpPr>
          <p:cNvPr id="58382" name="Freeform 10"/>
          <p:cNvSpPr>
            <a:spLocks/>
          </p:cNvSpPr>
          <p:nvPr/>
        </p:nvSpPr>
        <p:spPr bwMode="auto">
          <a:xfrm>
            <a:off x="4895850" y="3589338"/>
            <a:ext cx="750888" cy="590550"/>
          </a:xfrm>
          <a:custGeom>
            <a:avLst/>
            <a:gdLst>
              <a:gd name="T0" fmla="*/ 0 w 473"/>
              <a:gd name="T1" fmla="*/ 2147483647 h 372"/>
              <a:gd name="T2" fmla="*/ 2147483647 w 473"/>
              <a:gd name="T3" fmla="*/ 0 h 372"/>
              <a:gd name="T4" fmla="*/ 0 60000 65536"/>
              <a:gd name="T5" fmla="*/ 0 60000 65536"/>
              <a:gd name="T6" fmla="*/ 0 w 473"/>
              <a:gd name="T7" fmla="*/ 0 h 372"/>
              <a:gd name="T8" fmla="*/ 473 w 473"/>
              <a:gd name="T9" fmla="*/ 372 h 372"/>
            </a:gdLst>
            <a:ahLst/>
            <a:cxnLst>
              <a:cxn ang="T4">
                <a:pos x="T0" y="T1"/>
              </a:cxn>
              <a:cxn ang="T5">
                <a:pos x="T2" y="T3"/>
              </a:cxn>
            </a:cxnLst>
            <a:rect l="T6" t="T7" r="T8" b="T9"/>
            <a:pathLst>
              <a:path w="473" h="372">
                <a:moveTo>
                  <a:pt x="0" y="372"/>
                </a:moveTo>
                <a:lnTo>
                  <a:pt x="473" y="0"/>
                </a:lnTo>
              </a:path>
            </a:pathLst>
          </a:custGeom>
          <a:noFill/>
          <a:ln w="1905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8383" name="Freeform 11"/>
          <p:cNvSpPr>
            <a:spLocks/>
          </p:cNvSpPr>
          <p:nvPr/>
        </p:nvSpPr>
        <p:spPr bwMode="auto">
          <a:xfrm>
            <a:off x="5635625" y="3589338"/>
            <a:ext cx="1588" cy="1103312"/>
          </a:xfrm>
          <a:custGeom>
            <a:avLst/>
            <a:gdLst>
              <a:gd name="T0" fmla="*/ 0 w 1"/>
              <a:gd name="T1" fmla="*/ 0 h 695"/>
              <a:gd name="T2" fmla="*/ 0 w 1"/>
              <a:gd name="T3" fmla="*/ 2147483647 h 695"/>
              <a:gd name="T4" fmla="*/ 0 60000 65536"/>
              <a:gd name="T5" fmla="*/ 0 60000 65536"/>
              <a:gd name="T6" fmla="*/ 0 w 1"/>
              <a:gd name="T7" fmla="*/ 0 h 695"/>
              <a:gd name="T8" fmla="*/ 1 w 1"/>
              <a:gd name="T9" fmla="*/ 695 h 695"/>
            </a:gdLst>
            <a:ahLst/>
            <a:cxnLst>
              <a:cxn ang="T4">
                <a:pos x="T0" y="T1"/>
              </a:cxn>
              <a:cxn ang="T5">
                <a:pos x="T2" y="T3"/>
              </a:cxn>
            </a:cxnLst>
            <a:rect l="T6" t="T7" r="T8" b="T9"/>
            <a:pathLst>
              <a:path w="1" h="695">
                <a:moveTo>
                  <a:pt x="0" y="0"/>
                </a:moveTo>
                <a:lnTo>
                  <a:pt x="0" y="695"/>
                </a:lnTo>
              </a:path>
            </a:pathLst>
          </a:custGeom>
          <a:noFill/>
          <a:ln w="1905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8384" name="Freeform 12"/>
          <p:cNvSpPr>
            <a:spLocks/>
          </p:cNvSpPr>
          <p:nvPr/>
        </p:nvSpPr>
        <p:spPr bwMode="auto">
          <a:xfrm>
            <a:off x="4884738" y="4179888"/>
            <a:ext cx="754062" cy="512762"/>
          </a:xfrm>
          <a:custGeom>
            <a:avLst/>
            <a:gdLst>
              <a:gd name="T0" fmla="*/ 0 w 475"/>
              <a:gd name="T1" fmla="*/ 0 h 323"/>
              <a:gd name="T2" fmla="*/ 2147483647 w 475"/>
              <a:gd name="T3" fmla="*/ 2147483647 h 323"/>
              <a:gd name="T4" fmla="*/ 0 60000 65536"/>
              <a:gd name="T5" fmla="*/ 0 60000 65536"/>
              <a:gd name="T6" fmla="*/ 0 w 475"/>
              <a:gd name="T7" fmla="*/ 0 h 323"/>
              <a:gd name="T8" fmla="*/ 475 w 475"/>
              <a:gd name="T9" fmla="*/ 323 h 323"/>
            </a:gdLst>
            <a:ahLst/>
            <a:cxnLst>
              <a:cxn ang="T4">
                <a:pos x="T0" y="T1"/>
              </a:cxn>
              <a:cxn ang="T5">
                <a:pos x="T2" y="T3"/>
              </a:cxn>
            </a:cxnLst>
            <a:rect l="T6" t="T7" r="T8" b="T9"/>
            <a:pathLst>
              <a:path w="475" h="323">
                <a:moveTo>
                  <a:pt x="0" y="0"/>
                </a:moveTo>
                <a:lnTo>
                  <a:pt x="475" y="323"/>
                </a:lnTo>
              </a:path>
            </a:pathLst>
          </a:custGeom>
          <a:noFill/>
          <a:ln w="19050">
            <a:solidFill>
              <a:schemeClr val="tx1"/>
            </a:solidFill>
            <a:round/>
            <a:headEnd type="oval" w="med" len="med"/>
            <a:tailEnd type="oval" w="med" len="med"/>
          </a:ln>
        </p:spPr>
        <p:txBody>
          <a:bodyPr wrap="none">
            <a:spAutoFit/>
          </a:bodyPr>
          <a:lstStyle/>
          <a:p>
            <a:endParaRPr lang="zh-CN" altLang="en-US">
              <a:ea typeface="宋体" charset="-122"/>
            </a:endParaRPr>
          </a:p>
        </p:txBody>
      </p:sp>
      <p:sp>
        <p:nvSpPr>
          <p:cNvPr id="58385" name="Line 14"/>
          <p:cNvSpPr>
            <a:spLocks noChangeShapeType="1"/>
          </p:cNvSpPr>
          <p:nvPr/>
        </p:nvSpPr>
        <p:spPr bwMode="auto">
          <a:xfrm>
            <a:off x="3124200" y="3625850"/>
            <a:ext cx="0" cy="990600"/>
          </a:xfrm>
          <a:prstGeom prst="line">
            <a:avLst/>
          </a:prstGeom>
          <a:noFill/>
          <a:ln w="19050">
            <a:solidFill>
              <a:schemeClr val="tx1"/>
            </a:solidFill>
            <a:round/>
            <a:headEnd/>
            <a:tailEnd/>
          </a:ln>
        </p:spPr>
        <p:txBody>
          <a:bodyPr wrap="none">
            <a:spAutoFit/>
          </a:bodyPr>
          <a:lstStyle/>
          <a:p>
            <a:endParaRPr lang="zh-CN" altLang="en-US"/>
          </a:p>
        </p:txBody>
      </p:sp>
      <p:sp>
        <p:nvSpPr>
          <p:cNvPr id="58386" name="Line 15"/>
          <p:cNvSpPr>
            <a:spLocks noChangeShapeType="1"/>
          </p:cNvSpPr>
          <p:nvPr/>
        </p:nvSpPr>
        <p:spPr bwMode="auto">
          <a:xfrm>
            <a:off x="4267200" y="3625850"/>
            <a:ext cx="0" cy="990600"/>
          </a:xfrm>
          <a:prstGeom prst="line">
            <a:avLst/>
          </a:prstGeom>
          <a:noFill/>
          <a:ln w="19050">
            <a:solidFill>
              <a:schemeClr val="tx1"/>
            </a:solidFill>
            <a:round/>
            <a:headEnd/>
            <a:tailEnd/>
          </a:ln>
        </p:spPr>
        <p:txBody>
          <a:bodyPr wrap="none">
            <a:spAutoFit/>
          </a:bodyPr>
          <a:lstStyle/>
          <a:p>
            <a:endParaRPr lang="zh-CN" altLang="en-US"/>
          </a:p>
        </p:txBody>
      </p:sp>
      <p:sp>
        <p:nvSpPr>
          <p:cNvPr id="58387" name="Text Box 33"/>
          <p:cNvSpPr txBox="1">
            <a:spLocks noChangeArrowheads="1"/>
          </p:cNvSpPr>
          <p:nvPr/>
        </p:nvSpPr>
        <p:spPr bwMode="auto">
          <a:xfrm>
            <a:off x="1320800" y="4997450"/>
            <a:ext cx="5937250" cy="366713"/>
          </a:xfrm>
          <a:prstGeom prst="rect">
            <a:avLst/>
          </a:prstGeom>
          <a:noFill/>
          <a:ln w="19050">
            <a:noFill/>
            <a:miter lim="800000"/>
            <a:headEnd/>
            <a:tailEnd/>
          </a:ln>
        </p:spPr>
        <p:txBody>
          <a:bodyPr wrap="none">
            <a:spAutoFit/>
          </a:bodyPr>
          <a:lstStyle/>
          <a:p>
            <a:r>
              <a:rPr lang="en-US" altLang="zh-CN" sz="1800">
                <a:solidFill>
                  <a:schemeClr val="tx1"/>
                </a:solidFill>
                <a:ea typeface="宋体" charset="-122"/>
              </a:rPr>
              <a:t>A perfect matching M  of weight 5+2+3+6=16 in graph G.</a:t>
            </a:r>
          </a:p>
        </p:txBody>
      </p:sp>
      <p:sp>
        <p:nvSpPr>
          <p:cNvPr id="58388" name="Rectangle 35"/>
          <p:cNvSpPr>
            <a:spLocks noChangeArrowheads="1"/>
          </p:cNvSpPr>
          <p:nvPr/>
        </p:nvSpPr>
        <p:spPr bwMode="auto">
          <a:xfrm>
            <a:off x="838200" y="5562600"/>
            <a:ext cx="7664450" cy="641350"/>
          </a:xfrm>
          <a:prstGeom prst="rect">
            <a:avLst/>
          </a:prstGeom>
          <a:noFill/>
          <a:ln w="19050">
            <a:noFill/>
            <a:miter lim="800000"/>
            <a:headEnd/>
            <a:tailEnd/>
          </a:ln>
        </p:spPr>
        <p:txBody>
          <a:bodyPr wrap="none">
            <a:spAutoFit/>
          </a:bodyPr>
          <a:lstStyle/>
          <a:p>
            <a:pPr algn="l"/>
            <a:r>
              <a:rPr lang="en-US" altLang="zh-CN" sz="1800" b="1">
                <a:solidFill>
                  <a:schemeClr val="tx1"/>
                </a:solidFill>
                <a:ea typeface="宋体" charset="-122"/>
              </a:rPr>
              <a:t>FACT:    </a:t>
            </a:r>
            <a:r>
              <a:rPr lang="en-US" altLang="zh-CN" sz="1800">
                <a:solidFill>
                  <a:schemeClr val="tx1"/>
                </a:solidFill>
                <a:ea typeface="宋体" charset="-122"/>
              </a:rPr>
              <a:t>Minimum weight maximum cardinality matching can be obtained </a:t>
            </a:r>
            <a:br>
              <a:rPr lang="en-US" altLang="zh-CN" sz="1800">
                <a:solidFill>
                  <a:schemeClr val="tx1"/>
                </a:solidFill>
                <a:ea typeface="宋体" charset="-122"/>
              </a:rPr>
            </a:br>
            <a:r>
              <a:rPr lang="en-US" altLang="zh-CN" sz="1800">
                <a:solidFill>
                  <a:schemeClr val="tx1"/>
                </a:solidFill>
                <a:ea typeface="宋体" charset="-122"/>
              </a:rPr>
              <a:t>	 in polynomial time [Jack Edmonds 1965].</a:t>
            </a:r>
          </a:p>
        </p:txBody>
      </p:sp>
      <p:sp>
        <p:nvSpPr>
          <p:cNvPr id="58389" name="Text Box 40"/>
          <p:cNvSpPr txBox="1">
            <a:spLocks noChangeArrowheads="1"/>
          </p:cNvSpPr>
          <p:nvPr/>
        </p:nvSpPr>
        <p:spPr bwMode="auto">
          <a:xfrm>
            <a:off x="2525713" y="3560763"/>
            <a:ext cx="282575" cy="304800"/>
          </a:xfrm>
          <a:prstGeom prst="rect">
            <a:avLst/>
          </a:prstGeom>
          <a:noFill/>
          <a:ln w="101600">
            <a:noFill/>
            <a:miter lim="800000"/>
            <a:headEnd/>
            <a:tailEnd/>
          </a:ln>
        </p:spPr>
        <p:txBody>
          <a:bodyPr wrap="none">
            <a:spAutoFit/>
          </a:bodyPr>
          <a:lstStyle/>
          <a:p>
            <a:r>
              <a:rPr lang="en-US" altLang="zh-CN">
                <a:ea typeface="宋体" charset="-122"/>
              </a:rPr>
              <a:t>5</a:t>
            </a:r>
          </a:p>
        </p:txBody>
      </p:sp>
      <p:sp>
        <p:nvSpPr>
          <p:cNvPr id="58390" name="Text Box 41"/>
          <p:cNvSpPr txBox="1">
            <a:spLocks noChangeArrowheads="1"/>
          </p:cNvSpPr>
          <p:nvPr/>
        </p:nvSpPr>
        <p:spPr bwMode="auto">
          <a:xfrm>
            <a:off x="3505200" y="3321050"/>
            <a:ext cx="282575" cy="304800"/>
          </a:xfrm>
          <a:prstGeom prst="rect">
            <a:avLst/>
          </a:prstGeom>
          <a:noFill/>
          <a:ln w="101600">
            <a:noFill/>
            <a:miter lim="800000"/>
            <a:headEnd/>
            <a:tailEnd/>
          </a:ln>
        </p:spPr>
        <p:txBody>
          <a:bodyPr wrap="none">
            <a:spAutoFit/>
          </a:bodyPr>
          <a:lstStyle/>
          <a:p>
            <a:r>
              <a:rPr lang="en-US" altLang="zh-CN">
                <a:ea typeface="宋体" charset="-122"/>
              </a:rPr>
              <a:t>7</a:t>
            </a:r>
          </a:p>
        </p:txBody>
      </p:sp>
      <p:sp>
        <p:nvSpPr>
          <p:cNvPr id="58391" name="Text Box 42"/>
          <p:cNvSpPr txBox="1">
            <a:spLocks noChangeArrowheads="1"/>
          </p:cNvSpPr>
          <p:nvPr/>
        </p:nvSpPr>
        <p:spPr bwMode="auto">
          <a:xfrm>
            <a:off x="3124200" y="3930650"/>
            <a:ext cx="282575" cy="304800"/>
          </a:xfrm>
          <a:prstGeom prst="rect">
            <a:avLst/>
          </a:prstGeom>
          <a:noFill/>
          <a:ln w="101600">
            <a:noFill/>
            <a:miter lim="800000"/>
            <a:headEnd/>
            <a:tailEnd/>
          </a:ln>
        </p:spPr>
        <p:txBody>
          <a:bodyPr wrap="none">
            <a:spAutoFit/>
          </a:bodyPr>
          <a:lstStyle/>
          <a:p>
            <a:r>
              <a:rPr lang="en-US" altLang="zh-CN">
                <a:ea typeface="宋体" charset="-122"/>
              </a:rPr>
              <a:t>9</a:t>
            </a:r>
          </a:p>
        </p:txBody>
      </p:sp>
      <p:sp>
        <p:nvSpPr>
          <p:cNvPr id="58392" name="Text Box 43"/>
          <p:cNvSpPr txBox="1">
            <a:spLocks noChangeArrowheads="1"/>
          </p:cNvSpPr>
          <p:nvPr/>
        </p:nvSpPr>
        <p:spPr bwMode="auto">
          <a:xfrm>
            <a:off x="3581400" y="4311650"/>
            <a:ext cx="282575" cy="304800"/>
          </a:xfrm>
          <a:prstGeom prst="rect">
            <a:avLst/>
          </a:prstGeom>
          <a:noFill/>
          <a:ln w="101600">
            <a:noFill/>
            <a:miter lim="800000"/>
            <a:headEnd/>
            <a:tailEnd/>
          </a:ln>
        </p:spPr>
        <p:txBody>
          <a:bodyPr wrap="none">
            <a:spAutoFit/>
          </a:bodyPr>
          <a:lstStyle/>
          <a:p>
            <a:r>
              <a:rPr lang="en-US" altLang="zh-CN">
                <a:ea typeface="宋体" charset="-122"/>
              </a:rPr>
              <a:t>2</a:t>
            </a:r>
          </a:p>
        </p:txBody>
      </p:sp>
      <p:sp>
        <p:nvSpPr>
          <p:cNvPr id="58393" name="Text Box 44"/>
          <p:cNvSpPr txBox="1">
            <a:spLocks noChangeArrowheads="1"/>
          </p:cNvSpPr>
          <p:nvPr/>
        </p:nvSpPr>
        <p:spPr bwMode="auto">
          <a:xfrm>
            <a:off x="4495800" y="3625850"/>
            <a:ext cx="282575" cy="304800"/>
          </a:xfrm>
          <a:prstGeom prst="rect">
            <a:avLst/>
          </a:prstGeom>
          <a:noFill/>
          <a:ln w="101600">
            <a:noFill/>
            <a:miter lim="800000"/>
            <a:headEnd/>
            <a:tailEnd/>
          </a:ln>
        </p:spPr>
        <p:txBody>
          <a:bodyPr wrap="none">
            <a:spAutoFit/>
          </a:bodyPr>
          <a:lstStyle/>
          <a:p>
            <a:r>
              <a:rPr lang="en-US" altLang="zh-CN">
                <a:ea typeface="宋体" charset="-122"/>
              </a:rPr>
              <a:t>3</a:t>
            </a:r>
          </a:p>
        </p:txBody>
      </p:sp>
      <p:sp>
        <p:nvSpPr>
          <p:cNvPr id="58394" name="Text Box 45"/>
          <p:cNvSpPr txBox="1">
            <a:spLocks noChangeArrowheads="1"/>
          </p:cNvSpPr>
          <p:nvPr/>
        </p:nvSpPr>
        <p:spPr bwMode="auto">
          <a:xfrm>
            <a:off x="5029200" y="3625850"/>
            <a:ext cx="282575" cy="304800"/>
          </a:xfrm>
          <a:prstGeom prst="rect">
            <a:avLst/>
          </a:prstGeom>
          <a:noFill/>
          <a:ln w="101600">
            <a:noFill/>
            <a:miter lim="800000"/>
            <a:headEnd/>
            <a:tailEnd/>
          </a:ln>
        </p:spPr>
        <p:txBody>
          <a:bodyPr wrap="none">
            <a:spAutoFit/>
          </a:bodyPr>
          <a:lstStyle/>
          <a:p>
            <a:r>
              <a:rPr lang="en-US" altLang="zh-CN">
                <a:ea typeface="宋体" charset="-122"/>
              </a:rPr>
              <a:t>8</a:t>
            </a:r>
          </a:p>
        </p:txBody>
      </p:sp>
      <p:sp>
        <p:nvSpPr>
          <p:cNvPr id="58395" name="Text Box 46"/>
          <p:cNvSpPr txBox="1">
            <a:spLocks noChangeArrowheads="1"/>
          </p:cNvSpPr>
          <p:nvPr/>
        </p:nvSpPr>
        <p:spPr bwMode="auto">
          <a:xfrm>
            <a:off x="5638800" y="3930650"/>
            <a:ext cx="282575" cy="304800"/>
          </a:xfrm>
          <a:prstGeom prst="rect">
            <a:avLst/>
          </a:prstGeom>
          <a:noFill/>
          <a:ln w="101600">
            <a:noFill/>
            <a:miter lim="800000"/>
            <a:headEnd/>
            <a:tailEnd/>
          </a:ln>
        </p:spPr>
        <p:txBody>
          <a:bodyPr wrap="none">
            <a:spAutoFit/>
          </a:bodyPr>
          <a:lstStyle/>
          <a:p>
            <a:r>
              <a:rPr lang="en-US" altLang="zh-CN">
                <a:ea typeface="宋体" charset="-122"/>
              </a:rPr>
              <a:t>6</a:t>
            </a:r>
          </a:p>
        </p:txBody>
      </p:sp>
      <p:sp>
        <p:nvSpPr>
          <p:cNvPr id="58396" name="Text Box 47"/>
          <p:cNvSpPr txBox="1">
            <a:spLocks noChangeArrowheads="1"/>
          </p:cNvSpPr>
          <p:nvPr/>
        </p:nvSpPr>
        <p:spPr bwMode="auto">
          <a:xfrm>
            <a:off x="2514600" y="4311650"/>
            <a:ext cx="282575" cy="304800"/>
          </a:xfrm>
          <a:prstGeom prst="rect">
            <a:avLst/>
          </a:prstGeom>
          <a:noFill/>
          <a:ln w="101600">
            <a:noFill/>
            <a:miter lim="800000"/>
            <a:headEnd/>
            <a:tailEnd/>
          </a:ln>
        </p:spPr>
        <p:txBody>
          <a:bodyPr wrap="none">
            <a:spAutoFit/>
          </a:bodyPr>
          <a:lstStyle/>
          <a:p>
            <a:r>
              <a:rPr lang="en-US" altLang="zh-CN">
                <a:ea typeface="宋体" charset="-122"/>
              </a:rPr>
              <a:t>4</a:t>
            </a:r>
          </a:p>
        </p:txBody>
      </p:sp>
      <p:sp>
        <p:nvSpPr>
          <p:cNvPr id="58397" name="Text Box 48"/>
          <p:cNvSpPr txBox="1">
            <a:spLocks noChangeArrowheads="1"/>
          </p:cNvSpPr>
          <p:nvPr/>
        </p:nvSpPr>
        <p:spPr bwMode="auto">
          <a:xfrm>
            <a:off x="4038600" y="4006850"/>
            <a:ext cx="282575" cy="304800"/>
          </a:xfrm>
          <a:prstGeom prst="rect">
            <a:avLst/>
          </a:prstGeom>
          <a:noFill/>
          <a:ln w="101600">
            <a:noFill/>
            <a:miter lim="800000"/>
            <a:headEnd/>
            <a:tailEnd/>
          </a:ln>
        </p:spPr>
        <p:txBody>
          <a:bodyPr wrap="none">
            <a:spAutoFit/>
          </a:bodyPr>
          <a:lstStyle/>
          <a:p>
            <a:r>
              <a:rPr lang="en-US" altLang="zh-CN">
                <a:ea typeface="宋体" charset="-122"/>
              </a:rPr>
              <a:t>1</a:t>
            </a:r>
          </a:p>
        </p:txBody>
      </p:sp>
      <p:sp>
        <p:nvSpPr>
          <p:cNvPr id="58398" name="Text Box 49"/>
          <p:cNvSpPr txBox="1">
            <a:spLocks noChangeArrowheads="1"/>
          </p:cNvSpPr>
          <p:nvPr/>
        </p:nvSpPr>
        <p:spPr bwMode="auto">
          <a:xfrm>
            <a:off x="4495800" y="4311650"/>
            <a:ext cx="282575" cy="304800"/>
          </a:xfrm>
          <a:prstGeom prst="rect">
            <a:avLst/>
          </a:prstGeom>
          <a:noFill/>
          <a:ln w="101600">
            <a:noFill/>
            <a:miter lim="800000"/>
            <a:headEnd/>
            <a:tailEnd/>
          </a:ln>
        </p:spPr>
        <p:txBody>
          <a:bodyPr wrap="none">
            <a:spAutoFit/>
          </a:bodyPr>
          <a:lstStyle/>
          <a:p>
            <a:r>
              <a:rPr lang="en-US" altLang="zh-CN">
                <a:ea typeface="宋体" charset="-122"/>
              </a:rPr>
              <a:t>7</a:t>
            </a:r>
          </a:p>
        </p:txBody>
      </p:sp>
      <p:sp>
        <p:nvSpPr>
          <p:cNvPr id="58399" name="Text Box 50"/>
          <p:cNvSpPr txBox="1">
            <a:spLocks noChangeArrowheads="1"/>
          </p:cNvSpPr>
          <p:nvPr/>
        </p:nvSpPr>
        <p:spPr bwMode="auto">
          <a:xfrm>
            <a:off x="5181600" y="4159250"/>
            <a:ext cx="282575" cy="304800"/>
          </a:xfrm>
          <a:prstGeom prst="rect">
            <a:avLst/>
          </a:prstGeom>
          <a:noFill/>
          <a:ln w="101600">
            <a:noFill/>
            <a:miter lim="800000"/>
            <a:headEnd/>
            <a:tailEnd/>
          </a:ln>
        </p:spPr>
        <p:txBody>
          <a:bodyPr wrap="none">
            <a:spAutoFit/>
          </a:bodyPr>
          <a:lstStyle/>
          <a:p>
            <a:r>
              <a:rPr lang="en-US" altLang="zh-CN">
                <a:ea typeface="宋体" charset="-122"/>
              </a:rPr>
              <a:t>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z="3200" smtClean="0">
                <a:ea typeface="宋体" charset="-122"/>
              </a:rPr>
              <a:t>Approximation Algorithm for NP-Hard COP</a:t>
            </a:r>
            <a:endParaRPr lang="zh-CN" altLang="en-US" sz="3200" smtClean="0">
              <a:ea typeface="宋体" charset="-122"/>
            </a:endParaRPr>
          </a:p>
        </p:txBody>
      </p:sp>
      <p:sp>
        <p:nvSpPr>
          <p:cNvPr id="23555" name="内容占位符 2"/>
          <p:cNvSpPr>
            <a:spLocks noGrp="1"/>
          </p:cNvSpPr>
          <p:nvPr>
            <p:ph idx="1"/>
          </p:nvPr>
        </p:nvSpPr>
        <p:spPr/>
        <p:txBody>
          <a:bodyPr/>
          <a:lstStyle/>
          <a:p>
            <a:pPr marL="457200" indent="-457200">
              <a:lnSpc>
                <a:spcPct val="140000"/>
              </a:lnSpc>
              <a:buFontTx/>
              <a:buNone/>
            </a:pPr>
            <a:r>
              <a:rPr lang="en-US" altLang="zh-CN" sz="1800" smtClean="0">
                <a:solidFill>
                  <a:schemeClr val="hlink"/>
                </a:solidFill>
                <a:ea typeface="宋体" charset="-122"/>
              </a:rPr>
              <a:t> </a:t>
            </a:r>
            <a:r>
              <a:rPr lang="en-US" altLang="zh-CN" sz="1800" smtClean="0">
                <a:ea typeface="宋体" charset="-122"/>
              </a:rPr>
              <a:t>Algorithm A:    </a:t>
            </a:r>
            <a:r>
              <a:rPr lang="en-US" altLang="zh-CN" sz="1800" smtClean="0">
                <a:solidFill>
                  <a:srgbClr val="FF0000"/>
                </a:solidFill>
                <a:ea typeface="宋体" charset="-122"/>
              </a:rPr>
              <a:t>polynomial</a:t>
            </a:r>
            <a:r>
              <a:rPr lang="en-US" altLang="zh-CN" sz="1800" smtClean="0">
                <a:ea typeface="宋体" charset="-122"/>
              </a:rPr>
              <a:t> time on any input (bit-) size n.</a:t>
            </a:r>
          </a:p>
          <a:p>
            <a:pPr marL="457200" indent="-457200">
              <a:lnSpc>
                <a:spcPct val="140000"/>
              </a:lnSpc>
              <a:buFontTx/>
              <a:buNone/>
            </a:pPr>
            <a:r>
              <a:rPr lang="en-US" altLang="zh-CN" sz="1800" smtClean="0">
                <a:ea typeface="宋体" charset="-122"/>
              </a:rPr>
              <a:t> S</a:t>
            </a:r>
            <a:r>
              <a:rPr lang="en-US" altLang="zh-CN" sz="1800" baseline="-25000" smtClean="0">
                <a:ea typeface="宋体" charset="-122"/>
              </a:rPr>
              <a:t>A</a:t>
            </a:r>
            <a:r>
              <a:rPr lang="en-US" altLang="zh-CN" sz="1800" smtClean="0">
                <a:ea typeface="宋体" charset="-122"/>
              </a:rPr>
              <a:t>    	   feasible solution obtained by algorithm A</a:t>
            </a:r>
          </a:p>
          <a:p>
            <a:pPr marL="457200" indent="-457200">
              <a:lnSpc>
                <a:spcPct val="140000"/>
              </a:lnSpc>
              <a:buFontTx/>
              <a:buNone/>
            </a:pPr>
            <a:r>
              <a:rPr lang="en-US" altLang="zh-CN" sz="1800" smtClean="0">
                <a:ea typeface="宋体" charset="-122"/>
              </a:rPr>
              <a:t> S</a:t>
            </a:r>
            <a:r>
              <a:rPr lang="en-US" altLang="zh-CN" sz="1800" baseline="-25000" smtClean="0">
                <a:ea typeface="宋体" charset="-122"/>
              </a:rPr>
              <a:t>OPT</a:t>
            </a:r>
            <a:r>
              <a:rPr lang="en-US" altLang="zh-CN" sz="1800" smtClean="0">
                <a:ea typeface="宋体" charset="-122"/>
              </a:rPr>
              <a:t>         	   optimum solution.</a:t>
            </a:r>
          </a:p>
          <a:p>
            <a:pPr marL="457200" indent="-457200">
              <a:lnSpc>
                <a:spcPct val="140000"/>
              </a:lnSpc>
              <a:buFontTx/>
              <a:buNone/>
            </a:pPr>
            <a:r>
              <a:rPr lang="en-US" altLang="zh-CN" sz="1800" smtClean="0">
                <a:ea typeface="宋体" charset="-122"/>
              </a:rPr>
              <a:t> C(S</a:t>
            </a:r>
            <a:r>
              <a:rPr lang="en-US" altLang="zh-CN" sz="1800" baseline="-25000" smtClean="0">
                <a:ea typeface="宋体" charset="-122"/>
              </a:rPr>
              <a:t>A</a:t>
            </a:r>
            <a:r>
              <a:rPr lang="en-US" altLang="zh-CN" sz="1800" smtClean="0">
                <a:ea typeface="宋体" charset="-122"/>
              </a:rPr>
              <a:t>) &gt; 0  	   cost of solution obtained by algorithm A </a:t>
            </a:r>
          </a:p>
          <a:p>
            <a:pPr marL="457200" indent="-457200">
              <a:lnSpc>
                <a:spcPct val="140000"/>
              </a:lnSpc>
              <a:buFontTx/>
              <a:buNone/>
            </a:pPr>
            <a:r>
              <a:rPr lang="en-US" altLang="zh-CN" sz="1800" smtClean="0">
                <a:ea typeface="宋体" charset="-122"/>
              </a:rPr>
              <a:t> C(S</a:t>
            </a:r>
            <a:r>
              <a:rPr lang="en-US" altLang="zh-CN" sz="1800" baseline="-25000" smtClean="0">
                <a:ea typeface="宋体" charset="-122"/>
              </a:rPr>
              <a:t>OPT</a:t>
            </a:r>
            <a:r>
              <a:rPr lang="en-US" altLang="zh-CN" sz="1800" smtClean="0">
                <a:ea typeface="宋体" charset="-122"/>
              </a:rPr>
              <a:t>) &gt; 0 	   cost of optimum solution</a:t>
            </a:r>
          </a:p>
          <a:p>
            <a:pPr marL="457200" indent="-457200">
              <a:lnSpc>
                <a:spcPct val="140000"/>
              </a:lnSpc>
              <a:buFontTx/>
              <a:buNone/>
            </a:pPr>
            <a:r>
              <a:rPr lang="en-US" altLang="zh-CN" sz="1800" smtClean="0">
                <a:ea typeface="宋体" charset="-122"/>
              </a:rPr>
              <a:t> </a:t>
            </a:r>
            <a:r>
              <a:rPr lang="en-US" altLang="zh-CN" sz="1800" smtClean="0">
                <a:latin typeface="Symbol" pitchFamily="18" charset="2"/>
                <a:ea typeface="宋体" charset="-122"/>
              </a:rPr>
              <a:t>r </a:t>
            </a:r>
            <a:r>
              <a:rPr lang="en-US" altLang="zh-CN" sz="1800" smtClean="0">
                <a:ea typeface="宋体" charset="-122"/>
              </a:rPr>
              <a:t>= </a:t>
            </a:r>
            <a:r>
              <a:rPr lang="en-US" altLang="zh-CN" sz="1800" smtClean="0">
                <a:latin typeface="Symbol" pitchFamily="18" charset="2"/>
                <a:ea typeface="宋体" charset="-122"/>
              </a:rPr>
              <a:t>r</a:t>
            </a:r>
            <a:r>
              <a:rPr lang="en-US" altLang="zh-CN" sz="1800" smtClean="0">
                <a:ea typeface="宋体" charset="-122"/>
              </a:rPr>
              <a:t>(n) &gt; 1 	   (worst-case) approximation ratio</a:t>
            </a:r>
            <a:br>
              <a:rPr lang="en-US" altLang="zh-CN" sz="1800" smtClean="0">
                <a:ea typeface="宋体" charset="-122"/>
              </a:rPr>
            </a:br>
            <a:r>
              <a:rPr lang="en-US" altLang="zh-CN" sz="1800" smtClean="0">
                <a:ea typeface="宋体" charset="-122"/>
              </a:rPr>
              <a:t> </a:t>
            </a:r>
            <a:r>
              <a:rPr lang="en-US" altLang="zh-CN" sz="1800" b="1" smtClean="0">
                <a:ea typeface="宋体" charset="-122"/>
              </a:rPr>
              <a:t>A is a </a:t>
            </a:r>
            <a:r>
              <a:rPr lang="en-US" altLang="zh-CN" sz="1800" b="1" smtClean="0">
                <a:latin typeface="Symbol" pitchFamily="18" charset="2"/>
                <a:ea typeface="宋体" charset="-122"/>
              </a:rPr>
              <a:t>r</a:t>
            </a:r>
            <a:r>
              <a:rPr lang="en-US" altLang="zh-CN" sz="1800" b="1" smtClean="0">
                <a:ea typeface="宋体" charset="-122"/>
              </a:rPr>
              <a:t>-approximation algorithm if</a:t>
            </a:r>
            <a:r>
              <a:rPr lang="en-US" altLang="zh-CN" sz="1800" smtClean="0">
                <a:ea typeface="宋体" charset="-122"/>
              </a:rPr>
              <a:t> </a:t>
            </a:r>
            <a:r>
              <a:rPr lang="en-US" altLang="zh-CN" sz="1800" b="1" smtClean="0">
                <a:ea typeface="宋体" charset="-122"/>
              </a:rPr>
              <a:t>for all instances:  </a:t>
            </a:r>
            <a:br>
              <a:rPr lang="en-US" altLang="zh-CN" sz="1800" b="1" smtClean="0">
                <a:ea typeface="宋体" charset="-122"/>
              </a:rPr>
            </a:br>
            <a:r>
              <a:rPr lang="en-US" altLang="zh-CN" sz="1800" smtClean="0">
                <a:ea typeface="宋体" charset="-122"/>
              </a:rPr>
              <a:t>		</a:t>
            </a:r>
            <a:r>
              <a:rPr lang="en-US" altLang="zh-CN" sz="1800" smtClean="0">
                <a:latin typeface="Symbol" pitchFamily="18" charset="2"/>
                <a:ea typeface="宋体" charset="-122"/>
              </a:rPr>
              <a:t> r =</a:t>
            </a:r>
            <a:r>
              <a:rPr lang="en-US" altLang="zh-CN" sz="1800" smtClean="0">
                <a:ea typeface="宋体" charset="-122"/>
              </a:rPr>
              <a:t>max(C(S</a:t>
            </a:r>
            <a:r>
              <a:rPr lang="en-US" altLang="zh-CN" sz="1800" baseline="-25000" smtClean="0">
                <a:ea typeface="宋体" charset="-122"/>
              </a:rPr>
              <a:t>OPT</a:t>
            </a:r>
            <a:r>
              <a:rPr lang="en-US" altLang="zh-CN" sz="1800" smtClean="0">
                <a:ea typeface="宋体" charset="-122"/>
              </a:rPr>
              <a:t>) / C(S</a:t>
            </a:r>
            <a:r>
              <a:rPr lang="en-US" altLang="zh-CN" sz="1800" baseline="-25000" smtClean="0">
                <a:ea typeface="宋体" charset="-122"/>
              </a:rPr>
              <a:t>A</a:t>
            </a:r>
            <a:r>
              <a:rPr lang="en-US" altLang="zh-CN" sz="1800" smtClean="0">
                <a:ea typeface="宋体" charset="-122"/>
              </a:rPr>
              <a:t>), C(S</a:t>
            </a:r>
            <a:r>
              <a:rPr lang="en-US" altLang="zh-CN" sz="1800" baseline="-25000" smtClean="0">
                <a:ea typeface="宋体" charset="-122"/>
              </a:rPr>
              <a:t>A</a:t>
            </a:r>
            <a:r>
              <a:rPr lang="en-US" altLang="zh-CN" sz="1800" smtClean="0">
                <a:ea typeface="宋体" charset="-122"/>
              </a:rPr>
              <a:t>) / C(S</a:t>
            </a:r>
            <a:r>
              <a:rPr lang="en-US" altLang="zh-CN" sz="1800" baseline="-25000" smtClean="0">
                <a:ea typeface="宋体" charset="-122"/>
              </a:rPr>
              <a:t>OPT</a:t>
            </a:r>
            <a:r>
              <a:rPr lang="en-US" altLang="zh-CN" sz="1800" smtClean="0">
                <a:ea typeface="宋体" charset="-122"/>
              </a:rPr>
              <a:t>))</a:t>
            </a:r>
          </a:p>
          <a:p>
            <a:pPr marL="457200" indent="-457200">
              <a:buFontTx/>
              <a:buNone/>
            </a:pPr>
            <a:endParaRPr lang="zh-CN" altLang="en-US" sz="1800" smtClean="0">
              <a:ea typeface="宋体" charset="-122"/>
            </a:endParaRPr>
          </a:p>
        </p:txBody>
      </p:sp>
      <p:sp>
        <p:nvSpPr>
          <p:cNvPr id="23556" name="AutoShape 7"/>
          <p:cNvSpPr>
            <a:spLocks noChangeArrowheads="1"/>
          </p:cNvSpPr>
          <p:nvPr/>
        </p:nvSpPr>
        <p:spPr bwMode="auto">
          <a:xfrm>
            <a:off x="2438400" y="6096000"/>
            <a:ext cx="1600200" cy="685800"/>
          </a:xfrm>
          <a:prstGeom prst="wedgeRectCallout">
            <a:avLst>
              <a:gd name="adj1" fmla="val 62403"/>
              <a:gd name="adj2" fmla="val -150694"/>
            </a:avLst>
          </a:prstGeom>
          <a:solidFill>
            <a:srgbClr val="FF3300"/>
          </a:solidFill>
          <a:ln w="19050">
            <a:noFill/>
            <a:miter lim="800000"/>
            <a:headEnd/>
            <a:tailEnd/>
          </a:ln>
        </p:spPr>
        <p:txBody>
          <a:bodyPr/>
          <a:lstStyle/>
          <a:p>
            <a:r>
              <a:rPr lang="en-US" altLang="zh-CN" sz="1600" b="1">
                <a:solidFill>
                  <a:srgbClr val="FFFFFF"/>
                </a:solidFill>
                <a:ea typeface="宋体" charset="-122"/>
              </a:rPr>
              <a:t>for</a:t>
            </a:r>
          </a:p>
          <a:p>
            <a:r>
              <a:rPr lang="en-US" altLang="zh-CN" sz="1600" b="1">
                <a:solidFill>
                  <a:srgbClr val="FFFFFF"/>
                </a:solidFill>
                <a:ea typeface="宋体" charset="-122"/>
              </a:rPr>
              <a:t>Maximization</a:t>
            </a:r>
          </a:p>
        </p:txBody>
      </p:sp>
      <p:sp>
        <p:nvSpPr>
          <p:cNvPr id="23557" name="AutoShape 9"/>
          <p:cNvSpPr>
            <a:spLocks noChangeArrowheads="1"/>
          </p:cNvSpPr>
          <p:nvPr/>
        </p:nvSpPr>
        <p:spPr bwMode="auto">
          <a:xfrm>
            <a:off x="5791200" y="6019800"/>
            <a:ext cx="1600200" cy="685800"/>
          </a:xfrm>
          <a:prstGeom prst="wedgeRectCallout">
            <a:avLst>
              <a:gd name="adj1" fmla="val -63097"/>
              <a:gd name="adj2" fmla="val -139583"/>
            </a:avLst>
          </a:prstGeom>
          <a:solidFill>
            <a:srgbClr val="FF3300"/>
          </a:solidFill>
          <a:ln w="19050">
            <a:noFill/>
            <a:miter lim="800000"/>
            <a:headEnd/>
            <a:tailEnd/>
          </a:ln>
        </p:spPr>
        <p:txBody>
          <a:bodyPr/>
          <a:lstStyle/>
          <a:p>
            <a:r>
              <a:rPr lang="en-US" altLang="zh-CN" sz="1600" b="1">
                <a:solidFill>
                  <a:srgbClr val="FFFFFF"/>
                </a:solidFill>
                <a:ea typeface="宋体" charset="-122"/>
              </a:rPr>
              <a:t>for</a:t>
            </a:r>
          </a:p>
          <a:p>
            <a:r>
              <a:rPr lang="en-US" altLang="zh-CN" sz="1600" b="1">
                <a:solidFill>
                  <a:srgbClr val="FFFFFF"/>
                </a:solidFill>
                <a:ea typeface="宋体" charset="-122"/>
              </a:rPr>
              <a:t>Minimization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z="3600" smtClean="0">
                <a:latin typeface="Arial" charset="0"/>
                <a:ea typeface="宋体" charset="-122"/>
              </a:rPr>
              <a:t>1.5-approximation for metric-TSP</a:t>
            </a:r>
            <a:endParaRPr lang="en-US" altLang="zh-CN" sz="2800" smtClean="0">
              <a:latin typeface="Arial" charset="0"/>
              <a:ea typeface="宋体" charset="-122"/>
            </a:endParaRPr>
          </a:p>
        </p:txBody>
      </p:sp>
      <p:sp>
        <p:nvSpPr>
          <p:cNvPr id="59395" name="Text Box 3"/>
          <p:cNvSpPr txBox="1">
            <a:spLocks noChangeArrowheads="1"/>
          </p:cNvSpPr>
          <p:nvPr/>
        </p:nvSpPr>
        <p:spPr bwMode="auto">
          <a:xfrm>
            <a:off x="685800" y="1762125"/>
            <a:ext cx="4953000" cy="400050"/>
          </a:xfrm>
          <a:prstGeom prst="rect">
            <a:avLst/>
          </a:prstGeom>
          <a:noFill/>
          <a:ln w="12700">
            <a:noFill/>
            <a:miter lim="800000"/>
            <a:headEnd/>
            <a:tailEnd/>
          </a:ln>
        </p:spPr>
        <p:txBody>
          <a:bodyPr>
            <a:spAutoFit/>
          </a:bodyPr>
          <a:lstStyle/>
          <a:p>
            <a:pPr algn="l"/>
            <a:r>
              <a:rPr lang="en-US" altLang="zh-CN" sz="2000">
                <a:solidFill>
                  <a:schemeClr val="tx1"/>
                </a:solidFill>
                <a:ea typeface="宋体" charset="-122"/>
              </a:rPr>
              <a:t>C(T) </a:t>
            </a:r>
            <a:r>
              <a:rPr lang="en-US" altLang="zh-CN" sz="2000">
                <a:solidFill>
                  <a:schemeClr val="tx1"/>
                </a:solidFill>
                <a:ea typeface="宋体" charset="-122"/>
                <a:sym typeface="Symbol" pitchFamily="18" charset="2"/>
              </a:rPr>
              <a:t> </a:t>
            </a:r>
            <a:r>
              <a:rPr lang="en-US" altLang="zh-CN" sz="2000">
                <a:solidFill>
                  <a:schemeClr val="tx1"/>
                </a:solidFill>
                <a:ea typeface="宋体" charset="-122"/>
              </a:rPr>
              <a:t>1.5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C(T</a:t>
            </a:r>
            <a:r>
              <a:rPr lang="en-US" altLang="zh-CN" sz="2000" baseline="-25000">
                <a:solidFill>
                  <a:schemeClr val="tx1"/>
                </a:solidFill>
                <a:ea typeface="宋体" charset="-122"/>
              </a:rPr>
              <a:t>OPT</a:t>
            </a:r>
            <a:r>
              <a:rPr lang="en-US" altLang="zh-CN" sz="2000">
                <a:solidFill>
                  <a:schemeClr val="tx1"/>
                </a:solidFill>
                <a:ea typeface="宋体" charset="-122"/>
              </a:rPr>
              <a:t>)  [Christofides, 1976]</a:t>
            </a:r>
          </a:p>
        </p:txBody>
      </p:sp>
      <p:sp>
        <p:nvSpPr>
          <p:cNvPr id="60469" name="Text Box 60"/>
          <p:cNvSpPr txBox="1">
            <a:spLocks noChangeArrowheads="1"/>
          </p:cNvSpPr>
          <p:nvPr/>
        </p:nvSpPr>
        <p:spPr bwMode="auto">
          <a:xfrm>
            <a:off x="838200" y="5118100"/>
            <a:ext cx="7772400" cy="1739900"/>
          </a:xfrm>
          <a:prstGeom prst="rect">
            <a:avLst/>
          </a:prstGeom>
          <a:noFill/>
          <a:ln w="12700">
            <a:noFill/>
            <a:miter lim="800000"/>
            <a:headEnd/>
            <a:tailEnd/>
          </a:ln>
        </p:spPr>
        <p:txBody>
          <a:bodyPr>
            <a:spAutoFit/>
          </a:bodyPr>
          <a:lstStyle/>
          <a:p>
            <a:pPr algn="l"/>
            <a:r>
              <a:rPr lang="en-US" altLang="zh-CN" sz="1800" b="1">
                <a:solidFill>
                  <a:schemeClr val="tx1"/>
                </a:solidFill>
                <a:ea typeface="宋体" charset="-122"/>
              </a:rPr>
              <a:t>FACTS:</a:t>
            </a:r>
            <a:r>
              <a:rPr lang="en-US" altLang="zh-CN" sz="1800">
                <a:solidFill>
                  <a:schemeClr val="tx1"/>
                </a:solidFill>
                <a:ea typeface="宋体" charset="-122"/>
              </a:rPr>
              <a:t>  </a:t>
            </a:r>
          </a:p>
          <a:p>
            <a:pPr algn="l"/>
            <a:r>
              <a:rPr lang="en-US" altLang="zh-CN" sz="1800">
                <a:solidFill>
                  <a:schemeClr val="tx1"/>
                </a:solidFill>
                <a:ea typeface="宋体" charset="-122"/>
              </a:rPr>
              <a:t>    Any graph has even # of odd degree nodes. (Hence, M exists.)</a:t>
            </a:r>
          </a:p>
          <a:p>
            <a:pPr algn="l"/>
            <a:r>
              <a:rPr lang="en-US" altLang="zh-CN" sz="1800">
                <a:solidFill>
                  <a:schemeClr val="tx1"/>
                </a:solidFill>
                <a:ea typeface="宋体" charset="-122"/>
              </a:rPr>
              <a:t>    C(MST) </a:t>
            </a:r>
            <a:r>
              <a:rPr lang="en-US" altLang="zh-CN" sz="1800">
                <a:solidFill>
                  <a:schemeClr val="tx1"/>
                </a:solidFill>
                <a:ea typeface="宋体" charset="-122"/>
                <a:sym typeface="Symbol" pitchFamily="18" charset="2"/>
              </a:rPr>
              <a:t>  </a:t>
            </a:r>
            <a:r>
              <a:rPr lang="en-US" altLang="zh-CN" sz="1800">
                <a:solidFill>
                  <a:schemeClr val="tx1"/>
                </a:solidFill>
                <a:ea typeface="宋体" charset="-122"/>
              </a:rPr>
              <a:t>C(T</a:t>
            </a:r>
            <a:r>
              <a:rPr lang="en-US" altLang="zh-CN" sz="1800" baseline="-25000">
                <a:solidFill>
                  <a:schemeClr val="tx1"/>
                </a:solidFill>
                <a:ea typeface="宋体" charset="-122"/>
              </a:rPr>
              <a:t>OPT</a:t>
            </a:r>
            <a:r>
              <a:rPr lang="en-US" altLang="zh-CN" sz="1800">
                <a:solidFill>
                  <a:schemeClr val="tx1"/>
                </a:solidFill>
                <a:ea typeface="宋体" charset="-122"/>
              </a:rPr>
              <a:t>)</a:t>
            </a:r>
          </a:p>
          <a:p>
            <a:pPr algn="l"/>
            <a:r>
              <a:rPr lang="en-US" altLang="zh-CN" sz="1800">
                <a:solidFill>
                  <a:schemeClr val="tx1"/>
                </a:solidFill>
                <a:ea typeface="宋体" charset="-122"/>
              </a:rPr>
              <a:t>         C(M) </a:t>
            </a:r>
            <a:r>
              <a:rPr lang="en-US" altLang="zh-CN" sz="1800">
                <a:solidFill>
                  <a:schemeClr val="tx1"/>
                </a:solidFill>
                <a:ea typeface="宋体" charset="-122"/>
                <a:sym typeface="Symbol" pitchFamily="18" charset="2"/>
              </a:rPr>
              <a:t>  0.5  </a:t>
            </a:r>
            <a:r>
              <a:rPr lang="en-US" altLang="zh-CN" sz="1800">
                <a:solidFill>
                  <a:schemeClr val="tx1"/>
                </a:solidFill>
                <a:ea typeface="宋体" charset="-122"/>
              </a:rPr>
              <a:t>C(T</a:t>
            </a:r>
            <a:r>
              <a:rPr lang="en-US" altLang="zh-CN" sz="1800" baseline="-25000">
                <a:solidFill>
                  <a:schemeClr val="tx1"/>
                </a:solidFill>
                <a:ea typeface="宋体" charset="-122"/>
              </a:rPr>
              <a:t>OPT</a:t>
            </a:r>
            <a:r>
              <a:rPr lang="en-US" altLang="zh-CN" sz="1800">
                <a:solidFill>
                  <a:schemeClr val="tx1"/>
                </a:solidFill>
                <a:ea typeface="宋体" charset="-122"/>
              </a:rPr>
              <a:t>)</a:t>
            </a:r>
          </a:p>
          <a:p>
            <a:pPr algn="l"/>
            <a:r>
              <a:rPr lang="en-US" altLang="zh-CN" sz="1800">
                <a:solidFill>
                  <a:schemeClr val="tx1"/>
                </a:solidFill>
                <a:ea typeface="宋体" charset="-122"/>
              </a:rPr>
              <a:t>         C(E)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C(MST) + C(M)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1.5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C(T</a:t>
            </a:r>
            <a:r>
              <a:rPr lang="en-US" altLang="zh-CN" sz="1800" baseline="-25000">
                <a:solidFill>
                  <a:schemeClr val="tx1"/>
                </a:solidFill>
                <a:ea typeface="宋体" charset="-122"/>
              </a:rPr>
              <a:t>OPT</a:t>
            </a:r>
            <a:r>
              <a:rPr lang="en-US" altLang="zh-CN" sz="1800">
                <a:solidFill>
                  <a:schemeClr val="tx1"/>
                </a:solidFill>
                <a:ea typeface="宋体" charset="-122"/>
              </a:rPr>
              <a:t>)</a:t>
            </a:r>
          </a:p>
          <a:p>
            <a:pPr algn="l"/>
            <a:r>
              <a:rPr lang="en-US" altLang="zh-CN" sz="1800">
                <a:solidFill>
                  <a:schemeClr val="tx1"/>
                </a:solidFill>
                <a:ea typeface="宋体" charset="-122"/>
              </a:rPr>
              <a:t>         C(T)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C(E)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1.5 </a:t>
            </a:r>
            <a:r>
              <a:rPr lang="en-US" altLang="zh-CN" sz="1800">
                <a:solidFill>
                  <a:schemeClr val="tx1"/>
                </a:solidFill>
                <a:ea typeface="宋体" charset="-122"/>
                <a:sym typeface="Symbol" pitchFamily="18" charset="2"/>
              </a:rPr>
              <a:t></a:t>
            </a:r>
            <a:r>
              <a:rPr lang="en-US" altLang="zh-CN" sz="1800">
                <a:solidFill>
                  <a:schemeClr val="tx1"/>
                </a:solidFill>
                <a:ea typeface="宋体" charset="-122"/>
              </a:rPr>
              <a:t> C(T</a:t>
            </a:r>
            <a:r>
              <a:rPr lang="en-US" altLang="zh-CN" sz="1800" baseline="-25000">
                <a:solidFill>
                  <a:schemeClr val="tx1"/>
                </a:solidFill>
                <a:ea typeface="宋体" charset="-122"/>
              </a:rPr>
              <a:t>OPT</a:t>
            </a:r>
            <a:r>
              <a:rPr lang="en-US" altLang="zh-CN" sz="1800">
                <a:solidFill>
                  <a:schemeClr val="tx1"/>
                </a:solidFill>
                <a:ea typeface="宋体" charset="-122"/>
              </a:rPr>
              <a:t>)</a:t>
            </a:r>
          </a:p>
        </p:txBody>
      </p:sp>
      <p:sp>
        <p:nvSpPr>
          <p:cNvPr id="54" name="Oval 27"/>
          <p:cNvSpPr>
            <a:spLocks noChangeArrowheads="1"/>
          </p:cNvSpPr>
          <p:nvPr/>
        </p:nvSpPr>
        <p:spPr bwMode="auto">
          <a:xfrm>
            <a:off x="5419725" y="31115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55" name="Oval 31"/>
          <p:cNvSpPr>
            <a:spLocks noChangeArrowheads="1"/>
          </p:cNvSpPr>
          <p:nvPr/>
        </p:nvSpPr>
        <p:spPr bwMode="auto">
          <a:xfrm>
            <a:off x="6715125" y="24257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56" name="Oval 32"/>
          <p:cNvSpPr>
            <a:spLocks noChangeArrowheads="1"/>
          </p:cNvSpPr>
          <p:nvPr/>
        </p:nvSpPr>
        <p:spPr bwMode="auto">
          <a:xfrm>
            <a:off x="7553325" y="20447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57" name="Oval 33"/>
          <p:cNvSpPr>
            <a:spLocks noChangeArrowheads="1"/>
          </p:cNvSpPr>
          <p:nvPr/>
        </p:nvSpPr>
        <p:spPr bwMode="auto">
          <a:xfrm>
            <a:off x="8239125" y="24257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58" name="Oval 34"/>
          <p:cNvSpPr>
            <a:spLocks noChangeArrowheads="1"/>
          </p:cNvSpPr>
          <p:nvPr/>
        </p:nvSpPr>
        <p:spPr bwMode="auto">
          <a:xfrm>
            <a:off x="7781925" y="32639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59" name="Oval 30"/>
          <p:cNvSpPr>
            <a:spLocks noChangeArrowheads="1"/>
          </p:cNvSpPr>
          <p:nvPr/>
        </p:nvSpPr>
        <p:spPr bwMode="auto">
          <a:xfrm>
            <a:off x="7553325" y="39497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0" name="Oval 28"/>
          <p:cNvSpPr>
            <a:spLocks noChangeArrowheads="1"/>
          </p:cNvSpPr>
          <p:nvPr/>
        </p:nvSpPr>
        <p:spPr bwMode="auto">
          <a:xfrm>
            <a:off x="5343525" y="4178300"/>
            <a:ext cx="228600" cy="228600"/>
          </a:xfrm>
          <a:prstGeom prst="ellipse">
            <a:avLst/>
          </a:prstGeom>
          <a:solidFill>
            <a:srgbClr val="FF9999"/>
          </a:solidFill>
          <a:ln w="12700">
            <a:solidFill>
              <a:srgbClr val="FF3300"/>
            </a:solidFill>
            <a:round/>
            <a:headEnd/>
            <a:tailEnd/>
          </a:ln>
        </p:spPr>
        <p:txBody>
          <a:bodyPr anchor="ctr">
            <a:spAutoFit/>
          </a:bodyPr>
          <a:lstStyle/>
          <a:p>
            <a:endParaRPr lang="zh-CN" altLang="en-US">
              <a:ea typeface="宋体" charset="-122"/>
            </a:endParaRPr>
          </a:p>
        </p:txBody>
      </p:sp>
      <p:sp>
        <p:nvSpPr>
          <p:cNvPr id="61" name="Oval 29"/>
          <p:cNvSpPr>
            <a:spLocks noChangeArrowheads="1"/>
          </p:cNvSpPr>
          <p:nvPr/>
        </p:nvSpPr>
        <p:spPr bwMode="auto">
          <a:xfrm>
            <a:off x="5267325" y="37973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2" name="Oval 26"/>
          <p:cNvSpPr>
            <a:spLocks noChangeArrowheads="1"/>
          </p:cNvSpPr>
          <p:nvPr/>
        </p:nvSpPr>
        <p:spPr bwMode="auto">
          <a:xfrm>
            <a:off x="4276725" y="40259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3" name="Oval 25"/>
          <p:cNvSpPr>
            <a:spLocks noChangeArrowheads="1"/>
          </p:cNvSpPr>
          <p:nvPr/>
        </p:nvSpPr>
        <p:spPr bwMode="auto">
          <a:xfrm>
            <a:off x="3667125" y="31115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59407" name="Freeform 11"/>
          <p:cNvSpPr>
            <a:spLocks/>
          </p:cNvSpPr>
          <p:nvPr/>
        </p:nvSpPr>
        <p:spPr bwMode="auto">
          <a:xfrm>
            <a:off x="3778250" y="3228975"/>
            <a:ext cx="879475" cy="34925"/>
          </a:xfrm>
          <a:custGeom>
            <a:avLst/>
            <a:gdLst>
              <a:gd name="T0" fmla="*/ 0 w 554"/>
              <a:gd name="T1" fmla="*/ 0 h 22"/>
              <a:gd name="T2" fmla="*/ 2147483647 w 554"/>
              <a:gd name="T3" fmla="*/ 2147483647 h 22"/>
              <a:gd name="T4" fmla="*/ 0 60000 65536"/>
              <a:gd name="T5" fmla="*/ 0 60000 65536"/>
              <a:gd name="T6" fmla="*/ 0 w 554"/>
              <a:gd name="T7" fmla="*/ 0 h 22"/>
              <a:gd name="T8" fmla="*/ 554 w 554"/>
              <a:gd name="T9" fmla="*/ 22 h 22"/>
            </a:gdLst>
            <a:ahLst/>
            <a:cxnLst>
              <a:cxn ang="T4">
                <a:pos x="T0" y="T1"/>
              </a:cxn>
              <a:cxn ang="T5">
                <a:pos x="T2" y="T3"/>
              </a:cxn>
            </a:cxnLst>
            <a:rect l="T6" t="T7" r="T8" b="T9"/>
            <a:pathLst>
              <a:path w="554" h="22">
                <a:moveTo>
                  <a:pt x="0" y="0"/>
                </a:moveTo>
                <a:lnTo>
                  <a:pt x="554" y="22"/>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59408" name="Freeform 12"/>
          <p:cNvSpPr>
            <a:spLocks/>
          </p:cNvSpPr>
          <p:nvPr/>
        </p:nvSpPr>
        <p:spPr bwMode="auto">
          <a:xfrm>
            <a:off x="4657725" y="3263900"/>
            <a:ext cx="727075" cy="655638"/>
          </a:xfrm>
          <a:custGeom>
            <a:avLst/>
            <a:gdLst>
              <a:gd name="T0" fmla="*/ 0 w 458"/>
              <a:gd name="T1" fmla="*/ 0 h 413"/>
              <a:gd name="T2" fmla="*/ 2147483647 w 458"/>
              <a:gd name="T3" fmla="*/ 2147483647 h 413"/>
              <a:gd name="T4" fmla="*/ 0 60000 65536"/>
              <a:gd name="T5" fmla="*/ 0 60000 65536"/>
              <a:gd name="T6" fmla="*/ 0 w 458"/>
              <a:gd name="T7" fmla="*/ 0 h 413"/>
              <a:gd name="T8" fmla="*/ 458 w 458"/>
              <a:gd name="T9" fmla="*/ 413 h 413"/>
            </a:gdLst>
            <a:ahLst/>
            <a:cxnLst>
              <a:cxn ang="T4">
                <a:pos x="T0" y="T1"/>
              </a:cxn>
              <a:cxn ang="T5">
                <a:pos x="T2" y="T3"/>
              </a:cxn>
            </a:cxnLst>
            <a:rect l="T6" t="T7" r="T8" b="T9"/>
            <a:pathLst>
              <a:path w="458" h="413">
                <a:moveTo>
                  <a:pt x="0" y="0"/>
                </a:moveTo>
                <a:lnTo>
                  <a:pt x="458" y="413"/>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59409" name="Freeform 13"/>
          <p:cNvSpPr>
            <a:spLocks/>
          </p:cNvSpPr>
          <p:nvPr/>
        </p:nvSpPr>
        <p:spPr bwMode="auto">
          <a:xfrm>
            <a:off x="4387850" y="3919538"/>
            <a:ext cx="996950" cy="223837"/>
          </a:xfrm>
          <a:custGeom>
            <a:avLst/>
            <a:gdLst>
              <a:gd name="T0" fmla="*/ 2147483647 w 628"/>
              <a:gd name="T1" fmla="*/ 0 h 141"/>
              <a:gd name="T2" fmla="*/ 0 w 628"/>
              <a:gd name="T3" fmla="*/ 2147483647 h 141"/>
              <a:gd name="T4" fmla="*/ 0 60000 65536"/>
              <a:gd name="T5" fmla="*/ 0 60000 65536"/>
              <a:gd name="T6" fmla="*/ 0 w 628"/>
              <a:gd name="T7" fmla="*/ 0 h 141"/>
              <a:gd name="T8" fmla="*/ 628 w 628"/>
              <a:gd name="T9" fmla="*/ 141 h 141"/>
            </a:gdLst>
            <a:ahLst/>
            <a:cxnLst>
              <a:cxn ang="T4">
                <a:pos x="T0" y="T1"/>
              </a:cxn>
              <a:cxn ang="T5">
                <a:pos x="T2" y="T3"/>
              </a:cxn>
            </a:cxnLst>
            <a:rect l="T6" t="T7" r="T8" b="T9"/>
            <a:pathLst>
              <a:path w="628" h="141">
                <a:moveTo>
                  <a:pt x="628" y="0"/>
                </a:moveTo>
                <a:lnTo>
                  <a:pt x="0" y="141"/>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59410" name="Freeform 14"/>
          <p:cNvSpPr>
            <a:spLocks/>
          </p:cNvSpPr>
          <p:nvPr/>
        </p:nvSpPr>
        <p:spPr bwMode="auto">
          <a:xfrm>
            <a:off x="5384800" y="3919538"/>
            <a:ext cx="101600" cy="385762"/>
          </a:xfrm>
          <a:custGeom>
            <a:avLst/>
            <a:gdLst>
              <a:gd name="T0" fmla="*/ 0 w 64"/>
              <a:gd name="T1" fmla="*/ 0 h 243"/>
              <a:gd name="T2" fmla="*/ 2147483647 w 64"/>
              <a:gd name="T3" fmla="*/ 2147483647 h 243"/>
              <a:gd name="T4" fmla="*/ 0 60000 65536"/>
              <a:gd name="T5" fmla="*/ 0 60000 65536"/>
              <a:gd name="T6" fmla="*/ 0 w 64"/>
              <a:gd name="T7" fmla="*/ 0 h 243"/>
              <a:gd name="T8" fmla="*/ 64 w 64"/>
              <a:gd name="T9" fmla="*/ 243 h 243"/>
            </a:gdLst>
            <a:ahLst/>
            <a:cxnLst>
              <a:cxn ang="T4">
                <a:pos x="T0" y="T1"/>
              </a:cxn>
              <a:cxn ang="T5">
                <a:pos x="T2" y="T3"/>
              </a:cxn>
            </a:cxnLst>
            <a:rect l="T6" t="T7" r="T8" b="T9"/>
            <a:pathLst>
              <a:path w="64" h="243">
                <a:moveTo>
                  <a:pt x="0" y="0"/>
                </a:moveTo>
                <a:lnTo>
                  <a:pt x="64" y="243"/>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59411" name="Freeform 15"/>
          <p:cNvSpPr>
            <a:spLocks/>
          </p:cNvSpPr>
          <p:nvPr/>
        </p:nvSpPr>
        <p:spPr bwMode="auto">
          <a:xfrm>
            <a:off x="5373688" y="3217863"/>
            <a:ext cx="163512" cy="701675"/>
          </a:xfrm>
          <a:custGeom>
            <a:avLst/>
            <a:gdLst>
              <a:gd name="T0" fmla="*/ 0 w 103"/>
              <a:gd name="T1" fmla="*/ 2147483647 h 442"/>
              <a:gd name="T2" fmla="*/ 2147483647 w 103"/>
              <a:gd name="T3" fmla="*/ 0 h 442"/>
              <a:gd name="T4" fmla="*/ 0 60000 65536"/>
              <a:gd name="T5" fmla="*/ 0 60000 65536"/>
              <a:gd name="T6" fmla="*/ 0 w 103"/>
              <a:gd name="T7" fmla="*/ 0 h 442"/>
              <a:gd name="T8" fmla="*/ 103 w 103"/>
              <a:gd name="T9" fmla="*/ 442 h 442"/>
            </a:gdLst>
            <a:ahLst/>
            <a:cxnLst>
              <a:cxn ang="T4">
                <a:pos x="T0" y="T1"/>
              </a:cxn>
              <a:cxn ang="T5">
                <a:pos x="T2" y="T3"/>
              </a:cxn>
            </a:cxnLst>
            <a:rect l="T6" t="T7" r="T8" b="T9"/>
            <a:pathLst>
              <a:path w="103" h="442">
                <a:moveTo>
                  <a:pt x="0" y="442"/>
                </a:moveTo>
                <a:lnTo>
                  <a:pt x="103" y="0"/>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59412" name="Freeform 16"/>
          <p:cNvSpPr>
            <a:spLocks/>
          </p:cNvSpPr>
          <p:nvPr/>
        </p:nvSpPr>
        <p:spPr bwMode="auto">
          <a:xfrm>
            <a:off x="5384800" y="3340100"/>
            <a:ext cx="2092325" cy="568325"/>
          </a:xfrm>
          <a:custGeom>
            <a:avLst/>
            <a:gdLst>
              <a:gd name="T0" fmla="*/ 0 w 1318"/>
              <a:gd name="T1" fmla="*/ 2147483647 h 358"/>
              <a:gd name="T2" fmla="*/ 2147483647 w 1318"/>
              <a:gd name="T3" fmla="*/ 0 h 358"/>
              <a:gd name="T4" fmla="*/ 0 60000 65536"/>
              <a:gd name="T5" fmla="*/ 0 60000 65536"/>
              <a:gd name="T6" fmla="*/ 0 w 1318"/>
              <a:gd name="T7" fmla="*/ 0 h 358"/>
              <a:gd name="T8" fmla="*/ 1318 w 1318"/>
              <a:gd name="T9" fmla="*/ 358 h 358"/>
            </a:gdLst>
            <a:ahLst/>
            <a:cxnLst>
              <a:cxn ang="T4">
                <a:pos x="T0" y="T1"/>
              </a:cxn>
              <a:cxn ang="T5">
                <a:pos x="T2" y="T3"/>
              </a:cxn>
            </a:cxnLst>
            <a:rect l="T6" t="T7" r="T8" b="T9"/>
            <a:pathLst>
              <a:path w="1318" h="358">
                <a:moveTo>
                  <a:pt x="0" y="358"/>
                </a:moveTo>
                <a:lnTo>
                  <a:pt x="1318" y="0"/>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59413" name="Freeform 17"/>
          <p:cNvSpPr>
            <a:spLocks/>
          </p:cNvSpPr>
          <p:nvPr/>
        </p:nvSpPr>
        <p:spPr bwMode="auto">
          <a:xfrm>
            <a:off x="7477125" y="3340100"/>
            <a:ext cx="427038" cy="41275"/>
          </a:xfrm>
          <a:custGeom>
            <a:avLst/>
            <a:gdLst>
              <a:gd name="T0" fmla="*/ 0 w 269"/>
              <a:gd name="T1" fmla="*/ 0 h 26"/>
              <a:gd name="T2" fmla="*/ 2147483647 w 269"/>
              <a:gd name="T3" fmla="*/ 2147483647 h 26"/>
              <a:gd name="T4" fmla="*/ 0 60000 65536"/>
              <a:gd name="T5" fmla="*/ 0 60000 65536"/>
              <a:gd name="T6" fmla="*/ 0 w 269"/>
              <a:gd name="T7" fmla="*/ 0 h 26"/>
              <a:gd name="T8" fmla="*/ 269 w 269"/>
              <a:gd name="T9" fmla="*/ 26 h 26"/>
            </a:gdLst>
            <a:ahLst/>
            <a:cxnLst>
              <a:cxn ang="T4">
                <a:pos x="T0" y="T1"/>
              </a:cxn>
              <a:cxn ang="T5">
                <a:pos x="T2" y="T3"/>
              </a:cxn>
            </a:cxnLst>
            <a:rect l="T6" t="T7" r="T8" b="T9"/>
            <a:pathLst>
              <a:path w="269" h="26">
                <a:moveTo>
                  <a:pt x="0" y="0"/>
                </a:moveTo>
                <a:lnTo>
                  <a:pt x="269" y="26"/>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59414" name="Line 18"/>
          <p:cNvSpPr>
            <a:spLocks noChangeShapeType="1"/>
          </p:cNvSpPr>
          <p:nvPr/>
        </p:nvSpPr>
        <p:spPr bwMode="auto">
          <a:xfrm flipH="1">
            <a:off x="7096125" y="3340100"/>
            <a:ext cx="381000" cy="457200"/>
          </a:xfrm>
          <a:prstGeom prst="line">
            <a:avLst/>
          </a:prstGeom>
          <a:noFill/>
          <a:ln w="12700">
            <a:solidFill>
              <a:schemeClr val="tx1"/>
            </a:solidFill>
            <a:round/>
            <a:headEnd type="oval" w="med" len="med"/>
            <a:tailEnd type="oval" w="med" len="med"/>
          </a:ln>
        </p:spPr>
        <p:txBody>
          <a:bodyPr>
            <a:spAutoFit/>
          </a:bodyPr>
          <a:lstStyle/>
          <a:p>
            <a:endParaRPr lang="zh-CN" altLang="en-US"/>
          </a:p>
        </p:txBody>
      </p:sp>
      <p:sp>
        <p:nvSpPr>
          <p:cNvPr id="59415" name="Freeform 19"/>
          <p:cNvSpPr>
            <a:spLocks/>
          </p:cNvSpPr>
          <p:nvPr/>
        </p:nvSpPr>
        <p:spPr bwMode="auto">
          <a:xfrm>
            <a:off x="7096125" y="3797300"/>
            <a:ext cx="593725" cy="254000"/>
          </a:xfrm>
          <a:custGeom>
            <a:avLst/>
            <a:gdLst>
              <a:gd name="T0" fmla="*/ 0 w 374"/>
              <a:gd name="T1" fmla="*/ 0 h 160"/>
              <a:gd name="T2" fmla="*/ 2147483647 w 374"/>
              <a:gd name="T3" fmla="*/ 2147483647 h 160"/>
              <a:gd name="T4" fmla="*/ 0 60000 65536"/>
              <a:gd name="T5" fmla="*/ 0 60000 65536"/>
              <a:gd name="T6" fmla="*/ 0 w 374"/>
              <a:gd name="T7" fmla="*/ 0 h 160"/>
              <a:gd name="T8" fmla="*/ 374 w 374"/>
              <a:gd name="T9" fmla="*/ 160 h 160"/>
            </a:gdLst>
            <a:ahLst/>
            <a:cxnLst>
              <a:cxn ang="T4">
                <a:pos x="T0" y="T1"/>
              </a:cxn>
              <a:cxn ang="T5">
                <a:pos x="T2" y="T3"/>
              </a:cxn>
            </a:cxnLst>
            <a:rect l="T6" t="T7" r="T8" b="T9"/>
            <a:pathLst>
              <a:path w="374" h="160">
                <a:moveTo>
                  <a:pt x="0" y="0"/>
                </a:moveTo>
                <a:lnTo>
                  <a:pt x="374" y="160"/>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59416" name="Line 20"/>
          <p:cNvSpPr>
            <a:spLocks noChangeShapeType="1"/>
          </p:cNvSpPr>
          <p:nvPr/>
        </p:nvSpPr>
        <p:spPr bwMode="auto">
          <a:xfrm flipV="1">
            <a:off x="7477125" y="2654300"/>
            <a:ext cx="0" cy="685800"/>
          </a:xfrm>
          <a:prstGeom prst="line">
            <a:avLst/>
          </a:prstGeom>
          <a:noFill/>
          <a:ln w="12700">
            <a:solidFill>
              <a:schemeClr val="tx1"/>
            </a:solidFill>
            <a:round/>
            <a:headEnd type="oval" w="med" len="med"/>
            <a:tailEnd type="oval" w="med" len="med"/>
          </a:ln>
        </p:spPr>
        <p:txBody>
          <a:bodyPr>
            <a:spAutoFit/>
          </a:bodyPr>
          <a:lstStyle/>
          <a:p>
            <a:endParaRPr lang="zh-CN" altLang="en-US"/>
          </a:p>
        </p:txBody>
      </p:sp>
      <p:sp>
        <p:nvSpPr>
          <p:cNvPr id="59417" name="Freeform 21"/>
          <p:cNvSpPr>
            <a:spLocks/>
          </p:cNvSpPr>
          <p:nvPr/>
        </p:nvSpPr>
        <p:spPr bwMode="auto">
          <a:xfrm>
            <a:off x="6826250" y="2557463"/>
            <a:ext cx="650875" cy="96837"/>
          </a:xfrm>
          <a:custGeom>
            <a:avLst/>
            <a:gdLst>
              <a:gd name="T0" fmla="*/ 2147483647 w 410"/>
              <a:gd name="T1" fmla="*/ 2147483647 h 61"/>
              <a:gd name="T2" fmla="*/ 0 w 410"/>
              <a:gd name="T3" fmla="*/ 0 h 61"/>
              <a:gd name="T4" fmla="*/ 0 60000 65536"/>
              <a:gd name="T5" fmla="*/ 0 60000 65536"/>
              <a:gd name="T6" fmla="*/ 0 w 410"/>
              <a:gd name="T7" fmla="*/ 0 h 61"/>
              <a:gd name="T8" fmla="*/ 410 w 410"/>
              <a:gd name="T9" fmla="*/ 61 h 61"/>
            </a:gdLst>
            <a:ahLst/>
            <a:cxnLst>
              <a:cxn ang="T4">
                <a:pos x="T0" y="T1"/>
              </a:cxn>
              <a:cxn ang="T5">
                <a:pos x="T2" y="T3"/>
              </a:cxn>
            </a:cxnLst>
            <a:rect l="T6" t="T7" r="T8" b="T9"/>
            <a:pathLst>
              <a:path w="410" h="61">
                <a:moveTo>
                  <a:pt x="410" y="61"/>
                </a:moveTo>
                <a:lnTo>
                  <a:pt x="0" y="0"/>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59418" name="Freeform 22"/>
          <p:cNvSpPr>
            <a:spLocks/>
          </p:cNvSpPr>
          <p:nvPr/>
        </p:nvSpPr>
        <p:spPr bwMode="auto">
          <a:xfrm>
            <a:off x="7467600" y="2659063"/>
            <a:ext cx="390525" cy="147637"/>
          </a:xfrm>
          <a:custGeom>
            <a:avLst/>
            <a:gdLst>
              <a:gd name="T0" fmla="*/ 0 w 246"/>
              <a:gd name="T1" fmla="*/ 0 h 93"/>
              <a:gd name="T2" fmla="*/ 2147483647 w 246"/>
              <a:gd name="T3" fmla="*/ 2147483647 h 93"/>
              <a:gd name="T4" fmla="*/ 0 60000 65536"/>
              <a:gd name="T5" fmla="*/ 0 60000 65536"/>
              <a:gd name="T6" fmla="*/ 0 w 246"/>
              <a:gd name="T7" fmla="*/ 0 h 93"/>
              <a:gd name="T8" fmla="*/ 246 w 246"/>
              <a:gd name="T9" fmla="*/ 93 h 93"/>
            </a:gdLst>
            <a:ahLst/>
            <a:cxnLst>
              <a:cxn ang="T4">
                <a:pos x="T0" y="T1"/>
              </a:cxn>
              <a:cxn ang="T5">
                <a:pos x="T2" y="T3"/>
              </a:cxn>
            </a:cxnLst>
            <a:rect l="T6" t="T7" r="T8" b="T9"/>
            <a:pathLst>
              <a:path w="246" h="93">
                <a:moveTo>
                  <a:pt x="0" y="0"/>
                </a:moveTo>
                <a:lnTo>
                  <a:pt x="246" y="93"/>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59419" name="Freeform 23"/>
          <p:cNvSpPr>
            <a:spLocks/>
          </p:cNvSpPr>
          <p:nvPr/>
        </p:nvSpPr>
        <p:spPr bwMode="auto">
          <a:xfrm>
            <a:off x="7858125" y="2536825"/>
            <a:ext cx="512763" cy="269875"/>
          </a:xfrm>
          <a:custGeom>
            <a:avLst/>
            <a:gdLst>
              <a:gd name="T0" fmla="*/ 0 w 323"/>
              <a:gd name="T1" fmla="*/ 2147483647 h 170"/>
              <a:gd name="T2" fmla="*/ 2147483647 w 323"/>
              <a:gd name="T3" fmla="*/ 0 h 170"/>
              <a:gd name="T4" fmla="*/ 0 60000 65536"/>
              <a:gd name="T5" fmla="*/ 0 60000 65536"/>
              <a:gd name="T6" fmla="*/ 0 w 323"/>
              <a:gd name="T7" fmla="*/ 0 h 170"/>
              <a:gd name="T8" fmla="*/ 323 w 323"/>
              <a:gd name="T9" fmla="*/ 170 h 170"/>
            </a:gdLst>
            <a:ahLst/>
            <a:cxnLst>
              <a:cxn ang="T4">
                <a:pos x="T0" y="T1"/>
              </a:cxn>
              <a:cxn ang="T5">
                <a:pos x="T2" y="T3"/>
              </a:cxn>
            </a:cxnLst>
            <a:rect l="T6" t="T7" r="T8" b="T9"/>
            <a:pathLst>
              <a:path w="323" h="170">
                <a:moveTo>
                  <a:pt x="0" y="170"/>
                </a:moveTo>
                <a:lnTo>
                  <a:pt x="323" y="0"/>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59420" name="Freeform 24"/>
          <p:cNvSpPr>
            <a:spLocks/>
          </p:cNvSpPr>
          <p:nvPr/>
        </p:nvSpPr>
        <p:spPr bwMode="auto">
          <a:xfrm>
            <a:off x="7477125" y="2151063"/>
            <a:ext cx="203200" cy="503237"/>
          </a:xfrm>
          <a:custGeom>
            <a:avLst/>
            <a:gdLst>
              <a:gd name="T0" fmla="*/ 0 w 128"/>
              <a:gd name="T1" fmla="*/ 2147483647 h 317"/>
              <a:gd name="T2" fmla="*/ 2147483647 w 128"/>
              <a:gd name="T3" fmla="*/ 0 h 317"/>
              <a:gd name="T4" fmla="*/ 0 60000 65536"/>
              <a:gd name="T5" fmla="*/ 0 60000 65536"/>
              <a:gd name="T6" fmla="*/ 0 w 128"/>
              <a:gd name="T7" fmla="*/ 0 h 317"/>
              <a:gd name="T8" fmla="*/ 128 w 128"/>
              <a:gd name="T9" fmla="*/ 317 h 317"/>
            </a:gdLst>
            <a:ahLst/>
            <a:cxnLst>
              <a:cxn ang="T4">
                <a:pos x="T0" y="T1"/>
              </a:cxn>
              <a:cxn ang="T5">
                <a:pos x="T2" y="T3"/>
              </a:cxn>
            </a:cxnLst>
            <a:rect l="T6" t="T7" r="T8" b="T9"/>
            <a:pathLst>
              <a:path w="128" h="317">
                <a:moveTo>
                  <a:pt x="0" y="317"/>
                </a:moveTo>
                <a:lnTo>
                  <a:pt x="128" y="0"/>
                </a:lnTo>
              </a:path>
            </a:pathLst>
          </a:custGeom>
          <a:noFill/>
          <a:ln w="12700">
            <a:solidFill>
              <a:schemeClr val="tx1"/>
            </a:solidFill>
            <a:round/>
            <a:headEnd type="oval" w="med" len="med"/>
            <a:tailEnd type="oval" w="med" len="med"/>
          </a:ln>
        </p:spPr>
        <p:txBody>
          <a:bodyPr>
            <a:spAutoFit/>
          </a:bodyPr>
          <a:lstStyle/>
          <a:p>
            <a:endParaRPr lang="zh-CN" altLang="en-US">
              <a:ea typeface="宋体" charset="-122"/>
            </a:endParaRPr>
          </a:p>
        </p:txBody>
      </p:sp>
      <p:sp>
        <p:nvSpPr>
          <p:cNvPr id="78" name="Freeform 35"/>
          <p:cNvSpPr>
            <a:spLocks/>
          </p:cNvSpPr>
          <p:nvPr/>
        </p:nvSpPr>
        <p:spPr bwMode="auto">
          <a:xfrm>
            <a:off x="3768725" y="3228975"/>
            <a:ext cx="630238" cy="914400"/>
          </a:xfrm>
          <a:custGeom>
            <a:avLst/>
            <a:gdLst>
              <a:gd name="T0" fmla="*/ 0 w 397"/>
              <a:gd name="T1" fmla="*/ 0 h 576"/>
              <a:gd name="T2" fmla="*/ 2147483647 w 397"/>
              <a:gd name="T3" fmla="*/ 2147483647 h 576"/>
              <a:gd name="T4" fmla="*/ 0 60000 65536"/>
              <a:gd name="T5" fmla="*/ 0 60000 65536"/>
              <a:gd name="T6" fmla="*/ 0 w 397"/>
              <a:gd name="T7" fmla="*/ 0 h 576"/>
              <a:gd name="T8" fmla="*/ 397 w 397"/>
              <a:gd name="T9" fmla="*/ 576 h 576"/>
            </a:gdLst>
            <a:ahLst/>
            <a:cxnLst>
              <a:cxn ang="T4">
                <a:pos x="T0" y="T1"/>
              </a:cxn>
              <a:cxn ang="T5">
                <a:pos x="T2" y="T3"/>
              </a:cxn>
            </a:cxnLst>
            <a:rect l="T6" t="T7" r="T8" b="T9"/>
            <a:pathLst>
              <a:path w="397" h="576">
                <a:moveTo>
                  <a:pt x="0" y="0"/>
                </a:moveTo>
                <a:lnTo>
                  <a:pt x="397" y="576"/>
                </a:lnTo>
              </a:path>
            </a:pathLst>
          </a:custGeom>
          <a:noFill/>
          <a:ln w="19050" cap="rnd">
            <a:solidFill>
              <a:srgbClr val="FF3300"/>
            </a:solidFill>
            <a:prstDash val="sysDot"/>
            <a:round/>
            <a:headEnd/>
            <a:tailEnd/>
          </a:ln>
        </p:spPr>
        <p:txBody>
          <a:bodyPr>
            <a:spAutoFit/>
          </a:bodyPr>
          <a:lstStyle/>
          <a:p>
            <a:endParaRPr lang="zh-CN" altLang="en-US">
              <a:ea typeface="宋体" charset="-122"/>
            </a:endParaRPr>
          </a:p>
        </p:txBody>
      </p:sp>
      <p:sp>
        <p:nvSpPr>
          <p:cNvPr id="79" name="Freeform 36"/>
          <p:cNvSpPr>
            <a:spLocks/>
          </p:cNvSpPr>
          <p:nvPr/>
        </p:nvSpPr>
        <p:spPr bwMode="auto">
          <a:xfrm>
            <a:off x="5384800" y="3929063"/>
            <a:ext cx="223838" cy="385762"/>
          </a:xfrm>
          <a:custGeom>
            <a:avLst/>
            <a:gdLst>
              <a:gd name="T0" fmla="*/ 2147483647 w 141"/>
              <a:gd name="T1" fmla="*/ 2147483647 h 243"/>
              <a:gd name="T2" fmla="*/ 2147483647 w 141"/>
              <a:gd name="T3" fmla="*/ 2147483647 h 243"/>
              <a:gd name="T4" fmla="*/ 2147483647 w 141"/>
              <a:gd name="T5" fmla="*/ 2147483647 h 243"/>
              <a:gd name="T6" fmla="*/ 0 w 141"/>
              <a:gd name="T7" fmla="*/ 0 h 243"/>
              <a:gd name="T8" fmla="*/ 0 60000 65536"/>
              <a:gd name="T9" fmla="*/ 0 60000 65536"/>
              <a:gd name="T10" fmla="*/ 0 60000 65536"/>
              <a:gd name="T11" fmla="*/ 0 60000 65536"/>
              <a:gd name="T12" fmla="*/ 0 w 141"/>
              <a:gd name="T13" fmla="*/ 0 h 243"/>
              <a:gd name="T14" fmla="*/ 141 w 141"/>
              <a:gd name="T15" fmla="*/ 243 h 243"/>
            </a:gdLst>
            <a:ahLst/>
            <a:cxnLst>
              <a:cxn ang="T8">
                <a:pos x="T0" y="T1"/>
              </a:cxn>
              <a:cxn ang="T9">
                <a:pos x="T2" y="T3"/>
              </a:cxn>
              <a:cxn ang="T10">
                <a:pos x="T4" y="T5"/>
              </a:cxn>
              <a:cxn ang="T11">
                <a:pos x="T6" y="T7"/>
              </a:cxn>
            </a:cxnLst>
            <a:rect l="T12" t="T13" r="T14" b="T15"/>
            <a:pathLst>
              <a:path w="141" h="243">
                <a:moveTo>
                  <a:pt x="70" y="243"/>
                </a:moveTo>
                <a:cubicBezTo>
                  <a:pt x="81" y="227"/>
                  <a:pt x="127" y="179"/>
                  <a:pt x="134" y="147"/>
                </a:cubicBezTo>
                <a:cubicBezTo>
                  <a:pt x="141" y="115"/>
                  <a:pt x="137" y="75"/>
                  <a:pt x="115" y="51"/>
                </a:cubicBezTo>
                <a:cubicBezTo>
                  <a:pt x="93" y="27"/>
                  <a:pt x="24" y="11"/>
                  <a:pt x="0" y="0"/>
                </a:cubicBezTo>
              </a:path>
            </a:pathLst>
          </a:custGeom>
          <a:noFill/>
          <a:ln w="19050" cap="rnd">
            <a:solidFill>
              <a:srgbClr val="FF3300"/>
            </a:solidFill>
            <a:prstDash val="sysDot"/>
            <a:round/>
            <a:headEnd/>
            <a:tailEnd/>
          </a:ln>
        </p:spPr>
        <p:txBody>
          <a:bodyPr>
            <a:spAutoFit/>
          </a:bodyPr>
          <a:lstStyle/>
          <a:p>
            <a:endParaRPr lang="zh-CN" altLang="en-US">
              <a:ea typeface="宋体" charset="-122"/>
            </a:endParaRPr>
          </a:p>
        </p:txBody>
      </p:sp>
      <p:sp>
        <p:nvSpPr>
          <p:cNvPr id="80" name="Freeform 37"/>
          <p:cNvSpPr>
            <a:spLocks/>
          </p:cNvSpPr>
          <p:nvPr/>
        </p:nvSpPr>
        <p:spPr bwMode="auto">
          <a:xfrm>
            <a:off x="5537200" y="2568575"/>
            <a:ext cx="1300163" cy="649288"/>
          </a:xfrm>
          <a:custGeom>
            <a:avLst/>
            <a:gdLst>
              <a:gd name="T0" fmla="*/ 2147483647 w 819"/>
              <a:gd name="T1" fmla="*/ 0 h 409"/>
              <a:gd name="T2" fmla="*/ 0 w 819"/>
              <a:gd name="T3" fmla="*/ 2147483647 h 409"/>
              <a:gd name="T4" fmla="*/ 0 60000 65536"/>
              <a:gd name="T5" fmla="*/ 0 60000 65536"/>
              <a:gd name="T6" fmla="*/ 0 w 819"/>
              <a:gd name="T7" fmla="*/ 0 h 409"/>
              <a:gd name="T8" fmla="*/ 819 w 819"/>
              <a:gd name="T9" fmla="*/ 409 h 409"/>
            </a:gdLst>
            <a:ahLst/>
            <a:cxnLst>
              <a:cxn ang="T4">
                <a:pos x="T0" y="T1"/>
              </a:cxn>
              <a:cxn ang="T5">
                <a:pos x="T2" y="T3"/>
              </a:cxn>
            </a:cxnLst>
            <a:rect l="T6" t="T7" r="T8" b="T9"/>
            <a:pathLst>
              <a:path w="819" h="409">
                <a:moveTo>
                  <a:pt x="819" y="0"/>
                </a:moveTo>
                <a:lnTo>
                  <a:pt x="0" y="409"/>
                </a:lnTo>
              </a:path>
            </a:pathLst>
          </a:custGeom>
          <a:noFill/>
          <a:ln w="19050" cap="rnd">
            <a:solidFill>
              <a:srgbClr val="FF3300"/>
            </a:solidFill>
            <a:prstDash val="sysDot"/>
            <a:round/>
            <a:headEnd/>
            <a:tailEnd/>
          </a:ln>
        </p:spPr>
        <p:txBody>
          <a:bodyPr>
            <a:spAutoFit/>
          </a:bodyPr>
          <a:lstStyle/>
          <a:p>
            <a:endParaRPr lang="zh-CN" altLang="en-US">
              <a:ea typeface="宋体" charset="-122"/>
            </a:endParaRPr>
          </a:p>
        </p:txBody>
      </p:sp>
      <p:sp>
        <p:nvSpPr>
          <p:cNvPr id="81" name="Freeform 38"/>
          <p:cNvSpPr>
            <a:spLocks/>
          </p:cNvSpPr>
          <p:nvPr/>
        </p:nvSpPr>
        <p:spPr bwMode="auto">
          <a:xfrm>
            <a:off x="7689850" y="2162175"/>
            <a:ext cx="701675" cy="385763"/>
          </a:xfrm>
          <a:custGeom>
            <a:avLst/>
            <a:gdLst>
              <a:gd name="T0" fmla="*/ 0 w 442"/>
              <a:gd name="T1" fmla="*/ 0 h 243"/>
              <a:gd name="T2" fmla="*/ 2147483647 w 442"/>
              <a:gd name="T3" fmla="*/ 2147483647 h 243"/>
              <a:gd name="T4" fmla="*/ 0 60000 65536"/>
              <a:gd name="T5" fmla="*/ 0 60000 65536"/>
              <a:gd name="T6" fmla="*/ 0 w 442"/>
              <a:gd name="T7" fmla="*/ 0 h 243"/>
              <a:gd name="T8" fmla="*/ 442 w 442"/>
              <a:gd name="T9" fmla="*/ 243 h 243"/>
            </a:gdLst>
            <a:ahLst/>
            <a:cxnLst>
              <a:cxn ang="T4">
                <a:pos x="T0" y="T1"/>
              </a:cxn>
              <a:cxn ang="T5">
                <a:pos x="T2" y="T3"/>
              </a:cxn>
            </a:cxnLst>
            <a:rect l="T6" t="T7" r="T8" b="T9"/>
            <a:pathLst>
              <a:path w="442" h="243">
                <a:moveTo>
                  <a:pt x="0" y="0"/>
                </a:moveTo>
                <a:lnTo>
                  <a:pt x="442" y="243"/>
                </a:lnTo>
              </a:path>
            </a:pathLst>
          </a:custGeom>
          <a:noFill/>
          <a:ln w="19050" cap="rnd">
            <a:solidFill>
              <a:srgbClr val="FF3300"/>
            </a:solidFill>
            <a:prstDash val="sysDot"/>
            <a:round/>
            <a:headEnd/>
            <a:tailEnd/>
          </a:ln>
        </p:spPr>
        <p:txBody>
          <a:bodyPr>
            <a:spAutoFit/>
          </a:bodyPr>
          <a:lstStyle/>
          <a:p>
            <a:endParaRPr lang="zh-CN" altLang="en-US">
              <a:ea typeface="宋体" charset="-122"/>
            </a:endParaRPr>
          </a:p>
        </p:txBody>
      </p:sp>
      <p:sp>
        <p:nvSpPr>
          <p:cNvPr id="82" name="Freeform 39"/>
          <p:cNvSpPr>
            <a:spLocks/>
          </p:cNvSpPr>
          <p:nvPr/>
        </p:nvSpPr>
        <p:spPr bwMode="auto">
          <a:xfrm>
            <a:off x="7710488" y="3381375"/>
            <a:ext cx="203200" cy="690563"/>
          </a:xfrm>
          <a:custGeom>
            <a:avLst/>
            <a:gdLst>
              <a:gd name="T0" fmla="*/ 2147483647 w 128"/>
              <a:gd name="T1" fmla="*/ 0 h 435"/>
              <a:gd name="T2" fmla="*/ 0 w 128"/>
              <a:gd name="T3" fmla="*/ 2147483647 h 435"/>
              <a:gd name="T4" fmla="*/ 0 60000 65536"/>
              <a:gd name="T5" fmla="*/ 0 60000 65536"/>
              <a:gd name="T6" fmla="*/ 0 w 128"/>
              <a:gd name="T7" fmla="*/ 0 h 435"/>
              <a:gd name="T8" fmla="*/ 128 w 128"/>
              <a:gd name="T9" fmla="*/ 435 h 435"/>
            </a:gdLst>
            <a:ahLst/>
            <a:cxnLst>
              <a:cxn ang="T4">
                <a:pos x="T0" y="T1"/>
              </a:cxn>
              <a:cxn ang="T5">
                <a:pos x="T2" y="T3"/>
              </a:cxn>
            </a:cxnLst>
            <a:rect l="T6" t="T7" r="T8" b="T9"/>
            <a:pathLst>
              <a:path w="128" h="435">
                <a:moveTo>
                  <a:pt x="128" y="0"/>
                </a:moveTo>
                <a:lnTo>
                  <a:pt x="0" y="435"/>
                </a:lnTo>
              </a:path>
            </a:pathLst>
          </a:custGeom>
          <a:noFill/>
          <a:ln w="19050" cap="rnd">
            <a:solidFill>
              <a:srgbClr val="FF3300"/>
            </a:solidFill>
            <a:prstDash val="sysDot"/>
            <a:round/>
            <a:headEnd/>
            <a:tailEnd/>
          </a:ln>
        </p:spPr>
        <p:txBody>
          <a:bodyPr>
            <a:spAutoFit/>
          </a:bodyPr>
          <a:lstStyle/>
          <a:p>
            <a:endParaRPr lang="zh-CN" altLang="en-US">
              <a:ea typeface="宋体" charset="-122"/>
            </a:endParaRPr>
          </a:p>
        </p:txBody>
      </p:sp>
      <p:sp>
        <p:nvSpPr>
          <p:cNvPr id="83" name="Freeform 40"/>
          <p:cNvSpPr>
            <a:spLocks/>
          </p:cNvSpPr>
          <p:nvPr/>
        </p:nvSpPr>
        <p:spPr bwMode="auto">
          <a:xfrm>
            <a:off x="3768725" y="3217863"/>
            <a:ext cx="630238" cy="944562"/>
          </a:xfrm>
          <a:custGeom>
            <a:avLst/>
            <a:gdLst>
              <a:gd name="T0" fmla="*/ 0 w 397"/>
              <a:gd name="T1" fmla="*/ 0 h 595"/>
              <a:gd name="T2" fmla="*/ 2147483647 w 397"/>
              <a:gd name="T3" fmla="*/ 2147483647 h 595"/>
              <a:gd name="T4" fmla="*/ 0 60000 65536"/>
              <a:gd name="T5" fmla="*/ 0 60000 65536"/>
              <a:gd name="T6" fmla="*/ 0 w 397"/>
              <a:gd name="T7" fmla="*/ 0 h 595"/>
              <a:gd name="T8" fmla="*/ 397 w 397"/>
              <a:gd name="T9" fmla="*/ 595 h 595"/>
            </a:gdLst>
            <a:ahLst/>
            <a:cxnLst>
              <a:cxn ang="T4">
                <a:pos x="T0" y="T1"/>
              </a:cxn>
              <a:cxn ang="T5">
                <a:pos x="T2" y="T3"/>
              </a:cxn>
            </a:cxnLst>
            <a:rect l="T6" t="T7" r="T8" b="T9"/>
            <a:pathLst>
              <a:path w="397" h="595">
                <a:moveTo>
                  <a:pt x="0" y="0"/>
                </a:moveTo>
                <a:lnTo>
                  <a:pt x="397" y="595"/>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84" name="Freeform 41"/>
          <p:cNvSpPr>
            <a:spLocks/>
          </p:cNvSpPr>
          <p:nvPr/>
        </p:nvSpPr>
        <p:spPr bwMode="auto">
          <a:xfrm>
            <a:off x="4368800" y="3919538"/>
            <a:ext cx="1004888" cy="223837"/>
          </a:xfrm>
          <a:custGeom>
            <a:avLst/>
            <a:gdLst>
              <a:gd name="T0" fmla="*/ 0 w 633"/>
              <a:gd name="T1" fmla="*/ 2147483647 h 141"/>
              <a:gd name="T2" fmla="*/ 2147483647 w 633"/>
              <a:gd name="T3" fmla="*/ 0 h 141"/>
              <a:gd name="T4" fmla="*/ 0 60000 65536"/>
              <a:gd name="T5" fmla="*/ 0 60000 65536"/>
              <a:gd name="T6" fmla="*/ 0 w 633"/>
              <a:gd name="T7" fmla="*/ 0 h 141"/>
              <a:gd name="T8" fmla="*/ 633 w 633"/>
              <a:gd name="T9" fmla="*/ 141 h 141"/>
            </a:gdLst>
            <a:ahLst/>
            <a:cxnLst>
              <a:cxn ang="T4">
                <a:pos x="T0" y="T1"/>
              </a:cxn>
              <a:cxn ang="T5">
                <a:pos x="T2" y="T3"/>
              </a:cxn>
            </a:cxnLst>
            <a:rect l="T6" t="T7" r="T8" b="T9"/>
            <a:pathLst>
              <a:path w="633" h="141">
                <a:moveTo>
                  <a:pt x="0" y="141"/>
                </a:moveTo>
                <a:lnTo>
                  <a:pt x="633" y="0"/>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85" name="Freeform 42"/>
          <p:cNvSpPr>
            <a:spLocks/>
          </p:cNvSpPr>
          <p:nvPr/>
        </p:nvSpPr>
        <p:spPr bwMode="auto">
          <a:xfrm>
            <a:off x="5384800" y="3929063"/>
            <a:ext cx="111125" cy="376237"/>
          </a:xfrm>
          <a:custGeom>
            <a:avLst/>
            <a:gdLst>
              <a:gd name="T0" fmla="*/ 0 w 70"/>
              <a:gd name="T1" fmla="*/ 0 h 237"/>
              <a:gd name="T2" fmla="*/ 2147483647 w 70"/>
              <a:gd name="T3" fmla="*/ 2147483647 h 237"/>
              <a:gd name="T4" fmla="*/ 0 60000 65536"/>
              <a:gd name="T5" fmla="*/ 0 60000 65536"/>
              <a:gd name="T6" fmla="*/ 0 w 70"/>
              <a:gd name="T7" fmla="*/ 0 h 237"/>
              <a:gd name="T8" fmla="*/ 70 w 70"/>
              <a:gd name="T9" fmla="*/ 237 h 237"/>
            </a:gdLst>
            <a:ahLst/>
            <a:cxnLst>
              <a:cxn ang="T4">
                <a:pos x="T0" y="T1"/>
              </a:cxn>
              <a:cxn ang="T5">
                <a:pos x="T2" y="T3"/>
              </a:cxn>
            </a:cxnLst>
            <a:rect l="T6" t="T7" r="T8" b="T9"/>
            <a:pathLst>
              <a:path w="70" h="237">
                <a:moveTo>
                  <a:pt x="0" y="0"/>
                </a:moveTo>
                <a:lnTo>
                  <a:pt x="70" y="237"/>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86" name="Freeform 43"/>
          <p:cNvSpPr>
            <a:spLocks/>
          </p:cNvSpPr>
          <p:nvPr/>
        </p:nvSpPr>
        <p:spPr bwMode="auto">
          <a:xfrm>
            <a:off x="5475288" y="3349625"/>
            <a:ext cx="2011362" cy="976313"/>
          </a:xfrm>
          <a:custGeom>
            <a:avLst/>
            <a:gdLst>
              <a:gd name="T0" fmla="*/ 0 w 1267"/>
              <a:gd name="T1" fmla="*/ 2147483647 h 615"/>
              <a:gd name="T2" fmla="*/ 2147483647 w 1267"/>
              <a:gd name="T3" fmla="*/ 0 h 615"/>
              <a:gd name="T4" fmla="*/ 0 60000 65536"/>
              <a:gd name="T5" fmla="*/ 0 60000 65536"/>
              <a:gd name="T6" fmla="*/ 0 w 1267"/>
              <a:gd name="T7" fmla="*/ 0 h 615"/>
              <a:gd name="T8" fmla="*/ 1267 w 1267"/>
              <a:gd name="T9" fmla="*/ 615 h 615"/>
            </a:gdLst>
            <a:ahLst/>
            <a:cxnLst>
              <a:cxn ang="T4">
                <a:pos x="T0" y="T1"/>
              </a:cxn>
              <a:cxn ang="T5">
                <a:pos x="T2" y="T3"/>
              </a:cxn>
            </a:cxnLst>
            <a:rect l="T6" t="T7" r="T8" b="T9"/>
            <a:pathLst>
              <a:path w="1267" h="615">
                <a:moveTo>
                  <a:pt x="0" y="615"/>
                </a:moveTo>
                <a:lnTo>
                  <a:pt x="1267" y="0"/>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87" name="Freeform 44"/>
          <p:cNvSpPr>
            <a:spLocks/>
          </p:cNvSpPr>
          <p:nvPr/>
        </p:nvSpPr>
        <p:spPr bwMode="auto">
          <a:xfrm>
            <a:off x="7100888" y="3349625"/>
            <a:ext cx="376237" cy="447675"/>
          </a:xfrm>
          <a:custGeom>
            <a:avLst/>
            <a:gdLst>
              <a:gd name="T0" fmla="*/ 2147483647 w 237"/>
              <a:gd name="T1" fmla="*/ 0 h 282"/>
              <a:gd name="T2" fmla="*/ 0 w 237"/>
              <a:gd name="T3" fmla="*/ 2147483647 h 282"/>
              <a:gd name="T4" fmla="*/ 0 60000 65536"/>
              <a:gd name="T5" fmla="*/ 0 60000 65536"/>
              <a:gd name="T6" fmla="*/ 0 w 237"/>
              <a:gd name="T7" fmla="*/ 0 h 282"/>
              <a:gd name="T8" fmla="*/ 237 w 237"/>
              <a:gd name="T9" fmla="*/ 282 h 282"/>
            </a:gdLst>
            <a:ahLst/>
            <a:cxnLst>
              <a:cxn ang="T4">
                <a:pos x="T0" y="T1"/>
              </a:cxn>
              <a:cxn ang="T5">
                <a:pos x="T2" y="T3"/>
              </a:cxn>
            </a:cxnLst>
            <a:rect l="T6" t="T7" r="T8" b="T9"/>
            <a:pathLst>
              <a:path w="237" h="282">
                <a:moveTo>
                  <a:pt x="237" y="0"/>
                </a:moveTo>
                <a:lnTo>
                  <a:pt x="0" y="282"/>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88" name="Freeform 45"/>
          <p:cNvSpPr>
            <a:spLocks/>
          </p:cNvSpPr>
          <p:nvPr/>
        </p:nvSpPr>
        <p:spPr bwMode="auto">
          <a:xfrm>
            <a:off x="7100888" y="3797300"/>
            <a:ext cx="588962" cy="263525"/>
          </a:xfrm>
          <a:custGeom>
            <a:avLst/>
            <a:gdLst>
              <a:gd name="T0" fmla="*/ 0 w 371"/>
              <a:gd name="T1" fmla="*/ 0 h 166"/>
              <a:gd name="T2" fmla="*/ 2147483647 w 371"/>
              <a:gd name="T3" fmla="*/ 2147483647 h 166"/>
              <a:gd name="T4" fmla="*/ 0 60000 65536"/>
              <a:gd name="T5" fmla="*/ 0 60000 65536"/>
              <a:gd name="T6" fmla="*/ 0 w 371"/>
              <a:gd name="T7" fmla="*/ 0 h 166"/>
              <a:gd name="T8" fmla="*/ 371 w 371"/>
              <a:gd name="T9" fmla="*/ 166 h 166"/>
            </a:gdLst>
            <a:ahLst/>
            <a:cxnLst>
              <a:cxn ang="T4">
                <a:pos x="T0" y="T1"/>
              </a:cxn>
              <a:cxn ang="T5">
                <a:pos x="T2" y="T3"/>
              </a:cxn>
            </a:cxnLst>
            <a:rect l="T6" t="T7" r="T8" b="T9"/>
            <a:pathLst>
              <a:path w="371" h="166">
                <a:moveTo>
                  <a:pt x="0" y="0"/>
                </a:moveTo>
                <a:lnTo>
                  <a:pt x="371" y="166"/>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89" name="Freeform 46"/>
          <p:cNvSpPr>
            <a:spLocks/>
          </p:cNvSpPr>
          <p:nvPr/>
        </p:nvSpPr>
        <p:spPr bwMode="auto">
          <a:xfrm>
            <a:off x="7689850" y="3381375"/>
            <a:ext cx="223838" cy="679450"/>
          </a:xfrm>
          <a:custGeom>
            <a:avLst/>
            <a:gdLst>
              <a:gd name="T0" fmla="*/ 0 w 141"/>
              <a:gd name="T1" fmla="*/ 2147483647 h 428"/>
              <a:gd name="T2" fmla="*/ 2147483647 w 141"/>
              <a:gd name="T3" fmla="*/ 0 h 428"/>
              <a:gd name="T4" fmla="*/ 0 60000 65536"/>
              <a:gd name="T5" fmla="*/ 0 60000 65536"/>
              <a:gd name="T6" fmla="*/ 0 w 141"/>
              <a:gd name="T7" fmla="*/ 0 h 428"/>
              <a:gd name="T8" fmla="*/ 141 w 141"/>
              <a:gd name="T9" fmla="*/ 428 h 428"/>
            </a:gdLst>
            <a:ahLst/>
            <a:cxnLst>
              <a:cxn ang="T4">
                <a:pos x="T0" y="T1"/>
              </a:cxn>
              <a:cxn ang="T5">
                <a:pos x="T2" y="T3"/>
              </a:cxn>
            </a:cxnLst>
            <a:rect l="T6" t="T7" r="T8" b="T9"/>
            <a:pathLst>
              <a:path w="141" h="428">
                <a:moveTo>
                  <a:pt x="0" y="428"/>
                </a:moveTo>
                <a:lnTo>
                  <a:pt x="141" y="0"/>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90" name="Freeform 47"/>
          <p:cNvSpPr>
            <a:spLocks/>
          </p:cNvSpPr>
          <p:nvPr/>
        </p:nvSpPr>
        <p:spPr bwMode="auto">
          <a:xfrm>
            <a:off x="7477125" y="2670175"/>
            <a:ext cx="436563" cy="720725"/>
          </a:xfrm>
          <a:custGeom>
            <a:avLst/>
            <a:gdLst>
              <a:gd name="T0" fmla="*/ 2147483647 w 275"/>
              <a:gd name="T1" fmla="*/ 2147483647 h 454"/>
              <a:gd name="T2" fmla="*/ 0 w 275"/>
              <a:gd name="T3" fmla="*/ 0 h 454"/>
              <a:gd name="T4" fmla="*/ 0 60000 65536"/>
              <a:gd name="T5" fmla="*/ 0 60000 65536"/>
              <a:gd name="T6" fmla="*/ 0 w 275"/>
              <a:gd name="T7" fmla="*/ 0 h 454"/>
              <a:gd name="T8" fmla="*/ 275 w 275"/>
              <a:gd name="T9" fmla="*/ 454 h 454"/>
            </a:gdLst>
            <a:ahLst/>
            <a:cxnLst>
              <a:cxn ang="T4">
                <a:pos x="T0" y="T1"/>
              </a:cxn>
              <a:cxn ang="T5">
                <a:pos x="T2" y="T3"/>
              </a:cxn>
            </a:cxnLst>
            <a:rect l="T6" t="T7" r="T8" b="T9"/>
            <a:pathLst>
              <a:path w="275" h="454">
                <a:moveTo>
                  <a:pt x="275" y="454"/>
                </a:moveTo>
                <a:lnTo>
                  <a:pt x="0" y="0"/>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91" name="Freeform 48"/>
          <p:cNvSpPr>
            <a:spLocks/>
          </p:cNvSpPr>
          <p:nvPr/>
        </p:nvSpPr>
        <p:spPr bwMode="auto">
          <a:xfrm>
            <a:off x="7467600" y="2659063"/>
            <a:ext cx="390525" cy="147637"/>
          </a:xfrm>
          <a:custGeom>
            <a:avLst/>
            <a:gdLst>
              <a:gd name="T0" fmla="*/ 0 w 246"/>
              <a:gd name="T1" fmla="*/ 0 h 93"/>
              <a:gd name="T2" fmla="*/ 2147483647 w 246"/>
              <a:gd name="T3" fmla="*/ 2147483647 h 93"/>
              <a:gd name="T4" fmla="*/ 0 60000 65536"/>
              <a:gd name="T5" fmla="*/ 0 60000 65536"/>
              <a:gd name="T6" fmla="*/ 0 w 246"/>
              <a:gd name="T7" fmla="*/ 0 h 93"/>
              <a:gd name="T8" fmla="*/ 246 w 246"/>
              <a:gd name="T9" fmla="*/ 93 h 93"/>
            </a:gdLst>
            <a:ahLst/>
            <a:cxnLst>
              <a:cxn ang="T4">
                <a:pos x="T0" y="T1"/>
              </a:cxn>
              <a:cxn ang="T5">
                <a:pos x="T2" y="T3"/>
              </a:cxn>
            </a:cxnLst>
            <a:rect l="T6" t="T7" r="T8" b="T9"/>
            <a:pathLst>
              <a:path w="246" h="93">
                <a:moveTo>
                  <a:pt x="0" y="0"/>
                </a:moveTo>
                <a:lnTo>
                  <a:pt x="246" y="93"/>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92" name="Freeform 49"/>
          <p:cNvSpPr>
            <a:spLocks/>
          </p:cNvSpPr>
          <p:nvPr/>
        </p:nvSpPr>
        <p:spPr bwMode="auto">
          <a:xfrm>
            <a:off x="7858125" y="2547938"/>
            <a:ext cx="523875" cy="258762"/>
          </a:xfrm>
          <a:custGeom>
            <a:avLst/>
            <a:gdLst>
              <a:gd name="T0" fmla="*/ 0 w 330"/>
              <a:gd name="T1" fmla="*/ 2147483647 h 163"/>
              <a:gd name="T2" fmla="*/ 2147483647 w 330"/>
              <a:gd name="T3" fmla="*/ 0 h 163"/>
              <a:gd name="T4" fmla="*/ 0 60000 65536"/>
              <a:gd name="T5" fmla="*/ 0 60000 65536"/>
              <a:gd name="T6" fmla="*/ 0 w 330"/>
              <a:gd name="T7" fmla="*/ 0 h 163"/>
              <a:gd name="T8" fmla="*/ 330 w 330"/>
              <a:gd name="T9" fmla="*/ 163 h 163"/>
            </a:gdLst>
            <a:ahLst/>
            <a:cxnLst>
              <a:cxn ang="T4">
                <a:pos x="T0" y="T1"/>
              </a:cxn>
              <a:cxn ang="T5">
                <a:pos x="T2" y="T3"/>
              </a:cxn>
            </a:cxnLst>
            <a:rect l="T6" t="T7" r="T8" b="T9"/>
            <a:pathLst>
              <a:path w="330" h="163">
                <a:moveTo>
                  <a:pt x="0" y="163"/>
                </a:moveTo>
                <a:lnTo>
                  <a:pt x="330" y="0"/>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93" name="Freeform 50"/>
          <p:cNvSpPr>
            <a:spLocks/>
          </p:cNvSpPr>
          <p:nvPr/>
        </p:nvSpPr>
        <p:spPr bwMode="auto">
          <a:xfrm>
            <a:off x="7689850" y="2151063"/>
            <a:ext cx="681038" cy="385762"/>
          </a:xfrm>
          <a:custGeom>
            <a:avLst/>
            <a:gdLst>
              <a:gd name="T0" fmla="*/ 2147483647 w 429"/>
              <a:gd name="T1" fmla="*/ 2147483647 h 243"/>
              <a:gd name="T2" fmla="*/ 0 w 429"/>
              <a:gd name="T3" fmla="*/ 0 h 243"/>
              <a:gd name="T4" fmla="*/ 0 60000 65536"/>
              <a:gd name="T5" fmla="*/ 0 60000 65536"/>
              <a:gd name="T6" fmla="*/ 0 w 429"/>
              <a:gd name="T7" fmla="*/ 0 h 243"/>
              <a:gd name="T8" fmla="*/ 429 w 429"/>
              <a:gd name="T9" fmla="*/ 243 h 243"/>
            </a:gdLst>
            <a:ahLst/>
            <a:cxnLst>
              <a:cxn ang="T4">
                <a:pos x="T0" y="T1"/>
              </a:cxn>
              <a:cxn ang="T5">
                <a:pos x="T2" y="T3"/>
              </a:cxn>
            </a:cxnLst>
            <a:rect l="T6" t="T7" r="T8" b="T9"/>
            <a:pathLst>
              <a:path w="429" h="243">
                <a:moveTo>
                  <a:pt x="429" y="243"/>
                </a:moveTo>
                <a:lnTo>
                  <a:pt x="0" y="0"/>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94" name="Freeform 51"/>
          <p:cNvSpPr>
            <a:spLocks/>
          </p:cNvSpPr>
          <p:nvPr/>
        </p:nvSpPr>
        <p:spPr bwMode="auto">
          <a:xfrm>
            <a:off x="6837363" y="2162175"/>
            <a:ext cx="842962" cy="385763"/>
          </a:xfrm>
          <a:custGeom>
            <a:avLst/>
            <a:gdLst>
              <a:gd name="T0" fmla="*/ 2147483647 w 531"/>
              <a:gd name="T1" fmla="*/ 0 h 243"/>
              <a:gd name="T2" fmla="*/ 0 w 531"/>
              <a:gd name="T3" fmla="*/ 2147483647 h 243"/>
              <a:gd name="T4" fmla="*/ 0 60000 65536"/>
              <a:gd name="T5" fmla="*/ 0 60000 65536"/>
              <a:gd name="T6" fmla="*/ 0 w 531"/>
              <a:gd name="T7" fmla="*/ 0 h 243"/>
              <a:gd name="T8" fmla="*/ 531 w 531"/>
              <a:gd name="T9" fmla="*/ 243 h 243"/>
            </a:gdLst>
            <a:ahLst/>
            <a:cxnLst>
              <a:cxn ang="T4">
                <a:pos x="T0" y="T1"/>
              </a:cxn>
              <a:cxn ang="T5">
                <a:pos x="T2" y="T3"/>
              </a:cxn>
            </a:cxnLst>
            <a:rect l="T6" t="T7" r="T8" b="T9"/>
            <a:pathLst>
              <a:path w="531" h="243">
                <a:moveTo>
                  <a:pt x="531" y="0"/>
                </a:moveTo>
                <a:lnTo>
                  <a:pt x="0" y="243"/>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95" name="Freeform 52"/>
          <p:cNvSpPr>
            <a:spLocks/>
          </p:cNvSpPr>
          <p:nvPr/>
        </p:nvSpPr>
        <p:spPr bwMode="auto">
          <a:xfrm>
            <a:off x="5537200" y="2557463"/>
            <a:ext cx="1309688" cy="671512"/>
          </a:xfrm>
          <a:custGeom>
            <a:avLst/>
            <a:gdLst>
              <a:gd name="T0" fmla="*/ 2147483647 w 825"/>
              <a:gd name="T1" fmla="*/ 0 h 423"/>
              <a:gd name="T2" fmla="*/ 0 w 825"/>
              <a:gd name="T3" fmla="*/ 2147483647 h 423"/>
              <a:gd name="T4" fmla="*/ 0 60000 65536"/>
              <a:gd name="T5" fmla="*/ 0 60000 65536"/>
              <a:gd name="T6" fmla="*/ 0 w 825"/>
              <a:gd name="T7" fmla="*/ 0 h 423"/>
              <a:gd name="T8" fmla="*/ 825 w 825"/>
              <a:gd name="T9" fmla="*/ 423 h 423"/>
            </a:gdLst>
            <a:ahLst/>
            <a:cxnLst>
              <a:cxn ang="T4">
                <a:pos x="T0" y="T1"/>
              </a:cxn>
              <a:cxn ang="T5">
                <a:pos x="T2" y="T3"/>
              </a:cxn>
            </a:cxnLst>
            <a:rect l="T6" t="T7" r="T8" b="T9"/>
            <a:pathLst>
              <a:path w="825" h="423">
                <a:moveTo>
                  <a:pt x="825" y="0"/>
                </a:moveTo>
                <a:lnTo>
                  <a:pt x="0" y="423"/>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96" name="Freeform 53"/>
          <p:cNvSpPr>
            <a:spLocks/>
          </p:cNvSpPr>
          <p:nvPr/>
        </p:nvSpPr>
        <p:spPr bwMode="auto">
          <a:xfrm>
            <a:off x="4683125" y="3228975"/>
            <a:ext cx="873125" cy="30163"/>
          </a:xfrm>
          <a:custGeom>
            <a:avLst/>
            <a:gdLst>
              <a:gd name="T0" fmla="*/ 2147483647 w 550"/>
              <a:gd name="T1" fmla="*/ 0 h 19"/>
              <a:gd name="T2" fmla="*/ 0 w 550"/>
              <a:gd name="T3" fmla="*/ 2147483647 h 19"/>
              <a:gd name="T4" fmla="*/ 0 60000 65536"/>
              <a:gd name="T5" fmla="*/ 0 60000 65536"/>
              <a:gd name="T6" fmla="*/ 0 w 550"/>
              <a:gd name="T7" fmla="*/ 0 h 19"/>
              <a:gd name="T8" fmla="*/ 550 w 550"/>
              <a:gd name="T9" fmla="*/ 19 h 19"/>
            </a:gdLst>
            <a:ahLst/>
            <a:cxnLst>
              <a:cxn ang="T4">
                <a:pos x="T0" y="T1"/>
              </a:cxn>
              <a:cxn ang="T5">
                <a:pos x="T2" y="T3"/>
              </a:cxn>
            </a:cxnLst>
            <a:rect l="T6" t="T7" r="T8" b="T9"/>
            <a:pathLst>
              <a:path w="550" h="19">
                <a:moveTo>
                  <a:pt x="550" y="0"/>
                </a:moveTo>
                <a:lnTo>
                  <a:pt x="0" y="19"/>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97" name="Freeform 54"/>
          <p:cNvSpPr>
            <a:spLocks/>
          </p:cNvSpPr>
          <p:nvPr/>
        </p:nvSpPr>
        <p:spPr bwMode="auto">
          <a:xfrm>
            <a:off x="3810000" y="3228975"/>
            <a:ext cx="847725" cy="34925"/>
          </a:xfrm>
          <a:custGeom>
            <a:avLst/>
            <a:gdLst>
              <a:gd name="T0" fmla="*/ 2147483647 w 534"/>
              <a:gd name="T1" fmla="*/ 2147483647 h 22"/>
              <a:gd name="T2" fmla="*/ 0 w 534"/>
              <a:gd name="T3" fmla="*/ 0 h 22"/>
              <a:gd name="T4" fmla="*/ 0 60000 65536"/>
              <a:gd name="T5" fmla="*/ 0 60000 65536"/>
              <a:gd name="T6" fmla="*/ 0 w 534"/>
              <a:gd name="T7" fmla="*/ 0 h 22"/>
              <a:gd name="T8" fmla="*/ 534 w 534"/>
              <a:gd name="T9" fmla="*/ 22 h 22"/>
            </a:gdLst>
            <a:ahLst/>
            <a:cxnLst>
              <a:cxn ang="T4">
                <a:pos x="T0" y="T1"/>
              </a:cxn>
              <a:cxn ang="T5">
                <a:pos x="T2" y="T3"/>
              </a:cxn>
            </a:cxnLst>
            <a:rect l="T6" t="T7" r="T8" b="T9"/>
            <a:pathLst>
              <a:path w="534" h="22">
                <a:moveTo>
                  <a:pt x="534" y="22"/>
                </a:moveTo>
                <a:lnTo>
                  <a:pt x="0" y="0"/>
                </a:lnTo>
              </a:path>
            </a:pathLst>
          </a:custGeom>
          <a:noFill/>
          <a:ln w="28575">
            <a:solidFill>
              <a:schemeClr val="hlink"/>
            </a:solidFill>
            <a:round/>
            <a:headEnd/>
            <a:tailEnd/>
          </a:ln>
        </p:spPr>
        <p:txBody>
          <a:bodyPr>
            <a:spAutoFit/>
          </a:bodyPr>
          <a:lstStyle/>
          <a:p>
            <a:endParaRPr lang="zh-CN" altLang="en-US">
              <a:ea typeface="宋体" charset="-122"/>
            </a:endParaRPr>
          </a:p>
        </p:txBody>
      </p:sp>
      <p:sp>
        <p:nvSpPr>
          <p:cNvPr id="59441" name="Text Box 55"/>
          <p:cNvSpPr txBox="1">
            <a:spLocks noChangeArrowheads="1"/>
          </p:cNvSpPr>
          <p:nvPr/>
        </p:nvSpPr>
        <p:spPr bwMode="auto">
          <a:xfrm>
            <a:off x="838200" y="2238375"/>
            <a:ext cx="969963" cy="336550"/>
          </a:xfrm>
          <a:prstGeom prst="rect">
            <a:avLst/>
          </a:prstGeom>
          <a:noFill/>
          <a:ln w="101600">
            <a:noFill/>
            <a:miter lim="800000"/>
            <a:headEnd/>
            <a:tailEnd/>
          </a:ln>
        </p:spPr>
        <p:txBody>
          <a:bodyPr wrap="none">
            <a:spAutoFit/>
          </a:bodyPr>
          <a:lstStyle/>
          <a:p>
            <a:pPr algn="l">
              <a:buFontTx/>
              <a:buChar char="•"/>
            </a:pPr>
            <a:r>
              <a:rPr lang="en-US" altLang="zh-CN" sz="1600">
                <a:ea typeface="宋体" charset="-122"/>
              </a:rPr>
              <a:t>     MST</a:t>
            </a:r>
          </a:p>
        </p:txBody>
      </p:sp>
      <p:sp>
        <p:nvSpPr>
          <p:cNvPr id="99" name="Text Box 56"/>
          <p:cNvSpPr txBox="1">
            <a:spLocks noChangeArrowheads="1"/>
          </p:cNvSpPr>
          <p:nvPr/>
        </p:nvSpPr>
        <p:spPr bwMode="auto">
          <a:xfrm>
            <a:off x="838200" y="2466975"/>
            <a:ext cx="2924175" cy="336550"/>
          </a:xfrm>
          <a:prstGeom prst="rect">
            <a:avLst/>
          </a:prstGeom>
          <a:noFill/>
          <a:ln w="101600">
            <a:noFill/>
            <a:miter lim="800000"/>
            <a:headEnd/>
            <a:tailEnd/>
          </a:ln>
        </p:spPr>
        <p:txBody>
          <a:bodyPr wrap="none">
            <a:spAutoFit/>
          </a:bodyPr>
          <a:lstStyle/>
          <a:p>
            <a:pPr algn="l">
              <a:buFontTx/>
              <a:buChar char="•"/>
            </a:pPr>
            <a:r>
              <a:rPr lang="en-US" altLang="zh-CN" sz="1600">
                <a:ea typeface="宋体" charset="-122"/>
              </a:rPr>
              <a:t>     Odd degree nodes in MST</a:t>
            </a:r>
          </a:p>
        </p:txBody>
      </p:sp>
      <p:sp>
        <p:nvSpPr>
          <p:cNvPr id="100" name="Text Box 57"/>
          <p:cNvSpPr txBox="1">
            <a:spLocks noChangeArrowheads="1"/>
          </p:cNvSpPr>
          <p:nvPr/>
        </p:nvSpPr>
        <p:spPr bwMode="auto">
          <a:xfrm>
            <a:off x="838200" y="2771775"/>
            <a:ext cx="2514600" cy="825500"/>
          </a:xfrm>
          <a:prstGeom prst="rect">
            <a:avLst/>
          </a:prstGeom>
          <a:noFill/>
          <a:ln w="101600">
            <a:noFill/>
            <a:miter lim="800000"/>
            <a:headEnd/>
            <a:tailEnd/>
          </a:ln>
        </p:spPr>
        <p:txBody>
          <a:bodyPr wrap="none">
            <a:spAutoFit/>
          </a:bodyPr>
          <a:lstStyle/>
          <a:p>
            <a:pPr algn="l">
              <a:buFontTx/>
              <a:buChar char="•"/>
            </a:pPr>
            <a:r>
              <a:rPr lang="en-US" altLang="zh-CN" sz="1600">
                <a:ea typeface="宋体" charset="-122"/>
              </a:rPr>
              <a:t>     M = Minimum weight</a:t>
            </a:r>
            <a:br>
              <a:rPr lang="en-US" altLang="zh-CN" sz="1600">
                <a:ea typeface="宋体" charset="-122"/>
              </a:rPr>
            </a:br>
            <a:r>
              <a:rPr lang="en-US" altLang="zh-CN" sz="1600">
                <a:ea typeface="宋体" charset="-122"/>
              </a:rPr>
              <a:t>       perfect matching</a:t>
            </a:r>
            <a:br>
              <a:rPr lang="en-US" altLang="zh-CN" sz="1600">
                <a:ea typeface="宋体" charset="-122"/>
              </a:rPr>
            </a:br>
            <a:r>
              <a:rPr lang="en-US" altLang="zh-CN" sz="1600">
                <a:ea typeface="宋体" charset="-122"/>
              </a:rPr>
              <a:t>       on odd-degree nodes</a:t>
            </a:r>
          </a:p>
        </p:txBody>
      </p:sp>
      <p:sp>
        <p:nvSpPr>
          <p:cNvPr id="101" name="Text Box 58"/>
          <p:cNvSpPr txBox="1">
            <a:spLocks noChangeArrowheads="1"/>
          </p:cNvSpPr>
          <p:nvPr/>
        </p:nvSpPr>
        <p:spPr bwMode="auto">
          <a:xfrm>
            <a:off x="838200" y="3609975"/>
            <a:ext cx="2801938" cy="581025"/>
          </a:xfrm>
          <a:prstGeom prst="rect">
            <a:avLst/>
          </a:prstGeom>
          <a:noFill/>
          <a:ln w="101600">
            <a:noFill/>
            <a:miter lim="800000"/>
            <a:headEnd/>
            <a:tailEnd/>
          </a:ln>
        </p:spPr>
        <p:txBody>
          <a:bodyPr wrap="none">
            <a:spAutoFit/>
          </a:bodyPr>
          <a:lstStyle/>
          <a:p>
            <a:pPr algn="l">
              <a:buFontTx/>
              <a:buChar char="•"/>
            </a:pPr>
            <a:r>
              <a:rPr lang="en-US" altLang="zh-CN" sz="1600">
                <a:ea typeface="宋体" charset="-122"/>
              </a:rPr>
              <a:t>     E = MST + M is Eulerian.</a:t>
            </a:r>
            <a:br>
              <a:rPr lang="en-US" altLang="zh-CN" sz="1600">
                <a:ea typeface="宋体" charset="-122"/>
              </a:rPr>
            </a:br>
            <a:r>
              <a:rPr lang="en-US" altLang="zh-CN" sz="1600">
                <a:ea typeface="宋体" charset="-122"/>
              </a:rPr>
              <a:t>      Find an Euler walk of E.</a:t>
            </a:r>
          </a:p>
        </p:txBody>
      </p:sp>
      <p:sp>
        <p:nvSpPr>
          <p:cNvPr id="102" name="Text Box 59"/>
          <p:cNvSpPr txBox="1">
            <a:spLocks noChangeArrowheads="1"/>
          </p:cNvSpPr>
          <p:nvPr/>
        </p:nvSpPr>
        <p:spPr bwMode="auto">
          <a:xfrm>
            <a:off x="838200" y="4219575"/>
            <a:ext cx="3917950" cy="581025"/>
          </a:xfrm>
          <a:prstGeom prst="rect">
            <a:avLst/>
          </a:prstGeom>
          <a:noFill/>
          <a:ln w="101600">
            <a:noFill/>
            <a:miter lim="800000"/>
            <a:headEnd/>
            <a:tailEnd/>
          </a:ln>
        </p:spPr>
        <p:txBody>
          <a:bodyPr wrap="none">
            <a:spAutoFit/>
          </a:bodyPr>
          <a:lstStyle/>
          <a:p>
            <a:pPr algn="l">
              <a:buFontTx/>
              <a:buChar char="•"/>
            </a:pPr>
            <a:r>
              <a:rPr lang="en-US" altLang="zh-CN" sz="1600">
                <a:ea typeface="宋体" charset="-122"/>
              </a:rPr>
              <a:t>     Bypass repeated nodes </a:t>
            </a:r>
            <a:br>
              <a:rPr lang="en-US" altLang="zh-CN" sz="1600">
                <a:ea typeface="宋体" charset="-122"/>
              </a:rPr>
            </a:br>
            <a:r>
              <a:rPr lang="en-US" altLang="zh-CN" sz="1600">
                <a:ea typeface="宋体" charset="-122"/>
              </a:rPr>
              <a:t>      on the Euler walk to get a TSP tour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up)">
                                      <p:cBhvr>
                                        <p:cTn id="7" dur="500"/>
                                        <p:tgtEl>
                                          <p:spTgt spid="99"/>
                                        </p:tgtEl>
                                      </p:cBhvr>
                                    </p:animEffect>
                                  </p:childTnLst>
                                </p:cTn>
                              </p:par>
                            </p:childTnLst>
                          </p:cTn>
                        </p:par>
                        <p:par>
                          <p:cTn id="8" fill="hold">
                            <p:stCondLst>
                              <p:cond delay="500"/>
                            </p:stCondLst>
                            <p:childTnLst>
                              <p:par>
                                <p:cTn id="9" presetID="1" presetClass="entr" presetSubtype="0" fill="hold" grpId="0" nodeType="afterEffect">
                                  <p:stCondLst>
                                    <p:cond delay="1000"/>
                                  </p:stCondLst>
                                  <p:childTnLst>
                                    <p:set>
                                      <p:cBhvr>
                                        <p:cTn id="10" dur="1" fill="hold">
                                          <p:stCondLst>
                                            <p:cond delay="499"/>
                                          </p:stCondLst>
                                        </p:cTn>
                                        <p:tgtEl>
                                          <p:spTgt spid="63"/>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499"/>
                                          </p:stCondLst>
                                        </p:cTn>
                                        <p:tgtEl>
                                          <p:spTgt spid="62"/>
                                        </p:tgtEl>
                                        <p:attrNameLst>
                                          <p:attrName>style.visibility</p:attrName>
                                        </p:attrNameLst>
                                      </p:cBhvr>
                                      <p:to>
                                        <p:strVal val="visible"/>
                                      </p:to>
                                    </p:set>
                                  </p:childTnLst>
                                </p:cTn>
                              </p:par>
                            </p:childTnLst>
                          </p:cTn>
                        </p:par>
                        <p:par>
                          <p:cTn id="14" fill="hold">
                            <p:stCondLst>
                              <p:cond delay="2500"/>
                            </p:stCondLst>
                            <p:childTnLst>
                              <p:par>
                                <p:cTn id="15" presetID="1" presetClass="entr" presetSubtype="0" fill="hold" grpId="0" nodeType="afterEffect">
                                  <p:stCondLst>
                                    <p:cond delay="0"/>
                                  </p:stCondLst>
                                  <p:childTnLst>
                                    <p:set>
                                      <p:cBhvr>
                                        <p:cTn id="16" dur="1" fill="hold">
                                          <p:stCondLst>
                                            <p:cond delay="499"/>
                                          </p:stCondLst>
                                        </p:cTn>
                                        <p:tgtEl>
                                          <p:spTgt spid="54"/>
                                        </p:tgtEl>
                                        <p:attrNameLst>
                                          <p:attrName>style.visibility</p:attrName>
                                        </p:attrNameLst>
                                      </p:cBhvr>
                                      <p:to>
                                        <p:strVal val="visible"/>
                                      </p:to>
                                    </p:set>
                                  </p:childTnLst>
                                </p:cTn>
                              </p:par>
                            </p:childTnLst>
                          </p:cTn>
                        </p:par>
                        <p:par>
                          <p:cTn id="17" fill="hold">
                            <p:stCondLst>
                              <p:cond delay="3000"/>
                            </p:stCondLst>
                            <p:childTnLst>
                              <p:par>
                                <p:cTn id="18" presetID="1" presetClass="entr" presetSubtype="0" fill="hold" grpId="0" nodeType="afterEffect">
                                  <p:stCondLst>
                                    <p:cond delay="0"/>
                                  </p:stCondLst>
                                  <p:childTnLst>
                                    <p:set>
                                      <p:cBhvr>
                                        <p:cTn id="19" dur="1" fill="hold">
                                          <p:stCondLst>
                                            <p:cond delay="499"/>
                                          </p:stCondLst>
                                        </p:cTn>
                                        <p:tgtEl>
                                          <p:spTgt spid="61"/>
                                        </p:tgtEl>
                                        <p:attrNameLst>
                                          <p:attrName>style.visibility</p:attrName>
                                        </p:attrNameLst>
                                      </p:cBhvr>
                                      <p:to>
                                        <p:strVal val="visible"/>
                                      </p:to>
                                    </p:set>
                                  </p:childTnLst>
                                </p:cTn>
                              </p:par>
                            </p:childTnLst>
                          </p:cTn>
                        </p:par>
                        <p:par>
                          <p:cTn id="20" fill="hold">
                            <p:stCondLst>
                              <p:cond delay="3500"/>
                            </p:stCondLst>
                            <p:childTnLst>
                              <p:par>
                                <p:cTn id="21" presetID="1" presetClass="entr" presetSubtype="0" fill="hold" grpId="0" nodeType="afterEffect">
                                  <p:stCondLst>
                                    <p:cond delay="0"/>
                                  </p:stCondLst>
                                  <p:childTnLst>
                                    <p:set>
                                      <p:cBhvr>
                                        <p:cTn id="22" dur="1" fill="hold">
                                          <p:stCondLst>
                                            <p:cond delay="499"/>
                                          </p:stCondLst>
                                        </p:cTn>
                                        <p:tgtEl>
                                          <p:spTgt spid="60"/>
                                        </p:tgtEl>
                                        <p:attrNameLst>
                                          <p:attrName>style.visibility</p:attrName>
                                        </p:attrNameLst>
                                      </p:cBhvr>
                                      <p:to>
                                        <p:strVal val="visible"/>
                                      </p:to>
                                    </p:set>
                                  </p:childTnLst>
                                </p:cTn>
                              </p:par>
                            </p:childTnLst>
                          </p:cTn>
                        </p:par>
                        <p:par>
                          <p:cTn id="23" fill="hold">
                            <p:stCondLst>
                              <p:cond delay="4000"/>
                            </p:stCondLst>
                            <p:childTnLst>
                              <p:par>
                                <p:cTn id="24" presetID="1" presetClass="entr" presetSubtype="0" fill="hold" grpId="0" nodeType="afterEffect">
                                  <p:stCondLst>
                                    <p:cond delay="0"/>
                                  </p:stCondLst>
                                  <p:childTnLst>
                                    <p:set>
                                      <p:cBhvr>
                                        <p:cTn id="25" dur="1" fill="hold">
                                          <p:stCondLst>
                                            <p:cond delay="499"/>
                                          </p:stCondLst>
                                        </p:cTn>
                                        <p:tgtEl>
                                          <p:spTgt spid="55"/>
                                        </p:tgtEl>
                                        <p:attrNameLst>
                                          <p:attrName>style.visibility</p:attrName>
                                        </p:attrNameLst>
                                      </p:cBhvr>
                                      <p:to>
                                        <p:strVal val="visible"/>
                                      </p:to>
                                    </p:set>
                                  </p:childTnLst>
                                </p:cTn>
                              </p:par>
                            </p:childTnLst>
                          </p:cTn>
                        </p:par>
                        <p:par>
                          <p:cTn id="26" fill="hold">
                            <p:stCondLst>
                              <p:cond delay="4500"/>
                            </p:stCondLst>
                            <p:childTnLst>
                              <p:par>
                                <p:cTn id="27" presetID="1" presetClass="entr" presetSubtype="0" fill="hold" grpId="0" nodeType="afterEffect">
                                  <p:stCondLst>
                                    <p:cond delay="0"/>
                                  </p:stCondLst>
                                  <p:childTnLst>
                                    <p:set>
                                      <p:cBhvr>
                                        <p:cTn id="28" dur="1" fill="hold">
                                          <p:stCondLst>
                                            <p:cond delay="499"/>
                                          </p:stCondLst>
                                        </p:cTn>
                                        <p:tgtEl>
                                          <p:spTgt spid="56"/>
                                        </p:tgtEl>
                                        <p:attrNameLst>
                                          <p:attrName>style.visibility</p:attrName>
                                        </p:attrNameLst>
                                      </p:cBhvr>
                                      <p:to>
                                        <p:strVal val="visible"/>
                                      </p:to>
                                    </p:set>
                                  </p:childTnLst>
                                </p:cTn>
                              </p:par>
                            </p:childTnLst>
                          </p:cTn>
                        </p:par>
                        <p:par>
                          <p:cTn id="29" fill="hold">
                            <p:stCondLst>
                              <p:cond delay="5000"/>
                            </p:stCondLst>
                            <p:childTnLst>
                              <p:par>
                                <p:cTn id="30" presetID="1" presetClass="entr" presetSubtype="0" fill="hold" grpId="0" nodeType="afterEffect">
                                  <p:stCondLst>
                                    <p:cond delay="0"/>
                                  </p:stCondLst>
                                  <p:childTnLst>
                                    <p:set>
                                      <p:cBhvr>
                                        <p:cTn id="31" dur="1" fill="hold">
                                          <p:stCondLst>
                                            <p:cond delay="499"/>
                                          </p:stCondLst>
                                        </p:cTn>
                                        <p:tgtEl>
                                          <p:spTgt spid="57"/>
                                        </p:tgtEl>
                                        <p:attrNameLst>
                                          <p:attrName>style.visibility</p:attrName>
                                        </p:attrNameLst>
                                      </p:cBhvr>
                                      <p:to>
                                        <p:strVal val="visible"/>
                                      </p:to>
                                    </p:set>
                                  </p:childTnLst>
                                </p:cTn>
                              </p:par>
                            </p:childTnLst>
                          </p:cTn>
                        </p:par>
                        <p:par>
                          <p:cTn id="32" fill="hold">
                            <p:stCondLst>
                              <p:cond delay="5500"/>
                            </p:stCondLst>
                            <p:childTnLst>
                              <p:par>
                                <p:cTn id="33" presetID="1" presetClass="entr" presetSubtype="0" fill="hold" grpId="0" nodeType="afterEffect">
                                  <p:stCondLst>
                                    <p:cond delay="0"/>
                                  </p:stCondLst>
                                  <p:childTnLst>
                                    <p:set>
                                      <p:cBhvr>
                                        <p:cTn id="34" dur="1" fill="hold">
                                          <p:stCondLst>
                                            <p:cond delay="499"/>
                                          </p:stCondLst>
                                        </p:cTn>
                                        <p:tgtEl>
                                          <p:spTgt spid="58"/>
                                        </p:tgtEl>
                                        <p:attrNameLst>
                                          <p:attrName>style.visibility</p:attrName>
                                        </p:attrNameLst>
                                      </p:cBhvr>
                                      <p:to>
                                        <p:strVal val="visible"/>
                                      </p:to>
                                    </p:set>
                                  </p:childTnLst>
                                </p:cTn>
                              </p:par>
                            </p:childTnLst>
                          </p:cTn>
                        </p:par>
                        <p:par>
                          <p:cTn id="35" fill="hold">
                            <p:stCondLst>
                              <p:cond delay="6000"/>
                            </p:stCondLst>
                            <p:childTnLst>
                              <p:par>
                                <p:cTn id="36" presetID="1" presetClass="entr" presetSubtype="0" fill="hold" grpId="0" nodeType="afterEffect">
                                  <p:stCondLst>
                                    <p:cond delay="0"/>
                                  </p:stCondLst>
                                  <p:childTnLst>
                                    <p:set>
                                      <p:cBhvr>
                                        <p:cTn id="37" dur="1" fill="hold">
                                          <p:stCondLst>
                                            <p:cond delay="499"/>
                                          </p:stCondLst>
                                        </p:cTn>
                                        <p:tgtEl>
                                          <p:spTgt spid="5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wipe(up)">
                                      <p:cBhvr>
                                        <p:cTn id="42" dur="500"/>
                                        <p:tgtEl>
                                          <p:spTgt spid="100"/>
                                        </p:tgtEl>
                                      </p:cBhvr>
                                    </p:animEffect>
                                  </p:childTnLst>
                                </p:cTn>
                              </p:par>
                            </p:childTnLst>
                          </p:cTn>
                        </p:par>
                        <p:par>
                          <p:cTn id="43" fill="hold">
                            <p:stCondLst>
                              <p:cond delay="500"/>
                            </p:stCondLst>
                            <p:childTnLst>
                              <p:par>
                                <p:cTn id="44" presetID="9" presetClass="entr" presetSubtype="0" fill="hold" grpId="0" nodeType="afterEffect">
                                  <p:stCondLst>
                                    <p:cond delay="1000"/>
                                  </p:stCondLst>
                                  <p:childTnLst>
                                    <p:set>
                                      <p:cBhvr>
                                        <p:cTn id="45" dur="1" fill="hold">
                                          <p:stCondLst>
                                            <p:cond delay="0"/>
                                          </p:stCondLst>
                                        </p:cTn>
                                        <p:tgtEl>
                                          <p:spTgt spid="78"/>
                                        </p:tgtEl>
                                        <p:attrNameLst>
                                          <p:attrName>style.visibility</p:attrName>
                                        </p:attrNameLst>
                                      </p:cBhvr>
                                      <p:to>
                                        <p:strVal val="visible"/>
                                      </p:to>
                                    </p:set>
                                    <p:animEffect transition="in" filter="dissolve">
                                      <p:cBhvr>
                                        <p:cTn id="46" dur="500"/>
                                        <p:tgtEl>
                                          <p:spTgt spid="78"/>
                                        </p:tgtEl>
                                      </p:cBhvr>
                                    </p:animEffect>
                                  </p:childTnLst>
                                </p:cTn>
                              </p:par>
                            </p:childTnLst>
                          </p:cTn>
                        </p:par>
                        <p:par>
                          <p:cTn id="47" fill="hold">
                            <p:stCondLst>
                              <p:cond delay="2000"/>
                            </p:stCondLst>
                            <p:childTnLst>
                              <p:par>
                                <p:cTn id="48" presetID="9" presetClass="entr" presetSubtype="0" fill="hold" grpId="0" nodeType="afterEffect">
                                  <p:stCondLst>
                                    <p:cond delay="0"/>
                                  </p:stCondLst>
                                  <p:childTnLst>
                                    <p:set>
                                      <p:cBhvr>
                                        <p:cTn id="49" dur="1" fill="hold">
                                          <p:stCondLst>
                                            <p:cond delay="0"/>
                                          </p:stCondLst>
                                        </p:cTn>
                                        <p:tgtEl>
                                          <p:spTgt spid="79"/>
                                        </p:tgtEl>
                                        <p:attrNameLst>
                                          <p:attrName>style.visibility</p:attrName>
                                        </p:attrNameLst>
                                      </p:cBhvr>
                                      <p:to>
                                        <p:strVal val="visible"/>
                                      </p:to>
                                    </p:set>
                                    <p:animEffect transition="in" filter="dissolve">
                                      <p:cBhvr>
                                        <p:cTn id="50" dur="500"/>
                                        <p:tgtEl>
                                          <p:spTgt spid="79"/>
                                        </p:tgtEl>
                                      </p:cBhvr>
                                    </p:animEffect>
                                  </p:childTnLst>
                                </p:cTn>
                              </p:par>
                            </p:childTnLst>
                          </p:cTn>
                        </p:par>
                        <p:par>
                          <p:cTn id="51" fill="hold">
                            <p:stCondLst>
                              <p:cond delay="2500"/>
                            </p:stCondLst>
                            <p:childTnLst>
                              <p:par>
                                <p:cTn id="52" presetID="9" presetClass="entr" presetSubtype="0" fill="hold" grpId="0" nodeType="after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dissolve">
                                      <p:cBhvr>
                                        <p:cTn id="54" dur="500"/>
                                        <p:tgtEl>
                                          <p:spTgt spid="80"/>
                                        </p:tgtEl>
                                      </p:cBhvr>
                                    </p:animEffect>
                                  </p:childTnLst>
                                </p:cTn>
                              </p:par>
                            </p:childTnLst>
                          </p:cTn>
                        </p:par>
                        <p:par>
                          <p:cTn id="55" fill="hold">
                            <p:stCondLst>
                              <p:cond delay="3000"/>
                            </p:stCondLst>
                            <p:childTnLst>
                              <p:par>
                                <p:cTn id="56" presetID="9" presetClass="entr" presetSubtype="0" fill="hold" grpId="0" nodeType="after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dissolve">
                                      <p:cBhvr>
                                        <p:cTn id="58" dur="500"/>
                                        <p:tgtEl>
                                          <p:spTgt spid="81"/>
                                        </p:tgtEl>
                                      </p:cBhvr>
                                    </p:animEffect>
                                  </p:childTnLst>
                                </p:cTn>
                              </p:par>
                            </p:childTnLst>
                          </p:cTn>
                        </p:par>
                        <p:par>
                          <p:cTn id="59" fill="hold">
                            <p:stCondLst>
                              <p:cond delay="3500"/>
                            </p:stCondLst>
                            <p:childTnLst>
                              <p:par>
                                <p:cTn id="60" presetID="9" presetClass="entr" presetSubtype="0" fill="hold" grpId="0" nodeType="after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dissolve">
                                      <p:cBhvr>
                                        <p:cTn id="62" dur="500"/>
                                        <p:tgtEl>
                                          <p:spTgt spid="8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wipe(up)">
                                      <p:cBhvr>
                                        <p:cTn id="67" dur="500"/>
                                        <p:tgtEl>
                                          <p:spTgt spid="10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02"/>
                                        </p:tgtEl>
                                        <p:attrNameLst>
                                          <p:attrName>style.visibility</p:attrName>
                                        </p:attrNameLst>
                                      </p:cBhvr>
                                      <p:to>
                                        <p:strVal val="visible"/>
                                      </p:to>
                                    </p:set>
                                    <p:animEffect transition="in" filter="wipe(up)">
                                      <p:cBhvr>
                                        <p:cTn id="72" dur="500"/>
                                        <p:tgtEl>
                                          <p:spTgt spid="102"/>
                                        </p:tgtEl>
                                      </p:cBhvr>
                                    </p:animEffect>
                                  </p:childTnLst>
                                </p:cTn>
                              </p:par>
                            </p:childTnLst>
                          </p:cTn>
                        </p:par>
                        <p:par>
                          <p:cTn id="73" fill="hold">
                            <p:stCondLst>
                              <p:cond delay="500"/>
                            </p:stCondLst>
                            <p:childTnLst>
                              <p:par>
                                <p:cTn id="74" presetID="22" presetClass="entr" presetSubtype="8" fill="hold" grpId="0" nodeType="afterEffect">
                                  <p:stCondLst>
                                    <p:cond delay="1000"/>
                                  </p:stCondLst>
                                  <p:childTnLst>
                                    <p:set>
                                      <p:cBhvr>
                                        <p:cTn id="75" dur="1" fill="hold">
                                          <p:stCondLst>
                                            <p:cond delay="0"/>
                                          </p:stCondLst>
                                        </p:cTn>
                                        <p:tgtEl>
                                          <p:spTgt spid="83"/>
                                        </p:tgtEl>
                                        <p:attrNameLst>
                                          <p:attrName>style.visibility</p:attrName>
                                        </p:attrNameLst>
                                      </p:cBhvr>
                                      <p:to>
                                        <p:strVal val="visible"/>
                                      </p:to>
                                    </p:set>
                                    <p:animEffect transition="in" filter="wipe(left)">
                                      <p:cBhvr>
                                        <p:cTn id="76" dur="500"/>
                                        <p:tgtEl>
                                          <p:spTgt spid="83"/>
                                        </p:tgtEl>
                                      </p:cBhvr>
                                    </p:animEffect>
                                  </p:childTnLst>
                                </p:cTn>
                              </p:par>
                            </p:childTnLst>
                          </p:cTn>
                        </p:par>
                        <p:par>
                          <p:cTn id="77" fill="hold">
                            <p:stCondLst>
                              <p:cond delay="2000"/>
                            </p:stCondLst>
                            <p:childTnLst>
                              <p:par>
                                <p:cTn id="78" presetID="22" presetClass="entr" presetSubtype="8" fill="hold" grpId="0" nodeType="afterEffect">
                                  <p:stCondLst>
                                    <p:cond delay="0"/>
                                  </p:stCondLst>
                                  <p:childTnLst>
                                    <p:set>
                                      <p:cBhvr>
                                        <p:cTn id="79" dur="1" fill="hold">
                                          <p:stCondLst>
                                            <p:cond delay="0"/>
                                          </p:stCondLst>
                                        </p:cTn>
                                        <p:tgtEl>
                                          <p:spTgt spid="84"/>
                                        </p:tgtEl>
                                        <p:attrNameLst>
                                          <p:attrName>style.visibility</p:attrName>
                                        </p:attrNameLst>
                                      </p:cBhvr>
                                      <p:to>
                                        <p:strVal val="visible"/>
                                      </p:to>
                                    </p:set>
                                    <p:animEffect transition="in" filter="wipe(left)">
                                      <p:cBhvr>
                                        <p:cTn id="80" dur="500"/>
                                        <p:tgtEl>
                                          <p:spTgt spid="84"/>
                                        </p:tgtEl>
                                      </p:cBhvr>
                                    </p:animEffect>
                                  </p:childTnLst>
                                </p:cTn>
                              </p:par>
                            </p:childTnLst>
                          </p:cTn>
                        </p:par>
                        <p:par>
                          <p:cTn id="81" fill="hold">
                            <p:stCondLst>
                              <p:cond delay="2500"/>
                            </p:stCondLst>
                            <p:childTnLst>
                              <p:par>
                                <p:cTn id="82" presetID="22" presetClass="entr" presetSubtype="1" fill="hold" grpId="0" nodeType="after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wipe(up)">
                                      <p:cBhvr>
                                        <p:cTn id="84" dur="500"/>
                                        <p:tgtEl>
                                          <p:spTgt spid="85"/>
                                        </p:tgtEl>
                                      </p:cBhvr>
                                    </p:animEffect>
                                  </p:childTnLst>
                                </p:cTn>
                              </p:par>
                            </p:childTnLst>
                          </p:cTn>
                        </p:par>
                        <p:par>
                          <p:cTn id="85" fill="hold">
                            <p:stCondLst>
                              <p:cond delay="3000"/>
                            </p:stCondLst>
                            <p:childTnLst>
                              <p:par>
                                <p:cTn id="86" presetID="22" presetClass="entr" presetSubtype="8" fill="hold" grpId="0" nodeType="afterEffect">
                                  <p:stCondLst>
                                    <p:cond delay="0"/>
                                  </p:stCondLst>
                                  <p:childTnLst>
                                    <p:set>
                                      <p:cBhvr>
                                        <p:cTn id="87" dur="1" fill="hold">
                                          <p:stCondLst>
                                            <p:cond delay="0"/>
                                          </p:stCondLst>
                                        </p:cTn>
                                        <p:tgtEl>
                                          <p:spTgt spid="86"/>
                                        </p:tgtEl>
                                        <p:attrNameLst>
                                          <p:attrName>style.visibility</p:attrName>
                                        </p:attrNameLst>
                                      </p:cBhvr>
                                      <p:to>
                                        <p:strVal val="visible"/>
                                      </p:to>
                                    </p:set>
                                    <p:animEffect transition="in" filter="wipe(left)">
                                      <p:cBhvr>
                                        <p:cTn id="88" dur="500"/>
                                        <p:tgtEl>
                                          <p:spTgt spid="86"/>
                                        </p:tgtEl>
                                      </p:cBhvr>
                                    </p:animEffect>
                                  </p:childTnLst>
                                </p:cTn>
                              </p:par>
                            </p:childTnLst>
                          </p:cTn>
                        </p:par>
                        <p:par>
                          <p:cTn id="89" fill="hold">
                            <p:stCondLst>
                              <p:cond delay="3500"/>
                            </p:stCondLst>
                            <p:childTnLst>
                              <p:par>
                                <p:cTn id="90" presetID="22" presetClass="entr" presetSubtype="1" fill="hold" grpId="0" nodeType="afterEffect">
                                  <p:stCondLst>
                                    <p:cond delay="0"/>
                                  </p:stCondLst>
                                  <p:childTnLst>
                                    <p:set>
                                      <p:cBhvr>
                                        <p:cTn id="91" dur="1" fill="hold">
                                          <p:stCondLst>
                                            <p:cond delay="0"/>
                                          </p:stCondLst>
                                        </p:cTn>
                                        <p:tgtEl>
                                          <p:spTgt spid="87"/>
                                        </p:tgtEl>
                                        <p:attrNameLst>
                                          <p:attrName>style.visibility</p:attrName>
                                        </p:attrNameLst>
                                      </p:cBhvr>
                                      <p:to>
                                        <p:strVal val="visible"/>
                                      </p:to>
                                    </p:set>
                                    <p:animEffect transition="in" filter="wipe(up)">
                                      <p:cBhvr>
                                        <p:cTn id="92" dur="500"/>
                                        <p:tgtEl>
                                          <p:spTgt spid="87"/>
                                        </p:tgtEl>
                                      </p:cBhvr>
                                    </p:animEffect>
                                  </p:childTnLst>
                                </p:cTn>
                              </p:par>
                            </p:childTnLst>
                          </p:cTn>
                        </p:par>
                        <p:par>
                          <p:cTn id="93" fill="hold">
                            <p:stCondLst>
                              <p:cond delay="4000"/>
                            </p:stCondLst>
                            <p:childTnLst>
                              <p:par>
                                <p:cTn id="94" presetID="22" presetClass="entr" presetSubtype="1" fill="hold" grpId="0" nodeType="afterEffect">
                                  <p:stCondLst>
                                    <p:cond delay="0"/>
                                  </p:stCondLst>
                                  <p:childTnLst>
                                    <p:set>
                                      <p:cBhvr>
                                        <p:cTn id="95" dur="1" fill="hold">
                                          <p:stCondLst>
                                            <p:cond delay="0"/>
                                          </p:stCondLst>
                                        </p:cTn>
                                        <p:tgtEl>
                                          <p:spTgt spid="88"/>
                                        </p:tgtEl>
                                        <p:attrNameLst>
                                          <p:attrName>style.visibility</p:attrName>
                                        </p:attrNameLst>
                                      </p:cBhvr>
                                      <p:to>
                                        <p:strVal val="visible"/>
                                      </p:to>
                                    </p:set>
                                    <p:animEffect transition="in" filter="wipe(up)">
                                      <p:cBhvr>
                                        <p:cTn id="96" dur="500"/>
                                        <p:tgtEl>
                                          <p:spTgt spid="88"/>
                                        </p:tgtEl>
                                      </p:cBhvr>
                                    </p:animEffect>
                                  </p:childTnLst>
                                </p:cTn>
                              </p:par>
                            </p:childTnLst>
                          </p:cTn>
                        </p:par>
                        <p:par>
                          <p:cTn id="97" fill="hold">
                            <p:stCondLst>
                              <p:cond delay="4500"/>
                            </p:stCondLst>
                            <p:childTnLst>
                              <p:par>
                                <p:cTn id="98" presetID="22" presetClass="entr" presetSubtype="4" fill="hold" grpId="0" nodeType="afterEffect">
                                  <p:stCondLst>
                                    <p:cond delay="0"/>
                                  </p:stCondLst>
                                  <p:childTnLst>
                                    <p:set>
                                      <p:cBhvr>
                                        <p:cTn id="99" dur="1" fill="hold">
                                          <p:stCondLst>
                                            <p:cond delay="0"/>
                                          </p:stCondLst>
                                        </p:cTn>
                                        <p:tgtEl>
                                          <p:spTgt spid="89"/>
                                        </p:tgtEl>
                                        <p:attrNameLst>
                                          <p:attrName>style.visibility</p:attrName>
                                        </p:attrNameLst>
                                      </p:cBhvr>
                                      <p:to>
                                        <p:strVal val="visible"/>
                                      </p:to>
                                    </p:set>
                                    <p:animEffect transition="in" filter="wipe(down)">
                                      <p:cBhvr>
                                        <p:cTn id="100" dur="500"/>
                                        <p:tgtEl>
                                          <p:spTgt spid="89"/>
                                        </p:tgtEl>
                                      </p:cBhvr>
                                    </p:animEffect>
                                  </p:childTnLst>
                                </p:cTn>
                              </p:par>
                            </p:childTnLst>
                          </p:cTn>
                        </p:par>
                        <p:par>
                          <p:cTn id="101" fill="hold">
                            <p:stCondLst>
                              <p:cond delay="5000"/>
                            </p:stCondLst>
                            <p:childTnLst>
                              <p:par>
                                <p:cTn id="102" presetID="22" presetClass="entr" presetSubtype="4" fill="hold" grpId="0" nodeType="afterEffect">
                                  <p:stCondLst>
                                    <p:cond delay="0"/>
                                  </p:stCondLst>
                                  <p:childTnLst>
                                    <p:set>
                                      <p:cBhvr>
                                        <p:cTn id="103" dur="1" fill="hold">
                                          <p:stCondLst>
                                            <p:cond delay="0"/>
                                          </p:stCondLst>
                                        </p:cTn>
                                        <p:tgtEl>
                                          <p:spTgt spid="90"/>
                                        </p:tgtEl>
                                        <p:attrNameLst>
                                          <p:attrName>style.visibility</p:attrName>
                                        </p:attrNameLst>
                                      </p:cBhvr>
                                      <p:to>
                                        <p:strVal val="visible"/>
                                      </p:to>
                                    </p:set>
                                    <p:animEffect transition="in" filter="wipe(down)">
                                      <p:cBhvr>
                                        <p:cTn id="104" dur="500"/>
                                        <p:tgtEl>
                                          <p:spTgt spid="90"/>
                                        </p:tgtEl>
                                      </p:cBhvr>
                                    </p:animEffect>
                                  </p:childTnLst>
                                </p:cTn>
                              </p:par>
                            </p:childTnLst>
                          </p:cTn>
                        </p:par>
                        <p:par>
                          <p:cTn id="105" fill="hold">
                            <p:stCondLst>
                              <p:cond delay="5500"/>
                            </p:stCondLst>
                            <p:childTnLst>
                              <p:par>
                                <p:cTn id="106" presetID="22" presetClass="entr" presetSubtype="1" fill="hold" grpId="0" nodeType="after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up)">
                                      <p:cBhvr>
                                        <p:cTn id="108" dur="500"/>
                                        <p:tgtEl>
                                          <p:spTgt spid="91"/>
                                        </p:tgtEl>
                                      </p:cBhvr>
                                    </p:animEffect>
                                  </p:childTnLst>
                                </p:cTn>
                              </p:par>
                            </p:childTnLst>
                          </p:cTn>
                        </p:par>
                        <p:par>
                          <p:cTn id="109" fill="hold">
                            <p:stCondLst>
                              <p:cond delay="6000"/>
                            </p:stCondLst>
                            <p:childTnLst>
                              <p:par>
                                <p:cTn id="110" presetID="22" presetClass="entr" presetSubtype="4" fill="hold" grpId="0" nodeType="after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wipe(down)">
                                      <p:cBhvr>
                                        <p:cTn id="112" dur="500"/>
                                        <p:tgtEl>
                                          <p:spTgt spid="92"/>
                                        </p:tgtEl>
                                      </p:cBhvr>
                                    </p:animEffect>
                                  </p:childTnLst>
                                </p:cTn>
                              </p:par>
                            </p:childTnLst>
                          </p:cTn>
                        </p:par>
                        <p:par>
                          <p:cTn id="113" fill="hold">
                            <p:stCondLst>
                              <p:cond delay="6500"/>
                            </p:stCondLst>
                            <p:childTnLst>
                              <p:par>
                                <p:cTn id="114" presetID="22" presetClass="entr" presetSubtype="2" fill="hold" grpId="0" nodeType="afterEffect">
                                  <p:stCondLst>
                                    <p:cond delay="0"/>
                                  </p:stCondLst>
                                  <p:childTnLst>
                                    <p:set>
                                      <p:cBhvr>
                                        <p:cTn id="115" dur="1" fill="hold">
                                          <p:stCondLst>
                                            <p:cond delay="0"/>
                                          </p:stCondLst>
                                        </p:cTn>
                                        <p:tgtEl>
                                          <p:spTgt spid="93"/>
                                        </p:tgtEl>
                                        <p:attrNameLst>
                                          <p:attrName>style.visibility</p:attrName>
                                        </p:attrNameLst>
                                      </p:cBhvr>
                                      <p:to>
                                        <p:strVal val="visible"/>
                                      </p:to>
                                    </p:set>
                                    <p:animEffect transition="in" filter="wipe(right)">
                                      <p:cBhvr>
                                        <p:cTn id="116" dur="500"/>
                                        <p:tgtEl>
                                          <p:spTgt spid="93"/>
                                        </p:tgtEl>
                                      </p:cBhvr>
                                    </p:animEffect>
                                  </p:childTnLst>
                                </p:cTn>
                              </p:par>
                            </p:childTnLst>
                          </p:cTn>
                        </p:par>
                        <p:par>
                          <p:cTn id="117" fill="hold">
                            <p:stCondLst>
                              <p:cond delay="7000"/>
                            </p:stCondLst>
                            <p:childTnLst>
                              <p:par>
                                <p:cTn id="118" presetID="22" presetClass="entr" presetSubtype="2"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animEffect transition="in" filter="wipe(right)">
                                      <p:cBhvr>
                                        <p:cTn id="120" dur="500"/>
                                        <p:tgtEl>
                                          <p:spTgt spid="94"/>
                                        </p:tgtEl>
                                      </p:cBhvr>
                                    </p:animEffect>
                                  </p:childTnLst>
                                </p:cTn>
                              </p:par>
                            </p:childTnLst>
                          </p:cTn>
                        </p:par>
                        <p:par>
                          <p:cTn id="121" fill="hold">
                            <p:stCondLst>
                              <p:cond delay="7500"/>
                            </p:stCondLst>
                            <p:childTnLst>
                              <p:par>
                                <p:cTn id="122" presetID="22" presetClass="entr" presetSubtype="2" fill="hold" grpId="0" nodeType="afterEffect">
                                  <p:stCondLst>
                                    <p:cond delay="0"/>
                                  </p:stCondLst>
                                  <p:childTnLst>
                                    <p:set>
                                      <p:cBhvr>
                                        <p:cTn id="123" dur="1" fill="hold">
                                          <p:stCondLst>
                                            <p:cond delay="0"/>
                                          </p:stCondLst>
                                        </p:cTn>
                                        <p:tgtEl>
                                          <p:spTgt spid="95"/>
                                        </p:tgtEl>
                                        <p:attrNameLst>
                                          <p:attrName>style.visibility</p:attrName>
                                        </p:attrNameLst>
                                      </p:cBhvr>
                                      <p:to>
                                        <p:strVal val="visible"/>
                                      </p:to>
                                    </p:set>
                                    <p:animEffect transition="in" filter="wipe(right)">
                                      <p:cBhvr>
                                        <p:cTn id="124" dur="500"/>
                                        <p:tgtEl>
                                          <p:spTgt spid="95"/>
                                        </p:tgtEl>
                                      </p:cBhvr>
                                    </p:animEffect>
                                  </p:childTnLst>
                                </p:cTn>
                              </p:par>
                            </p:childTnLst>
                          </p:cTn>
                        </p:par>
                        <p:par>
                          <p:cTn id="125" fill="hold">
                            <p:stCondLst>
                              <p:cond delay="8000"/>
                            </p:stCondLst>
                            <p:childTnLst>
                              <p:par>
                                <p:cTn id="126" presetID="22" presetClass="entr" presetSubtype="2" fill="hold" grpId="0" nodeType="after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right)">
                                      <p:cBhvr>
                                        <p:cTn id="128" dur="500"/>
                                        <p:tgtEl>
                                          <p:spTgt spid="96"/>
                                        </p:tgtEl>
                                      </p:cBhvr>
                                    </p:animEffect>
                                  </p:childTnLst>
                                </p:cTn>
                              </p:par>
                            </p:childTnLst>
                          </p:cTn>
                        </p:par>
                        <p:par>
                          <p:cTn id="129" fill="hold">
                            <p:stCondLst>
                              <p:cond delay="8500"/>
                            </p:stCondLst>
                            <p:childTnLst>
                              <p:par>
                                <p:cTn id="130" presetID="22" presetClass="entr" presetSubtype="2" fill="hold" grpId="0" nodeType="afterEffect">
                                  <p:stCondLst>
                                    <p:cond delay="0"/>
                                  </p:stCondLst>
                                  <p:childTnLst>
                                    <p:set>
                                      <p:cBhvr>
                                        <p:cTn id="131" dur="1" fill="hold">
                                          <p:stCondLst>
                                            <p:cond delay="0"/>
                                          </p:stCondLst>
                                        </p:cTn>
                                        <p:tgtEl>
                                          <p:spTgt spid="97"/>
                                        </p:tgtEl>
                                        <p:attrNameLst>
                                          <p:attrName>style.visibility</p:attrName>
                                        </p:attrNameLst>
                                      </p:cBhvr>
                                      <p:to>
                                        <p:strVal val="visible"/>
                                      </p:to>
                                    </p:set>
                                    <p:animEffect transition="in" filter="wipe(right)">
                                      <p:cBhvr>
                                        <p:cTn id="132" dur="500"/>
                                        <p:tgtEl>
                                          <p:spTgt spid="97"/>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60469"/>
                                        </p:tgtEl>
                                        <p:attrNameLst>
                                          <p:attrName>style.visibility</p:attrName>
                                        </p:attrNameLst>
                                      </p:cBhvr>
                                      <p:to>
                                        <p:strVal val="visible"/>
                                      </p:to>
                                    </p:set>
                                    <p:anim calcmode="lin" valueType="num">
                                      <p:cBhvr additive="base">
                                        <p:cTn id="137" dur="500" fill="hold"/>
                                        <p:tgtEl>
                                          <p:spTgt spid="60469"/>
                                        </p:tgtEl>
                                        <p:attrNameLst>
                                          <p:attrName>ppt_x</p:attrName>
                                        </p:attrNameLst>
                                      </p:cBhvr>
                                      <p:tavLst>
                                        <p:tav tm="0">
                                          <p:val>
                                            <p:strVal val="#ppt_x"/>
                                          </p:val>
                                        </p:tav>
                                        <p:tav tm="100000">
                                          <p:val>
                                            <p:strVal val="#ppt_x"/>
                                          </p:val>
                                        </p:tav>
                                      </p:tavLst>
                                    </p:anim>
                                    <p:anim calcmode="lin" valueType="num">
                                      <p:cBhvr additive="base">
                                        <p:cTn id="138" dur="500" fill="hold"/>
                                        <p:tgtEl>
                                          <p:spTgt spid="60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69" grpId="0"/>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9" grpId="0" autoUpdateAnimBg="0"/>
      <p:bldP spid="100" grpId="0" autoUpdateAnimBg="0"/>
      <p:bldP spid="101" grpId="0" autoUpdateAnimBg="0"/>
      <p:bldP spid="10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z="3200" smtClean="0">
                <a:solidFill>
                  <a:schemeClr val="tx1"/>
                </a:solidFill>
                <a:latin typeface="Arial" charset="0"/>
                <a:ea typeface="宋体" charset="-122"/>
              </a:rPr>
              <a:t>C(M) </a:t>
            </a:r>
            <a:r>
              <a:rPr lang="en-US" altLang="zh-CN" sz="3200" smtClean="0">
                <a:solidFill>
                  <a:schemeClr val="tx1"/>
                </a:solidFill>
                <a:latin typeface="Arial" charset="0"/>
                <a:ea typeface="宋体" charset="-122"/>
                <a:sym typeface="Symbol" pitchFamily="18" charset="2"/>
              </a:rPr>
              <a:t>  0.5  </a:t>
            </a:r>
            <a:r>
              <a:rPr lang="en-US" altLang="zh-CN" sz="3200" smtClean="0">
                <a:solidFill>
                  <a:schemeClr val="tx1"/>
                </a:solidFill>
                <a:latin typeface="Arial" charset="0"/>
                <a:ea typeface="宋体" charset="-122"/>
              </a:rPr>
              <a:t>C(T</a:t>
            </a:r>
            <a:r>
              <a:rPr lang="en-US" altLang="zh-CN" sz="3200" baseline="-25000" smtClean="0">
                <a:solidFill>
                  <a:schemeClr val="tx1"/>
                </a:solidFill>
                <a:latin typeface="Arial" charset="0"/>
                <a:ea typeface="宋体" charset="-122"/>
              </a:rPr>
              <a:t>OPT</a:t>
            </a:r>
            <a:r>
              <a:rPr lang="en-US" altLang="zh-CN" sz="3200" smtClean="0">
                <a:solidFill>
                  <a:schemeClr val="tx1"/>
                </a:solidFill>
                <a:latin typeface="Arial" charset="0"/>
                <a:ea typeface="宋体" charset="-122"/>
              </a:rPr>
              <a:t>)</a:t>
            </a:r>
          </a:p>
        </p:txBody>
      </p:sp>
      <p:sp>
        <p:nvSpPr>
          <p:cNvPr id="60419" name="Oval 3"/>
          <p:cNvSpPr>
            <a:spLocks noChangeArrowheads="1"/>
          </p:cNvSpPr>
          <p:nvPr/>
        </p:nvSpPr>
        <p:spPr bwMode="auto">
          <a:xfrm>
            <a:off x="5334000" y="2819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0420" name="Oval 5"/>
          <p:cNvSpPr>
            <a:spLocks noChangeArrowheads="1"/>
          </p:cNvSpPr>
          <p:nvPr/>
        </p:nvSpPr>
        <p:spPr bwMode="auto">
          <a:xfrm>
            <a:off x="1905000" y="2667000"/>
            <a:ext cx="4800600" cy="4114800"/>
          </a:xfrm>
          <a:prstGeom prst="ellipse">
            <a:avLst/>
          </a:prstGeom>
          <a:noFill/>
          <a:ln w="19050">
            <a:solidFill>
              <a:schemeClr val="tx1"/>
            </a:solidFill>
            <a:prstDash val="sysDot"/>
            <a:round/>
            <a:headEnd/>
            <a:tailEnd/>
          </a:ln>
        </p:spPr>
        <p:txBody>
          <a:bodyPr wrap="none" anchor="ctr">
            <a:spAutoFit/>
          </a:bodyPr>
          <a:lstStyle/>
          <a:p>
            <a:endParaRPr lang="zh-CN" altLang="en-US">
              <a:ea typeface="宋体" charset="-122"/>
            </a:endParaRPr>
          </a:p>
        </p:txBody>
      </p:sp>
      <p:sp>
        <p:nvSpPr>
          <p:cNvPr id="60421" name="Oval 6"/>
          <p:cNvSpPr>
            <a:spLocks noChangeArrowheads="1"/>
          </p:cNvSpPr>
          <p:nvPr/>
        </p:nvSpPr>
        <p:spPr bwMode="auto">
          <a:xfrm>
            <a:off x="6477000" y="3962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0422" name="Oval 7"/>
          <p:cNvSpPr>
            <a:spLocks noChangeArrowheads="1"/>
          </p:cNvSpPr>
          <p:nvPr/>
        </p:nvSpPr>
        <p:spPr bwMode="auto">
          <a:xfrm>
            <a:off x="6096000" y="5867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0423" name="Oval 8"/>
          <p:cNvSpPr>
            <a:spLocks noChangeArrowheads="1"/>
          </p:cNvSpPr>
          <p:nvPr/>
        </p:nvSpPr>
        <p:spPr bwMode="auto">
          <a:xfrm>
            <a:off x="4495800" y="6629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0424" name="Oval 9"/>
          <p:cNvSpPr>
            <a:spLocks noChangeArrowheads="1"/>
          </p:cNvSpPr>
          <p:nvPr/>
        </p:nvSpPr>
        <p:spPr bwMode="auto">
          <a:xfrm>
            <a:off x="2743200" y="6248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0425" name="Oval 10"/>
          <p:cNvSpPr>
            <a:spLocks noChangeArrowheads="1"/>
          </p:cNvSpPr>
          <p:nvPr/>
        </p:nvSpPr>
        <p:spPr bwMode="auto">
          <a:xfrm>
            <a:off x="3352800" y="26670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0426" name="Oval 11"/>
          <p:cNvSpPr>
            <a:spLocks noChangeArrowheads="1"/>
          </p:cNvSpPr>
          <p:nvPr/>
        </p:nvSpPr>
        <p:spPr bwMode="auto">
          <a:xfrm>
            <a:off x="2133600" y="3581400"/>
            <a:ext cx="228600" cy="228600"/>
          </a:xfrm>
          <a:prstGeom prst="ellipse">
            <a:avLst/>
          </a:prstGeom>
          <a:solidFill>
            <a:srgbClr val="FF9999"/>
          </a:solidFill>
          <a:ln w="12700">
            <a:solidFill>
              <a:srgbClr val="FF3300"/>
            </a:solidFill>
            <a:round/>
            <a:headEnd/>
            <a:tailEnd/>
          </a:ln>
        </p:spPr>
        <p:txBody>
          <a:bodyPr anchor="ctr">
            <a:spAutoFit/>
          </a:bodyPr>
          <a:lstStyle/>
          <a:p>
            <a:endParaRPr lang="zh-CN" altLang="en-US">
              <a:ea typeface="宋体" charset="-122"/>
            </a:endParaRPr>
          </a:p>
        </p:txBody>
      </p:sp>
      <p:sp>
        <p:nvSpPr>
          <p:cNvPr id="60427" name="Oval 12"/>
          <p:cNvSpPr>
            <a:spLocks noChangeArrowheads="1"/>
          </p:cNvSpPr>
          <p:nvPr/>
        </p:nvSpPr>
        <p:spPr bwMode="auto">
          <a:xfrm>
            <a:off x="1905000" y="51816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0428" name="Text Box 23"/>
          <p:cNvSpPr txBox="1">
            <a:spLocks noChangeArrowheads="1"/>
          </p:cNvSpPr>
          <p:nvPr/>
        </p:nvSpPr>
        <p:spPr bwMode="auto">
          <a:xfrm>
            <a:off x="6172200" y="2286000"/>
            <a:ext cx="2192338" cy="323850"/>
          </a:xfrm>
          <a:prstGeom prst="rect">
            <a:avLst/>
          </a:prstGeom>
          <a:noFill/>
          <a:ln w="19050">
            <a:solidFill>
              <a:schemeClr val="tx1"/>
            </a:solidFill>
            <a:miter lim="800000"/>
            <a:headEnd/>
            <a:tailEnd/>
          </a:ln>
        </p:spPr>
        <p:txBody>
          <a:bodyPr wrap="none">
            <a:spAutoFit/>
          </a:bodyPr>
          <a:lstStyle/>
          <a:p>
            <a:pPr algn="l"/>
            <a:r>
              <a:rPr lang="en-US" altLang="zh-CN">
                <a:ea typeface="宋体" charset="-122"/>
              </a:rPr>
              <a:t>Odd degree node in MST</a:t>
            </a:r>
          </a:p>
        </p:txBody>
      </p:sp>
      <p:sp>
        <p:nvSpPr>
          <p:cNvPr id="60429" name="Line 24"/>
          <p:cNvSpPr>
            <a:spLocks noChangeShapeType="1"/>
          </p:cNvSpPr>
          <p:nvPr/>
        </p:nvSpPr>
        <p:spPr bwMode="auto">
          <a:xfrm flipH="1">
            <a:off x="5638800" y="2590800"/>
            <a:ext cx="533400" cy="228600"/>
          </a:xfrm>
          <a:prstGeom prst="line">
            <a:avLst/>
          </a:prstGeom>
          <a:noFill/>
          <a:ln w="12700">
            <a:solidFill>
              <a:schemeClr val="tx1"/>
            </a:solidFill>
            <a:round/>
            <a:headEnd/>
            <a:tailEnd type="triangle" w="med" len="med"/>
          </a:ln>
        </p:spPr>
        <p:txBody>
          <a:bodyPr wrap="none">
            <a:spAutoFit/>
          </a:bodyPr>
          <a:lstStyle/>
          <a:p>
            <a:endParaRPr lang="zh-CN" altLang="en-US"/>
          </a:p>
        </p:txBody>
      </p:sp>
      <p:sp>
        <p:nvSpPr>
          <p:cNvPr id="60430" name="Text Box 25"/>
          <p:cNvSpPr txBox="1">
            <a:spLocks noChangeArrowheads="1"/>
          </p:cNvSpPr>
          <p:nvPr/>
        </p:nvSpPr>
        <p:spPr bwMode="auto">
          <a:xfrm>
            <a:off x="7315200" y="5029200"/>
            <a:ext cx="698500" cy="415925"/>
          </a:xfrm>
          <a:prstGeom prst="rect">
            <a:avLst/>
          </a:prstGeom>
          <a:noFill/>
          <a:ln w="19050">
            <a:solidFill>
              <a:schemeClr val="tx1"/>
            </a:solidFill>
            <a:miter lim="800000"/>
            <a:headEnd/>
            <a:tailEnd/>
          </a:ln>
        </p:spPr>
        <p:txBody>
          <a:bodyPr wrap="none">
            <a:spAutoFit/>
          </a:bodyPr>
          <a:lstStyle/>
          <a:p>
            <a:pPr algn="l"/>
            <a:r>
              <a:rPr lang="en-US" altLang="zh-CN" sz="2000">
                <a:ea typeface="宋体" charset="-122"/>
              </a:rPr>
              <a:t>T</a:t>
            </a:r>
            <a:r>
              <a:rPr lang="en-US" altLang="zh-CN" sz="2000" baseline="-25000">
                <a:ea typeface="宋体" charset="-122"/>
              </a:rPr>
              <a:t>OPT</a:t>
            </a:r>
          </a:p>
        </p:txBody>
      </p:sp>
      <p:sp>
        <p:nvSpPr>
          <p:cNvPr id="60431" name="Line 26"/>
          <p:cNvSpPr>
            <a:spLocks noChangeShapeType="1"/>
          </p:cNvSpPr>
          <p:nvPr/>
        </p:nvSpPr>
        <p:spPr bwMode="auto">
          <a:xfrm flipH="1" flipV="1">
            <a:off x="6781800" y="4953000"/>
            <a:ext cx="533400" cy="76200"/>
          </a:xfrm>
          <a:prstGeom prst="line">
            <a:avLst/>
          </a:prstGeom>
          <a:noFill/>
          <a:ln w="12700">
            <a:solidFill>
              <a:schemeClr val="tx1"/>
            </a:solidFill>
            <a:round/>
            <a:headEnd/>
            <a:tailEnd type="triangle" w="med" len="med"/>
          </a:ln>
        </p:spPr>
        <p:txBody>
          <a:bodyPr wrap="none">
            <a:spAutoFit/>
          </a:bodyP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z="3200" smtClean="0">
                <a:solidFill>
                  <a:schemeClr val="tx1"/>
                </a:solidFill>
                <a:latin typeface="Arial" charset="0"/>
                <a:ea typeface="宋体" charset="-122"/>
              </a:rPr>
              <a:t>C(M) </a:t>
            </a:r>
            <a:r>
              <a:rPr lang="en-US" altLang="zh-CN" sz="3200" smtClean="0">
                <a:solidFill>
                  <a:schemeClr val="tx1"/>
                </a:solidFill>
                <a:latin typeface="Arial" charset="0"/>
                <a:ea typeface="宋体" charset="-122"/>
                <a:sym typeface="Symbol" pitchFamily="18" charset="2"/>
              </a:rPr>
              <a:t>  0.5  </a:t>
            </a:r>
            <a:r>
              <a:rPr lang="en-US" altLang="zh-CN" sz="3200" smtClean="0">
                <a:solidFill>
                  <a:schemeClr val="tx1"/>
                </a:solidFill>
                <a:latin typeface="Arial" charset="0"/>
                <a:ea typeface="宋体" charset="-122"/>
              </a:rPr>
              <a:t>C(T</a:t>
            </a:r>
            <a:r>
              <a:rPr lang="en-US" altLang="zh-CN" sz="3200" baseline="-25000" smtClean="0">
                <a:solidFill>
                  <a:schemeClr val="tx1"/>
                </a:solidFill>
                <a:latin typeface="Arial" charset="0"/>
                <a:ea typeface="宋体" charset="-122"/>
              </a:rPr>
              <a:t>OPT</a:t>
            </a:r>
            <a:r>
              <a:rPr lang="en-US" altLang="zh-CN" sz="3200" smtClean="0">
                <a:solidFill>
                  <a:schemeClr val="tx1"/>
                </a:solidFill>
                <a:latin typeface="Arial" charset="0"/>
                <a:ea typeface="宋体" charset="-122"/>
              </a:rPr>
              <a:t>)</a:t>
            </a:r>
          </a:p>
        </p:txBody>
      </p:sp>
      <p:sp>
        <p:nvSpPr>
          <p:cNvPr id="61443" name="Oval 3"/>
          <p:cNvSpPr>
            <a:spLocks noChangeArrowheads="1"/>
          </p:cNvSpPr>
          <p:nvPr/>
        </p:nvSpPr>
        <p:spPr bwMode="auto">
          <a:xfrm>
            <a:off x="5334000" y="2819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1444" name="Text Box 4"/>
          <p:cNvSpPr txBox="1">
            <a:spLocks noChangeArrowheads="1"/>
          </p:cNvSpPr>
          <p:nvPr/>
        </p:nvSpPr>
        <p:spPr bwMode="auto">
          <a:xfrm>
            <a:off x="685800" y="1524000"/>
            <a:ext cx="4724400" cy="396875"/>
          </a:xfrm>
          <a:prstGeom prst="rect">
            <a:avLst/>
          </a:prstGeom>
          <a:noFill/>
          <a:ln w="12700">
            <a:noFill/>
            <a:miter lim="800000"/>
            <a:headEnd/>
            <a:tailEnd/>
          </a:ln>
        </p:spPr>
        <p:txBody>
          <a:bodyPr>
            <a:spAutoFit/>
          </a:bodyPr>
          <a:lstStyle/>
          <a:p>
            <a:pPr algn="l"/>
            <a:r>
              <a:rPr lang="en-US" altLang="zh-CN" sz="2000">
                <a:solidFill>
                  <a:schemeClr val="hlink"/>
                </a:solidFill>
                <a:ea typeface="宋体" charset="-122"/>
              </a:rPr>
              <a:t>          </a:t>
            </a:r>
            <a:r>
              <a:rPr lang="en-US" altLang="zh-CN" sz="2000">
                <a:solidFill>
                  <a:schemeClr val="tx1"/>
                </a:solidFill>
                <a:ea typeface="宋体" charset="-122"/>
              </a:rPr>
              <a:t>C(M) </a:t>
            </a:r>
            <a:r>
              <a:rPr lang="en-US" altLang="zh-CN" sz="2000">
                <a:solidFill>
                  <a:schemeClr val="tx1"/>
                </a:solidFill>
                <a:ea typeface="宋体" charset="-122"/>
                <a:sym typeface="Symbol" pitchFamily="18" charset="2"/>
              </a:rPr>
              <a:t>  </a:t>
            </a:r>
            <a:r>
              <a:rPr lang="en-US" altLang="zh-CN" sz="2000">
                <a:solidFill>
                  <a:schemeClr val="tx1"/>
                </a:solidFill>
                <a:ea typeface="宋体" charset="-122"/>
              </a:rPr>
              <a:t>C(M</a:t>
            </a:r>
            <a:r>
              <a:rPr lang="en-US" altLang="zh-CN" sz="2000" baseline="-25000">
                <a:solidFill>
                  <a:schemeClr val="tx1"/>
                </a:solidFill>
                <a:ea typeface="宋体" charset="-122"/>
              </a:rPr>
              <a:t>1</a:t>
            </a:r>
            <a:r>
              <a:rPr lang="en-US" altLang="zh-CN" sz="2000">
                <a:solidFill>
                  <a:schemeClr val="tx1"/>
                </a:solidFill>
                <a:ea typeface="宋体" charset="-122"/>
              </a:rPr>
              <a:t>) </a:t>
            </a:r>
          </a:p>
        </p:txBody>
      </p:sp>
      <p:sp>
        <p:nvSpPr>
          <p:cNvPr id="61445" name="Oval 5"/>
          <p:cNvSpPr>
            <a:spLocks noChangeArrowheads="1"/>
          </p:cNvSpPr>
          <p:nvPr/>
        </p:nvSpPr>
        <p:spPr bwMode="auto">
          <a:xfrm>
            <a:off x="1905000" y="2667000"/>
            <a:ext cx="4800600" cy="4114800"/>
          </a:xfrm>
          <a:prstGeom prst="ellipse">
            <a:avLst/>
          </a:prstGeom>
          <a:noFill/>
          <a:ln w="19050">
            <a:solidFill>
              <a:schemeClr val="tx1"/>
            </a:solidFill>
            <a:prstDash val="sysDot"/>
            <a:round/>
            <a:headEnd/>
            <a:tailEnd/>
          </a:ln>
        </p:spPr>
        <p:txBody>
          <a:bodyPr wrap="none" anchor="ctr">
            <a:spAutoFit/>
          </a:bodyPr>
          <a:lstStyle/>
          <a:p>
            <a:endParaRPr lang="zh-CN" altLang="en-US">
              <a:ea typeface="宋体" charset="-122"/>
            </a:endParaRPr>
          </a:p>
        </p:txBody>
      </p:sp>
      <p:sp>
        <p:nvSpPr>
          <p:cNvPr id="61446" name="Oval 6"/>
          <p:cNvSpPr>
            <a:spLocks noChangeArrowheads="1"/>
          </p:cNvSpPr>
          <p:nvPr/>
        </p:nvSpPr>
        <p:spPr bwMode="auto">
          <a:xfrm>
            <a:off x="6477000" y="3962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1447" name="Oval 7"/>
          <p:cNvSpPr>
            <a:spLocks noChangeArrowheads="1"/>
          </p:cNvSpPr>
          <p:nvPr/>
        </p:nvSpPr>
        <p:spPr bwMode="auto">
          <a:xfrm>
            <a:off x="6096000" y="5867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1448" name="Oval 8"/>
          <p:cNvSpPr>
            <a:spLocks noChangeArrowheads="1"/>
          </p:cNvSpPr>
          <p:nvPr/>
        </p:nvSpPr>
        <p:spPr bwMode="auto">
          <a:xfrm>
            <a:off x="4495800" y="6629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1449" name="Oval 9"/>
          <p:cNvSpPr>
            <a:spLocks noChangeArrowheads="1"/>
          </p:cNvSpPr>
          <p:nvPr/>
        </p:nvSpPr>
        <p:spPr bwMode="auto">
          <a:xfrm>
            <a:off x="2743200" y="6248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1450" name="Oval 10"/>
          <p:cNvSpPr>
            <a:spLocks noChangeArrowheads="1"/>
          </p:cNvSpPr>
          <p:nvPr/>
        </p:nvSpPr>
        <p:spPr bwMode="auto">
          <a:xfrm>
            <a:off x="3352800" y="26670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1451" name="Oval 11"/>
          <p:cNvSpPr>
            <a:spLocks noChangeArrowheads="1"/>
          </p:cNvSpPr>
          <p:nvPr/>
        </p:nvSpPr>
        <p:spPr bwMode="auto">
          <a:xfrm>
            <a:off x="2133600" y="3581400"/>
            <a:ext cx="228600" cy="228600"/>
          </a:xfrm>
          <a:prstGeom prst="ellipse">
            <a:avLst/>
          </a:prstGeom>
          <a:solidFill>
            <a:srgbClr val="FF9999"/>
          </a:solidFill>
          <a:ln w="12700">
            <a:solidFill>
              <a:srgbClr val="FF3300"/>
            </a:solidFill>
            <a:round/>
            <a:headEnd/>
            <a:tailEnd/>
          </a:ln>
        </p:spPr>
        <p:txBody>
          <a:bodyPr anchor="ctr">
            <a:spAutoFit/>
          </a:bodyPr>
          <a:lstStyle/>
          <a:p>
            <a:endParaRPr lang="zh-CN" altLang="en-US">
              <a:ea typeface="宋体" charset="-122"/>
            </a:endParaRPr>
          </a:p>
        </p:txBody>
      </p:sp>
      <p:sp>
        <p:nvSpPr>
          <p:cNvPr id="61452" name="Oval 12"/>
          <p:cNvSpPr>
            <a:spLocks noChangeArrowheads="1"/>
          </p:cNvSpPr>
          <p:nvPr/>
        </p:nvSpPr>
        <p:spPr bwMode="auto">
          <a:xfrm>
            <a:off x="1905000" y="51816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1453" name="Freeform 13"/>
          <p:cNvSpPr>
            <a:spLocks/>
          </p:cNvSpPr>
          <p:nvPr/>
        </p:nvSpPr>
        <p:spPr bwMode="auto">
          <a:xfrm>
            <a:off x="3478213" y="2798763"/>
            <a:ext cx="1976437" cy="136525"/>
          </a:xfrm>
          <a:custGeom>
            <a:avLst/>
            <a:gdLst>
              <a:gd name="T0" fmla="*/ 0 w 1245"/>
              <a:gd name="T1" fmla="*/ 0 h 86"/>
              <a:gd name="T2" fmla="*/ 2147483647 w 1245"/>
              <a:gd name="T3" fmla="*/ 2147483647 h 86"/>
              <a:gd name="T4" fmla="*/ 0 60000 65536"/>
              <a:gd name="T5" fmla="*/ 0 60000 65536"/>
              <a:gd name="T6" fmla="*/ 0 w 1245"/>
              <a:gd name="T7" fmla="*/ 0 h 86"/>
              <a:gd name="T8" fmla="*/ 1245 w 1245"/>
              <a:gd name="T9" fmla="*/ 86 h 86"/>
            </a:gdLst>
            <a:ahLst/>
            <a:cxnLst>
              <a:cxn ang="T4">
                <a:pos x="T0" y="T1"/>
              </a:cxn>
              <a:cxn ang="T5">
                <a:pos x="T2" y="T3"/>
              </a:cxn>
            </a:cxnLst>
            <a:rect l="T6" t="T7" r="T8" b="T9"/>
            <a:pathLst>
              <a:path w="1245" h="86">
                <a:moveTo>
                  <a:pt x="0" y="0"/>
                </a:moveTo>
                <a:lnTo>
                  <a:pt x="1245" y="86"/>
                </a:lnTo>
              </a:path>
            </a:pathLst>
          </a:custGeom>
          <a:noFill/>
          <a:ln w="19050">
            <a:solidFill>
              <a:schemeClr val="hlink"/>
            </a:solidFill>
            <a:round/>
            <a:headEnd type="oval" w="med" len="med"/>
            <a:tailEnd type="oval" w="med" len="med"/>
          </a:ln>
        </p:spPr>
        <p:txBody>
          <a:bodyPr wrap="none">
            <a:spAutoFit/>
          </a:bodyPr>
          <a:lstStyle/>
          <a:p>
            <a:endParaRPr lang="zh-CN" altLang="en-US">
              <a:ea typeface="宋体" charset="-122"/>
            </a:endParaRPr>
          </a:p>
        </p:txBody>
      </p:sp>
      <p:sp>
        <p:nvSpPr>
          <p:cNvPr id="61454" name="Freeform 14"/>
          <p:cNvSpPr>
            <a:spLocks/>
          </p:cNvSpPr>
          <p:nvPr/>
        </p:nvSpPr>
        <p:spPr bwMode="auto">
          <a:xfrm>
            <a:off x="6211888" y="4090988"/>
            <a:ext cx="388937" cy="1892300"/>
          </a:xfrm>
          <a:custGeom>
            <a:avLst/>
            <a:gdLst>
              <a:gd name="T0" fmla="*/ 2147483647 w 245"/>
              <a:gd name="T1" fmla="*/ 0 h 1192"/>
              <a:gd name="T2" fmla="*/ 0 w 245"/>
              <a:gd name="T3" fmla="*/ 2147483647 h 1192"/>
              <a:gd name="T4" fmla="*/ 0 60000 65536"/>
              <a:gd name="T5" fmla="*/ 0 60000 65536"/>
              <a:gd name="T6" fmla="*/ 0 w 245"/>
              <a:gd name="T7" fmla="*/ 0 h 1192"/>
              <a:gd name="T8" fmla="*/ 245 w 245"/>
              <a:gd name="T9" fmla="*/ 1192 h 1192"/>
            </a:gdLst>
            <a:ahLst/>
            <a:cxnLst>
              <a:cxn ang="T4">
                <a:pos x="T0" y="T1"/>
              </a:cxn>
              <a:cxn ang="T5">
                <a:pos x="T2" y="T3"/>
              </a:cxn>
            </a:cxnLst>
            <a:rect l="T6" t="T7" r="T8" b="T9"/>
            <a:pathLst>
              <a:path w="245" h="1192">
                <a:moveTo>
                  <a:pt x="245" y="0"/>
                </a:moveTo>
                <a:lnTo>
                  <a:pt x="0" y="1192"/>
                </a:lnTo>
              </a:path>
            </a:pathLst>
          </a:custGeom>
          <a:noFill/>
          <a:ln w="19050">
            <a:solidFill>
              <a:schemeClr val="hlink"/>
            </a:solidFill>
            <a:round/>
            <a:headEnd type="oval" w="med" len="med"/>
            <a:tailEnd type="oval" w="med" len="med"/>
          </a:ln>
        </p:spPr>
        <p:txBody>
          <a:bodyPr wrap="none">
            <a:spAutoFit/>
          </a:bodyPr>
          <a:lstStyle/>
          <a:p>
            <a:endParaRPr lang="zh-CN" altLang="en-US">
              <a:ea typeface="宋体" charset="-122"/>
            </a:endParaRPr>
          </a:p>
        </p:txBody>
      </p:sp>
      <p:sp>
        <p:nvSpPr>
          <p:cNvPr id="61455" name="Freeform 15"/>
          <p:cNvSpPr>
            <a:spLocks/>
          </p:cNvSpPr>
          <p:nvPr/>
        </p:nvSpPr>
        <p:spPr bwMode="auto">
          <a:xfrm>
            <a:off x="2838450" y="6351588"/>
            <a:ext cx="1774825" cy="409575"/>
          </a:xfrm>
          <a:custGeom>
            <a:avLst/>
            <a:gdLst>
              <a:gd name="T0" fmla="*/ 2147483647 w 1118"/>
              <a:gd name="T1" fmla="*/ 2147483647 h 258"/>
              <a:gd name="T2" fmla="*/ 0 w 1118"/>
              <a:gd name="T3" fmla="*/ 0 h 258"/>
              <a:gd name="T4" fmla="*/ 0 60000 65536"/>
              <a:gd name="T5" fmla="*/ 0 60000 65536"/>
              <a:gd name="T6" fmla="*/ 0 w 1118"/>
              <a:gd name="T7" fmla="*/ 0 h 258"/>
              <a:gd name="T8" fmla="*/ 1118 w 1118"/>
              <a:gd name="T9" fmla="*/ 258 h 258"/>
            </a:gdLst>
            <a:ahLst/>
            <a:cxnLst>
              <a:cxn ang="T4">
                <a:pos x="T0" y="T1"/>
              </a:cxn>
              <a:cxn ang="T5">
                <a:pos x="T2" y="T3"/>
              </a:cxn>
            </a:cxnLst>
            <a:rect l="T6" t="T7" r="T8" b="T9"/>
            <a:pathLst>
              <a:path w="1118" h="258">
                <a:moveTo>
                  <a:pt x="1118" y="258"/>
                </a:moveTo>
                <a:lnTo>
                  <a:pt x="0" y="0"/>
                </a:lnTo>
              </a:path>
            </a:pathLst>
          </a:custGeom>
          <a:noFill/>
          <a:ln w="19050">
            <a:solidFill>
              <a:schemeClr val="hlink"/>
            </a:solidFill>
            <a:round/>
            <a:headEnd type="oval" w="med" len="med"/>
            <a:tailEnd type="oval" w="med" len="med"/>
          </a:ln>
        </p:spPr>
        <p:txBody>
          <a:bodyPr wrap="none">
            <a:spAutoFit/>
          </a:bodyPr>
          <a:lstStyle/>
          <a:p>
            <a:endParaRPr lang="zh-CN" altLang="en-US">
              <a:ea typeface="宋体" charset="-122"/>
            </a:endParaRPr>
          </a:p>
        </p:txBody>
      </p:sp>
      <p:sp>
        <p:nvSpPr>
          <p:cNvPr id="61456" name="Freeform 16"/>
          <p:cNvSpPr>
            <a:spLocks/>
          </p:cNvSpPr>
          <p:nvPr/>
        </p:nvSpPr>
        <p:spPr bwMode="auto">
          <a:xfrm>
            <a:off x="1997075" y="3681413"/>
            <a:ext cx="241300" cy="1628775"/>
          </a:xfrm>
          <a:custGeom>
            <a:avLst/>
            <a:gdLst>
              <a:gd name="T0" fmla="*/ 0 w 152"/>
              <a:gd name="T1" fmla="*/ 2147483647 h 1026"/>
              <a:gd name="T2" fmla="*/ 2147483647 w 152"/>
              <a:gd name="T3" fmla="*/ 0 h 1026"/>
              <a:gd name="T4" fmla="*/ 0 60000 65536"/>
              <a:gd name="T5" fmla="*/ 0 60000 65536"/>
              <a:gd name="T6" fmla="*/ 0 w 152"/>
              <a:gd name="T7" fmla="*/ 0 h 1026"/>
              <a:gd name="T8" fmla="*/ 152 w 152"/>
              <a:gd name="T9" fmla="*/ 1026 h 1026"/>
            </a:gdLst>
            <a:ahLst/>
            <a:cxnLst>
              <a:cxn ang="T4">
                <a:pos x="T0" y="T1"/>
              </a:cxn>
              <a:cxn ang="T5">
                <a:pos x="T2" y="T3"/>
              </a:cxn>
            </a:cxnLst>
            <a:rect l="T6" t="T7" r="T8" b="T9"/>
            <a:pathLst>
              <a:path w="152" h="1026">
                <a:moveTo>
                  <a:pt x="0" y="1026"/>
                </a:moveTo>
                <a:lnTo>
                  <a:pt x="152" y="0"/>
                </a:lnTo>
              </a:path>
            </a:pathLst>
          </a:custGeom>
          <a:noFill/>
          <a:ln w="19050">
            <a:solidFill>
              <a:schemeClr val="hlink"/>
            </a:solidFill>
            <a:round/>
            <a:headEnd type="oval" w="med" len="med"/>
            <a:tailEnd type="oval" w="med" len="med"/>
          </a:ln>
        </p:spPr>
        <p:txBody>
          <a:bodyPr wrap="none">
            <a:spAutoFit/>
          </a:bodyPr>
          <a:lstStyle/>
          <a:p>
            <a:endParaRPr lang="zh-CN" altLang="en-US">
              <a:ea typeface="宋体" charset="-122"/>
            </a:endParaRPr>
          </a:p>
        </p:txBody>
      </p:sp>
      <p:sp>
        <p:nvSpPr>
          <p:cNvPr id="61457" name="Rectangle 17"/>
          <p:cNvSpPr>
            <a:spLocks noChangeArrowheads="1"/>
          </p:cNvSpPr>
          <p:nvPr/>
        </p:nvSpPr>
        <p:spPr bwMode="auto">
          <a:xfrm>
            <a:off x="4038600" y="2819400"/>
            <a:ext cx="487363" cy="396875"/>
          </a:xfrm>
          <a:prstGeom prst="rect">
            <a:avLst/>
          </a:prstGeom>
          <a:noFill/>
          <a:ln w="19050">
            <a:noFill/>
            <a:miter lim="800000"/>
            <a:headEnd/>
            <a:tailEnd/>
          </a:ln>
        </p:spPr>
        <p:txBody>
          <a:bodyPr wrap="none">
            <a:spAutoFit/>
          </a:bodyPr>
          <a:lstStyle/>
          <a:p>
            <a:r>
              <a:rPr lang="en-US" altLang="zh-CN" sz="2000">
                <a:solidFill>
                  <a:schemeClr val="hlink"/>
                </a:solidFill>
                <a:ea typeface="宋体" charset="-122"/>
              </a:rPr>
              <a:t>M</a:t>
            </a:r>
            <a:r>
              <a:rPr lang="en-US" altLang="zh-CN" sz="2000" baseline="-25000">
                <a:solidFill>
                  <a:schemeClr val="hlink"/>
                </a:solidFill>
                <a:ea typeface="宋体" charset="-122"/>
              </a:rPr>
              <a:t>1</a:t>
            </a:r>
          </a:p>
        </p:txBody>
      </p:sp>
      <p:sp>
        <p:nvSpPr>
          <p:cNvPr id="61458" name="Text Box 18"/>
          <p:cNvSpPr txBox="1">
            <a:spLocks noChangeArrowheads="1"/>
          </p:cNvSpPr>
          <p:nvPr/>
        </p:nvSpPr>
        <p:spPr bwMode="auto">
          <a:xfrm>
            <a:off x="6172200" y="2286000"/>
            <a:ext cx="2192338" cy="323850"/>
          </a:xfrm>
          <a:prstGeom prst="rect">
            <a:avLst/>
          </a:prstGeom>
          <a:noFill/>
          <a:ln w="19050">
            <a:solidFill>
              <a:schemeClr val="tx1"/>
            </a:solidFill>
            <a:miter lim="800000"/>
            <a:headEnd/>
            <a:tailEnd/>
          </a:ln>
        </p:spPr>
        <p:txBody>
          <a:bodyPr wrap="none">
            <a:spAutoFit/>
          </a:bodyPr>
          <a:lstStyle/>
          <a:p>
            <a:pPr algn="l"/>
            <a:r>
              <a:rPr lang="en-US" altLang="zh-CN">
                <a:ea typeface="宋体" charset="-122"/>
              </a:rPr>
              <a:t>Odd degree node in MST</a:t>
            </a:r>
          </a:p>
        </p:txBody>
      </p:sp>
      <p:sp>
        <p:nvSpPr>
          <p:cNvPr id="61459" name="Line 19"/>
          <p:cNvSpPr>
            <a:spLocks noChangeShapeType="1"/>
          </p:cNvSpPr>
          <p:nvPr/>
        </p:nvSpPr>
        <p:spPr bwMode="auto">
          <a:xfrm flipH="1">
            <a:off x="5638800" y="2590800"/>
            <a:ext cx="533400" cy="228600"/>
          </a:xfrm>
          <a:prstGeom prst="line">
            <a:avLst/>
          </a:prstGeom>
          <a:noFill/>
          <a:ln w="12700">
            <a:solidFill>
              <a:schemeClr val="tx1"/>
            </a:solidFill>
            <a:round/>
            <a:headEnd/>
            <a:tailEnd type="triangle" w="med" len="med"/>
          </a:ln>
        </p:spPr>
        <p:txBody>
          <a:bodyPr wrap="none">
            <a:spAutoFit/>
          </a:bodyPr>
          <a:lstStyle/>
          <a:p>
            <a:endParaRPr lang="zh-CN" altLang="en-US"/>
          </a:p>
        </p:txBody>
      </p:sp>
      <p:sp>
        <p:nvSpPr>
          <p:cNvPr id="61460" name="Text Box 20"/>
          <p:cNvSpPr txBox="1">
            <a:spLocks noChangeArrowheads="1"/>
          </p:cNvSpPr>
          <p:nvPr/>
        </p:nvSpPr>
        <p:spPr bwMode="auto">
          <a:xfrm>
            <a:off x="7315200" y="5029200"/>
            <a:ext cx="698500" cy="415925"/>
          </a:xfrm>
          <a:prstGeom prst="rect">
            <a:avLst/>
          </a:prstGeom>
          <a:noFill/>
          <a:ln w="19050">
            <a:solidFill>
              <a:schemeClr val="tx1"/>
            </a:solidFill>
            <a:miter lim="800000"/>
            <a:headEnd/>
            <a:tailEnd/>
          </a:ln>
        </p:spPr>
        <p:txBody>
          <a:bodyPr wrap="none">
            <a:spAutoFit/>
          </a:bodyPr>
          <a:lstStyle/>
          <a:p>
            <a:pPr algn="l"/>
            <a:r>
              <a:rPr lang="en-US" altLang="zh-CN" sz="2000">
                <a:ea typeface="宋体" charset="-122"/>
              </a:rPr>
              <a:t>T</a:t>
            </a:r>
            <a:r>
              <a:rPr lang="en-US" altLang="zh-CN" sz="2000" baseline="-25000">
                <a:ea typeface="宋体" charset="-122"/>
              </a:rPr>
              <a:t>OPT</a:t>
            </a:r>
          </a:p>
        </p:txBody>
      </p:sp>
      <p:sp>
        <p:nvSpPr>
          <p:cNvPr id="61461" name="Line 21"/>
          <p:cNvSpPr>
            <a:spLocks noChangeShapeType="1"/>
          </p:cNvSpPr>
          <p:nvPr/>
        </p:nvSpPr>
        <p:spPr bwMode="auto">
          <a:xfrm flipH="1" flipV="1">
            <a:off x="6781800" y="4953000"/>
            <a:ext cx="533400" cy="76200"/>
          </a:xfrm>
          <a:prstGeom prst="line">
            <a:avLst/>
          </a:prstGeom>
          <a:noFill/>
          <a:ln w="12700">
            <a:solidFill>
              <a:schemeClr val="tx1"/>
            </a:solidFill>
            <a:round/>
            <a:headEnd/>
            <a:tailEnd type="triangle" w="med" len="med"/>
          </a:ln>
        </p:spPr>
        <p:txBody>
          <a:bodyPr wrap="none">
            <a:spAutoFit/>
          </a:bodyP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z="3200" smtClean="0">
                <a:solidFill>
                  <a:schemeClr val="tx1"/>
                </a:solidFill>
                <a:latin typeface="Arial" charset="0"/>
                <a:ea typeface="宋体" charset="-122"/>
              </a:rPr>
              <a:t>C(M) </a:t>
            </a:r>
            <a:r>
              <a:rPr lang="en-US" altLang="zh-CN" sz="3200" smtClean="0">
                <a:solidFill>
                  <a:schemeClr val="tx1"/>
                </a:solidFill>
                <a:latin typeface="Arial" charset="0"/>
                <a:ea typeface="宋体" charset="-122"/>
                <a:sym typeface="Symbol" pitchFamily="18" charset="2"/>
              </a:rPr>
              <a:t>  0.5  </a:t>
            </a:r>
            <a:r>
              <a:rPr lang="en-US" altLang="zh-CN" sz="3200" smtClean="0">
                <a:solidFill>
                  <a:schemeClr val="tx1"/>
                </a:solidFill>
                <a:latin typeface="Arial" charset="0"/>
                <a:ea typeface="宋体" charset="-122"/>
              </a:rPr>
              <a:t>C(T</a:t>
            </a:r>
            <a:r>
              <a:rPr lang="en-US" altLang="zh-CN" sz="3200" baseline="-25000" smtClean="0">
                <a:solidFill>
                  <a:schemeClr val="tx1"/>
                </a:solidFill>
                <a:latin typeface="Arial" charset="0"/>
                <a:ea typeface="宋体" charset="-122"/>
              </a:rPr>
              <a:t>OPT</a:t>
            </a:r>
            <a:r>
              <a:rPr lang="en-US" altLang="zh-CN" sz="3200" smtClean="0">
                <a:solidFill>
                  <a:schemeClr val="tx1"/>
                </a:solidFill>
                <a:latin typeface="Arial" charset="0"/>
                <a:ea typeface="宋体" charset="-122"/>
              </a:rPr>
              <a:t>)</a:t>
            </a:r>
          </a:p>
        </p:txBody>
      </p:sp>
      <p:sp>
        <p:nvSpPr>
          <p:cNvPr id="62467" name="Oval 23"/>
          <p:cNvSpPr>
            <a:spLocks noChangeArrowheads="1"/>
          </p:cNvSpPr>
          <p:nvPr/>
        </p:nvSpPr>
        <p:spPr bwMode="auto">
          <a:xfrm>
            <a:off x="5334000" y="2819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2468" name="Text Box 53"/>
          <p:cNvSpPr txBox="1">
            <a:spLocks noChangeArrowheads="1"/>
          </p:cNvSpPr>
          <p:nvPr/>
        </p:nvSpPr>
        <p:spPr bwMode="auto">
          <a:xfrm>
            <a:off x="685800" y="1600200"/>
            <a:ext cx="4724400" cy="701675"/>
          </a:xfrm>
          <a:prstGeom prst="rect">
            <a:avLst/>
          </a:prstGeom>
          <a:noFill/>
          <a:ln w="12700">
            <a:noFill/>
            <a:miter lim="800000"/>
            <a:headEnd/>
            <a:tailEnd/>
          </a:ln>
        </p:spPr>
        <p:txBody>
          <a:bodyPr>
            <a:spAutoFit/>
          </a:bodyPr>
          <a:lstStyle/>
          <a:p>
            <a:pPr algn="l"/>
            <a:endParaRPr lang="en-US" altLang="zh-CN" sz="2000">
              <a:solidFill>
                <a:schemeClr val="hlink"/>
              </a:solidFill>
              <a:ea typeface="宋体" charset="-122"/>
            </a:endParaRPr>
          </a:p>
          <a:p>
            <a:pPr algn="l"/>
            <a:r>
              <a:rPr lang="en-US" altLang="zh-CN" sz="2000">
                <a:solidFill>
                  <a:schemeClr val="hlink"/>
                </a:solidFill>
                <a:ea typeface="宋体" charset="-122"/>
              </a:rPr>
              <a:t>          </a:t>
            </a:r>
            <a:r>
              <a:rPr lang="en-US" altLang="zh-CN" sz="2000">
                <a:solidFill>
                  <a:schemeClr val="tx1"/>
                </a:solidFill>
                <a:ea typeface="宋体" charset="-122"/>
              </a:rPr>
              <a:t>C(M) </a:t>
            </a:r>
            <a:r>
              <a:rPr lang="en-US" altLang="zh-CN" sz="2000">
                <a:solidFill>
                  <a:schemeClr val="tx1"/>
                </a:solidFill>
                <a:ea typeface="宋体" charset="-122"/>
                <a:sym typeface="Symbol" pitchFamily="18" charset="2"/>
              </a:rPr>
              <a:t>  </a:t>
            </a:r>
            <a:r>
              <a:rPr lang="en-US" altLang="zh-CN" sz="2000">
                <a:solidFill>
                  <a:schemeClr val="tx1"/>
                </a:solidFill>
                <a:ea typeface="宋体" charset="-122"/>
              </a:rPr>
              <a:t>C(M</a:t>
            </a:r>
            <a:r>
              <a:rPr lang="en-US" altLang="zh-CN" sz="2000" baseline="-25000">
                <a:solidFill>
                  <a:schemeClr val="tx1"/>
                </a:solidFill>
                <a:ea typeface="宋体" charset="-122"/>
              </a:rPr>
              <a:t>2</a:t>
            </a:r>
            <a:r>
              <a:rPr lang="en-US" altLang="zh-CN" sz="2000">
                <a:solidFill>
                  <a:schemeClr val="tx1"/>
                </a:solidFill>
                <a:ea typeface="宋体" charset="-122"/>
              </a:rPr>
              <a:t>) </a:t>
            </a:r>
          </a:p>
        </p:txBody>
      </p:sp>
      <p:sp>
        <p:nvSpPr>
          <p:cNvPr id="62469" name="Oval 54"/>
          <p:cNvSpPr>
            <a:spLocks noChangeArrowheads="1"/>
          </p:cNvSpPr>
          <p:nvPr/>
        </p:nvSpPr>
        <p:spPr bwMode="auto">
          <a:xfrm>
            <a:off x="1905000" y="2667000"/>
            <a:ext cx="4800600" cy="4114800"/>
          </a:xfrm>
          <a:prstGeom prst="ellipse">
            <a:avLst/>
          </a:prstGeom>
          <a:noFill/>
          <a:ln w="19050">
            <a:solidFill>
              <a:schemeClr val="tx1"/>
            </a:solidFill>
            <a:prstDash val="sysDot"/>
            <a:round/>
            <a:headEnd/>
            <a:tailEnd/>
          </a:ln>
        </p:spPr>
        <p:txBody>
          <a:bodyPr wrap="none" anchor="ctr">
            <a:spAutoFit/>
          </a:bodyPr>
          <a:lstStyle/>
          <a:p>
            <a:endParaRPr lang="zh-CN" altLang="en-US">
              <a:ea typeface="宋体" charset="-122"/>
            </a:endParaRPr>
          </a:p>
        </p:txBody>
      </p:sp>
      <p:sp>
        <p:nvSpPr>
          <p:cNvPr id="62470" name="Oval 55"/>
          <p:cNvSpPr>
            <a:spLocks noChangeArrowheads="1"/>
          </p:cNvSpPr>
          <p:nvPr/>
        </p:nvSpPr>
        <p:spPr bwMode="auto">
          <a:xfrm>
            <a:off x="6477000" y="3962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2471" name="Oval 56"/>
          <p:cNvSpPr>
            <a:spLocks noChangeArrowheads="1"/>
          </p:cNvSpPr>
          <p:nvPr/>
        </p:nvSpPr>
        <p:spPr bwMode="auto">
          <a:xfrm>
            <a:off x="6096000" y="5867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2472" name="Oval 57"/>
          <p:cNvSpPr>
            <a:spLocks noChangeArrowheads="1"/>
          </p:cNvSpPr>
          <p:nvPr/>
        </p:nvSpPr>
        <p:spPr bwMode="auto">
          <a:xfrm>
            <a:off x="4495800" y="6629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2473" name="Oval 58"/>
          <p:cNvSpPr>
            <a:spLocks noChangeArrowheads="1"/>
          </p:cNvSpPr>
          <p:nvPr/>
        </p:nvSpPr>
        <p:spPr bwMode="auto">
          <a:xfrm>
            <a:off x="2743200" y="6248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2474" name="Oval 59"/>
          <p:cNvSpPr>
            <a:spLocks noChangeArrowheads="1"/>
          </p:cNvSpPr>
          <p:nvPr/>
        </p:nvSpPr>
        <p:spPr bwMode="auto">
          <a:xfrm>
            <a:off x="3352800" y="26670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2475" name="Oval 60"/>
          <p:cNvSpPr>
            <a:spLocks noChangeArrowheads="1"/>
          </p:cNvSpPr>
          <p:nvPr/>
        </p:nvSpPr>
        <p:spPr bwMode="auto">
          <a:xfrm>
            <a:off x="2133600" y="3581400"/>
            <a:ext cx="228600" cy="228600"/>
          </a:xfrm>
          <a:prstGeom prst="ellipse">
            <a:avLst/>
          </a:prstGeom>
          <a:solidFill>
            <a:srgbClr val="FF9999"/>
          </a:solidFill>
          <a:ln w="12700">
            <a:solidFill>
              <a:srgbClr val="FF3300"/>
            </a:solidFill>
            <a:round/>
            <a:headEnd/>
            <a:tailEnd/>
          </a:ln>
        </p:spPr>
        <p:txBody>
          <a:bodyPr anchor="ctr">
            <a:spAutoFit/>
          </a:bodyPr>
          <a:lstStyle/>
          <a:p>
            <a:endParaRPr lang="zh-CN" altLang="en-US">
              <a:ea typeface="宋体" charset="-122"/>
            </a:endParaRPr>
          </a:p>
        </p:txBody>
      </p:sp>
      <p:sp>
        <p:nvSpPr>
          <p:cNvPr id="62476" name="Oval 61"/>
          <p:cNvSpPr>
            <a:spLocks noChangeArrowheads="1"/>
          </p:cNvSpPr>
          <p:nvPr/>
        </p:nvSpPr>
        <p:spPr bwMode="auto">
          <a:xfrm>
            <a:off x="1905000" y="51816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2477" name="Freeform 67"/>
          <p:cNvSpPr>
            <a:spLocks/>
          </p:cNvSpPr>
          <p:nvPr/>
        </p:nvSpPr>
        <p:spPr bwMode="auto">
          <a:xfrm>
            <a:off x="5454650" y="2935288"/>
            <a:ext cx="1135063" cy="1155700"/>
          </a:xfrm>
          <a:custGeom>
            <a:avLst/>
            <a:gdLst>
              <a:gd name="T0" fmla="*/ 0 w 715"/>
              <a:gd name="T1" fmla="*/ 0 h 728"/>
              <a:gd name="T2" fmla="*/ 2147483647 w 715"/>
              <a:gd name="T3" fmla="*/ 2147483647 h 728"/>
              <a:gd name="T4" fmla="*/ 0 60000 65536"/>
              <a:gd name="T5" fmla="*/ 0 60000 65536"/>
              <a:gd name="T6" fmla="*/ 0 w 715"/>
              <a:gd name="T7" fmla="*/ 0 h 728"/>
              <a:gd name="T8" fmla="*/ 715 w 715"/>
              <a:gd name="T9" fmla="*/ 728 h 728"/>
            </a:gdLst>
            <a:ahLst/>
            <a:cxnLst>
              <a:cxn ang="T4">
                <a:pos x="T0" y="T1"/>
              </a:cxn>
              <a:cxn ang="T5">
                <a:pos x="T2" y="T3"/>
              </a:cxn>
            </a:cxnLst>
            <a:rect l="T6" t="T7" r="T8" b="T9"/>
            <a:pathLst>
              <a:path w="715" h="728">
                <a:moveTo>
                  <a:pt x="0" y="0"/>
                </a:moveTo>
                <a:lnTo>
                  <a:pt x="715" y="728"/>
                </a:lnTo>
              </a:path>
            </a:pathLst>
          </a:custGeom>
          <a:noFill/>
          <a:ln w="19050">
            <a:solidFill>
              <a:srgbClr val="CC0000"/>
            </a:solidFill>
            <a:round/>
            <a:headEnd type="oval" w="med" len="med"/>
            <a:tailEnd type="oval" w="med" len="med"/>
          </a:ln>
        </p:spPr>
        <p:txBody>
          <a:bodyPr wrap="none">
            <a:spAutoFit/>
          </a:bodyPr>
          <a:lstStyle/>
          <a:p>
            <a:endParaRPr lang="zh-CN" altLang="en-US">
              <a:ea typeface="宋体" charset="-122"/>
            </a:endParaRPr>
          </a:p>
        </p:txBody>
      </p:sp>
      <p:sp>
        <p:nvSpPr>
          <p:cNvPr id="62478" name="Freeform 68"/>
          <p:cNvSpPr>
            <a:spLocks/>
          </p:cNvSpPr>
          <p:nvPr/>
        </p:nvSpPr>
        <p:spPr bwMode="auto">
          <a:xfrm>
            <a:off x="4613275" y="5983288"/>
            <a:ext cx="1598613" cy="787400"/>
          </a:xfrm>
          <a:custGeom>
            <a:avLst/>
            <a:gdLst>
              <a:gd name="T0" fmla="*/ 2147483647 w 1007"/>
              <a:gd name="T1" fmla="*/ 0 h 496"/>
              <a:gd name="T2" fmla="*/ 0 w 1007"/>
              <a:gd name="T3" fmla="*/ 2147483647 h 496"/>
              <a:gd name="T4" fmla="*/ 0 60000 65536"/>
              <a:gd name="T5" fmla="*/ 0 60000 65536"/>
              <a:gd name="T6" fmla="*/ 0 w 1007"/>
              <a:gd name="T7" fmla="*/ 0 h 496"/>
              <a:gd name="T8" fmla="*/ 1007 w 1007"/>
              <a:gd name="T9" fmla="*/ 496 h 496"/>
            </a:gdLst>
            <a:ahLst/>
            <a:cxnLst>
              <a:cxn ang="T4">
                <a:pos x="T0" y="T1"/>
              </a:cxn>
              <a:cxn ang="T5">
                <a:pos x="T2" y="T3"/>
              </a:cxn>
            </a:cxnLst>
            <a:rect l="T6" t="T7" r="T8" b="T9"/>
            <a:pathLst>
              <a:path w="1007" h="496">
                <a:moveTo>
                  <a:pt x="1007" y="0"/>
                </a:moveTo>
                <a:lnTo>
                  <a:pt x="0" y="496"/>
                </a:lnTo>
              </a:path>
            </a:pathLst>
          </a:custGeom>
          <a:noFill/>
          <a:ln w="19050">
            <a:solidFill>
              <a:srgbClr val="CC0000"/>
            </a:solidFill>
            <a:round/>
            <a:headEnd type="oval" w="med" len="med"/>
            <a:tailEnd type="oval" w="med" len="med"/>
          </a:ln>
        </p:spPr>
        <p:txBody>
          <a:bodyPr wrap="none">
            <a:spAutoFit/>
          </a:bodyPr>
          <a:lstStyle/>
          <a:p>
            <a:endParaRPr lang="zh-CN" altLang="en-US">
              <a:ea typeface="宋体" charset="-122"/>
            </a:endParaRPr>
          </a:p>
        </p:txBody>
      </p:sp>
      <p:sp>
        <p:nvSpPr>
          <p:cNvPr id="62479" name="Freeform 69"/>
          <p:cNvSpPr>
            <a:spLocks/>
          </p:cNvSpPr>
          <p:nvPr/>
        </p:nvSpPr>
        <p:spPr bwMode="auto">
          <a:xfrm>
            <a:off x="1997075" y="5310188"/>
            <a:ext cx="841375" cy="1062037"/>
          </a:xfrm>
          <a:custGeom>
            <a:avLst/>
            <a:gdLst>
              <a:gd name="T0" fmla="*/ 2147483647 w 530"/>
              <a:gd name="T1" fmla="*/ 2147483647 h 669"/>
              <a:gd name="T2" fmla="*/ 0 w 530"/>
              <a:gd name="T3" fmla="*/ 0 h 669"/>
              <a:gd name="T4" fmla="*/ 0 60000 65536"/>
              <a:gd name="T5" fmla="*/ 0 60000 65536"/>
              <a:gd name="T6" fmla="*/ 0 w 530"/>
              <a:gd name="T7" fmla="*/ 0 h 669"/>
              <a:gd name="T8" fmla="*/ 530 w 530"/>
              <a:gd name="T9" fmla="*/ 669 h 669"/>
            </a:gdLst>
            <a:ahLst/>
            <a:cxnLst>
              <a:cxn ang="T4">
                <a:pos x="T0" y="T1"/>
              </a:cxn>
              <a:cxn ang="T5">
                <a:pos x="T2" y="T3"/>
              </a:cxn>
            </a:cxnLst>
            <a:rect l="T6" t="T7" r="T8" b="T9"/>
            <a:pathLst>
              <a:path w="530" h="669">
                <a:moveTo>
                  <a:pt x="530" y="669"/>
                </a:moveTo>
                <a:lnTo>
                  <a:pt x="0" y="0"/>
                </a:lnTo>
              </a:path>
            </a:pathLst>
          </a:custGeom>
          <a:noFill/>
          <a:ln w="19050">
            <a:solidFill>
              <a:srgbClr val="CC0000"/>
            </a:solidFill>
            <a:round/>
            <a:headEnd type="oval" w="med" len="med"/>
            <a:tailEnd type="oval" w="med" len="med"/>
          </a:ln>
        </p:spPr>
        <p:txBody>
          <a:bodyPr wrap="none">
            <a:spAutoFit/>
          </a:bodyPr>
          <a:lstStyle/>
          <a:p>
            <a:endParaRPr lang="zh-CN" altLang="en-US">
              <a:ea typeface="宋体" charset="-122"/>
            </a:endParaRPr>
          </a:p>
        </p:txBody>
      </p:sp>
      <p:sp>
        <p:nvSpPr>
          <p:cNvPr id="62480" name="Freeform 70"/>
          <p:cNvSpPr>
            <a:spLocks/>
          </p:cNvSpPr>
          <p:nvPr/>
        </p:nvSpPr>
        <p:spPr bwMode="auto">
          <a:xfrm>
            <a:off x="2238375" y="2798763"/>
            <a:ext cx="1230313" cy="893762"/>
          </a:xfrm>
          <a:custGeom>
            <a:avLst/>
            <a:gdLst>
              <a:gd name="T0" fmla="*/ 0 w 775"/>
              <a:gd name="T1" fmla="*/ 2147483647 h 563"/>
              <a:gd name="T2" fmla="*/ 2147483647 w 775"/>
              <a:gd name="T3" fmla="*/ 0 h 563"/>
              <a:gd name="T4" fmla="*/ 0 60000 65536"/>
              <a:gd name="T5" fmla="*/ 0 60000 65536"/>
              <a:gd name="T6" fmla="*/ 0 w 775"/>
              <a:gd name="T7" fmla="*/ 0 h 563"/>
              <a:gd name="T8" fmla="*/ 775 w 775"/>
              <a:gd name="T9" fmla="*/ 563 h 563"/>
            </a:gdLst>
            <a:ahLst/>
            <a:cxnLst>
              <a:cxn ang="T4">
                <a:pos x="T0" y="T1"/>
              </a:cxn>
              <a:cxn ang="T5">
                <a:pos x="T2" y="T3"/>
              </a:cxn>
            </a:cxnLst>
            <a:rect l="T6" t="T7" r="T8" b="T9"/>
            <a:pathLst>
              <a:path w="775" h="563">
                <a:moveTo>
                  <a:pt x="0" y="563"/>
                </a:moveTo>
                <a:lnTo>
                  <a:pt x="775" y="0"/>
                </a:lnTo>
              </a:path>
            </a:pathLst>
          </a:custGeom>
          <a:noFill/>
          <a:ln w="19050">
            <a:solidFill>
              <a:srgbClr val="CC0000"/>
            </a:solidFill>
            <a:round/>
            <a:headEnd type="oval" w="med" len="med"/>
            <a:tailEnd type="oval" w="med" len="med"/>
          </a:ln>
        </p:spPr>
        <p:txBody>
          <a:bodyPr wrap="none">
            <a:spAutoFit/>
          </a:bodyPr>
          <a:lstStyle/>
          <a:p>
            <a:endParaRPr lang="zh-CN" altLang="en-US">
              <a:ea typeface="宋体" charset="-122"/>
            </a:endParaRPr>
          </a:p>
        </p:txBody>
      </p:sp>
      <p:sp>
        <p:nvSpPr>
          <p:cNvPr id="62481" name="Rectangle 71"/>
          <p:cNvSpPr>
            <a:spLocks noChangeArrowheads="1"/>
          </p:cNvSpPr>
          <p:nvPr/>
        </p:nvSpPr>
        <p:spPr bwMode="auto">
          <a:xfrm>
            <a:off x="5562600" y="3352800"/>
            <a:ext cx="487363" cy="396875"/>
          </a:xfrm>
          <a:prstGeom prst="rect">
            <a:avLst/>
          </a:prstGeom>
          <a:noFill/>
          <a:ln w="19050">
            <a:noFill/>
            <a:miter lim="800000"/>
            <a:headEnd/>
            <a:tailEnd/>
          </a:ln>
        </p:spPr>
        <p:txBody>
          <a:bodyPr wrap="none">
            <a:spAutoFit/>
          </a:bodyPr>
          <a:lstStyle/>
          <a:p>
            <a:r>
              <a:rPr lang="en-US" altLang="zh-CN" sz="2000">
                <a:solidFill>
                  <a:srgbClr val="FF3300"/>
                </a:solidFill>
                <a:ea typeface="宋体" charset="-122"/>
              </a:rPr>
              <a:t>M</a:t>
            </a:r>
            <a:r>
              <a:rPr lang="en-US" altLang="zh-CN" sz="2000" baseline="-25000">
                <a:solidFill>
                  <a:srgbClr val="FF3300"/>
                </a:solidFill>
                <a:ea typeface="宋体" charset="-122"/>
              </a:rPr>
              <a:t>2</a:t>
            </a:r>
          </a:p>
        </p:txBody>
      </p:sp>
      <p:sp>
        <p:nvSpPr>
          <p:cNvPr id="62482" name="Text Box 72"/>
          <p:cNvSpPr txBox="1">
            <a:spLocks noChangeArrowheads="1"/>
          </p:cNvSpPr>
          <p:nvPr/>
        </p:nvSpPr>
        <p:spPr bwMode="auto">
          <a:xfrm>
            <a:off x="6172200" y="2286000"/>
            <a:ext cx="2192338" cy="323850"/>
          </a:xfrm>
          <a:prstGeom prst="rect">
            <a:avLst/>
          </a:prstGeom>
          <a:noFill/>
          <a:ln w="19050">
            <a:solidFill>
              <a:schemeClr val="tx1"/>
            </a:solidFill>
            <a:miter lim="800000"/>
            <a:headEnd/>
            <a:tailEnd/>
          </a:ln>
        </p:spPr>
        <p:txBody>
          <a:bodyPr wrap="none">
            <a:spAutoFit/>
          </a:bodyPr>
          <a:lstStyle/>
          <a:p>
            <a:pPr algn="l"/>
            <a:r>
              <a:rPr lang="en-US" altLang="zh-CN">
                <a:ea typeface="宋体" charset="-122"/>
              </a:rPr>
              <a:t>Odd degree node in MST</a:t>
            </a:r>
          </a:p>
        </p:txBody>
      </p:sp>
      <p:sp>
        <p:nvSpPr>
          <p:cNvPr id="62483" name="Line 73"/>
          <p:cNvSpPr>
            <a:spLocks noChangeShapeType="1"/>
          </p:cNvSpPr>
          <p:nvPr/>
        </p:nvSpPr>
        <p:spPr bwMode="auto">
          <a:xfrm flipH="1">
            <a:off x="5638800" y="2590800"/>
            <a:ext cx="533400" cy="228600"/>
          </a:xfrm>
          <a:prstGeom prst="line">
            <a:avLst/>
          </a:prstGeom>
          <a:noFill/>
          <a:ln w="12700">
            <a:solidFill>
              <a:schemeClr val="tx1"/>
            </a:solidFill>
            <a:round/>
            <a:headEnd/>
            <a:tailEnd type="triangle" w="med" len="med"/>
          </a:ln>
        </p:spPr>
        <p:txBody>
          <a:bodyPr wrap="none">
            <a:spAutoFit/>
          </a:bodyPr>
          <a:lstStyle/>
          <a:p>
            <a:endParaRPr lang="zh-CN" altLang="en-US"/>
          </a:p>
        </p:txBody>
      </p:sp>
      <p:sp>
        <p:nvSpPr>
          <p:cNvPr id="62484" name="Text Box 74"/>
          <p:cNvSpPr txBox="1">
            <a:spLocks noChangeArrowheads="1"/>
          </p:cNvSpPr>
          <p:nvPr/>
        </p:nvSpPr>
        <p:spPr bwMode="auto">
          <a:xfrm>
            <a:off x="7315200" y="5029200"/>
            <a:ext cx="698500" cy="415925"/>
          </a:xfrm>
          <a:prstGeom prst="rect">
            <a:avLst/>
          </a:prstGeom>
          <a:noFill/>
          <a:ln w="19050">
            <a:solidFill>
              <a:schemeClr val="tx1"/>
            </a:solidFill>
            <a:miter lim="800000"/>
            <a:headEnd/>
            <a:tailEnd/>
          </a:ln>
        </p:spPr>
        <p:txBody>
          <a:bodyPr wrap="none">
            <a:spAutoFit/>
          </a:bodyPr>
          <a:lstStyle/>
          <a:p>
            <a:pPr algn="l"/>
            <a:r>
              <a:rPr lang="en-US" altLang="zh-CN" sz="2000">
                <a:ea typeface="宋体" charset="-122"/>
              </a:rPr>
              <a:t>T</a:t>
            </a:r>
            <a:r>
              <a:rPr lang="en-US" altLang="zh-CN" sz="2000" baseline="-25000">
                <a:ea typeface="宋体" charset="-122"/>
              </a:rPr>
              <a:t>OPT</a:t>
            </a:r>
          </a:p>
        </p:txBody>
      </p:sp>
      <p:sp>
        <p:nvSpPr>
          <p:cNvPr id="62485" name="Line 75"/>
          <p:cNvSpPr>
            <a:spLocks noChangeShapeType="1"/>
          </p:cNvSpPr>
          <p:nvPr/>
        </p:nvSpPr>
        <p:spPr bwMode="auto">
          <a:xfrm flipH="1" flipV="1">
            <a:off x="6781800" y="4953000"/>
            <a:ext cx="533400" cy="76200"/>
          </a:xfrm>
          <a:prstGeom prst="line">
            <a:avLst/>
          </a:prstGeom>
          <a:noFill/>
          <a:ln w="12700">
            <a:solidFill>
              <a:schemeClr val="tx1"/>
            </a:solidFill>
            <a:round/>
            <a:headEnd/>
            <a:tailEnd type="triangle" w="med" len="med"/>
          </a:ln>
        </p:spPr>
        <p:txBody>
          <a:bodyPr wrap="none">
            <a:spAutoFit/>
          </a:bodyP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z="3200" smtClean="0">
                <a:solidFill>
                  <a:schemeClr val="tx1"/>
                </a:solidFill>
                <a:latin typeface="Arial" charset="0"/>
                <a:ea typeface="宋体" charset="-122"/>
              </a:rPr>
              <a:t>C(M) </a:t>
            </a:r>
            <a:r>
              <a:rPr lang="en-US" altLang="zh-CN" sz="3200" smtClean="0">
                <a:solidFill>
                  <a:schemeClr val="tx1"/>
                </a:solidFill>
                <a:latin typeface="Arial" charset="0"/>
                <a:ea typeface="宋体" charset="-122"/>
                <a:sym typeface="Symbol" pitchFamily="18" charset="2"/>
              </a:rPr>
              <a:t>  0.5  </a:t>
            </a:r>
            <a:r>
              <a:rPr lang="en-US" altLang="zh-CN" sz="3200" smtClean="0">
                <a:solidFill>
                  <a:schemeClr val="tx1"/>
                </a:solidFill>
                <a:latin typeface="Arial" charset="0"/>
                <a:ea typeface="宋体" charset="-122"/>
              </a:rPr>
              <a:t>C(T</a:t>
            </a:r>
            <a:r>
              <a:rPr lang="en-US" altLang="zh-CN" sz="3200" baseline="-25000" smtClean="0">
                <a:solidFill>
                  <a:schemeClr val="tx1"/>
                </a:solidFill>
                <a:latin typeface="Arial" charset="0"/>
                <a:ea typeface="宋体" charset="-122"/>
              </a:rPr>
              <a:t>OPT</a:t>
            </a:r>
            <a:r>
              <a:rPr lang="en-US" altLang="zh-CN" sz="3200" smtClean="0">
                <a:solidFill>
                  <a:schemeClr val="tx1"/>
                </a:solidFill>
                <a:latin typeface="Arial" charset="0"/>
                <a:ea typeface="宋体" charset="-122"/>
              </a:rPr>
              <a:t>)</a:t>
            </a:r>
          </a:p>
        </p:txBody>
      </p:sp>
      <p:sp>
        <p:nvSpPr>
          <p:cNvPr id="63491" name="Oval 3"/>
          <p:cNvSpPr>
            <a:spLocks noChangeArrowheads="1"/>
          </p:cNvSpPr>
          <p:nvPr/>
        </p:nvSpPr>
        <p:spPr bwMode="auto">
          <a:xfrm>
            <a:off x="5334000" y="2819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3492" name="Text Box 4"/>
          <p:cNvSpPr txBox="1">
            <a:spLocks noChangeArrowheads="1"/>
          </p:cNvSpPr>
          <p:nvPr/>
        </p:nvSpPr>
        <p:spPr bwMode="auto">
          <a:xfrm>
            <a:off x="762000" y="1584325"/>
            <a:ext cx="4724400" cy="1006475"/>
          </a:xfrm>
          <a:prstGeom prst="rect">
            <a:avLst/>
          </a:prstGeom>
          <a:noFill/>
          <a:ln w="12700">
            <a:noFill/>
            <a:miter lim="800000"/>
            <a:headEnd/>
            <a:tailEnd/>
          </a:ln>
        </p:spPr>
        <p:txBody>
          <a:bodyPr>
            <a:spAutoFit/>
          </a:bodyPr>
          <a:lstStyle/>
          <a:p>
            <a:pPr algn="l"/>
            <a:r>
              <a:rPr lang="en-US" altLang="zh-CN" sz="2000">
                <a:solidFill>
                  <a:schemeClr val="hlink"/>
                </a:solidFill>
                <a:ea typeface="宋体" charset="-122"/>
              </a:rPr>
              <a:t>          </a:t>
            </a:r>
            <a:r>
              <a:rPr lang="en-US" altLang="zh-CN" sz="2000">
                <a:solidFill>
                  <a:schemeClr val="tx1"/>
                </a:solidFill>
                <a:ea typeface="宋体" charset="-122"/>
              </a:rPr>
              <a:t>C(M) </a:t>
            </a:r>
            <a:r>
              <a:rPr lang="en-US" altLang="zh-CN" sz="2000">
                <a:solidFill>
                  <a:schemeClr val="tx1"/>
                </a:solidFill>
                <a:ea typeface="宋体" charset="-122"/>
                <a:sym typeface="Symbol" pitchFamily="18" charset="2"/>
              </a:rPr>
              <a:t>  </a:t>
            </a:r>
            <a:r>
              <a:rPr lang="en-US" altLang="zh-CN" sz="2000">
                <a:solidFill>
                  <a:schemeClr val="tx1"/>
                </a:solidFill>
                <a:ea typeface="宋体" charset="-122"/>
              </a:rPr>
              <a:t>C(M</a:t>
            </a:r>
            <a:r>
              <a:rPr lang="en-US" altLang="zh-CN" sz="2000" baseline="-25000">
                <a:solidFill>
                  <a:schemeClr val="tx1"/>
                </a:solidFill>
                <a:ea typeface="宋体" charset="-122"/>
              </a:rPr>
              <a:t>1</a:t>
            </a:r>
            <a:r>
              <a:rPr lang="en-US" altLang="zh-CN" sz="2000">
                <a:solidFill>
                  <a:schemeClr val="tx1"/>
                </a:solidFill>
                <a:ea typeface="宋体" charset="-122"/>
              </a:rPr>
              <a:t>) </a:t>
            </a:r>
          </a:p>
          <a:p>
            <a:pPr algn="l"/>
            <a:r>
              <a:rPr lang="en-US" altLang="zh-CN" sz="2000">
                <a:solidFill>
                  <a:schemeClr val="tx1"/>
                </a:solidFill>
                <a:ea typeface="宋体" charset="-122"/>
              </a:rPr>
              <a:t>          C(M) </a:t>
            </a:r>
            <a:r>
              <a:rPr lang="en-US" altLang="zh-CN" sz="2000">
                <a:solidFill>
                  <a:schemeClr val="tx1"/>
                </a:solidFill>
                <a:ea typeface="宋体" charset="-122"/>
                <a:sym typeface="Symbol" pitchFamily="18" charset="2"/>
              </a:rPr>
              <a:t>  </a:t>
            </a:r>
            <a:r>
              <a:rPr lang="en-US" altLang="zh-CN" sz="2000">
                <a:solidFill>
                  <a:schemeClr val="tx1"/>
                </a:solidFill>
                <a:ea typeface="宋体" charset="-122"/>
              </a:rPr>
              <a:t>C(M</a:t>
            </a:r>
            <a:r>
              <a:rPr lang="en-US" altLang="zh-CN" sz="2000" baseline="-25000">
                <a:solidFill>
                  <a:schemeClr val="tx1"/>
                </a:solidFill>
                <a:ea typeface="宋体" charset="-122"/>
              </a:rPr>
              <a:t>2</a:t>
            </a:r>
            <a:r>
              <a:rPr lang="en-US" altLang="zh-CN" sz="2000">
                <a:solidFill>
                  <a:schemeClr val="tx1"/>
                </a:solidFill>
                <a:ea typeface="宋体" charset="-122"/>
              </a:rPr>
              <a:t>) </a:t>
            </a:r>
          </a:p>
          <a:p>
            <a:pPr algn="l"/>
            <a:r>
              <a:rPr lang="en-US" altLang="zh-CN" sz="2000">
                <a:solidFill>
                  <a:schemeClr val="tx1"/>
                </a:solidFill>
                <a:ea typeface="宋体" charset="-122"/>
              </a:rPr>
              <a:t>    2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C(M) </a:t>
            </a:r>
            <a:r>
              <a:rPr lang="en-US" altLang="zh-CN" sz="2000">
                <a:solidFill>
                  <a:schemeClr val="tx1"/>
                </a:solidFill>
                <a:ea typeface="宋体" charset="-122"/>
                <a:sym typeface="Symbol" pitchFamily="18" charset="2"/>
              </a:rPr>
              <a:t>  </a:t>
            </a:r>
            <a:r>
              <a:rPr lang="en-US" altLang="zh-CN" sz="2000">
                <a:solidFill>
                  <a:schemeClr val="tx1"/>
                </a:solidFill>
                <a:ea typeface="宋体" charset="-122"/>
              </a:rPr>
              <a:t>C(M</a:t>
            </a:r>
            <a:r>
              <a:rPr lang="en-US" altLang="zh-CN" sz="2000" baseline="-25000">
                <a:solidFill>
                  <a:schemeClr val="tx1"/>
                </a:solidFill>
                <a:ea typeface="宋体" charset="-122"/>
              </a:rPr>
              <a:t>1</a:t>
            </a:r>
            <a:r>
              <a:rPr lang="en-US" altLang="zh-CN" sz="2000">
                <a:solidFill>
                  <a:schemeClr val="tx1"/>
                </a:solidFill>
                <a:ea typeface="宋体" charset="-122"/>
              </a:rPr>
              <a:t>) + C(M</a:t>
            </a:r>
            <a:r>
              <a:rPr lang="en-US" altLang="zh-CN" sz="2000" baseline="-25000">
                <a:solidFill>
                  <a:schemeClr val="tx1"/>
                </a:solidFill>
                <a:ea typeface="宋体" charset="-122"/>
              </a:rPr>
              <a:t>2</a:t>
            </a:r>
            <a:r>
              <a:rPr lang="en-US" altLang="zh-CN" sz="2000">
                <a:solidFill>
                  <a:schemeClr val="tx1"/>
                </a:solidFill>
                <a:ea typeface="宋体" charset="-122"/>
              </a:rPr>
              <a:t>) </a:t>
            </a:r>
            <a:r>
              <a:rPr lang="en-US" altLang="zh-CN" sz="2000">
                <a:solidFill>
                  <a:schemeClr val="tx1"/>
                </a:solidFill>
                <a:ea typeface="宋体" charset="-122"/>
                <a:sym typeface="Symbol" pitchFamily="18" charset="2"/>
              </a:rPr>
              <a:t></a:t>
            </a:r>
            <a:r>
              <a:rPr lang="en-US" altLang="zh-CN" sz="2000">
                <a:solidFill>
                  <a:schemeClr val="tx1"/>
                </a:solidFill>
                <a:ea typeface="宋体" charset="-122"/>
              </a:rPr>
              <a:t>  C(T</a:t>
            </a:r>
            <a:r>
              <a:rPr lang="en-US" altLang="zh-CN" sz="2000" baseline="-25000">
                <a:solidFill>
                  <a:schemeClr val="tx1"/>
                </a:solidFill>
                <a:ea typeface="宋体" charset="-122"/>
              </a:rPr>
              <a:t>OPT</a:t>
            </a:r>
            <a:r>
              <a:rPr lang="en-US" altLang="zh-CN" sz="2000">
                <a:solidFill>
                  <a:schemeClr val="tx1"/>
                </a:solidFill>
                <a:ea typeface="宋体" charset="-122"/>
              </a:rPr>
              <a:t>)</a:t>
            </a:r>
          </a:p>
        </p:txBody>
      </p:sp>
      <p:sp>
        <p:nvSpPr>
          <p:cNvPr id="63493" name="Oval 5"/>
          <p:cNvSpPr>
            <a:spLocks noChangeArrowheads="1"/>
          </p:cNvSpPr>
          <p:nvPr/>
        </p:nvSpPr>
        <p:spPr bwMode="auto">
          <a:xfrm>
            <a:off x="1905000" y="2667000"/>
            <a:ext cx="4800600" cy="4114800"/>
          </a:xfrm>
          <a:prstGeom prst="ellipse">
            <a:avLst/>
          </a:prstGeom>
          <a:noFill/>
          <a:ln w="19050">
            <a:solidFill>
              <a:schemeClr val="tx1"/>
            </a:solidFill>
            <a:prstDash val="sysDot"/>
            <a:round/>
            <a:headEnd/>
            <a:tailEnd/>
          </a:ln>
        </p:spPr>
        <p:txBody>
          <a:bodyPr wrap="none" anchor="ctr">
            <a:spAutoFit/>
          </a:bodyPr>
          <a:lstStyle/>
          <a:p>
            <a:endParaRPr lang="zh-CN" altLang="en-US">
              <a:ea typeface="宋体" charset="-122"/>
            </a:endParaRPr>
          </a:p>
        </p:txBody>
      </p:sp>
      <p:sp>
        <p:nvSpPr>
          <p:cNvPr id="63494" name="Oval 6"/>
          <p:cNvSpPr>
            <a:spLocks noChangeArrowheads="1"/>
          </p:cNvSpPr>
          <p:nvPr/>
        </p:nvSpPr>
        <p:spPr bwMode="auto">
          <a:xfrm>
            <a:off x="6477000" y="3962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3495" name="Oval 7"/>
          <p:cNvSpPr>
            <a:spLocks noChangeArrowheads="1"/>
          </p:cNvSpPr>
          <p:nvPr/>
        </p:nvSpPr>
        <p:spPr bwMode="auto">
          <a:xfrm>
            <a:off x="6096000" y="5867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3496" name="Oval 8"/>
          <p:cNvSpPr>
            <a:spLocks noChangeArrowheads="1"/>
          </p:cNvSpPr>
          <p:nvPr/>
        </p:nvSpPr>
        <p:spPr bwMode="auto">
          <a:xfrm>
            <a:off x="4495800" y="6629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3497" name="Oval 9"/>
          <p:cNvSpPr>
            <a:spLocks noChangeArrowheads="1"/>
          </p:cNvSpPr>
          <p:nvPr/>
        </p:nvSpPr>
        <p:spPr bwMode="auto">
          <a:xfrm>
            <a:off x="2743200" y="62484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3498" name="Oval 10"/>
          <p:cNvSpPr>
            <a:spLocks noChangeArrowheads="1"/>
          </p:cNvSpPr>
          <p:nvPr/>
        </p:nvSpPr>
        <p:spPr bwMode="auto">
          <a:xfrm>
            <a:off x="3352800" y="26670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3499" name="Oval 11"/>
          <p:cNvSpPr>
            <a:spLocks noChangeArrowheads="1"/>
          </p:cNvSpPr>
          <p:nvPr/>
        </p:nvSpPr>
        <p:spPr bwMode="auto">
          <a:xfrm>
            <a:off x="2133600" y="3581400"/>
            <a:ext cx="228600" cy="228600"/>
          </a:xfrm>
          <a:prstGeom prst="ellipse">
            <a:avLst/>
          </a:prstGeom>
          <a:solidFill>
            <a:srgbClr val="FF9999"/>
          </a:solidFill>
          <a:ln w="12700">
            <a:solidFill>
              <a:srgbClr val="FF3300"/>
            </a:solidFill>
            <a:round/>
            <a:headEnd/>
            <a:tailEnd/>
          </a:ln>
        </p:spPr>
        <p:txBody>
          <a:bodyPr anchor="ctr">
            <a:spAutoFit/>
          </a:bodyPr>
          <a:lstStyle/>
          <a:p>
            <a:endParaRPr lang="zh-CN" altLang="en-US">
              <a:ea typeface="宋体" charset="-122"/>
            </a:endParaRPr>
          </a:p>
        </p:txBody>
      </p:sp>
      <p:sp>
        <p:nvSpPr>
          <p:cNvPr id="63500" name="Oval 12"/>
          <p:cNvSpPr>
            <a:spLocks noChangeArrowheads="1"/>
          </p:cNvSpPr>
          <p:nvPr/>
        </p:nvSpPr>
        <p:spPr bwMode="auto">
          <a:xfrm>
            <a:off x="1905000" y="5181600"/>
            <a:ext cx="228600" cy="228600"/>
          </a:xfrm>
          <a:prstGeom prst="ellipse">
            <a:avLst/>
          </a:prstGeom>
          <a:solidFill>
            <a:srgbClr val="FF9999"/>
          </a:solidFill>
          <a:ln w="12700">
            <a:solidFill>
              <a:srgbClr val="FF3300"/>
            </a:solidFill>
            <a:round/>
            <a:headEnd/>
            <a:tailEnd/>
          </a:ln>
        </p:spPr>
        <p:txBody>
          <a:bodyPr wrap="none" anchor="ctr">
            <a:spAutoFit/>
          </a:bodyPr>
          <a:lstStyle/>
          <a:p>
            <a:endParaRPr lang="zh-CN" altLang="en-US">
              <a:ea typeface="宋体" charset="-122"/>
            </a:endParaRPr>
          </a:p>
        </p:txBody>
      </p:sp>
      <p:sp>
        <p:nvSpPr>
          <p:cNvPr id="63501" name="Freeform 13"/>
          <p:cNvSpPr>
            <a:spLocks/>
          </p:cNvSpPr>
          <p:nvPr/>
        </p:nvSpPr>
        <p:spPr bwMode="auto">
          <a:xfrm>
            <a:off x="3478213" y="2798763"/>
            <a:ext cx="1976437" cy="136525"/>
          </a:xfrm>
          <a:custGeom>
            <a:avLst/>
            <a:gdLst>
              <a:gd name="T0" fmla="*/ 0 w 1245"/>
              <a:gd name="T1" fmla="*/ 0 h 86"/>
              <a:gd name="T2" fmla="*/ 2147483647 w 1245"/>
              <a:gd name="T3" fmla="*/ 2147483647 h 86"/>
              <a:gd name="T4" fmla="*/ 0 60000 65536"/>
              <a:gd name="T5" fmla="*/ 0 60000 65536"/>
              <a:gd name="T6" fmla="*/ 0 w 1245"/>
              <a:gd name="T7" fmla="*/ 0 h 86"/>
              <a:gd name="T8" fmla="*/ 1245 w 1245"/>
              <a:gd name="T9" fmla="*/ 86 h 86"/>
            </a:gdLst>
            <a:ahLst/>
            <a:cxnLst>
              <a:cxn ang="T4">
                <a:pos x="T0" y="T1"/>
              </a:cxn>
              <a:cxn ang="T5">
                <a:pos x="T2" y="T3"/>
              </a:cxn>
            </a:cxnLst>
            <a:rect l="T6" t="T7" r="T8" b="T9"/>
            <a:pathLst>
              <a:path w="1245" h="86">
                <a:moveTo>
                  <a:pt x="0" y="0"/>
                </a:moveTo>
                <a:lnTo>
                  <a:pt x="1245" y="86"/>
                </a:lnTo>
              </a:path>
            </a:pathLst>
          </a:custGeom>
          <a:noFill/>
          <a:ln w="19050">
            <a:solidFill>
              <a:schemeClr val="hlink"/>
            </a:solidFill>
            <a:round/>
            <a:headEnd type="oval" w="med" len="med"/>
            <a:tailEnd type="oval" w="med" len="med"/>
          </a:ln>
        </p:spPr>
        <p:txBody>
          <a:bodyPr wrap="none">
            <a:spAutoFit/>
          </a:bodyPr>
          <a:lstStyle/>
          <a:p>
            <a:endParaRPr lang="zh-CN" altLang="en-US">
              <a:ea typeface="宋体" charset="-122"/>
            </a:endParaRPr>
          </a:p>
        </p:txBody>
      </p:sp>
      <p:sp>
        <p:nvSpPr>
          <p:cNvPr id="63502" name="Freeform 14"/>
          <p:cNvSpPr>
            <a:spLocks/>
          </p:cNvSpPr>
          <p:nvPr/>
        </p:nvSpPr>
        <p:spPr bwMode="auto">
          <a:xfrm>
            <a:off x="6211888" y="4090988"/>
            <a:ext cx="388937" cy="1892300"/>
          </a:xfrm>
          <a:custGeom>
            <a:avLst/>
            <a:gdLst>
              <a:gd name="T0" fmla="*/ 2147483647 w 245"/>
              <a:gd name="T1" fmla="*/ 0 h 1192"/>
              <a:gd name="T2" fmla="*/ 0 w 245"/>
              <a:gd name="T3" fmla="*/ 2147483647 h 1192"/>
              <a:gd name="T4" fmla="*/ 0 60000 65536"/>
              <a:gd name="T5" fmla="*/ 0 60000 65536"/>
              <a:gd name="T6" fmla="*/ 0 w 245"/>
              <a:gd name="T7" fmla="*/ 0 h 1192"/>
              <a:gd name="T8" fmla="*/ 245 w 245"/>
              <a:gd name="T9" fmla="*/ 1192 h 1192"/>
            </a:gdLst>
            <a:ahLst/>
            <a:cxnLst>
              <a:cxn ang="T4">
                <a:pos x="T0" y="T1"/>
              </a:cxn>
              <a:cxn ang="T5">
                <a:pos x="T2" y="T3"/>
              </a:cxn>
            </a:cxnLst>
            <a:rect l="T6" t="T7" r="T8" b="T9"/>
            <a:pathLst>
              <a:path w="245" h="1192">
                <a:moveTo>
                  <a:pt x="245" y="0"/>
                </a:moveTo>
                <a:lnTo>
                  <a:pt x="0" y="1192"/>
                </a:lnTo>
              </a:path>
            </a:pathLst>
          </a:custGeom>
          <a:noFill/>
          <a:ln w="19050">
            <a:solidFill>
              <a:schemeClr val="hlink"/>
            </a:solidFill>
            <a:round/>
            <a:headEnd type="oval" w="med" len="med"/>
            <a:tailEnd type="oval" w="med" len="med"/>
          </a:ln>
        </p:spPr>
        <p:txBody>
          <a:bodyPr wrap="none">
            <a:spAutoFit/>
          </a:bodyPr>
          <a:lstStyle/>
          <a:p>
            <a:endParaRPr lang="zh-CN" altLang="en-US">
              <a:ea typeface="宋体" charset="-122"/>
            </a:endParaRPr>
          </a:p>
        </p:txBody>
      </p:sp>
      <p:sp>
        <p:nvSpPr>
          <p:cNvPr id="63503" name="Freeform 15"/>
          <p:cNvSpPr>
            <a:spLocks/>
          </p:cNvSpPr>
          <p:nvPr/>
        </p:nvSpPr>
        <p:spPr bwMode="auto">
          <a:xfrm>
            <a:off x="2838450" y="6351588"/>
            <a:ext cx="1774825" cy="409575"/>
          </a:xfrm>
          <a:custGeom>
            <a:avLst/>
            <a:gdLst>
              <a:gd name="T0" fmla="*/ 2147483647 w 1118"/>
              <a:gd name="T1" fmla="*/ 2147483647 h 258"/>
              <a:gd name="T2" fmla="*/ 0 w 1118"/>
              <a:gd name="T3" fmla="*/ 0 h 258"/>
              <a:gd name="T4" fmla="*/ 0 60000 65536"/>
              <a:gd name="T5" fmla="*/ 0 60000 65536"/>
              <a:gd name="T6" fmla="*/ 0 w 1118"/>
              <a:gd name="T7" fmla="*/ 0 h 258"/>
              <a:gd name="T8" fmla="*/ 1118 w 1118"/>
              <a:gd name="T9" fmla="*/ 258 h 258"/>
            </a:gdLst>
            <a:ahLst/>
            <a:cxnLst>
              <a:cxn ang="T4">
                <a:pos x="T0" y="T1"/>
              </a:cxn>
              <a:cxn ang="T5">
                <a:pos x="T2" y="T3"/>
              </a:cxn>
            </a:cxnLst>
            <a:rect l="T6" t="T7" r="T8" b="T9"/>
            <a:pathLst>
              <a:path w="1118" h="258">
                <a:moveTo>
                  <a:pt x="1118" y="258"/>
                </a:moveTo>
                <a:lnTo>
                  <a:pt x="0" y="0"/>
                </a:lnTo>
              </a:path>
            </a:pathLst>
          </a:custGeom>
          <a:noFill/>
          <a:ln w="19050">
            <a:solidFill>
              <a:schemeClr val="hlink"/>
            </a:solidFill>
            <a:round/>
            <a:headEnd type="oval" w="med" len="med"/>
            <a:tailEnd type="oval" w="med" len="med"/>
          </a:ln>
        </p:spPr>
        <p:txBody>
          <a:bodyPr wrap="none">
            <a:spAutoFit/>
          </a:bodyPr>
          <a:lstStyle/>
          <a:p>
            <a:endParaRPr lang="zh-CN" altLang="en-US">
              <a:ea typeface="宋体" charset="-122"/>
            </a:endParaRPr>
          </a:p>
        </p:txBody>
      </p:sp>
      <p:sp>
        <p:nvSpPr>
          <p:cNvPr id="63504" name="Freeform 16"/>
          <p:cNvSpPr>
            <a:spLocks/>
          </p:cNvSpPr>
          <p:nvPr/>
        </p:nvSpPr>
        <p:spPr bwMode="auto">
          <a:xfrm>
            <a:off x="1997075" y="3681413"/>
            <a:ext cx="241300" cy="1628775"/>
          </a:xfrm>
          <a:custGeom>
            <a:avLst/>
            <a:gdLst>
              <a:gd name="T0" fmla="*/ 0 w 152"/>
              <a:gd name="T1" fmla="*/ 2147483647 h 1026"/>
              <a:gd name="T2" fmla="*/ 2147483647 w 152"/>
              <a:gd name="T3" fmla="*/ 0 h 1026"/>
              <a:gd name="T4" fmla="*/ 0 60000 65536"/>
              <a:gd name="T5" fmla="*/ 0 60000 65536"/>
              <a:gd name="T6" fmla="*/ 0 w 152"/>
              <a:gd name="T7" fmla="*/ 0 h 1026"/>
              <a:gd name="T8" fmla="*/ 152 w 152"/>
              <a:gd name="T9" fmla="*/ 1026 h 1026"/>
            </a:gdLst>
            <a:ahLst/>
            <a:cxnLst>
              <a:cxn ang="T4">
                <a:pos x="T0" y="T1"/>
              </a:cxn>
              <a:cxn ang="T5">
                <a:pos x="T2" y="T3"/>
              </a:cxn>
            </a:cxnLst>
            <a:rect l="T6" t="T7" r="T8" b="T9"/>
            <a:pathLst>
              <a:path w="152" h="1026">
                <a:moveTo>
                  <a:pt x="0" y="1026"/>
                </a:moveTo>
                <a:lnTo>
                  <a:pt x="152" y="0"/>
                </a:lnTo>
              </a:path>
            </a:pathLst>
          </a:custGeom>
          <a:noFill/>
          <a:ln w="19050">
            <a:solidFill>
              <a:schemeClr val="hlink"/>
            </a:solidFill>
            <a:round/>
            <a:headEnd type="oval" w="med" len="med"/>
            <a:tailEnd type="oval" w="med" len="med"/>
          </a:ln>
        </p:spPr>
        <p:txBody>
          <a:bodyPr wrap="none">
            <a:spAutoFit/>
          </a:bodyPr>
          <a:lstStyle/>
          <a:p>
            <a:endParaRPr lang="zh-CN" altLang="en-US">
              <a:ea typeface="宋体" charset="-122"/>
            </a:endParaRPr>
          </a:p>
        </p:txBody>
      </p:sp>
      <p:sp>
        <p:nvSpPr>
          <p:cNvPr id="63505" name="Rectangle 17"/>
          <p:cNvSpPr>
            <a:spLocks noChangeArrowheads="1"/>
          </p:cNvSpPr>
          <p:nvPr/>
        </p:nvSpPr>
        <p:spPr bwMode="auto">
          <a:xfrm>
            <a:off x="4038600" y="2819400"/>
            <a:ext cx="487363" cy="396875"/>
          </a:xfrm>
          <a:prstGeom prst="rect">
            <a:avLst/>
          </a:prstGeom>
          <a:noFill/>
          <a:ln w="19050">
            <a:noFill/>
            <a:miter lim="800000"/>
            <a:headEnd/>
            <a:tailEnd/>
          </a:ln>
        </p:spPr>
        <p:txBody>
          <a:bodyPr wrap="none">
            <a:spAutoFit/>
          </a:bodyPr>
          <a:lstStyle/>
          <a:p>
            <a:r>
              <a:rPr lang="en-US" altLang="zh-CN" sz="2000">
                <a:solidFill>
                  <a:schemeClr val="hlink"/>
                </a:solidFill>
                <a:ea typeface="宋体" charset="-122"/>
              </a:rPr>
              <a:t>M</a:t>
            </a:r>
            <a:r>
              <a:rPr lang="en-US" altLang="zh-CN" sz="2000" baseline="-25000">
                <a:solidFill>
                  <a:schemeClr val="hlink"/>
                </a:solidFill>
                <a:ea typeface="宋体" charset="-122"/>
              </a:rPr>
              <a:t>1</a:t>
            </a:r>
          </a:p>
        </p:txBody>
      </p:sp>
      <p:sp>
        <p:nvSpPr>
          <p:cNvPr id="63506" name="Freeform 18"/>
          <p:cNvSpPr>
            <a:spLocks/>
          </p:cNvSpPr>
          <p:nvPr/>
        </p:nvSpPr>
        <p:spPr bwMode="auto">
          <a:xfrm>
            <a:off x="5454650" y="2935288"/>
            <a:ext cx="1146175" cy="1166812"/>
          </a:xfrm>
          <a:custGeom>
            <a:avLst/>
            <a:gdLst>
              <a:gd name="T0" fmla="*/ 0 w 722"/>
              <a:gd name="T1" fmla="*/ 0 h 735"/>
              <a:gd name="T2" fmla="*/ 2147483647 w 722"/>
              <a:gd name="T3" fmla="*/ 2147483647 h 735"/>
              <a:gd name="T4" fmla="*/ 0 60000 65536"/>
              <a:gd name="T5" fmla="*/ 0 60000 65536"/>
              <a:gd name="T6" fmla="*/ 0 w 722"/>
              <a:gd name="T7" fmla="*/ 0 h 735"/>
              <a:gd name="T8" fmla="*/ 722 w 722"/>
              <a:gd name="T9" fmla="*/ 735 h 735"/>
            </a:gdLst>
            <a:ahLst/>
            <a:cxnLst>
              <a:cxn ang="T4">
                <a:pos x="T0" y="T1"/>
              </a:cxn>
              <a:cxn ang="T5">
                <a:pos x="T2" y="T3"/>
              </a:cxn>
            </a:cxnLst>
            <a:rect l="T6" t="T7" r="T8" b="T9"/>
            <a:pathLst>
              <a:path w="722" h="735">
                <a:moveTo>
                  <a:pt x="0" y="0"/>
                </a:moveTo>
                <a:lnTo>
                  <a:pt x="722" y="735"/>
                </a:lnTo>
              </a:path>
            </a:pathLst>
          </a:custGeom>
          <a:noFill/>
          <a:ln w="19050">
            <a:solidFill>
              <a:srgbClr val="CC0000"/>
            </a:solidFill>
            <a:round/>
            <a:headEnd type="oval" w="med" len="med"/>
            <a:tailEnd type="oval" w="med" len="med"/>
          </a:ln>
        </p:spPr>
        <p:txBody>
          <a:bodyPr wrap="none">
            <a:spAutoFit/>
          </a:bodyPr>
          <a:lstStyle/>
          <a:p>
            <a:endParaRPr lang="zh-CN" altLang="en-US">
              <a:ea typeface="宋体" charset="-122"/>
            </a:endParaRPr>
          </a:p>
        </p:txBody>
      </p:sp>
      <p:sp>
        <p:nvSpPr>
          <p:cNvPr id="63507" name="Freeform 19"/>
          <p:cNvSpPr>
            <a:spLocks/>
          </p:cNvSpPr>
          <p:nvPr/>
        </p:nvSpPr>
        <p:spPr bwMode="auto">
          <a:xfrm>
            <a:off x="4613275" y="5983288"/>
            <a:ext cx="1598613" cy="777875"/>
          </a:xfrm>
          <a:custGeom>
            <a:avLst/>
            <a:gdLst>
              <a:gd name="T0" fmla="*/ 2147483647 w 1007"/>
              <a:gd name="T1" fmla="*/ 0 h 490"/>
              <a:gd name="T2" fmla="*/ 0 w 1007"/>
              <a:gd name="T3" fmla="*/ 2147483647 h 490"/>
              <a:gd name="T4" fmla="*/ 0 60000 65536"/>
              <a:gd name="T5" fmla="*/ 0 60000 65536"/>
              <a:gd name="T6" fmla="*/ 0 w 1007"/>
              <a:gd name="T7" fmla="*/ 0 h 490"/>
              <a:gd name="T8" fmla="*/ 1007 w 1007"/>
              <a:gd name="T9" fmla="*/ 490 h 490"/>
            </a:gdLst>
            <a:ahLst/>
            <a:cxnLst>
              <a:cxn ang="T4">
                <a:pos x="T0" y="T1"/>
              </a:cxn>
              <a:cxn ang="T5">
                <a:pos x="T2" y="T3"/>
              </a:cxn>
            </a:cxnLst>
            <a:rect l="T6" t="T7" r="T8" b="T9"/>
            <a:pathLst>
              <a:path w="1007" h="490">
                <a:moveTo>
                  <a:pt x="1007" y="0"/>
                </a:moveTo>
                <a:lnTo>
                  <a:pt x="0" y="490"/>
                </a:lnTo>
              </a:path>
            </a:pathLst>
          </a:custGeom>
          <a:noFill/>
          <a:ln w="19050">
            <a:solidFill>
              <a:srgbClr val="CC0000"/>
            </a:solidFill>
            <a:round/>
            <a:headEnd type="oval" w="med" len="med"/>
            <a:tailEnd type="oval" w="med" len="med"/>
          </a:ln>
        </p:spPr>
        <p:txBody>
          <a:bodyPr wrap="none">
            <a:spAutoFit/>
          </a:bodyPr>
          <a:lstStyle/>
          <a:p>
            <a:endParaRPr lang="zh-CN" altLang="en-US">
              <a:ea typeface="宋体" charset="-122"/>
            </a:endParaRPr>
          </a:p>
        </p:txBody>
      </p:sp>
      <p:sp>
        <p:nvSpPr>
          <p:cNvPr id="63508" name="Freeform 20"/>
          <p:cNvSpPr>
            <a:spLocks/>
          </p:cNvSpPr>
          <p:nvPr/>
        </p:nvSpPr>
        <p:spPr bwMode="auto">
          <a:xfrm>
            <a:off x="1997075" y="5310188"/>
            <a:ext cx="841375" cy="1030287"/>
          </a:xfrm>
          <a:custGeom>
            <a:avLst/>
            <a:gdLst>
              <a:gd name="T0" fmla="*/ 2147483647 w 530"/>
              <a:gd name="T1" fmla="*/ 2147483647 h 649"/>
              <a:gd name="T2" fmla="*/ 0 w 530"/>
              <a:gd name="T3" fmla="*/ 0 h 649"/>
              <a:gd name="T4" fmla="*/ 0 60000 65536"/>
              <a:gd name="T5" fmla="*/ 0 60000 65536"/>
              <a:gd name="T6" fmla="*/ 0 w 530"/>
              <a:gd name="T7" fmla="*/ 0 h 649"/>
              <a:gd name="T8" fmla="*/ 530 w 530"/>
              <a:gd name="T9" fmla="*/ 649 h 649"/>
            </a:gdLst>
            <a:ahLst/>
            <a:cxnLst>
              <a:cxn ang="T4">
                <a:pos x="T0" y="T1"/>
              </a:cxn>
              <a:cxn ang="T5">
                <a:pos x="T2" y="T3"/>
              </a:cxn>
            </a:cxnLst>
            <a:rect l="T6" t="T7" r="T8" b="T9"/>
            <a:pathLst>
              <a:path w="530" h="649">
                <a:moveTo>
                  <a:pt x="530" y="649"/>
                </a:moveTo>
                <a:lnTo>
                  <a:pt x="0" y="0"/>
                </a:lnTo>
              </a:path>
            </a:pathLst>
          </a:custGeom>
          <a:noFill/>
          <a:ln w="19050">
            <a:solidFill>
              <a:srgbClr val="CC0000"/>
            </a:solidFill>
            <a:round/>
            <a:headEnd type="oval" w="med" len="med"/>
            <a:tailEnd type="oval" w="med" len="med"/>
          </a:ln>
        </p:spPr>
        <p:txBody>
          <a:bodyPr wrap="none">
            <a:spAutoFit/>
          </a:bodyPr>
          <a:lstStyle/>
          <a:p>
            <a:endParaRPr lang="zh-CN" altLang="en-US">
              <a:ea typeface="宋体" charset="-122"/>
            </a:endParaRPr>
          </a:p>
        </p:txBody>
      </p:sp>
      <p:sp>
        <p:nvSpPr>
          <p:cNvPr id="63509" name="Freeform 21"/>
          <p:cNvSpPr>
            <a:spLocks/>
          </p:cNvSpPr>
          <p:nvPr/>
        </p:nvSpPr>
        <p:spPr bwMode="auto">
          <a:xfrm>
            <a:off x="2238375" y="2798763"/>
            <a:ext cx="1250950" cy="893762"/>
          </a:xfrm>
          <a:custGeom>
            <a:avLst/>
            <a:gdLst>
              <a:gd name="T0" fmla="*/ 0 w 788"/>
              <a:gd name="T1" fmla="*/ 2147483647 h 563"/>
              <a:gd name="T2" fmla="*/ 2147483647 w 788"/>
              <a:gd name="T3" fmla="*/ 0 h 563"/>
              <a:gd name="T4" fmla="*/ 0 60000 65536"/>
              <a:gd name="T5" fmla="*/ 0 60000 65536"/>
              <a:gd name="T6" fmla="*/ 0 w 788"/>
              <a:gd name="T7" fmla="*/ 0 h 563"/>
              <a:gd name="T8" fmla="*/ 788 w 788"/>
              <a:gd name="T9" fmla="*/ 563 h 563"/>
            </a:gdLst>
            <a:ahLst/>
            <a:cxnLst>
              <a:cxn ang="T4">
                <a:pos x="T0" y="T1"/>
              </a:cxn>
              <a:cxn ang="T5">
                <a:pos x="T2" y="T3"/>
              </a:cxn>
            </a:cxnLst>
            <a:rect l="T6" t="T7" r="T8" b="T9"/>
            <a:pathLst>
              <a:path w="788" h="563">
                <a:moveTo>
                  <a:pt x="0" y="563"/>
                </a:moveTo>
                <a:lnTo>
                  <a:pt x="788" y="0"/>
                </a:lnTo>
              </a:path>
            </a:pathLst>
          </a:custGeom>
          <a:noFill/>
          <a:ln w="19050">
            <a:solidFill>
              <a:srgbClr val="CC0000"/>
            </a:solidFill>
            <a:round/>
            <a:headEnd type="oval" w="med" len="med"/>
            <a:tailEnd type="oval" w="med" len="med"/>
          </a:ln>
        </p:spPr>
        <p:txBody>
          <a:bodyPr wrap="none">
            <a:spAutoFit/>
          </a:bodyPr>
          <a:lstStyle/>
          <a:p>
            <a:endParaRPr lang="zh-CN" altLang="en-US">
              <a:ea typeface="宋体" charset="-122"/>
            </a:endParaRPr>
          </a:p>
        </p:txBody>
      </p:sp>
      <p:sp>
        <p:nvSpPr>
          <p:cNvPr id="63510" name="Rectangle 22"/>
          <p:cNvSpPr>
            <a:spLocks noChangeArrowheads="1"/>
          </p:cNvSpPr>
          <p:nvPr/>
        </p:nvSpPr>
        <p:spPr bwMode="auto">
          <a:xfrm>
            <a:off x="5562600" y="3352800"/>
            <a:ext cx="487363" cy="396875"/>
          </a:xfrm>
          <a:prstGeom prst="rect">
            <a:avLst/>
          </a:prstGeom>
          <a:noFill/>
          <a:ln w="19050">
            <a:noFill/>
            <a:miter lim="800000"/>
            <a:headEnd/>
            <a:tailEnd/>
          </a:ln>
        </p:spPr>
        <p:txBody>
          <a:bodyPr wrap="none">
            <a:spAutoFit/>
          </a:bodyPr>
          <a:lstStyle/>
          <a:p>
            <a:r>
              <a:rPr lang="en-US" altLang="zh-CN" sz="2000">
                <a:solidFill>
                  <a:srgbClr val="FF3300"/>
                </a:solidFill>
                <a:ea typeface="宋体" charset="-122"/>
              </a:rPr>
              <a:t>M</a:t>
            </a:r>
            <a:r>
              <a:rPr lang="en-US" altLang="zh-CN" sz="2000" baseline="-25000">
                <a:solidFill>
                  <a:srgbClr val="FF3300"/>
                </a:solidFill>
                <a:ea typeface="宋体" charset="-122"/>
              </a:rPr>
              <a:t>2</a:t>
            </a:r>
          </a:p>
        </p:txBody>
      </p:sp>
      <p:sp>
        <p:nvSpPr>
          <p:cNvPr id="63511" name="Text Box 23"/>
          <p:cNvSpPr txBox="1">
            <a:spLocks noChangeArrowheads="1"/>
          </p:cNvSpPr>
          <p:nvPr/>
        </p:nvSpPr>
        <p:spPr bwMode="auto">
          <a:xfrm>
            <a:off x="6172200" y="2286000"/>
            <a:ext cx="2192338" cy="323850"/>
          </a:xfrm>
          <a:prstGeom prst="rect">
            <a:avLst/>
          </a:prstGeom>
          <a:noFill/>
          <a:ln w="19050">
            <a:solidFill>
              <a:schemeClr val="tx1"/>
            </a:solidFill>
            <a:miter lim="800000"/>
            <a:headEnd/>
            <a:tailEnd/>
          </a:ln>
        </p:spPr>
        <p:txBody>
          <a:bodyPr wrap="none">
            <a:spAutoFit/>
          </a:bodyPr>
          <a:lstStyle/>
          <a:p>
            <a:pPr algn="l"/>
            <a:r>
              <a:rPr lang="en-US" altLang="zh-CN">
                <a:ea typeface="宋体" charset="-122"/>
              </a:rPr>
              <a:t>Odd degree node in MST</a:t>
            </a:r>
          </a:p>
        </p:txBody>
      </p:sp>
      <p:sp>
        <p:nvSpPr>
          <p:cNvPr id="63512" name="Line 24"/>
          <p:cNvSpPr>
            <a:spLocks noChangeShapeType="1"/>
          </p:cNvSpPr>
          <p:nvPr/>
        </p:nvSpPr>
        <p:spPr bwMode="auto">
          <a:xfrm flipH="1">
            <a:off x="5638800" y="2590800"/>
            <a:ext cx="533400" cy="228600"/>
          </a:xfrm>
          <a:prstGeom prst="line">
            <a:avLst/>
          </a:prstGeom>
          <a:noFill/>
          <a:ln w="12700">
            <a:solidFill>
              <a:schemeClr val="tx1"/>
            </a:solidFill>
            <a:round/>
            <a:headEnd/>
            <a:tailEnd type="triangle" w="med" len="med"/>
          </a:ln>
        </p:spPr>
        <p:txBody>
          <a:bodyPr wrap="none">
            <a:spAutoFit/>
          </a:bodyPr>
          <a:lstStyle/>
          <a:p>
            <a:endParaRPr lang="zh-CN" altLang="en-US"/>
          </a:p>
        </p:txBody>
      </p:sp>
      <p:sp>
        <p:nvSpPr>
          <p:cNvPr id="63513" name="Text Box 25"/>
          <p:cNvSpPr txBox="1">
            <a:spLocks noChangeArrowheads="1"/>
          </p:cNvSpPr>
          <p:nvPr/>
        </p:nvSpPr>
        <p:spPr bwMode="auto">
          <a:xfrm>
            <a:off x="7315200" y="5029200"/>
            <a:ext cx="698500" cy="415925"/>
          </a:xfrm>
          <a:prstGeom prst="rect">
            <a:avLst/>
          </a:prstGeom>
          <a:noFill/>
          <a:ln w="19050">
            <a:solidFill>
              <a:schemeClr val="tx1"/>
            </a:solidFill>
            <a:miter lim="800000"/>
            <a:headEnd/>
            <a:tailEnd/>
          </a:ln>
        </p:spPr>
        <p:txBody>
          <a:bodyPr wrap="none">
            <a:spAutoFit/>
          </a:bodyPr>
          <a:lstStyle/>
          <a:p>
            <a:pPr algn="l"/>
            <a:r>
              <a:rPr lang="en-US" altLang="zh-CN" sz="2000">
                <a:ea typeface="宋体" charset="-122"/>
              </a:rPr>
              <a:t>T</a:t>
            </a:r>
            <a:r>
              <a:rPr lang="en-US" altLang="zh-CN" sz="2000" baseline="-25000">
                <a:ea typeface="宋体" charset="-122"/>
              </a:rPr>
              <a:t>OPT</a:t>
            </a:r>
          </a:p>
        </p:txBody>
      </p:sp>
      <p:sp>
        <p:nvSpPr>
          <p:cNvPr id="63514" name="Line 26"/>
          <p:cNvSpPr>
            <a:spLocks noChangeShapeType="1"/>
          </p:cNvSpPr>
          <p:nvPr/>
        </p:nvSpPr>
        <p:spPr bwMode="auto">
          <a:xfrm flipH="1" flipV="1">
            <a:off x="6781800" y="4953000"/>
            <a:ext cx="533400" cy="76200"/>
          </a:xfrm>
          <a:prstGeom prst="line">
            <a:avLst/>
          </a:prstGeom>
          <a:noFill/>
          <a:ln w="12700">
            <a:solidFill>
              <a:schemeClr val="tx1"/>
            </a:solidFill>
            <a:round/>
            <a:headEnd/>
            <a:tailEnd type="triangle" w="med" len="med"/>
          </a:ln>
        </p:spPr>
        <p:txBody>
          <a:bodyPr wrap="none">
            <a:spAutoFit/>
          </a:bodyP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z="3600" smtClean="0">
                <a:latin typeface="Symbol" pitchFamily="18" charset="2"/>
                <a:ea typeface="宋体" charset="-122"/>
              </a:rPr>
              <a:t>r </a:t>
            </a:r>
            <a:r>
              <a:rPr lang="en-US" altLang="zh-CN" sz="3600" smtClean="0">
                <a:latin typeface="Arial" charset="0"/>
                <a:ea typeface="宋体" charset="-122"/>
              </a:rPr>
              <a:t>= 1.5  is tight </a:t>
            </a:r>
            <a:r>
              <a:rPr lang="en-US" altLang="zh-CN" sz="2400" smtClean="0">
                <a:solidFill>
                  <a:schemeClr val="tx1"/>
                </a:solidFill>
                <a:latin typeface="Arial" charset="0"/>
                <a:ea typeface="宋体" charset="-122"/>
              </a:rPr>
              <a:t>(even for Euclidean instances)</a:t>
            </a:r>
          </a:p>
        </p:txBody>
      </p:sp>
      <p:sp>
        <p:nvSpPr>
          <p:cNvPr id="64515" name="Oval 4"/>
          <p:cNvSpPr>
            <a:spLocks noChangeArrowheads="1"/>
          </p:cNvSpPr>
          <p:nvPr/>
        </p:nvSpPr>
        <p:spPr bwMode="auto">
          <a:xfrm>
            <a:off x="4648200" y="1447800"/>
            <a:ext cx="152400" cy="152400"/>
          </a:xfrm>
          <a:prstGeom prst="ellipse">
            <a:avLst/>
          </a:prstGeom>
          <a:solidFill>
            <a:schemeClr val="accent2"/>
          </a:solidFill>
          <a:ln w="19050">
            <a:noFill/>
            <a:round/>
            <a:headEnd/>
            <a:tailEnd/>
          </a:ln>
        </p:spPr>
        <p:txBody>
          <a:bodyPr wrap="none" anchor="ctr">
            <a:spAutoFit/>
          </a:bodyPr>
          <a:lstStyle/>
          <a:p>
            <a:endParaRPr lang="zh-CN" altLang="en-US">
              <a:ea typeface="宋体" charset="-122"/>
            </a:endParaRPr>
          </a:p>
        </p:txBody>
      </p:sp>
      <p:sp>
        <p:nvSpPr>
          <p:cNvPr id="64516" name="Oval 5"/>
          <p:cNvSpPr>
            <a:spLocks noChangeArrowheads="1"/>
          </p:cNvSpPr>
          <p:nvPr/>
        </p:nvSpPr>
        <p:spPr bwMode="auto">
          <a:xfrm>
            <a:off x="4267200" y="2057400"/>
            <a:ext cx="152400" cy="152400"/>
          </a:xfrm>
          <a:prstGeom prst="ellipse">
            <a:avLst/>
          </a:prstGeom>
          <a:solidFill>
            <a:schemeClr val="accent2"/>
          </a:solidFill>
          <a:ln w="19050">
            <a:noFill/>
            <a:round/>
            <a:headEnd/>
            <a:tailEnd/>
          </a:ln>
        </p:spPr>
        <p:txBody>
          <a:bodyPr wrap="none" anchor="ctr">
            <a:spAutoFit/>
          </a:bodyPr>
          <a:lstStyle/>
          <a:p>
            <a:endParaRPr lang="zh-CN" altLang="en-US">
              <a:ea typeface="宋体" charset="-122"/>
            </a:endParaRPr>
          </a:p>
        </p:txBody>
      </p:sp>
      <p:sp>
        <p:nvSpPr>
          <p:cNvPr id="64517" name="Oval 6"/>
          <p:cNvSpPr>
            <a:spLocks noChangeArrowheads="1"/>
          </p:cNvSpPr>
          <p:nvPr/>
        </p:nvSpPr>
        <p:spPr bwMode="auto">
          <a:xfrm>
            <a:off x="6019800" y="1447800"/>
            <a:ext cx="152400" cy="152400"/>
          </a:xfrm>
          <a:prstGeom prst="ellipse">
            <a:avLst/>
          </a:prstGeom>
          <a:solidFill>
            <a:schemeClr val="accent2"/>
          </a:solidFill>
          <a:ln w="19050">
            <a:noFill/>
            <a:round/>
            <a:headEnd/>
            <a:tailEnd/>
          </a:ln>
        </p:spPr>
        <p:txBody>
          <a:bodyPr wrap="none" anchor="ctr">
            <a:spAutoFit/>
          </a:bodyPr>
          <a:lstStyle/>
          <a:p>
            <a:endParaRPr lang="zh-CN" altLang="en-US">
              <a:ea typeface="宋体" charset="-122"/>
            </a:endParaRPr>
          </a:p>
        </p:txBody>
      </p:sp>
      <p:sp>
        <p:nvSpPr>
          <p:cNvPr id="64518" name="Oval 7"/>
          <p:cNvSpPr>
            <a:spLocks noChangeArrowheads="1"/>
          </p:cNvSpPr>
          <p:nvPr/>
        </p:nvSpPr>
        <p:spPr bwMode="auto">
          <a:xfrm>
            <a:off x="5715000" y="2057400"/>
            <a:ext cx="152400" cy="152400"/>
          </a:xfrm>
          <a:prstGeom prst="ellipse">
            <a:avLst/>
          </a:prstGeom>
          <a:solidFill>
            <a:schemeClr val="accent2"/>
          </a:solidFill>
          <a:ln w="19050">
            <a:noFill/>
            <a:round/>
            <a:headEnd/>
            <a:tailEnd/>
          </a:ln>
        </p:spPr>
        <p:txBody>
          <a:bodyPr wrap="none" anchor="ctr">
            <a:spAutoFit/>
          </a:bodyPr>
          <a:lstStyle/>
          <a:p>
            <a:endParaRPr lang="zh-CN" altLang="en-US">
              <a:ea typeface="宋体" charset="-122"/>
            </a:endParaRPr>
          </a:p>
        </p:txBody>
      </p:sp>
      <p:sp>
        <p:nvSpPr>
          <p:cNvPr id="64519" name="Oval 8"/>
          <p:cNvSpPr>
            <a:spLocks noChangeArrowheads="1"/>
          </p:cNvSpPr>
          <p:nvPr/>
        </p:nvSpPr>
        <p:spPr bwMode="auto">
          <a:xfrm>
            <a:off x="7391400" y="1447800"/>
            <a:ext cx="152400" cy="152400"/>
          </a:xfrm>
          <a:prstGeom prst="ellipse">
            <a:avLst/>
          </a:prstGeom>
          <a:solidFill>
            <a:schemeClr val="accent2"/>
          </a:solidFill>
          <a:ln w="19050">
            <a:noFill/>
            <a:round/>
            <a:headEnd/>
            <a:tailEnd/>
          </a:ln>
        </p:spPr>
        <p:txBody>
          <a:bodyPr wrap="none" anchor="ctr">
            <a:spAutoFit/>
          </a:bodyPr>
          <a:lstStyle/>
          <a:p>
            <a:endParaRPr lang="zh-CN" altLang="en-US">
              <a:ea typeface="宋体" charset="-122"/>
            </a:endParaRPr>
          </a:p>
        </p:txBody>
      </p:sp>
      <p:sp>
        <p:nvSpPr>
          <p:cNvPr id="64520" name="Oval 9"/>
          <p:cNvSpPr>
            <a:spLocks noChangeArrowheads="1"/>
          </p:cNvSpPr>
          <p:nvPr/>
        </p:nvSpPr>
        <p:spPr bwMode="auto">
          <a:xfrm>
            <a:off x="5334000" y="1447800"/>
            <a:ext cx="152400" cy="152400"/>
          </a:xfrm>
          <a:prstGeom prst="ellipse">
            <a:avLst/>
          </a:prstGeom>
          <a:solidFill>
            <a:schemeClr val="accent2"/>
          </a:solidFill>
          <a:ln w="19050">
            <a:noFill/>
            <a:round/>
            <a:headEnd/>
            <a:tailEnd/>
          </a:ln>
        </p:spPr>
        <p:txBody>
          <a:bodyPr wrap="none" anchor="ctr">
            <a:spAutoFit/>
          </a:bodyPr>
          <a:lstStyle/>
          <a:p>
            <a:endParaRPr lang="zh-CN" altLang="en-US">
              <a:ea typeface="宋体" charset="-122"/>
            </a:endParaRPr>
          </a:p>
        </p:txBody>
      </p:sp>
      <p:sp>
        <p:nvSpPr>
          <p:cNvPr id="64521" name="Oval 10"/>
          <p:cNvSpPr>
            <a:spLocks noChangeArrowheads="1"/>
          </p:cNvSpPr>
          <p:nvPr/>
        </p:nvSpPr>
        <p:spPr bwMode="auto">
          <a:xfrm>
            <a:off x="5029200" y="2057400"/>
            <a:ext cx="152400" cy="152400"/>
          </a:xfrm>
          <a:prstGeom prst="ellipse">
            <a:avLst/>
          </a:prstGeom>
          <a:solidFill>
            <a:schemeClr val="accent2"/>
          </a:solidFill>
          <a:ln w="19050">
            <a:noFill/>
            <a:round/>
            <a:headEnd/>
            <a:tailEnd/>
          </a:ln>
        </p:spPr>
        <p:txBody>
          <a:bodyPr wrap="none" anchor="ctr">
            <a:spAutoFit/>
          </a:bodyPr>
          <a:lstStyle/>
          <a:p>
            <a:endParaRPr lang="zh-CN" altLang="en-US">
              <a:ea typeface="宋体" charset="-122"/>
            </a:endParaRPr>
          </a:p>
        </p:txBody>
      </p:sp>
      <p:sp>
        <p:nvSpPr>
          <p:cNvPr id="64522" name="Oval 11"/>
          <p:cNvSpPr>
            <a:spLocks noChangeArrowheads="1"/>
          </p:cNvSpPr>
          <p:nvPr/>
        </p:nvSpPr>
        <p:spPr bwMode="auto">
          <a:xfrm>
            <a:off x="6705600" y="1447800"/>
            <a:ext cx="152400" cy="152400"/>
          </a:xfrm>
          <a:prstGeom prst="ellipse">
            <a:avLst/>
          </a:prstGeom>
          <a:solidFill>
            <a:schemeClr val="accent2"/>
          </a:solidFill>
          <a:ln w="19050">
            <a:noFill/>
            <a:round/>
            <a:headEnd/>
            <a:tailEnd/>
          </a:ln>
        </p:spPr>
        <p:txBody>
          <a:bodyPr wrap="none" anchor="ctr">
            <a:spAutoFit/>
          </a:bodyPr>
          <a:lstStyle/>
          <a:p>
            <a:endParaRPr lang="zh-CN" altLang="en-US">
              <a:ea typeface="宋体" charset="-122"/>
            </a:endParaRPr>
          </a:p>
        </p:txBody>
      </p:sp>
      <p:sp>
        <p:nvSpPr>
          <p:cNvPr id="64523" name="Oval 12"/>
          <p:cNvSpPr>
            <a:spLocks noChangeArrowheads="1"/>
          </p:cNvSpPr>
          <p:nvPr/>
        </p:nvSpPr>
        <p:spPr bwMode="auto">
          <a:xfrm>
            <a:off x="6400800" y="2057400"/>
            <a:ext cx="152400" cy="152400"/>
          </a:xfrm>
          <a:prstGeom prst="ellipse">
            <a:avLst/>
          </a:prstGeom>
          <a:solidFill>
            <a:schemeClr val="accent2"/>
          </a:solidFill>
          <a:ln w="19050">
            <a:noFill/>
            <a:round/>
            <a:headEnd/>
            <a:tailEnd/>
          </a:ln>
        </p:spPr>
        <p:txBody>
          <a:bodyPr wrap="none" anchor="ctr">
            <a:spAutoFit/>
          </a:bodyPr>
          <a:lstStyle/>
          <a:p>
            <a:endParaRPr lang="zh-CN" altLang="en-US">
              <a:ea typeface="宋体" charset="-122"/>
            </a:endParaRPr>
          </a:p>
        </p:txBody>
      </p:sp>
      <p:sp>
        <p:nvSpPr>
          <p:cNvPr id="64524" name="Oval 13"/>
          <p:cNvSpPr>
            <a:spLocks noChangeArrowheads="1"/>
          </p:cNvSpPr>
          <p:nvPr/>
        </p:nvSpPr>
        <p:spPr bwMode="auto">
          <a:xfrm>
            <a:off x="7086600" y="2057400"/>
            <a:ext cx="152400" cy="152400"/>
          </a:xfrm>
          <a:prstGeom prst="ellipse">
            <a:avLst/>
          </a:prstGeom>
          <a:solidFill>
            <a:schemeClr val="accent2"/>
          </a:solidFill>
          <a:ln w="19050">
            <a:noFill/>
            <a:round/>
            <a:headEnd/>
            <a:tailEnd/>
          </a:ln>
        </p:spPr>
        <p:txBody>
          <a:bodyPr wrap="none" anchor="ctr">
            <a:spAutoFit/>
          </a:bodyPr>
          <a:lstStyle/>
          <a:p>
            <a:endParaRPr lang="zh-CN" altLang="en-US">
              <a:ea typeface="宋体" charset="-122"/>
            </a:endParaRPr>
          </a:p>
        </p:txBody>
      </p:sp>
      <p:sp>
        <p:nvSpPr>
          <p:cNvPr id="64525" name="Text Box 59"/>
          <p:cNvSpPr txBox="1">
            <a:spLocks noChangeArrowheads="1"/>
          </p:cNvSpPr>
          <p:nvPr/>
        </p:nvSpPr>
        <p:spPr bwMode="auto">
          <a:xfrm>
            <a:off x="1752600" y="1600200"/>
            <a:ext cx="2165350" cy="366713"/>
          </a:xfrm>
          <a:prstGeom prst="rect">
            <a:avLst/>
          </a:prstGeom>
          <a:noFill/>
          <a:ln w="19050">
            <a:noFill/>
            <a:miter lim="800000"/>
            <a:headEnd/>
            <a:tailEnd/>
          </a:ln>
        </p:spPr>
        <p:txBody>
          <a:bodyPr wrap="none">
            <a:spAutoFit/>
          </a:bodyPr>
          <a:lstStyle/>
          <a:p>
            <a:r>
              <a:rPr lang="en-US" altLang="zh-CN" sz="1800">
                <a:solidFill>
                  <a:schemeClr val="tx1"/>
                </a:solidFill>
                <a:ea typeface="宋体" charset="-122"/>
              </a:rPr>
              <a:t>Euclidean instance:</a:t>
            </a:r>
          </a:p>
        </p:txBody>
      </p:sp>
      <p:sp>
        <p:nvSpPr>
          <p:cNvPr id="64526" name="Text Box 60"/>
          <p:cNvSpPr txBox="1">
            <a:spLocks noChangeArrowheads="1"/>
          </p:cNvSpPr>
          <p:nvPr/>
        </p:nvSpPr>
        <p:spPr bwMode="auto">
          <a:xfrm>
            <a:off x="2971800" y="2819400"/>
            <a:ext cx="730250" cy="366713"/>
          </a:xfrm>
          <a:prstGeom prst="rect">
            <a:avLst/>
          </a:prstGeom>
          <a:noFill/>
          <a:ln w="19050">
            <a:noFill/>
            <a:miter lim="800000"/>
            <a:headEnd/>
            <a:tailEnd/>
          </a:ln>
        </p:spPr>
        <p:txBody>
          <a:bodyPr wrap="none">
            <a:spAutoFit/>
          </a:bodyPr>
          <a:lstStyle/>
          <a:p>
            <a:r>
              <a:rPr lang="en-US" altLang="zh-CN" sz="1800">
                <a:ea typeface="宋体" charset="-122"/>
              </a:rPr>
              <a:t>MST:</a:t>
            </a:r>
          </a:p>
        </p:txBody>
      </p:sp>
      <p:sp>
        <p:nvSpPr>
          <p:cNvPr id="64527" name="Text Box 61"/>
          <p:cNvSpPr txBox="1">
            <a:spLocks noChangeArrowheads="1"/>
          </p:cNvSpPr>
          <p:nvPr/>
        </p:nvSpPr>
        <p:spPr bwMode="auto">
          <a:xfrm>
            <a:off x="2590800" y="4038600"/>
            <a:ext cx="1181100" cy="366713"/>
          </a:xfrm>
          <a:prstGeom prst="rect">
            <a:avLst/>
          </a:prstGeom>
          <a:noFill/>
          <a:ln w="19050">
            <a:noFill/>
            <a:miter lim="800000"/>
            <a:headEnd/>
            <a:tailEnd/>
          </a:ln>
        </p:spPr>
        <p:txBody>
          <a:bodyPr wrap="none">
            <a:spAutoFit/>
          </a:bodyPr>
          <a:lstStyle/>
          <a:p>
            <a:r>
              <a:rPr lang="en-US" altLang="zh-CN" sz="1800">
                <a:ea typeface="宋体" charset="-122"/>
              </a:rPr>
              <a:t>MST + </a:t>
            </a:r>
            <a:r>
              <a:rPr lang="en-US" altLang="zh-CN" sz="1800">
                <a:solidFill>
                  <a:srgbClr val="FF3300"/>
                </a:solidFill>
                <a:ea typeface="宋体" charset="-122"/>
              </a:rPr>
              <a:t>M</a:t>
            </a:r>
            <a:r>
              <a:rPr lang="en-US" altLang="zh-CN" sz="1800">
                <a:ea typeface="宋体" charset="-122"/>
              </a:rPr>
              <a:t>:</a:t>
            </a:r>
          </a:p>
        </p:txBody>
      </p:sp>
      <p:sp>
        <p:nvSpPr>
          <p:cNvPr id="64528" name="Text Box 62"/>
          <p:cNvSpPr txBox="1">
            <a:spLocks noChangeArrowheads="1"/>
          </p:cNvSpPr>
          <p:nvPr/>
        </p:nvSpPr>
        <p:spPr bwMode="auto">
          <a:xfrm>
            <a:off x="2719388" y="5181600"/>
            <a:ext cx="920750" cy="366713"/>
          </a:xfrm>
          <a:prstGeom prst="rect">
            <a:avLst/>
          </a:prstGeom>
          <a:noFill/>
          <a:ln w="19050">
            <a:noFill/>
            <a:miter lim="800000"/>
            <a:headEnd/>
            <a:tailEnd/>
          </a:ln>
        </p:spPr>
        <p:txBody>
          <a:bodyPr wrap="none">
            <a:spAutoFit/>
          </a:bodyPr>
          <a:lstStyle/>
          <a:p>
            <a:r>
              <a:rPr lang="en-US" altLang="zh-CN" sz="1800">
                <a:ea typeface="宋体" charset="-122"/>
              </a:rPr>
              <a:t>Tour T:</a:t>
            </a:r>
          </a:p>
        </p:txBody>
      </p:sp>
      <p:sp>
        <p:nvSpPr>
          <p:cNvPr id="64529" name="Text Box 63"/>
          <p:cNvSpPr txBox="1">
            <a:spLocks noChangeArrowheads="1"/>
          </p:cNvSpPr>
          <p:nvPr/>
        </p:nvSpPr>
        <p:spPr bwMode="auto">
          <a:xfrm>
            <a:off x="2514600" y="6324600"/>
            <a:ext cx="1277938" cy="366713"/>
          </a:xfrm>
          <a:prstGeom prst="rect">
            <a:avLst/>
          </a:prstGeom>
          <a:noFill/>
          <a:ln w="19050">
            <a:noFill/>
            <a:miter lim="800000"/>
            <a:headEnd/>
            <a:tailEnd/>
          </a:ln>
        </p:spPr>
        <p:txBody>
          <a:bodyPr wrap="none">
            <a:spAutoFit/>
          </a:bodyPr>
          <a:lstStyle/>
          <a:p>
            <a:r>
              <a:rPr lang="en-US" altLang="zh-CN" sz="1800">
                <a:ea typeface="宋体" charset="-122"/>
              </a:rPr>
              <a:t>Tour T</a:t>
            </a:r>
            <a:r>
              <a:rPr lang="en-US" altLang="zh-CN" sz="1800" baseline="-25000">
                <a:ea typeface="宋体" charset="-122"/>
              </a:rPr>
              <a:t>OPT </a:t>
            </a:r>
            <a:r>
              <a:rPr lang="en-US" altLang="zh-CN" sz="1800">
                <a:ea typeface="宋体" charset="-122"/>
              </a:rPr>
              <a:t>:</a:t>
            </a:r>
          </a:p>
        </p:txBody>
      </p:sp>
      <p:sp>
        <p:nvSpPr>
          <p:cNvPr id="64530" name="Oval 65"/>
          <p:cNvSpPr>
            <a:spLocks noChangeArrowheads="1"/>
          </p:cNvSpPr>
          <p:nvPr/>
        </p:nvSpPr>
        <p:spPr bwMode="auto">
          <a:xfrm>
            <a:off x="7772400" y="2057400"/>
            <a:ext cx="152400" cy="152400"/>
          </a:xfrm>
          <a:prstGeom prst="ellipse">
            <a:avLst/>
          </a:prstGeom>
          <a:solidFill>
            <a:schemeClr val="accent2"/>
          </a:solidFill>
          <a:ln w="19050">
            <a:noFill/>
            <a:round/>
            <a:headEnd/>
            <a:tailEnd/>
          </a:ln>
        </p:spPr>
        <p:txBody>
          <a:bodyPr wrap="none" anchor="ctr">
            <a:spAutoFit/>
          </a:bodyPr>
          <a:lstStyle/>
          <a:p>
            <a:endParaRPr lang="zh-CN" altLang="en-US">
              <a:ea typeface="宋体" charset="-122"/>
            </a:endParaRPr>
          </a:p>
        </p:txBody>
      </p:sp>
      <p:sp>
        <p:nvSpPr>
          <p:cNvPr id="64531" name="Oval 66"/>
          <p:cNvSpPr>
            <a:spLocks noChangeArrowheads="1"/>
          </p:cNvSpPr>
          <p:nvPr/>
        </p:nvSpPr>
        <p:spPr bwMode="auto">
          <a:xfrm>
            <a:off x="4648200" y="2667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32" name="Oval 67"/>
          <p:cNvSpPr>
            <a:spLocks noChangeArrowheads="1"/>
          </p:cNvSpPr>
          <p:nvPr/>
        </p:nvSpPr>
        <p:spPr bwMode="auto">
          <a:xfrm>
            <a:off x="4267200" y="3276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33" name="Oval 68"/>
          <p:cNvSpPr>
            <a:spLocks noChangeArrowheads="1"/>
          </p:cNvSpPr>
          <p:nvPr/>
        </p:nvSpPr>
        <p:spPr bwMode="auto">
          <a:xfrm>
            <a:off x="6019800" y="2667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34" name="Oval 69"/>
          <p:cNvSpPr>
            <a:spLocks noChangeArrowheads="1"/>
          </p:cNvSpPr>
          <p:nvPr/>
        </p:nvSpPr>
        <p:spPr bwMode="auto">
          <a:xfrm>
            <a:off x="5715000" y="3276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35" name="Oval 70"/>
          <p:cNvSpPr>
            <a:spLocks noChangeArrowheads="1"/>
          </p:cNvSpPr>
          <p:nvPr/>
        </p:nvSpPr>
        <p:spPr bwMode="auto">
          <a:xfrm>
            <a:off x="7391400" y="2667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36" name="Oval 71"/>
          <p:cNvSpPr>
            <a:spLocks noChangeArrowheads="1"/>
          </p:cNvSpPr>
          <p:nvPr/>
        </p:nvSpPr>
        <p:spPr bwMode="auto">
          <a:xfrm>
            <a:off x="5334000" y="2667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37" name="Oval 72"/>
          <p:cNvSpPr>
            <a:spLocks noChangeArrowheads="1"/>
          </p:cNvSpPr>
          <p:nvPr/>
        </p:nvSpPr>
        <p:spPr bwMode="auto">
          <a:xfrm>
            <a:off x="5029200" y="3276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38" name="Oval 73"/>
          <p:cNvSpPr>
            <a:spLocks noChangeArrowheads="1"/>
          </p:cNvSpPr>
          <p:nvPr/>
        </p:nvSpPr>
        <p:spPr bwMode="auto">
          <a:xfrm>
            <a:off x="6705600" y="2667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39" name="Oval 74"/>
          <p:cNvSpPr>
            <a:spLocks noChangeArrowheads="1"/>
          </p:cNvSpPr>
          <p:nvPr/>
        </p:nvSpPr>
        <p:spPr bwMode="auto">
          <a:xfrm>
            <a:off x="6400800" y="3276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40" name="Oval 75"/>
          <p:cNvSpPr>
            <a:spLocks noChangeArrowheads="1"/>
          </p:cNvSpPr>
          <p:nvPr/>
        </p:nvSpPr>
        <p:spPr bwMode="auto">
          <a:xfrm>
            <a:off x="7086600" y="3276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41" name="Oval 76"/>
          <p:cNvSpPr>
            <a:spLocks noChangeArrowheads="1"/>
          </p:cNvSpPr>
          <p:nvPr/>
        </p:nvSpPr>
        <p:spPr bwMode="auto">
          <a:xfrm>
            <a:off x="7772400" y="3276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42" name="Freeform 77"/>
          <p:cNvSpPr>
            <a:spLocks/>
          </p:cNvSpPr>
          <p:nvPr/>
        </p:nvSpPr>
        <p:spPr bwMode="auto">
          <a:xfrm>
            <a:off x="4343400" y="2743200"/>
            <a:ext cx="3505200" cy="609600"/>
          </a:xfrm>
          <a:custGeom>
            <a:avLst/>
            <a:gdLst>
              <a:gd name="T0" fmla="*/ 0 w 2208"/>
              <a:gd name="T1" fmla="*/ 2147483647 h 384"/>
              <a:gd name="T2" fmla="*/ 2147483647 w 2208"/>
              <a:gd name="T3" fmla="*/ 0 h 384"/>
              <a:gd name="T4" fmla="*/ 2147483647 w 2208"/>
              <a:gd name="T5" fmla="*/ 2147483647 h 384"/>
              <a:gd name="T6" fmla="*/ 2147483647 w 2208"/>
              <a:gd name="T7" fmla="*/ 0 h 384"/>
              <a:gd name="T8" fmla="*/ 2147483647 w 2208"/>
              <a:gd name="T9" fmla="*/ 2147483647 h 384"/>
              <a:gd name="T10" fmla="*/ 2147483647 w 2208"/>
              <a:gd name="T11" fmla="*/ 0 h 384"/>
              <a:gd name="T12" fmla="*/ 2147483647 w 2208"/>
              <a:gd name="T13" fmla="*/ 2147483647 h 384"/>
              <a:gd name="T14" fmla="*/ 2147483647 w 2208"/>
              <a:gd name="T15" fmla="*/ 0 h 384"/>
              <a:gd name="T16" fmla="*/ 2147483647 w 2208"/>
              <a:gd name="T17" fmla="*/ 2147483647 h 384"/>
              <a:gd name="T18" fmla="*/ 2147483647 w 2208"/>
              <a:gd name="T19" fmla="*/ 0 h 384"/>
              <a:gd name="T20" fmla="*/ 2147483647 w 2208"/>
              <a:gd name="T21" fmla="*/ 2147483647 h 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8"/>
              <a:gd name="T34" fmla="*/ 0 h 384"/>
              <a:gd name="T35" fmla="*/ 2208 w 2208"/>
              <a:gd name="T36" fmla="*/ 384 h 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8" h="384">
                <a:moveTo>
                  <a:pt x="0" y="384"/>
                </a:moveTo>
                <a:lnTo>
                  <a:pt x="240" y="0"/>
                </a:lnTo>
                <a:lnTo>
                  <a:pt x="480" y="384"/>
                </a:lnTo>
                <a:lnTo>
                  <a:pt x="672" y="0"/>
                </a:lnTo>
                <a:lnTo>
                  <a:pt x="912" y="384"/>
                </a:lnTo>
                <a:lnTo>
                  <a:pt x="1104" y="0"/>
                </a:lnTo>
                <a:lnTo>
                  <a:pt x="1344" y="384"/>
                </a:lnTo>
                <a:lnTo>
                  <a:pt x="1536" y="0"/>
                </a:lnTo>
                <a:lnTo>
                  <a:pt x="1776" y="384"/>
                </a:lnTo>
                <a:lnTo>
                  <a:pt x="1968" y="0"/>
                </a:lnTo>
                <a:lnTo>
                  <a:pt x="2208" y="384"/>
                </a:lnTo>
              </a:path>
            </a:pathLst>
          </a:custGeom>
          <a:noFill/>
          <a:ln w="19050">
            <a:solidFill>
              <a:schemeClr val="tx2"/>
            </a:solidFill>
            <a:round/>
            <a:headEnd/>
            <a:tailEnd/>
          </a:ln>
        </p:spPr>
        <p:txBody>
          <a:bodyPr wrap="none">
            <a:spAutoFit/>
          </a:bodyPr>
          <a:lstStyle/>
          <a:p>
            <a:endParaRPr lang="zh-CN" altLang="en-US">
              <a:ea typeface="宋体" charset="-122"/>
            </a:endParaRPr>
          </a:p>
        </p:txBody>
      </p:sp>
      <p:sp>
        <p:nvSpPr>
          <p:cNvPr id="64543" name="Oval 78"/>
          <p:cNvSpPr>
            <a:spLocks noChangeArrowheads="1"/>
          </p:cNvSpPr>
          <p:nvPr/>
        </p:nvSpPr>
        <p:spPr bwMode="auto">
          <a:xfrm>
            <a:off x="4648200" y="3810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44" name="Oval 79"/>
          <p:cNvSpPr>
            <a:spLocks noChangeArrowheads="1"/>
          </p:cNvSpPr>
          <p:nvPr/>
        </p:nvSpPr>
        <p:spPr bwMode="auto">
          <a:xfrm>
            <a:off x="4267200" y="4419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45" name="Oval 80"/>
          <p:cNvSpPr>
            <a:spLocks noChangeArrowheads="1"/>
          </p:cNvSpPr>
          <p:nvPr/>
        </p:nvSpPr>
        <p:spPr bwMode="auto">
          <a:xfrm>
            <a:off x="6019800" y="3810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46" name="Oval 81"/>
          <p:cNvSpPr>
            <a:spLocks noChangeArrowheads="1"/>
          </p:cNvSpPr>
          <p:nvPr/>
        </p:nvSpPr>
        <p:spPr bwMode="auto">
          <a:xfrm>
            <a:off x="5715000" y="4419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47" name="Oval 82"/>
          <p:cNvSpPr>
            <a:spLocks noChangeArrowheads="1"/>
          </p:cNvSpPr>
          <p:nvPr/>
        </p:nvSpPr>
        <p:spPr bwMode="auto">
          <a:xfrm>
            <a:off x="7391400" y="3810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48" name="Oval 83"/>
          <p:cNvSpPr>
            <a:spLocks noChangeArrowheads="1"/>
          </p:cNvSpPr>
          <p:nvPr/>
        </p:nvSpPr>
        <p:spPr bwMode="auto">
          <a:xfrm>
            <a:off x="5334000" y="3810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49" name="Oval 84"/>
          <p:cNvSpPr>
            <a:spLocks noChangeArrowheads="1"/>
          </p:cNvSpPr>
          <p:nvPr/>
        </p:nvSpPr>
        <p:spPr bwMode="auto">
          <a:xfrm>
            <a:off x="5029200" y="4419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50" name="Oval 85"/>
          <p:cNvSpPr>
            <a:spLocks noChangeArrowheads="1"/>
          </p:cNvSpPr>
          <p:nvPr/>
        </p:nvSpPr>
        <p:spPr bwMode="auto">
          <a:xfrm>
            <a:off x="6705600" y="3810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51" name="Oval 86"/>
          <p:cNvSpPr>
            <a:spLocks noChangeArrowheads="1"/>
          </p:cNvSpPr>
          <p:nvPr/>
        </p:nvSpPr>
        <p:spPr bwMode="auto">
          <a:xfrm>
            <a:off x="6400800" y="4419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52" name="Oval 87"/>
          <p:cNvSpPr>
            <a:spLocks noChangeArrowheads="1"/>
          </p:cNvSpPr>
          <p:nvPr/>
        </p:nvSpPr>
        <p:spPr bwMode="auto">
          <a:xfrm>
            <a:off x="7086600" y="4419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53" name="Oval 88"/>
          <p:cNvSpPr>
            <a:spLocks noChangeArrowheads="1"/>
          </p:cNvSpPr>
          <p:nvPr/>
        </p:nvSpPr>
        <p:spPr bwMode="auto">
          <a:xfrm>
            <a:off x="7772400" y="4419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54" name="Freeform 89"/>
          <p:cNvSpPr>
            <a:spLocks/>
          </p:cNvSpPr>
          <p:nvPr/>
        </p:nvSpPr>
        <p:spPr bwMode="auto">
          <a:xfrm>
            <a:off x="4343400" y="3886200"/>
            <a:ext cx="3505200" cy="609600"/>
          </a:xfrm>
          <a:custGeom>
            <a:avLst/>
            <a:gdLst>
              <a:gd name="T0" fmla="*/ 0 w 2208"/>
              <a:gd name="T1" fmla="*/ 2147483647 h 384"/>
              <a:gd name="T2" fmla="*/ 2147483647 w 2208"/>
              <a:gd name="T3" fmla="*/ 0 h 384"/>
              <a:gd name="T4" fmla="*/ 2147483647 w 2208"/>
              <a:gd name="T5" fmla="*/ 2147483647 h 384"/>
              <a:gd name="T6" fmla="*/ 2147483647 w 2208"/>
              <a:gd name="T7" fmla="*/ 0 h 384"/>
              <a:gd name="T8" fmla="*/ 2147483647 w 2208"/>
              <a:gd name="T9" fmla="*/ 2147483647 h 384"/>
              <a:gd name="T10" fmla="*/ 2147483647 w 2208"/>
              <a:gd name="T11" fmla="*/ 0 h 384"/>
              <a:gd name="T12" fmla="*/ 2147483647 w 2208"/>
              <a:gd name="T13" fmla="*/ 2147483647 h 384"/>
              <a:gd name="T14" fmla="*/ 2147483647 w 2208"/>
              <a:gd name="T15" fmla="*/ 0 h 384"/>
              <a:gd name="T16" fmla="*/ 2147483647 w 2208"/>
              <a:gd name="T17" fmla="*/ 2147483647 h 384"/>
              <a:gd name="T18" fmla="*/ 2147483647 w 2208"/>
              <a:gd name="T19" fmla="*/ 0 h 384"/>
              <a:gd name="T20" fmla="*/ 2147483647 w 2208"/>
              <a:gd name="T21" fmla="*/ 2147483647 h 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8"/>
              <a:gd name="T34" fmla="*/ 0 h 384"/>
              <a:gd name="T35" fmla="*/ 2208 w 2208"/>
              <a:gd name="T36" fmla="*/ 384 h 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8" h="384">
                <a:moveTo>
                  <a:pt x="0" y="384"/>
                </a:moveTo>
                <a:lnTo>
                  <a:pt x="240" y="0"/>
                </a:lnTo>
                <a:lnTo>
                  <a:pt x="480" y="384"/>
                </a:lnTo>
                <a:lnTo>
                  <a:pt x="672" y="0"/>
                </a:lnTo>
                <a:lnTo>
                  <a:pt x="912" y="384"/>
                </a:lnTo>
                <a:lnTo>
                  <a:pt x="1104" y="0"/>
                </a:lnTo>
                <a:lnTo>
                  <a:pt x="1344" y="384"/>
                </a:lnTo>
                <a:lnTo>
                  <a:pt x="1536" y="0"/>
                </a:lnTo>
                <a:lnTo>
                  <a:pt x="1776" y="384"/>
                </a:lnTo>
                <a:lnTo>
                  <a:pt x="1968" y="0"/>
                </a:lnTo>
                <a:lnTo>
                  <a:pt x="2208" y="384"/>
                </a:lnTo>
              </a:path>
            </a:pathLst>
          </a:custGeom>
          <a:noFill/>
          <a:ln w="19050">
            <a:solidFill>
              <a:schemeClr val="tx2"/>
            </a:solidFill>
            <a:round/>
            <a:headEnd/>
            <a:tailEnd/>
          </a:ln>
        </p:spPr>
        <p:txBody>
          <a:bodyPr wrap="none">
            <a:spAutoFit/>
          </a:bodyPr>
          <a:lstStyle/>
          <a:p>
            <a:endParaRPr lang="zh-CN" altLang="en-US">
              <a:ea typeface="宋体" charset="-122"/>
            </a:endParaRPr>
          </a:p>
        </p:txBody>
      </p:sp>
      <p:sp>
        <p:nvSpPr>
          <p:cNvPr id="64555" name="Freeform 90"/>
          <p:cNvSpPr>
            <a:spLocks/>
          </p:cNvSpPr>
          <p:nvPr/>
        </p:nvSpPr>
        <p:spPr bwMode="auto">
          <a:xfrm>
            <a:off x="4343400" y="4495800"/>
            <a:ext cx="3505200" cy="125413"/>
          </a:xfrm>
          <a:custGeom>
            <a:avLst/>
            <a:gdLst>
              <a:gd name="T0" fmla="*/ 0 w 2208"/>
              <a:gd name="T1" fmla="*/ 0 h 79"/>
              <a:gd name="T2" fmla="*/ 2147483647 w 2208"/>
              <a:gd name="T3" fmla="*/ 2147483647 h 79"/>
              <a:gd name="T4" fmla="*/ 2147483647 w 2208"/>
              <a:gd name="T5" fmla="*/ 2147483647 h 79"/>
              <a:gd name="T6" fmla="*/ 2147483647 w 2208"/>
              <a:gd name="T7" fmla="*/ 0 h 79"/>
              <a:gd name="T8" fmla="*/ 0 60000 65536"/>
              <a:gd name="T9" fmla="*/ 0 60000 65536"/>
              <a:gd name="T10" fmla="*/ 0 60000 65536"/>
              <a:gd name="T11" fmla="*/ 0 60000 65536"/>
              <a:gd name="T12" fmla="*/ 0 w 2208"/>
              <a:gd name="T13" fmla="*/ 0 h 79"/>
              <a:gd name="T14" fmla="*/ 2208 w 2208"/>
              <a:gd name="T15" fmla="*/ 79 h 79"/>
            </a:gdLst>
            <a:ahLst/>
            <a:cxnLst>
              <a:cxn ang="T8">
                <a:pos x="T0" y="T1"/>
              </a:cxn>
              <a:cxn ang="T9">
                <a:pos x="T2" y="T3"/>
              </a:cxn>
              <a:cxn ang="T10">
                <a:pos x="T4" y="T5"/>
              </a:cxn>
              <a:cxn ang="T11">
                <a:pos x="T6" y="T7"/>
              </a:cxn>
            </a:cxnLst>
            <a:rect l="T12" t="T13" r="T14" b="T15"/>
            <a:pathLst>
              <a:path w="2208" h="79">
                <a:moveTo>
                  <a:pt x="0" y="0"/>
                </a:moveTo>
                <a:cubicBezTo>
                  <a:pt x="79" y="11"/>
                  <a:pt x="166" y="57"/>
                  <a:pt x="475" y="68"/>
                </a:cubicBezTo>
                <a:cubicBezTo>
                  <a:pt x="784" y="79"/>
                  <a:pt x="1563" y="79"/>
                  <a:pt x="1852" y="68"/>
                </a:cubicBezTo>
                <a:cubicBezTo>
                  <a:pt x="2141" y="57"/>
                  <a:pt x="2134" y="14"/>
                  <a:pt x="2208" y="0"/>
                </a:cubicBezTo>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64556" name="Oval 91"/>
          <p:cNvSpPr>
            <a:spLocks noChangeArrowheads="1"/>
          </p:cNvSpPr>
          <p:nvPr/>
        </p:nvSpPr>
        <p:spPr bwMode="auto">
          <a:xfrm>
            <a:off x="4648200" y="4953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57" name="Oval 92"/>
          <p:cNvSpPr>
            <a:spLocks noChangeArrowheads="1"/>
          </p:cNvSpPr>
          <p:nvPr/>
        </p:nvSpPr>
        <p:spPr bwMode="auto">
          <a:xfrm>
            <a:off x="4267200" y="5562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58" name="Oval 93"/>
          <p:cNvSpPr>
            <a:spLocks noChangeArrowheads="1"/>
          </p:cNvSpPr>
          <p:nvPr/>
        </p:nvSpPr>
        <p:spPr bwMode="auto">
          <a:xfrm>
            <a:off x="6019800" y="4953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59" name="Oval 94"/>
          <p:cNvSpPr>
            <a:spLocks noChangeArrowheads="1"/>
          </p:cNvSpPr>
          <p:nvPr/>
        </p:nvSpPr>
        <p:spPr bwMode="auto">
          <a:xfrm>
            <a:off x="5715000" y="5562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60" name="Oval 95"/>
          <p:cNvSpPr>
            <a:spLocks noChangeArrowheads="1"/>
          </p:cNvSpPr>
          <p:nvPr/>
        </p:nvSpPr>
        <p:spPr bwMode="auto">
          <a:xfrm>
            <a:off x="7391400" y="4953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61" name="Oval 96"/>
          <p:cNvSpPr>
            <a:spLocks noChangeArrowheads="1"/>
          </p:cNvSpPr>
          <p:nvPr/>
        </p:nvSpPr>
        <p:spPr bwMode="auto">
          <a:xfrm>
            <a:off x="5334000" y="4953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62" name="Oval 97"/>
          <p:cNvSpPr>
            <a:spLocks noChangeArrowheads="1"/>
          </p:cNvSpPr>
          <p:nvPr/>
        </p:nvSpPr>
        <p:spPr bwMode="auto">
          <a:xfrm>
            <a:off x="5029200" y="5562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63" name="Oval 98"/>
          <p:cNvSpPr>
            <a:spLocks noChangeArrowheads="1"/>
          </p:cNvSpPr>
          <p:nvPr/>
        </p:nvSpPr>
        <p:spPr bwMode="auto">
          <a:xfrm>
            <a:off x="6705600" y="4953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64" name="Oval 99"/>
          <p:cNvSpPr>
            <a:spLocks noChangeArrowheads="1"/>
          </p:cNvSpPr>
          <p:nvPr/>
        </p:nvSpPr>
        <p:spPr bwMode="auto">
          <a:xfrm>
            <a:off x="6400800" y="5562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65" name="Oval 100"/>
          <p:cNvSpPr>
            <a:spLocks noChangeArrowheads="1"/>
          </p:cNvSpPr>
          <p:nvPr/>
        </p:nvSpPr>
        <p:spPr bwMode="auto">
          <a:xfrm>
            <a:off x="7086600" y="5562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66" name="Oval 101"/>
          <p:cNvSpPr>
            <a:spLocks noChangeArrowheads="1"/>
          </p:cNvSpPr>
          <p:nvPr/>
        </p:nvSpPr>
        <p:spPr bwMode="auto">
          <a:xfrm>
            <a:off x="7772400" y="5562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67" name="Freeform 102"/>
          <p:cNvSpPr>
            <a:spLocks/>
          </p:cNvSpPr>
          <p:nvPr/>
        </p:nvSpPr>
        <p:spPr bwMode="auto">
          <a:xfrm>
            <a:off x="4343400" y="5029200"/>
            <a:ext cx="3505200" cy="609600"/>
          </a:xfrm>
          <a:custGeom>
            <a:avLst/>
            <a:gdLst>
              <a:gd name="T0" fmla="*/ 0 w 2208"/>
              <a:gd name="T1" fmla="*/ 2147483647 h 384"/>
              <a:gd name="T2" fmla="*/ 2147483647 w 2208"/>
              <a:gd name="T3" fmla="*/ 0 h 384"/>
              <a:gd name="T4" fmla="*/ 2147483647 w 2208"/>
              <a:gd name="T5" fmla="*/ 2147483647 h 384"/>
              <a:gd name="T6" fmla="*/ 2147483647 w 2208"/>
              <a:gd name="T7" fmla="*/ 0 h 384"/>
              <a:gd name="T8" fmla="*/ 2147483647 w 2208"/>
              <a:gd name="T9" fmla="*/ 2147483647 h 384"/>
              <a:gd name="T10" fmla="*/ 2147483647 w 2208"/>
              <a:gd name="T11" fmla="*/ 0 h 384"/>
              <a:gd name="T12" fmla="*/ 2147483647 w 2208"/>
              <a:gd name="T13" fmla="*/ 2147483647 h 384"/>
              <a:gd name="T14" fmla="*/ 2147483647 w 2208"/>
              <a:gd name="T15" fmla="*/ 0 h 384"/>
              <a:gd name="T16" fmla="*/ 2147483647 w 2208"/>
              <a:gd name="T17" fmla="*/ 2147483647 h 384"/>
              <a:gd name="T18" fmla="*/ 2147483647 w 2208"/>
              <a:gd name="T19" fmla="*/ 0 h 384"/>
              <a:gd name="T20" fmla="*/ 2147483647 w 2208"/>
              <a:gd name="T21" fmla="*/ 2147483647 h 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8"/>
              <a:gd name="T34" fmla="*/ 0 h 384"/>
              <a:gd name="T35" fmla="*/ 2208 w 2208"/>
              <a:gd name="T36" fmla="*/ 384 h 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8" h="384">
                <a:moveTo>
                  <a:pt x="0" y="384"/>
                </a:moveTo>
                <a:lnTo>
                  <a:pt x="240" y="0"/>
                </a:lnTo>
                <a:lnTo>
                  <a:pt x="480" y="384"/>
                </a:lnTo>
                <a:lnTo>
                  <a:pt x="672" y="0"/>
                </a:lnTo>
                <a:lnTo>
                  <a:pt x="912" y="384"/>
                </a:lnTo>
                <a:lnTo>
                  <a:pt x="1104" y="0"/>
                </a:lnTo>
                <a:lnTo>
                  <a:pt x="1344" y="384"/>
                </a:lnTo>
                <a:lnTo>
                  <a:pt x="1536" y="0"/>
                </a:lnTo>
                <a:lnTo>
                  <a:pt x="1776" y="384"/>
                </a:lnTo>
                <a:lnTo>
                  <a:pt x="1968" y="0"/>
                </a:lnTo>
                <a:lnTo>
                  <a:pt x="2208" y="384"/>
                </a:lnTo>
              </a:path>
            </a:pathLst>
          </a:custGeom>
          <a:noFill/>
          <a:ln w="19050">
            <a:solidFill>
              <a:srgbClr val="003399"/>
            </a:solidFill>
            <a:round/>
            <a:headEnd/>
            <a:tailEnd/>
          </a:ln>
        </p:spPr>
        <p:txBody>
          <a:bodyPr wrap="none">
            <a:spAutoFit/>
          </a:bodyPr>
          <a:lstStyle/>
          <a:p>
            <a:endParaRPr lang="zh-CN" altLang="en-US">
              <a:ea typeface="宋体" charset="-122"/>
            </a:endParaRPr>
          </a:p>
        </p:txBody>
      </p:sp>
      <p:sp>
        <p:nvSpPr>
          <p:cNvPr id="64568" name="Freeform 103"/>
          <p:cNvSpPr>
            <a:spLocks/>
          </p:cNvSpPr>
          <p:nvPr/>
        </p:nvSpPr>
        <p:spPr bwMode="auto">
          <a:xfrm>
            <a:off x="4343400" y="5638800"/>
            <a:ext cx="3505200" cy="122238"/>
          </a:xfrm>
          <a:custGeom>
            <a:avLst/>
            <a:gdLst>
              <a:gd name="T0" fmla="*/ 0 w 2208"/>
              <a:gd name="T1" fmla="*/ 0 h 77"/>
              <a:gd name="T2" fmla="*/ 2147483647 w 2208"/>
              <a:gd name="T3" fmla="*/ 2147483647 h 77"/>
              <a:gd name="T4" fmla="*/ 2147483647 w 2208"/>
              <a:gd name="T5" fmla="*/ 2147483647 h 77"/>
              <a:gd name="T6" fmla="*/ 2147483647 w 2208"/>
              <a:gd name="T7" fmla="*/ 0 h 77"/>
              <a:gd name="T8" fmla="*/ 0 60000 65536"/>
              <a:gd name="T9" fmla="*/ 0 60000 65536"/>
              <a:gd name="T10" fmla="*/ 0 60000 65536"/>
              <a:gd name="T11" fmla="*/ 0 60000 65536"/>
              <a:gd name="T12" fmla="*/ 0 w 2208"/>
              <a:gd name="T13" fmla="*/ 0 h 77"/>
              <a:gd name="T14" fmla="*/ 2208 w 2208"/>
              <a:gd name="T15" fmla="*/ 77 h 77"/>
            </a:gdLst>
            <a:ahLst/>
            <a:cxnLst>
              <a:cxn ang="T8">
                <a:pos x="T0" y="T1"/>
              </a:cxn>
              <a:cxn ang="T9">
                <a:pos x="T2" y="T3"/>
              </a:cxn>
              <a:cxn ang="T10">
                <a:pos x="T4" y="T5"/>
              </a:cxn>
              <a:cxn ang="T11">
                <a:pos x="T6" y="T7"/>
              </a:cxn>
            </a:cxnLst>
            <a:rect l="T12" t="T13" r="T14" b="T15"/>
            <a:pathLst>
              <a:path w="2208" h="77">
                <a:moveTo>
                  <a:pt x="0" y="0"/>
                </a:moveTo>
                <a:cubicBezTo>
                  <a:pt x="78" y="11"/>
                  <a:pt x="168" y="55"/>
                  <a:pt x="467" y="66"/>
                </a:cubicBezTo>
                <a:cubicBezTo>
                  <a:pt x="766" y="77"/>
                  <a:pt x="1507" y="77"/>
                  <a:pt x="1797" y="66"/>
                </a:cubicBezTo>
                <a:cubicBezTo>
                  <a:pt x="2087" y="55"/>
                  <a:pt x="2123" y="14"/>
                  <a:pt x="2208" y="0"/>
                </a:cubicBezTo>
              </a:path>
            </a:pathLst>
          </a:custGeom>
          <a:noFill/>
          <a:ln w="19050">
            <a:solidFill>
              <a:srgbClr val="003399"/>
            </a:solidFill>
            <a:round/>
            <a:headEnd/>
            <a:tailEnd/>
          </a:ln>
        </p:spPr>
        <p:txBody>
          <a:bodyPr wrap="none">
            <a:spAutoFit/>
          </a:bodyPr>
          <a:lstStyle/>
          <a:p>
            <a:endParaRPr lang="zh-CN" altLang="en-US">
              <a:ea typeface="宋体" charset="-122"/>
            </a:endParaRPr>
          </a:p>
        </p:txBody>
      </p:sp>
      <p:sp>
        <p:nvSpPr>
          <p:cNvPr id="64569" name="Oval 104"/>
          <p:cNvSpPr>
            <a:spLocks noChangeArrowheads="1"/>
          </p:cNvSpPr>
          <p:nvPr/>
        </p:nvSpPr>
        <p:spPr bwMode="auto">
          <a:xfrm>
            <a:off x="4648200" y="6096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70" name="Oval 105"/>
          <p:cNvSpPr>
            <a:spLocks noChangeArrowheads="1"/>
          </p:cNvSpPr>
          <p:nvPr/>
        </p:nvSpPr>
        <p:spPr bwMode="auto">
          <a:xfrm>
            <a:off x="4267200" y="6705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71" name="Oval 106"/>
          <p:cNvSpPr>
            <a:spLocks noChangeArrowheads="1"/>
          </p:cNvSpPr>
          <p:nvPr/>
        </p:nvSpPr>
        <p:spPr bwMode="auto">
          <a:xfrm>
            <a:off x="6019800" y="6096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72" name="Oval 107"/>
          <p:cNvSpPr>
            <a:spLocks noChangeArrowheads="1"/>
          </p:cNvSpPr>
          <p:nvPr/>
        </p:nvSpPr>
        <p:spPr bwMode="auto">
          <a:xfrm>
            <a:off x="5715000" y="6705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73" name="Oval 108"/>
          <p:cNvSpPr>
            <a:spLocks noChangeArrowheads="1"/>
          </p:cNvSpPr>
          <p:nvPr/>
        </p:nvSpPr>
        <p:spPr bwMode="auto">
          <a:xfrm>
            <a:off x="7391400" y="6096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74" name="Oval 109"/>
          <p:cNvSpPr>
            <a:spLocks noChangeArrowheads="1"/>
          </p:cNvSpPr>
          <p:nvPr/>
        </p:nvSpPr>
        <p:spPr bwMode="auto">
          <a:xfrm>
            <a:off x="5334000" y="6096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75" name="Oval 110"/>
          <p:cNvSpPr>
            <a:spLocks noChangeArrowheads="1"/>
          </p:cNvSpPr>
          <p:nvPr/>
        </p:nvSpPr>
        <p:spPr bwMode="auto">
          <a:xfrm>
            <a:off x="5029200" y="6705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76" name="Oval 111"/>
          <p:cNvSpPr>
            <a:spLocks noChangeArrowheads="1"/>
          </p:cNvSpPr>
          <p:nvPr/>
        </p:nvSpPr>
        <p:spPr bwMode="auto">
          <a:xfrm>
            <a:off x="6705600" y="60960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77" name="Oval 112"/>
          <p:cNvSpPr>
            <a:spLocks noChangeArrowheads="1"/>
          </p:cNvSpPr>
          <p:nvPr/>
        </p:nvSpPr>
        <p:spPr bwMode="auto">
          <a:xfrm>
            <a:off x="6400800" y="6705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78" name="Oval 113"/>
          <p:cNvSpPr>
            <a:spLocks noChangeArrowheads="1"/>
          </p:cNvSpPr>
          <p:nvPr/>
        </p:nvSpPr>
        <p:spPr bwMode="auto">
          <a:xfrm>
            <a:off x="7086600" y="6705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79" name="Oval 114"/>
          <p:cNvSpPr>
            <a:spLocks noChangeArrowheads="1"/>
          </p:cNvSpPr>
          <p:nvPr/>
        </p:nvSpPr>
        <p:spPr bwMode="auto">
          <a:xfrm>
            <a:off x="7772400" y="6705600"/>
            <a:ext cx="152400" cy="152400"/>
          </a:xfrm>
          <a:prstGeom prst="ellipse">
            <a:avLst/>
          </a:prstGeom>
          <a:solidFill>
            <a:schemeClr val="tx2"/>
          </a:solidFill>
          <a:ln w="19050">
            <a:noFill/>
            <a:round/>
            <a:headEnd/>
            <a:tailEnd/>
          </a:ln>
        </p:spPr>
        <p:txBody>
          <a:bodyPr wrap="none" anchor="ctr">
            <a:spAutoFit/>
          </a:bodyPr>
          <a:lstStyle/>
          <a:p>
            <a:endParaRPr lang="zh-CN" altLang="en-US">
              <a:ea typeface="宋体" charset="-122"/>
            </a:endParaRPr>
          </a:p>
        </p:txBody>
      </p:sp>
      <p:sp>
        <p:nvSpPr>
          <p:cNvPr id="64580" name="Freeform 115"/>
          <p:cNvSpPr>
            <a:spLocks/>
          </p:cNvSpPr>
          <p:nvPr/>
        </p:nvSpPr>
        <p:spPr bwMode="auto">
          <a:xfrm>
            <a:off x="4343400" y="6172200"/>
            <a:ext cx="3505200" cy="609600"/>
          </a:xfrm>
          <a:custGeom>
            <a:avLst/>
            <a:gdLst>
              <a:gd name="T0" fmla="*/ 0 w 2208"/>
              <a:gd name="T1" fmla="*/ 2147483647 h 384"/>
              <a:gd name="T2" fmla="*/ 2147483647 w 2208"/>
              <a:gd name="T3" fmla="*/ 0 h 384"/>
              <a:gd name="T4" fmla="*/ 2147483647 w 2208"/>
              <a:gd name="T5" fmla="*/ 0 h 384"/>
              <a:gd name="T6" fmla="*/ 2147483647 w 2208"/>
              <a:gd name="T7" fmla="*/ 2147483647 h 384"/>
              <a:gd name="T8" fmla="*/ 0 w 2208"/>
              <a:gd name="T9" fmla="*/ 2147483647 h 384"/>
              <a:gd name="T10" fmla="*/ 0 60000 65536"/>
              <a:gd name="T11" fmla="*/ 0 60000 65536"/>
              <a:gd name="T12" fmla="*/ 0 60000 65536"/>
              <a:gd name="T13" fmla="*/ 0 60000 65536"/>
              <a:gd name="T14" fmla="*/ 0 60000 65536"/>
              <a:gd name="T15" fmla="*/ 0 w 2208"/>
              <a:gd name="T16" fmla="*/ 0 h 384"/>
              <a:gd name="T17" fmla="*/ 2208 w 2208"/>
              <a:gd name="T18" fmla="*/ 384 h 384"/>
            </a:gdLst>
            <a:ahLst/>
            <a:cxnLst>
              <a:cxn ang="T10">
                <a:pos x="T0" y="T1"/>
              </a:cxn>
              <a:cxn ang="T11">
                <a:pos x="T2" y="T3"/>
              </a:cxn>
              <a:cxn ang="T12">
                <a:pos x="T4" y="T5"/>
              </a:cxn>
              <a:cxn ang="T13">
                <a:pos x="T6" y="T7"/>
              </a:cxn>
              <a:cxn ang="T14">
                <a:pos x="T8" y="T9"/>
              </a:cxn>
            </a:cxnLst>
            <a:rect l="T15" t="T16" r="T17" b="T18"/>
            <a:pathLst>
              <a:path w="2208" h="384">
                <a:moveTo>
                  <a:pt x="0" y="384"/>
                </a:moveTo>
                <a:lnTo>
                  <a:pt x="240" y="0"/>
                </a:lnTo>
                <a:lnTo>
                  <a:pt x="1968" y="0"/>
                </a:lnTo>
                <a:lnTo>
                  <a:pt x="2208" y="384"/>
                </a:lnTo>
                <a:lnTo>
                  <a:pt x="0" y="384"/>
                </a:lnTo>
                <a:close/>
              </a:path>
            </a:pathLst>
          </a:custGeom>
          <a:noFill/>
          <a:ln w="19050">
            <a:solidFill>
              <a:srgbClr val="003399"/>
            </a:solidFill>
            <a:round/>
            <a:headEnd/>
            <a:tailEnd/>
          </a:ln>
        </p:spPr>
        <p:txBody>
          <a:bodyPr wrap="none">
            <a:spAutoFit/>
          </a:bodyP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The K-Cluster Problem</a:t>
            </a:r>
            <a:endParaRPr lang="en-US" altLang="zh-CN" sz="2800" smtClean="0">
              <a:latin typeface="Arial" charset="0"/>
              <a:ea typeface="宋体" charset="-122"/>
            </a:endParaRPr>
          </a:p>
        </p:txBody>
      </p:sp>
      <p:sp>
        <p:nvSpPr>
          <p:cNvPr id="11268" name="Rectangle 3"/>
          <p:cNvSpPr>
            <a:spLocks noChangeArrowheads="1"/>
          </p:cNvSpPr>
          <p:nvPr/>
        </p:nvSpPr>
        <p:spPr bwMode="auto">
          <a:xfrm>
            <a:off x="762000" y="1447800"/>
            <a:ext cx="8001000" cy="2549525"/>
          </a:xfrm>
          <a:prstGeom prst="rect">
            <a:avLst/>
          </a:prstGeom>
          <a:noFill/>
          <a:ln w="19050">
            <a:solidFill>
              <a:schemeClr val="hlink"/>
            </a:solidFill>
            <a:miter lim="800000"/>
            <a:headEnd/>
            <a:tailEnd/>
          </a:ln>
        </p:spPr>
        <p:txBody>
          <a:bodyPr>
            <a:spAutoFit/>
          </a:bodyPr>
          <a:lstStyle/>
          <a:p>
            <a:pPr marL="457200" indent="-457200" algn="l">
              <a:spcBef>
                <a:spcPct val="50000"/>
              </a:spcBef>
              <a:buFont typeface="Wingdings" pitchFamily="2" charset="2"/>
              <a:buNone/>
            </a:pPr>
            <a:r>
              <a:rPr lang="en-US" altLang="zh-CN" sz="2000" b="1">
                <a:solidFill>
                  <a:schemeClr val="tx1"/>
                </a:solidFill>
                <a:ea typeface="宋体" charset="-122"/>
              </a:rPr>
              <a:t>Input:</a:t>
            </a:r>
            <a:r>
              <a:rPr lang="en-US" altLang="zh-CN" sz="2000">
                <a:solidFill>
                  <a:schemeClr val="tx1"/>
                </a:solidFill>
                <a:ea typeface="宋体" charset="-122"/>
              </a:rPr>
              <a:t>    Points X = {x</a:t>
            </a:r>
            <a:r>
              <a:rPr lang="en-US" altLang="zh-CN" sz="2000" baseline="-25000">
                <a:solidFill>
                  <a:schemeClr val="tx1"/>
                </a:solidFill>
                <a:ea typeface="宋体" charset="-122"/>
              </a:rPr>
              <a:t>1</a:t>
            </a:r>
            <a:r>
              <a:rPr lang="en-US" altLang="zh-CN" sz="2000">
                <a:solidFill>
                  <a:schemeClr val="tx1"/>
                </a:solidFill>
                <a:ea typeface="宋体" charset="-122"/>
              </a:rPr>
              <a:t>, x</a:t>
            </a:r>
            <a:r>
              <a:rPr lang="en-US" altLang="zh-CN" sz="2000" baseline="-25000">
                <a:solidFill>
                  <a:schemeClr val="tx1"/>
                </a:solidFill>
                <a:ea typeface="宋体" charset="-122"/>
              </a:rPr>
              <a:t>2</a:t>
            </a:r>
            <a:r>
              <a:rPr lang="en-US" altLang="zh-CN" sz="2000">
                <a:solidFill>
                  <a:schemeClr val="tx1"/>
                </a:solidFill>
                <a:ea typeface="宋体" charset="-122"/>
              </a:rPr>
              <a:t> , … , x</a:t>
            </a:r>
            <a:r>
              <a:rPr lang="en-US" altLang="zh-CN" sz="2000" baseline="-25000">
                <a:solidFill>
                  <a:schemeClr val="tx1"/>
                </a:solidFill>
                <a:ea typeface="宋体" charset="-122"/>
              </a:rPr>
              <a:t>n</a:t>
            </a:r>
            <a:r>
              <a:rPr lang="en-US" altLang="zh-CN" sz="2000">
                <a:solidFill>
                  <a:schemeClr val="tx1"/>
                </a:solidFill>
                <a:ea typeface="宋体" charset="-122"/>
              </a:rPr>
              <a:t>} with underlying distance metric 	 d(x</a:t>
            </a:r>
            <a:r>
              <a:rPr lang="en-US" altLang="zh-CN" sz="2000" baseline="-25000">
                <a:solidFill>
                  <a:schemeClr val="tx1"/>
                </a:solidFill>
                <a:ea typeface="宋体" charset="-122"/>
              </a:rPr>
              <a:t>i</a:t>
            </a:r>
            <a:r>
              <a:rPr lang="en-US" altLang="zh-CN" sz="2000">
                <a:solidFill>
                  <a:schemeClr val="tx1"/>
                </a:solidFill>
                <a:ea typeface="宋体" charset="-122"/>
              </a:rPr>
              <a:t>, x</a:t>
            </a:r>
            <a:r>
              <a:rPr lang="en-US" altLang="zh-CN" sz="2000" baseline="-25000">
                <a:solidFill>
                  <a:schemeClr val="tx1"/>
                </a:solidFill>
                <a:ea typeface="宋体" charset="-122"/>
              </a:rPr>
              <a:t>j</a:t>
            </a:r>
            <a:r>
              <a:rPr lang="en-US" altLang="zh-CN" sz="2000">
                <a:solidFill>
                  <a:schemeClr val="tx1"/>
                </a:solidFill>
                <a:ea typeface="宋体" charset="-122"/>
              </a:rPr>
              <a:t>), i,j=1..n, and positive integer K.      </a:t>
            </a:r>
          </a:p>
          <a:p>
            <a:pPr marL="457200" indent="-457200" algn="l">
              <a:spcBef>
                <a:spcPct val="50000"/>
              </a:spcBef>
              <a:buFont typeface="Wingdings" pitchFamily="2" charset="2"/>
              <a:buNone/>
            </a:pPr>
            <a:r>
              <a:rPr lang="en-US" altLang="zh-CN" sz="2000" b="1">
                <a:solidFill>
                  <a:schemeClr val="tx1"/>
                </a:solidFill>
                <a:ea typeface="宋体" charset="-122"/>
              </a:rPr>
              <a:t>Output:</a:t>
            </a:r>
            <a:r>
              <a:rPr lang="en-US" altLang="zh-CN" sz="2000">
                <a:solidFill>
                  <a:schemeClr val="tx1"/>
                </a:solidFill>
                <a:ea typeface="宋体" charset="-122"/>
              </a:rPr>
              <a:t> A partition of X into K clusters C</a:t>
            </a:r>
            <a:r>
              <a:rPr lang="en-US" altLang="zh-CN" sz="2000" baseline="-25000">
                <a:solidFill>
                  <a:schemeClr val="tx1"/>
                </a:solidFill>
                <a:ea typeface="宋体" charset="-122"/>
              </a:rPr>
              <a:t>1</a:t>
            </a:r>
            <a:r>
              <a:rPr lang="en-US" altLang="zh-CN" sz="2000">
                <a:solidFill>
                  <a:schemeClr val="tx1"/>
                </a:solidFill>
                <a:ea typeface="宋体" charset="-122"/>
              </a:rPr>
              <a:t>, C</a:t>
            </a:r>
            <a:r>
              <a:rPr lang="en-US" altLang="zh-CN" sz="2000" baseline="-25000">
                <a:solidFill>
                  <a:schemeClr val="tx1"/>
                </a:solidFill>
                <a:ea typeface="宋体" charset="-122"/>
              </a:rPr>
              <a:t>2</a:t>
            </a:r>
            <a:r>
              <a:rPr lang="en-US" altLang="zh-CN" sz="2000">
                <a:solidFill>
                  <a:schemeClr val="tx1"/>
                </a:solidFill>
                <a:ea typeface="宋体" charset="-122"/>
              </a:rPr>
              <a:t>, , … , C</a:t>
            </a:r>
            <a:r>
              <a:rPr lang="en-US" altLang="zh-CN" sz="2000" baseline="-25000">
                <a:solidFill>
                  <a:schemeClr val="tx1"/>
                </a:solidFill>
                <a:ea typeface="宋体" charset="-122"/>
              </a:rPr>
              <a:t>k</a:t>
            </a:r>
            <a:r>
              <a:rPr lang="en-US" altLang="zh-CN" sz="2000">
                <a:solidFill>
                  <a:schemeClr val="tx1"/>
                </a:solidFill>
                <a:ea typeface="宋体" charset="-122"/>
              </a:rPr>
              <a:t>. </a:t>
            </a:r>
          </a:p>
          <a:p>
            <a:pPr marL="457200" indent="-457200" algn="l">
              <a:spcBef>
                <a:spcPct val="50000"/>
              </a:spcBef>
              <a:buFont typeface="Wingdings" pitchFamily="2" charset="2"/>
              <a:buNone/>
            </a:pPr>
            <a:r>
              <a:rPr lang="en-US" altLang="zh-CN" sz="2000" b="1">
                <a:solidFill>
                  <a:schemeClr val="tx1"/>
                </a:solidFill>
                <a:ea typeface="宋体" charset="-122"/>
              </a:rPr>
              <a:t>Goal:</a:t>
            </a:r>
            <a:r>
              <a:rPr lang="en-US" altLang="zh-CN" sz="2000">
                <a:solidFill>
                  <a:schemeClr val="tx1"/>
                </a:solidFill>
                <a:ea typeface="宋体" charset="-122"/>
              </a:rPr>
              <a:t>     </a:t>
            </a:r>
            <a:r>
              <a:rPr lang="en-US" altLang="zh-CN" sz="2000" u="sng">
                <a:solidFill>
                  <a:schemeClr val="tx1"/>
                </a:solidFill>
                <a:ea typeface="宋体" charset="-122"/>
              </a:rPr>
              <a:t>minimize</a:t>
            </a:r>
            <a:r>
              <a:rPr lang="en-US" altLang="zh-CN" sz="2000">
                <a:solidFill>
                  <a:schemeClr val="tx1"/>
                </a:solidFill>
                <a:ea typeface="宋体" charset="-122"/>
              </a:rPr>
              <a:t> the longest diameter of the clusters:</a:t>
            </a:r>
          </a:p>
          <a:p>
            <a:pPr marL="457200" indent="-457200" algn="l">
              <a:spcBef>
                <a:spcPct val="50000"/>
              </a:spcBef>
              <a:buFont typeface="Wingdings" pitchFamily="2" charset="2"/>
              <a:buNone/>
            </a:pPr>
            <a:endParaRPr lang="en-US" altLang="zh-CN" sz="2000">
              <a:solidFill>
                <a:schemeClr val="tx1"/>
              </a:solidFill>
              <a:ea typeface="宋体" charset="-122"/>
            </a:endParaRPr>
          </a:p>
          <a:p>
            <a:pPr marL="457200" indent="-457200" algn="l">
              <a:spcBef>
                <a:spcPct val="50000"/>
              </a:spcBef>
              <a:buFont typeface="Wingdings" pitchFamily="2" charset="2"/>
              <a:buNone/>
            </a:pPr>
            <a:endParaRPr lang="en-US" altLang="zh-CN" sz="2000">
              <a:solidFill>
                <a:schemeClr val="tx1"/>
              </a:solidFill>
              <a:ea typeface="宋体" charset="-122"/>
            </a:endParaRPr>
          </a:p>
        </p:txBody>
      </p:sp>
      <p:graphicFrame>
        <p:nvGraphicFramePr>
          <p:cNvPr id="11266" name="Object 4"/>
          <p:cNvGraphicFramePr>
            <a:graphicFrameLocks noChangeAspect="1"/>
          </p:cNvGraphicFramePr>
          <p:nvPr/>
        </p:nvGraphicFramePr>
        <p:xfrm>
          <a:off x="3508375" y="3124200"/>
          <a:ext cx="1854200" cy="565150"/>
        </p:xfrm>
        <a:graphic>
          <a:graphicData uri="http://schemas.openxmlformats.org/presentationml/2006/ole">
            <p:oleObj spid="_x0000_s11266" name="公式" r:id="rId3" imgW="1041120" imgH="317160" progId="Equation.3">
              <p:embed/>
            </p:oleObj>
          </a:graphicData>
        </a:graphic>
      </p:graphicFrame>
      <p:sp>
        <p:nvSpPr>
          <p:cNvPr id="11269" name="Oval 6"/>
          <p:cNvSpPr>
            <a:spLocks noChangeArrowheads="1"/>
          </p:cNvSpPr>
          <p:nvPr/>
        </p:nvSpPr>
        <p:spPr bwMode="auto">
          <a:xfrm>
            <a:off x="4724400" y="54864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70" name="Oval 7"/>
          <p:cNvSpPr>
            <a:spLocks noChangeArrowheads="1"/>
          </p:cNvSpPr>
          <p:nvPr/>
        </p:nvSpPr>
        <p:spPr bwMode="auto">
          <a:xfrm>
            <a:off x="4953000" y="56388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71" name="Oval 8"/>
          <p:cNvSpPr>
            <a:spLocks noChangeArrowheads="1"/>
          </p:cNvSpPr>
          <p:nvPr/>
        </p:nvSpPr>
        <p:spPr bwMode="auto">
          <a:xfrm>
            <a:off x="5715000" y="61722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72" name="Oval 9"/>
          <p:cNvSpPr>
            <a:spLocks noChangeArrowheads="1"/>
          </p:cNvSpPr>
          <p:nvPr/>
        </p:nvSpPr>
        <p:spPr bwMode="auto">
          <a:xfrm>
            <a:off x="5105400" y="58674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73" name="Oval 10"/>
          <p:cNvSpPr>
            <a:spLocks noChangeArrowheads="1"/>
          </p:cNvSpPr>
          <p:nvPr/>
        </p:nvSpPr>
        <p:spPr bwMode="auto">
          <a:xfrm>
            <a:off x="5334000" y="53340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74" name="Oval 11"/>
          <p:cNvSpPr>
            <a:spLocks noChangeArrowheads="1"/>
          </p:cNvSpPr>
          <p:nvPr/>
        </p:nvSpPr>
        <p:spPr bwMode="auto">
          <a:xfrm>
            <a:off x="6400800" y="66294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75" name="Oval 12"/>
          <p:cNvSpPr>
            <a:spLocks noChangeArrowheads="1"/>
          </p:cNvSpPr>
          <p:nvPr/>
        </p:nvSpPr>
        <p:spPr bwMode="auto">
          <a:xfrm>
            <a:off x="7010400" y="64008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76" name="Oval 13"/>
          <p:cNvSpPr>
            <a:spLocks noChangeArrowheads="1"/>
          </p:cNvSpPr>
          <p:nvPr/>
        </p:nvSpPr>
        <p:spPr bwMode="auto">
          <a:xfrm>
            <a:off x="6553200" y="63246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77" name="Oval 14"/>
          <p:cNvSpPr>
            <a:spLocks noChangeArrowheads="1"/>
          </p:cNvSpPr>
          <p:nvPr/>
        </p:nvSpPr>
        <p:spPr bwMode="auto">
          <a:xfrm>
            <a:off x="6172200" y="54864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78" name="Oval 15"/>
          <p:cNvSpPr>
            <a:spLocks noChangeArrowheads="1"/>
          </p:cNvSpPr>
          <p:nvPr/>
        </p:nvSpPr>
        <p:spPr bwMode="auto">
          <a:xfrm>
            <a:off x="6629400" y="57150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79" name="Oval 16"/>
          <p:cNvSpPr>
            <a:spLocks noChangeArrowheads="1"/>
          </p:cNvSpPr>
          <p:nvPr/>
        </p:nvSpPr>
        <p:spPr bwMode="auto">
          <a:xfrm>
            <a:off x="7239000" y="52578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80" name="Oval 17"/>
          <p:cNvSpPr>
            <a:spLocks noChangeArrowheads="1"/>
          </p:cNvSpPr>
          <p:nvPr/>
        </p:nvSpPr>
        <p:spPr bwMode="auto">
          <a:xfrm>
            <a:off x="5638800" y="65532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81" name="Oval 18"/>
          <p:cNvSpPr>
            <a:spLocks noChangeArrowheads="1"/>
          </p:cNvSpPr>
          <p:nvPr/>
        </p:nvSpPr>
        <p:spPr bwMode="auto">
          <a:xfrm>
            <a:off x="5105400" y="55626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82" name="Oval 19"/>
          <p:cNvSpPr>
            <a:spLocks noChangeArrowheads="1"/>
          </p:cNvSpPr>
          <p:nvPr/>
        </p:nvSpPr>
        <p:spPr bwMode="auto">
          <a:xfrm>
            <a:off x="5257800" y="64008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83" name="Oval 20"/>
          <p:cNvSpPr>
            <a:spLocks noChangeArrowheads="1"/>
          </p:cNvSpPr>
          <p:nvPr/>
        </p:nvSpPr>
        <p:spPr bwMode="auto">
          <a:xfrm>
            <a:off x="5410200" y="59436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84" name="Oval 21"/>
          <p:cNvSpPr>
            <a:spLocks noChangeArrowheads="1"/>
          </p:cNvSpPr>
          <p:nvPr/>
        </p:nvSpPr>
        <p:spPr bwMode="auto">
          <a:xfrm>
            <a:off x="5486400" y="64770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85" name="Oval 22"/>
          <p:cNvSpPr>
            <a:spLocks noChangeArrowheads="1"/>
          </p:cNvSpPr>
          <p:nvPr/>
        </p:nvSpPr>
        <p:spPr bwMode="auto">
          <a:xfrm>
            <a:off x="6629400" y="52578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1286" name="Text Box 31"/>
          <p:cNvSpPr txBox="1">
            <a:spLocks noChangeArrowheads="1"/>
          </p:cNvSpPr>
          <p:nvPr/>
        </p:nvSpPr>
        <p:spPr bwMode="auto">
          <a:xfrm>
            <a:off x="1219200" y="5638800"/>
            <a:ext cx="1239838" cy="336550"/>
          </a:xfrm>
          <a:prstGeom prst="rect">
            <a:avLst/>
          </a:prstGeom>
          <a:noFill/>
          <a:ln w="19050">
            <a:noFill/>
            <a:miter lim="800000"/>
            <a:headEnd/>
            <a:tailEnd/>
          </a:ln>
        </p:spPr>
        <p:txBody>
          <a:bodyPr wrap="none">
            <a:spAutoFit/>
          </a:bodyPr>
          <a:lstStyle/>
          <a:p>
            <a:pPr algn="l"/>
            <a:r>
              <a:rPr lang="en-US" altLang="zh-CN" sz="1600">
                <a:ea typeface="宋体" charset="-122"/>
              </a:rPr>
              <a:t>n=17 points</a:t>
            </a:r>
          </a:p>
        </p:txBody>
      </p:sp>
      <p:sp>
        <p:nvSpPr>
          <p:cNvPr id="11287" name="Text Box 32"/>
          <p:cNvSpPr txBox="1">
            <a:spLocks noChangeArrowheads="1"/>
          </p:cNvSpPr>
          <p:nvPr/>
        </p:nvSpPr>
        <p:spPr bwMode="auto">
          <a:xfrm>
            <a:off x="685800" y="4114800"/>
            <a:ext cx="8153400" cy="581025"/>
          </a:xfrm>
          <a:prstGeom prst="rect">
            <a:avLst/>
          </a:prstGeom>
          <a:solidFill>
            <a:schemeClr val="hlink"/>
          </a:solidFill>
          <a:ln w="19050">
            <a:noFill/>
            <a:miter lim="800000"/>
            <a:headEnd/>
            <a:tailEnd/>
          </a:ln>
        </p:spPr>
        <p:txBody>
          <a:bodyPr>
            <a:spAutoFit/>
          </a:bodyPr>
          <a:lstStyle/>
          <a:p>
            <a:pPr algn="l"/>
            <a:r>
              <a:rPr lang="en-US" altLang="zh-CN" sz="1600">
                <a:solidFill>
                  <a:srgbClr val="FFFF99"/>
                </a:solidFill>
                <a:ea typeface="宋体" charset="-122"/>
              </a:rPr>
              <a:t>An Euclidean version:</a:t>
            </a:r>
            <a:r>
              <a:rPr lang="en-US" altLang="zh-CN" sz="1600">
                <a:solidFill>
                  <a:schemeClr val="bg1"/>
                </a:solidFill>
                <a:ea typeface="宋体" charset="-122"/>
              </a:rPr>
              <a:t> given n points in the plane, find K equal &amp; minimum diameter circular disks that collectively cover the n points. </a:t>
            </a:r>
            <a:r>
              <a:rPr lang="en-US" altLang="zh-CN" sz="1600">
                <a:solidFill>
                  <a:srgbClr val="FFFF99"/>
                </a:solidFill>
                <a:ea typeface="宋体" charset="-122"/>
              </a:rPr>
              <a:t>This Euclidean version is also NP-hard</a:t>
            </a:r>
            <a:r>
              <a:rPr lang="en-US" altLang="zh-CN" sz="1600">
                <a:solidFill>
                  <a:schemeClr val="bg1"/>
                </a:solidFill>
                <a:ea typeface="宋体" charset="-122"/>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The K-Cluster Problem</a:t>
            </a:r>
            <a:endParaRPr lang="en-US" altLang="zh-CN" sz="2800" smtClean="0">
              <a:latin typeface="Arial" charset="0"/>
              <a:ea typeface="宋体" charset="-122"/>
            </a:endParaRPr>
          </a:p>
        </p:txBody>
      </p:sp>
      <p:sp>
        <p:nvSpPr>
          <p:cNvPr id="12292" name="Rectangle 3"/>
          <p:cNvSpPr>
            <a:spLocks noChangeArrowheads="1"/>
          </p:cNvSpPr>
          <p:nvPr/>
        </p:nvSpPr>
        <p:spPr bwMode="auto">
          <a:xfrm>
            <a:off x="762000" y="1447800"/>
            <a:ext cx="8001000" cy="2549525"/>
          </a:xfrm>
          <a:prstGeom prst="rect">
            <a:avLst/>
          </a:prstGeom>
          <a:noFill/>
          <a:ln w="19050">
            <a:solidFill>
              <a:schemeClr val="hlink"/>
            </a:solidFill>
            <a:miter lim="800000"/>
            <a:headEnd/>
            <a:tailEnd/>
          </a:ln>
        </p:spPr>
        <p:txBody>
          <a:bodyPr>
            <a:spAutoFit/>
          </a:bodyPr>
          <a:lstStyle/>
          <a:p>
            <a:pPr marL="457200" indent="-457200" algn="l">
              <a:spcBef>
                <a:spcPct val="50000"/>
              </a:spcBef>
              <a:buFont typeface="Wingdings" pitchFamily="2" charset="2"/>
              <a:buNone/>
            </a:pPr>
            <a:r>
              <a:rPr lang="en-US" altLang="zh-CN" sz="2000" b="1">
                <a:solidFill>
                  <a:schemeClr val="tx1"/>
                </a:solidFill>
                <a:ea typeface="宋体" charset="-122"/>
              </a:rPr>
              <a:t>Input:</a:t>
            </a:r>
            <a:r>
              <a:rPr lang="en-US" altLang="zh-CN" sz="2000">
                <a:solidFill>
                  <a:schemeClr val="tx1"/>
                </a:solidFill>
                <a:ea typeface="宋体" charset="-122"/>
              </a:rPr>
              <a:t>    Points X = {x</a:t>
            </a:r>
            <a:r>
              <a:rPr lang="en-US" altLang="zh-CN" sz="2000" baseline="-25000">
                <a:solidFill>
                  <a:schemeClr val="tx1"/>
                </a:solidFill>
                <a:ea typeface="宋体" charset="-122"/>
              </a:rPr>
              <a:t>1</a:t>
            </a:r>
            <a:r>
              <a:rPr lang="en-US" altLang="zh-CN" sz="2000">
                <a:solidFill>
                  <a:schemeClr val="tx1"/>
                </a:solidFill>
                <a:ea typeface="宋体" charset="-122"/>
              </a:rPr>
              <a:t>, x</a:t>
            </a:r>
            <a:r>
              <a:rPr lang="en-US" altLang="zh-CN" sz="2000" baseline="-25000">
                <a:solidFill>
                  <a:schemeClr val="tx1"/>
                </a:solidFill>
                <a:ea typeface="宋体" charset="-122"/>
              </a:rPr>
              <a:t>2</a:t>
            </a:r>
            <a:r>
              <a:rPr lang="en-US" altLang="zh-CN" sz="2000">
                <a:solidFill>
                  <a:schemeClr val="tx1"/>
                </a:solidFill>
                <a:ea typeface="宋体" charset="-122"/>
              </a:rPr>
              <a:t> , … , x</a:t>
            </a:r>
            <a:r>
              <a:rPr lang="en-US" altLang="zh-CN" sz="2000" baseline="-25000">
                <a:solidFill>
                  <a:schemeClr val="tx1"/>
                </a:solidFill>
                <a:ea typeface="宋体" charset="-122"/>
              </a:rPr>
              <a:t>n</a:t>
            </a:r>
            <a:r>
              <a:rPr lang="en-US" altLang="zh-CN" sz="2000">
                <a:solidFill>
                  <a:schemeClr val="tx1"/>
                </a:solidFill>
                <a:ea typeface="宋体" charset="-122"/>
              </a:rPr>
              <a:t>} with underlying distance metric 	 d(x</a:t>
            </a:r>
            <a:r>
              <a:rPr lang="en-US" altLang="zh-CN" sz="2000" baseline="-25000">
                <a:solidFill>
                  <a:schemeClr val="tx1"/>
                </a:solidFill>
                <a:ea typeface="宋体" charset="-122"/>
              </a:rPr>
              <a:t>i</a:t>
            </a:r>
            <a:r>
              <a:rPr lang="en-US" altLang="zh-CN" sz="2000">
                <a:solidFill>
                  <a:schemeClr val="tx1"/>
                </a:solidFill>
                <a:ea typeface="宋体" charset="-122"/>
              </a:rPr>
              <a:t>, x</a:t>
            </a:r>
            <a:r>
              <a:rPr lang="en-US" altLang="zh-CN" sz="2000" baseline="-25000">
                <a:solidFill>
                  <a:schemeClr val="tx1"/>
                </a:solidFill>
                <a:ea typeface="宋体" charset="-122"/>
              </a:rPr>
              <a:t>j</a:t>
            </a:r>
            <a:r>
              <a:rPr lang="en-US" altLang="zh-CN" sz="2000">
                <a:solidFill>
                  <a:schemeClr val="tx1"/>
                </a:solidFill>
                <a:ea typeface="宋体" charset="-122"/>
              </a:rPr>
              <a:t>), i,j=1..n, and positive integer K.      </a:t>
            </a:r>
          </a:p>
          <a:p>
            <a:pPr marL="457200" indent="-457200" algn="l">
              <a:spcBef>
                <a:spcPct val="50000"/>
              </a:spcBef>
              <a:buFont typeface="Wingdings" pitchFamily="2" charset="2"/>
              <a:buNone/>
            </a:pPr>
            <a:r>
              <a:rPr lang="en-US" altLang="zh-CN" sz="2000" b="1">
                <a:solidFill>
                  <a:schemeClr val="tx1"/>
                </a:solidFill>
                <a:ea typeface="宋体" charset="-122"/>
              </a:rPr>
              <a:t>Output:</a:t>
            </a:r>
            <a:r>
              <a:rPr lang="en-US" altLang="zh-CN" sz="2000">
                <a:solidFill>
                  <a:schemeClr val="tx1"/>
                </a:solidFill>
                <a:ea typeface="宋体" charset="-122"/>
              </a:rPr>
              <a:t> A partition of X into K clusters C</a:t>
            </a:r>
            <a:r>
              <a:rPr lang="en-US" altLang="zh-CN" sz="2000" baseline="-25000">
                <a:solidFill>
                  <a:schemeClr val="tx1"/>
                </a:solidFill>
                <a:ea typeface="宋体" charset="-122"/>
              </a:rPr>
              <a:t>1</a:t>
            </a:r>
            <a:r>
              <a:rPr lang="en-US" altLang="zh-CN" sz="2000">
                <a:solidFill>
                  <a:schemeClr val="tx1"/>
                </a:solidFill>
                <a:ea typeface="宋体" charset="-122"/>
              </a:rPr>
              <a:t>, C</a:t>
            </a:r>
            <a:r>
              <a:rPr lang="en-US" altLang="zh-CN" sz="2000" baseline="-25000">
                <a:solidFill>
                  <a:schemeClr val="tx1"/>
                </a:solidFill>
                <a:ea typeface="宋体" charset="-122"/>
              </a:rPr>
              <a:t>2</a:t>
            </a:r>
            <a:r>
              <a:rPr lang="en-US" altLang="zh-CN" sz="2000">
                <a:solidFill>
                  <a:schemeClr val="tx1"/>
                </a:solidFill>
                <a:ea typeface="宋体" charset="-122"/>
              </a:rPr>
              <a:t>, , … , C</a:t>
            </a:r>
            <a:r>
              <a:rPr lang="en-US" altLang="zh-CN" sz="2000" baseline="-25000">
                <a:solidFill>
                  <a:schemeClr val="tx1"/>
                </a:solidFill>
                <a:ea typeface="宋体" charset="-122"/>
              </a:rPr>
              <a:t>k</a:t>
            </a:r>
            <a:r>
              <a:rPr lang="en-US" altLang="zh-CN" sz="2000">
                <a:solidFill>
                  <a:schemeClr val="tx1"/>
                </a:solidFill>
                <a:ea typeface="宋体" charset="-122"/>
              </a:rPr>
              <a:t>. </a:t>
            </a:r>
          </a:p>
          <a:p>
            <a:pPr marL="457200" indent="-457200" algn="l">
              <a:spcBef>
                <a:spcPct val="50000"/>
              </a:spcBef>
              <a:buFont typeface="Wingdings" pitchFamily="2" charset="2"/>
              <a:buNone/>
            </a:pPr>
            <a:r>
              <a:rPr lang="en-US" altLang="zh-CN" sz="2000" b="1">
                <a:solidFill>
                  <a:schemeClr val="tx1"/>
                </a:solidFill>
                <a:ea typeface="宋体" charset="-122"/>
              </a:rPr>
              <a:t>Goal:</a:t>
            </a:r>
            <a:r>
              <a:rPr lang="en-US" altLang="zh-CN" sz="2000">
                <a:solidFill>
                  <a:schemeClr val="tx1"/>
                </a:solidFill>
                <a:ea typeface="宋体" charset="-122"/>
              </a:rPr>
              <a:t>     </a:t>
            </a:r>
            <a:r>
              <a:rPr lang="en-US" altLang="zh-CN" sz="2000" u="sng">
                <a:solidFill>
                  <a:schemeClr val="tx1"/>
                </a:solidFill>
                <a:ea typeface="宋体" charset="-122"/>
              </a:rPr>
              <a:t>minimize</a:t>
            </a:r>
            <a:r>
              <a:rPr lang="en-US" altLang="zh-CN" sz="2000">
                <a:solidFill>
                  <a:schemeClr val="tx1"/>
                </a:solidFill>
                <a:ea typeface="宋体" charset="-122"/>
              </a:rPr>
              <a:t> the longest diameter of the clusters:</a:t>
            </a:r>
          </a:p>
          <a:p>
            <a:pPr marL="457200" indent="-457200" algn="l">
              <a:spcBef>
                <a:spcPct val="50000"/>
              </a:spcBef>
              <a:buFont typeface="Wingdings" pitchFamily="2" charset="2"/>
              <a:buNone/>
            </a:pPr>
            <a:endParaRPr lang="en-US" altLang="zh-CN" sz="2000">
              <a:solidFill>
                <a:schemeClr val="tx1"/>
              </a:solidFill>
              <a:ea typeface="宋体" charset="-122"/>
            </a:endParaRPr>
          </a:p>
          <a:p>
            <a:pPr marL="457200" indent="-457200" algn="l">
              <a:spcBef>
                <a:spcPct val="50000"/>
              </a:spcBef>
              <a:buFont typeface="Wingdings" pitchFamily="2" charset="2"/>
              <a:buNone/>
            </a:pPr>
            <a:endParaRPr lang="en-US" altLang="zh-CN" sz="2000">
              <a:solidFill>
                <a:schemeClr val="tx1"/>
              </a:solidFill>
              <a:ea typeface="宋体" charset="-122"/>
            </a:endParaRPr>
          </a:p>
        </p:txBody>
      </p:sp>
      <p:graphicFrame>
        <p:nvGraphicFramePr>
          <p:cNvPr id="12290" name="Object 4"/>
          <p:cNvGraphicFramePr>
            <a:graphicFrameLocks noChangeAspect="1"/>
          </p:cNvGraphicFramePr>
          <p:nvPr/>
        </p:nvGraphicFramePr>
        <p:xfrm>
          <a:off x="3508375" y="3124200"/>
          <a:ext cx="1855788" cy="565150"/>
        </p:xfrm>
        <a:graphic>
          <a:graphicData uri="http://schemas.openxmlformats.org/presentationml/2006/ole">
            <p:oleObj spid="_x0000_s12290" name="公式" r:id="rId3" imgW="1041120" imgH="317160" progId="Equation.3">
              <p:embed/>
            </p:oleObj>
          </a:graphicData>
        </a:graphic>
      </p:graphicFrame>
      <p:sp>
        <p:nvSpPr>
          <p:cNvPr id="12293" name="Text Box 5"/>
          <p:cNvSpPr txBox="1">
            <a:spLocks noChangeArrowheads="1"/>
          </p:cNvSpPr>
          <p:nvPr/>
        </p:nvSpPr>
        <p:spPr bwMode="auto">
          <a:xfrm>
            <a:off x="685800" y="4114800"/>
            <a:ext cx="8153400" cy="581025"/>
          </a:xfrm>
          <a:prstGeom prst="rect">
            <a:avLst/>
          </a:prstGeom>
          <a:solidFill>
            <a:schemeClr val="hlink"/>
          </a:solidFill>
          <a:ln w="19050">
            <a:noFill/>
            <a:miter lim="800000"/>
            <a:headEnd/>
            <a:tailEnd/>
          </a:ln>
        </p:spPr>
        <p:txBody>
          <a:bodyPr>
            <a:spAutoFit/>
          </a:bodyPr>
          <a:lstStyle/>
          <a:p>
            <a:pPr algn="l"/>
            <a:r>
              <a:rPr lang="en-US" altLang="zh-CN" sz="1600">
                <a:solidFill>
                  <a:srgbClr val="FFFF99"/>
                </a:solidFill>
                <a:ea typeface="宋体" charset="-122"/>
              </a:rPr>
              <a:t>An Euclidean version:</a:t>
            </a:r>
            <a:r>
              <a:rPr lang="en-US" altLang="zh-CN" sz="1600">
                <a:solidFill>
                  <a:schemeClr val="bg1"/>
                </a:solidFill>
                <a:ea typeface="宋体" charset="-122"/>
              </a:rPr>
              <a:t> given n points in the plane, find K equal &amp; minimum diameter circular disks that collectively cover the n points. </a:t>
            </a:r>
            <a:r>
              <a:rPr lang="en-US" altLang="zh-CN" sz="1600">
                <a:solidFill>
                  <a:srgbClr val="FFFF99"/>
                </a:solidFill>
                <a:ea typeface="宋体" charset="-122"/>
              </a:rPr>
              <a:t>This Euclidean version is also NP-hard</a:t>
            </a:r>
            <a:r>
              <a:rPr lang="en-US" altLang="zh-CN" sz="1600">
                <a:solidFill>
                  <a:schemeClr val="bg1"/>
                </a:solidFill>
                <a:ea typeface="宋体" charset="-122"/>
              </a:rPr>
              <a:t>.</a:t>
            </a:r>
          </a:p>
        </p:txBody>
      </p:sp>
      <p:sp>
        <p:nvSpPr>
          <p:cNvPr id="12294" name="Oval 6"/>
          <p:cNvSpPr>
            <a:spLocks noChangeArrowheads="1"/>
          </p:cNvSpPr>
          <p:nvPr/>
        </p:nvSpPr>
        <p:spPr bwMode="auto">
          <a:xfrm>
            <a:off x="4724400" y="54864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295" name="Oval 7"/>
          <p:cNvSpPr>
            <a:spLocks noChangeArrowheads="1"/>
          </p:cNvSpPr>
          <p:nvPr/>
        </p:nvSpPr>
        <p:spPr bwMode="auto">
          <a:xfrm>
            <a:off x="4953000" y="56388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296" name="Oval 8"/>
          <p:cNvSpPr>
            <a:spLocks noChangeArrowheads="1"/>
          </p:cNvSpPr>
          <p:nvPr/>
        </p:nvSpPr>
        <p:spPr bwMode="auto">
          <a:xfrm>
            <a:off x="5715000" y="61722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297" name="Oval 9"/>
          <p:cNvSpPr>
            <a:spLocks noChangeArrowheads="1"/>
          </p:cNvSpPr>
          <p:nvPr/>
        </p:nvSpPr>
        <p:spPr bwMode="auto">
          <a:xfrm>
            <a:off x="5105400" y="58674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298" name="Oval 10"/>
          <p:cNvSpPr>
            <a:spLocks noChangeArrowheads="1"/>
          </p:cNvSpPr>
          <p:nvPr/>
        </p:nvSpPr>
        <p:spPr bwMode="auto">
          <a:xfrm>
            <a:off x="5334000" y="53340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299" name="Oval 11"/>
          <p:cNvSpPr>
            <a:spLocks noChangeArrowheads="1"/>
          </p:cNvSpPr>
          <p:nvPr/>
        </p:nvSpPr>
        <p:spPr bwMode="auto">
          <a:xfrm>
            <a:off x="6400800" y="66294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00" name="Oval 12"/>
          <p:cNvSpPr>
            <a:spLocks noChangeArrowheads="1"/>
          </p:cNvSpPr>
          <p:nvPr/>
        </p:nvSpPr>
        <p:spPr bwMode="auto">
          <a:xfrm>
            <a:off x="7010400" y="64008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01" name="Oval 13"/>
          <p:cNvSpPr>
            <a:spLocks noChangeArrowheads="1"/>
          </p:cNvSpPr>
          <p:nvPr/>
        </p:nvSpPr>
        <p:spPr bwMode="auto">
          <a:xfrm>
            <a:off x="6553200" y="63246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02" name="Oval 14"/>
          <p:cNvSpPr>
            <a:spLocks noChangeArrowheads="1"/>
          </p:cNvSpPr>
          <p:nvPr/>
        </p:nvSpPr>
        <p:spPr bwMode="auto">
          <a:xfrm>
            <a:off x="6172200" y="54864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03" name="Oval 15"/>
          <p:cNvSpPr>
            <a:spLocks noChangeArrowheads="1"/>
          </p:cNvSpPr>
          <p:nvPr/>
        </p:nvSpPr>
        <p:spPr bwMode="auto">
          <a:xfrm>
            <a:off x="6629400" y="57150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04" name="Oval 16"/>
          <p:cNvSpPr>
            <a:spLocks noChangeArrowheads="1"/>
          </p:cNvSpPr>
          <p:nvPr/>
        </p:nvSpPr>
        <p:spPr bwMode="auto">
          <a:xfrm>
            <a:off x="7239000" y="52578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05" name="Oval 17"/>
          <p:cNvSpPr>
            <a:spLocks noChangeArrowheads="1"/>
          </p:cNvSpPr>
          <p:nvPr/>
        </p:nvSpPr>
        <p:spPr bwMode="auto">
          <a:xfrm>
            <a:off x="5638800" y="65532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06" name="Oval 18"/>
          <p:cNvSpPr>
            <a:spLocks noChangeArrowheads="1"/>
          </p:cNvSpPr>
          <p:nvPr/>
        </p:nvSpPr>
        <p:spPr bwMode="auto">
          <a:xfrm>
            <a:off x="5105400" y="55626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07" name="Oval 19"/>
          <p:cNvSpPr>
            <a:spLocks noChangeArrowheads="1"/>
          </p:cNvSpPr>
          <p:nvPr/>
        </p:nvSpPr>
        <p:spPr bwMode="auto">
          <a:xfrm>
            <a:off x="5257800" y="64008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08" name="Oval 20"/>
          <p:cNvSpPr>
            <a:spLocks noChangeArrowheads="1"/>
          </p:cNvSpPr>
          <p:nvPr/>
        </p:nvSpPr>
        <p:spPr bwMode="auto">
          <a:xfrm>
            <a:off x="5410200" y="59436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09" name="Oval 21"/>
          <p:cNvSpPr>
            <a:spLocks noChangeArrowheads="1"/>
          </p:cNvSpPr>
          <p:nvPr/>
        </p:nvSpPr>
        <p:spPr bwMode="auto">
          <a:xfrm>
            <a:off x="5486400" y="64770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10" name="Oval 22"/>
          <p:cNvSpPr>
            <a:spLocks noChangeArrowheads="1"/>
          </p:cNvSpPr>
          <p:nvPr/>
        </p:nvSpPr>
        <p:spPr bwMode="auto">
          <a:xfrm>
            <a:off x="6629400" y="5257800"/>
            <a:ext cx="76200" cy="762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12311" name="Freeform 23"/>
          <p:cNvSpPr>
            <a:spLocks/>
          </p:cNvSpPr>
          <p:nvPr/>
        </p:nvSpPr>
        <p:spPr bwMode="auto">
          <a:xfrm>
            <a:off x="4572000" y="5168900"/>
            <a:ext cx="977900" cy="863600"/>
          </a:xfrm>
          <a:custGeom>
            <a:avLst/>
            <a:gdLst>
              <a:gd name="T0" fmla="*/ 2147483647 w 616"/>
              <a:gd name="T1" fmla="*/ 2147483647 h 544"/>
              <a:gd name="T2" fmla="*/ 2147483647 w 616"/>
              <a:gd name="T3" fmla="*/ 2147483647 h 544"/>
              <a:gd name="T4" fmla="*/ 2147483647 w 616"/>
              <a:gd name="T5" fmla="*/ 2147483647 h 544"/>
              <a:gd name="T6" fmla="*/ 2147483647 w 616"/>
              <a:gd name="T7" fmla="*/ 2147483647 h 544"/>
              <a:gd name="T8" fmla="*/ 2147483647 w 616"/>
              <a:gd name="T9" fmla="*/ 2147483647 h 544"/>
              <a:gd name="T10" fmla="*/ 2147483647 w 616"/>
              <a:gd name="T11" fmla="*/ 2147483647 h 544"/>
              <a:gd name="T12" fmla="*/ 2147483647 w 616"/>
              <a:gd name="T13" fmla="*/ 2147483647 h 544"/>
              <a:gd name="T14" fmla="*/ 0 60000 65536"/>
              <a:gd name="T15" fmla="*/ 0 60000 65536"/>
              <a:gd name="T16" fmla="*/ 0 60000 65536"/>
              <a:gd name="T17" fmla="*/ 0 60000 65536"/>
              <a:gd name="T18" fmla="*/ 0 60000 65536"/>
              <a:gd name="T19" fmla="*/ 0 60000 65536"/>
              <a:gd name="T20" fmla="*/ 0 60000 65536"/>
              <a:gd name="T21" fmla="*/ 0 w 616"/>
              <a:gd name="T22" fmla="*/ 0 h 544"/>
              <a:gd name="T23" fmla="*/ 616 w 616"/>
              <a:gd name="T24" fmla="*/ 544 h 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6" h="544">
                <a:moveTo>
                  <a:pt x="48" y="104"/>
                </a:moveTo>
                <a:cubicBezTo>
                  <a:pt x="88" y="40"/>
                  <a:pt x="200" y="16"/>
                  <a:pt x="288" y="8"/>
                </a:cubicBezTo>
                <a:cubicBezTo>
                  <a:pt x="376" y="0"/>
                  <a:pt x="536" y="0"/>
                  <a:pt x="576" y="56"/>
                </a:cubicBezTo>
                <a:cubicBezTo>
                  <a:pt x="616" y="112"/>
                  <a:pt x="568" y="264"/>
                  <a:pt x="528" y="344"/>
                </a:cubicBezTo>
                <a:cubicBezTo>
                  <a:pt x="488" y="424"/>
                  <a:pt x="416" y="528"/>
                  <a:pt x="336" y="536"/>
                </a:cubicBezTo>
                <a:cubicBezTo>
                  <a:pt x="256" y="544"/>
                  <a:pt x="96" y="464"/>
                  <a:pt x="48" y="392"/>
                </a:cubicBezTo>
                <a:cubicBezTo>
                  <a:pt x="0" y="320"/>
                  <a:pt x="8" y="168"/>
                  <a:pt x="48" y="104"/>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12312" name="Freeform 24"/>
          <p:cNvSpPr>
            <a:spLocks/>
          </p:cNvSpPr>
          <p:nvPr/>
        </p:nvSpPr>
        <p:spPr bwMode="auto">
          <a:xfrm>
            <a:off x="5067300" y="5838825"/>
            <a:ext cx="933450" cy="969963"/>
          </a:xfrm>
          <a:custGeom>
            <a:avLst/>
            <a:gdLst>
              <a:gd name="T0" fmla="*/ 2147483647 w 588"/>
              <a:gd name="T1" fmla="*/ 2147483647 h 611"/>
              <a:gd name="T2" fmla="*/ 2147483647 w 588"/>
              <a:gd name="T3" fmla="*/ 2147483647 h 611"/>
              <a:gd name="T4" fmla="*/ 2147483647 w 588"/>
              <a:gd name="T5" fmla="*/ 2147483647 h 611"/>
              <a:gd name="T6" fmla="*/ 2147483647 w 588"/>
              <a:gd name="T7" fmla="*/ 2147483647 h 611"/>
              <a:gd name="T8" fmla="*/ 2147483647 w 588"/>
              <a:gd name="T9" fmla="*/ 2147483647 h 611"/>
              <a:gd name="T10" fmla="*/ 2147483647 w 588"/>
              <a:gd name="T11" fmla="*/ 2147483647 h 611"/>
              <a:gd name="T12" fmla="*/ 2147483647 w 588"/>
              <a:gd name="T13" fmla="*/ 2147483647 h 611"/>
              <a:gd name="T14" fmla="*/ 0 60000 65536"/>
              <a:gd name="T15" fmla="*/ 0 60000 65536"/>
              <a:gd name="T16" fmla="*/ 0 60000 65536"/>
              <a:gd name="T17" fmla="*/ 0 60000 65536"/>
              <a:gd name="T18" fmla="*/ 0 60000 65536"/>
              <a:gd name="T19" fmla="*/ 0 60000 65536"/>
              <a:gd name="T20" fmla="*/ 0 60000 65536"/>
              <a:gd name="T21" fmla="*/ 0 w 588"/>
              <a:gd name="T22" fmla="*/ 0 h 611"/>
              <a:gd name="T23" fmla="*/ 588 w 588"/>
              <a:gd name="T24" fmla="*/ 611 h 6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8" h="611">
                <a:moveTo>
                  <a:pt x="127" y="91"/>
                </a:moveTo>
                <a:cubicBezTo>
                  <a:pt x="79" y="139"/>
                  <a:pt x="33" y="238"/>
                  <a:pt x="24" y="306"/>
                </a:cubicBezTo>
                <a:cubicBezTo>
                  <a:pt x="15" y="374"/>
                  <a:pt x="0" y="456"/>
                  <a:pt x="72" y="498"/>
                </a:cubicBezTo>
                <a:cubicBezTo>
                  <a:pt x="144" y="540"/>
                  <a:pt x="376" y="611"/>
                  <a:pt x="458" y="561"/>
                </a:cubicBezTo>
                <a:cubicBezTo>
                  <a:pt x="540" y="511"/>
                  <a:pt x="588" y="288"/>
                  <a:pt x="564" y="197"/>
                </a:cubicBezTo>
                <a:cubicBezTo>
                  <a:pt x="540" y="106"/>
                  <a:pt x="385" y="36"/>
                  <a:pt x="312" y="18"/>
                </a:cubicBezTo>
                <a:cubicBezTo>
                  <a:pt x="239" y="0"/>
                  <a:pt x="175" y="43"/>
                  <a:pt x="127" y="91"/>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12313" name="Freeform 25"/>
          <p:cNvSpPr>
            <a:spLocks/>
          </p:cNvSpPr>
          <p:nvPr/>
        </p:nvSpPr>
        <p:spPr bwMode="auto">
          <a:xfrm>
            <a:off x="5992813" y="5116513"/>
            <a:ext cx="1538287" cy="839787"/>
          </a:xfrm>
          <a:custGeom>
            <a:avLst/>
            <a:gdLst>
              <a:gd name="T0" fmla="*/ 2147483647 w 969"/>
              <a:gd name="T1" fmla="*/ 2147483647 h 529"/>
              <a:gd name="T2" fmla="*/ 2147483647 w 969"/>
              <a:gd name="T3" fmla="*/ 2147483647 h 529"/>
              <a:gd name="T4" fmla="*/ 2147483647 w 969"/>
              <a:gd name="T5" fmla="*/ 2147483647 h 529"/>
              <a:gd name="T6" fmla="*/ 2147483647 w 969"/>
              <a:gd name="T7" fmla="*/ 2147483647 h 529"/>
              <a:gd name="T8" fmla="*/ 2147483647 w 969"/>
              <a:gd name="T9" fmla="*/ 2147483647 h 529"/>
              <a:gd name="T10" fmla="*/ 2147483647 w 969"/>
              <a:gd name="T11" fmla="*/ 2147483647 h 529"/>
              <a:gd name="T12" fmla="*/ 0 60000 65536"/>
              <a:gd name="T13" fmla="*/ 0 60000 65536"/>
              <a:gd name="T14" fmla="*/ 0 60000 65536"/>
              <a:gd name="T15" fmla="*/ 0 60000 65536"/>
              <a:gd name="T16" fmla="*/ 0 60000 65536"/>
              <a:gd name="T17" fmla="*/ 0 60000 65536"/>
              <a:gd name="T18" fmla="*/ 0 w 969"/>
              <a:gd name="T19" fmla="*/ 0 h 529"/>
              <a:gd name="T20" fmla="*/ 969 w 969"/>
              <a:gd name="T21" fmla="*/ 529 h 529"/>
            </a:gdLst>
            <a:ahLst/>
            <a:cxnLst>
              <a:cxn ang="T12">
                <a:pos x="T0" y="T1"/>
              </a:cxn>
              <a:cxn ang="T13">
                <a:pos x="T2" y="T3"/>
              </a:cxn>
              <a:cxn ang="T14">
                <a:pos x="T4" y="T5"/>
              </a:cxn>
              <a:cxn ang="T15">
                <a:pos x="T6" y="T7"/>
              </a:cxn>
              <a:cxn ang="T16">
                <a:pos x="T8" y="T9"/>
              </a:cxn>
              <a:cxn ang="T17">
                <a:pos x="T10" y="T11"/>
              </a:cxn>
            </a:cxnLst>
            <a:rect l="T18" t="T19" r="T20" b="T21"/>
            <a:pathLst>
              <a:path w="969" h="529">
                <a:moveTo>
                  <a:pt x="17" y="281"/>
                </a:moveTo>
                <a:cubicBezTo>
                  <a:pt x="0" y="362"/>
                  <a:pt x="177" y="513"/>
                  <a:pt x="305" y="521"/>
                </a:cubicBezTo>
                <a:cubicBezTo>
                  <a:pt x="433" y="529"/>
                  <a:pt x="685" y="403"/>
                  <a:pt x="785" y="329"/>
                </a:cubicBezTo>
                <a:cubicBezTo>
                  <a:pt x="885" y="255"/>
                  <a:pt x="969" y="123"/>
                  <a:pt x="906" y="74"/>
                </a:cubicBezTo>
                <a:cubicBezTo>
                  <a:pt x="843" y="25"/>
                  <a:pt x="557" y="0"/>
                  <a:pt x="409" y="34"/>
                </a:cubicBezTo>
                <a:cubicBezTo>
                  <a:pt x="261" y="68"/>
                  <a:pt x="34" y="200"/>
                  <a:pt x="17" y="281"/>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12314" name="Freeform 26"/>
          <p:cNvSpPr>
            <a:spLocks/>
          </p:cNvSpPr>
          <p:nvPr/>
        </p:nvSpPr>
        <p:spPr bwMode="auto">
          <a:xfrm>
            <a:off x="6286500" y="6223000"/>
            <a:ext cx="889000" cy="711200"/>
          </a:xfrm>
          <a:custGeom>
            <a:avLst/>
            <a:gdLst>
              <a:gd name="T0" fmla="*/ 2147483647 w 560"/>
              <a:gd name="T1" fmla="*/ 2147483647 h 448"/>
              <a:gd name="T2" fmla="*/ 2147483647 w 560"/>
              <a:gd name="T3" fmla="*/ 2147483647 h 448"/>
              <a:gd name="T4" fmla="*/ 2147483647 w 560"/>
              <a:gd name="T5" fmla="*/ 2147483647 h 448"/>
              <a:gd name="T6" fmla="*/ 2147483647 w 560"/>
              <a:gd name="T7" fmla="*/ 2147483647 h 448"/>
              <a:gd name="T8" fmla="*/ 2147483647 w 560"/>
              <a:gd name="T9" fmla="*/ 2147483647 h 448"/>
              <a:gd name="T10" fmla="*/ 2147483647 w 560"/>
              <a:gd name="T11" fmla="*/ 2147483647 h 448"/>
              <a:gd name="T12" fmla="*/ 2147483647 w 560"/>
              <a:gd name="T13" fmla="*/ 2147483647 h 448"/>
              <a:gd name="T14" fmla="*/ 2147483647 w 560"/>
              <a:gd name="T15" fmla="*/ 2147483647 h 448"/>
              <a:gd name="T16" fmla="*/ 0 60000 65536"/>
              <a:gd name="T17" fmla="*/ 0 60000 65536"/>
              <a:gd name="T18" fmla="*/ 0 60000 65536"/>
              <a:gd name="T19" fmla="*/ 0 60000 65536"/>
              <a:gd name="T20" fmla="*/ 0 60000 65536"/>
              <a:gd name="T21" fmla="*/ 0 60000 65536"/>
              <a:gd name="T22" fmla="*/ 0 60000 65536"/>
              <a:gd name="T23" fmla="*/ 0 60000 65536"/>
              <a:gd name="T24" fmla="*/ 0 w 560"/>
              <a:gd name="T25" fmla="*/ 0 h 448"/>
              <a:gd name="T26" fmla="*/ 560 w 56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0" h="448">
                <a:moveTo>
                  <a:pt x="24" y="304"/>
                </a:moveTo>
                <a:cubicBezTo>
                  <a:pt x="8" y="248"/>
                  <a:pt x="0" y="112"/>
                  <a:pt x="24" y="64"/>
                </a:cubicBezTo>
                <a:cubicBezTo>
                  <a:pt x="48" y="16"/>
                  <a:pt x="96" y="24"/>
                  <a:pt x="168" y="16"/>
                </a:cubicBezTo>
                <a:cubicBezTo>
                  <a:pt x="240" y="8"/>
                  <a:pt x="392" y="0"/>
                  <a:pt x="456" y="16"/>
                </a:cubicBezTo>
                <a:cubicBezTo>
                  <a:pt x="520" y="32"/>
                  <a:pt x="560" y="48"/>
                  <a:pt x="552" y="112"/>
                </a:cubicBezTo>
                <a:cubicBezTo>
                  <a:pt x="544" y="176"/>
                  <a:pt x="480" y="352"/>
                  <a:pt x="408" y="400"/>
                </a:cubicBezTo>
                <a:cubicBezTo>
                  <a:pt x="336" y="448"/>
                  <a:pt x="184" y="416"/>
                  <a:pt x="120" y="400"/>
                </a:cubicBezTo>
                <a:cubicBezTo>
                  <a:pt x="56" y="384"/>
                  <a:pt x="40" y="360"/>
                  <a:pt x="24" y="304"/>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12315" name="Freeform 27"/>
          <p:cNvSpPr>
            <a:spLocks/>
          </p:cNvSpPr>
          <p:nvPr/>
        </p:nvSpPr>
        <p:spPr bwMode="auto">
          <a:xfrm>
            <a:off x="4752975" y="5362575"/>
            <a:ext cx="609600" cy="147638"/>
          </a:xfrm>
          <a:custGeom>
            <a:avLst/>
            <a:gdLst>
              <a:gd name="T0" fmla="*/ 0 w 384"/>
              <a:gd name="T1" fmla="*/ 2147483647 h 93"/>
              <a:gd name="T2" fmla="*/ 2147483647 w 384"/>
              <a:gd name="T3" fmla="*/ 0 h 93"/>
              <a:gd name="T4" fmla="*/ 0 60000 65536"/>
              <a:gd name="T5" fmla="*/ 0 60000 65536"/>
              <a:gd name="T6" fmla="*/ 0 w 384"/>
              <a:gd name="T7" fmla="*/ 0 h 93"/>
              <a:gd name="T8" fmla="*/ 384 w 384"/>
              <a:gd name="T9" fmla="*/ 93 h 93"/>
            </a:gdLst>
            <a:ahLst/>
            <a:cxnLst>
              <a:cxn ang="T4">
                <a:pos x="T0" y="T1"/>
              </a:cxn>
              <a:cxn ang="T5">
                <a:pos x="T2" y="T3"/>
              </a:cxn>
            </a:cxnLst>
            <a:rect l="T6" t="T7" r="T8" b="T9"/>
            <a:pathLst>
              <a:path w="384" h="93">
                <a:moveTo>
                  <a:pt x="0" y="93"/>
                </a:moveTo>
                <a:lnTo>
                  <a:pt x="384" y="0"/>
                </a:lnTo>
              </a:path>
            </a:pathLst>
          </a:custGeom>
          <a:noFill/>
          <a:ln w="19050" cap="rnd">
            <a:solidFill>
              <a:srgbClr val="CC0000"/>
            </a:solidFill>
            <a:prstDash val="sysDot"/>
            <a:round/>
            <a:headEnd/>
            <a:tailEnd/>
          </a:ln>
        </p:spPr>
        <p:txBody>
          <a:bodyPr wrap="none">
            <a:spAutoFit/>
          </a:bodyPr>
          <a:lstStyle/>
          <a:p>
            <a:endParaRPr lang="zh-CN" altLang="en-US">
              <a:ea typeface="宋体" charset="-122"/>
            </a:endParaRPr>
          </a:p>
        </p:txBody>
      </p:sp>
      <p:sp>
        <p:nvSpPr>
          <p:cNvPr id="12316" name="Freeform 28"/>
          <p:cNvSpPr>
            <a:spLocks/>
          </p:cNvSpPr>
          <p:nvPr/>
        </p:nvSpPr>
        <p:spPr bwMode="auto">
          <a:xfrm>
            <a:off x="6203950" y="5289550"/>
            <a:ext cx="1082675" cy="231775"/>
          </a:xfrm>
          <a:custGeom>
            <a:avLst/>
            <a:gdLst>
              <a:gd name="T0" fmla="*/ 0 w 682"/>
              <a:gd name="T1" fmla="*/ 2147483647 h 146"/>
              <a:gd name="T2" fmla="*/ 2147483647 w 682"/>
              <a:gd name="T3" fmla="*/ 0 h 146"/>
              <a:gd name="T4" fmla="*/ 0 60000 65536"/>
              <a:gd name="T5" fmla="*/ 0 60000 65536"/>
              <a:gd name="T6" fmla="*/ 0 w 682"/>
              <a:gd name="T7" fmla="*/ 0 h 146"/>
              <a:gd name="T8" fmla="*/ 682 w 682"/>
              <a:gd name="T9" fmla="*/ 146 h 146"/>
            </a:gdLst>
            <a:ahLst/>
            <a:cxnLst>
              <a:cxn ang="T4">
                <a:pos x="T0" y="T1"/>
              </a:cxn>
              <a:cxn ang="T5">
                <a:pos x="T2" y="T3"/>
              </a:cxn>
            </a:cxnLst>
            <a:rect l="T6" t="T7" r="T8" b="T9"/>
            <a:pathLst>
              <a:path w="682" h="146">
                <a:moveTo>
                  <a:pt x="0" y="146"/>
                </a:moveTo>
                <a:lnTo>
                  <a:pt x="682" y="0"/>
                </a:lnTo>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12317" name="Freeform 29"/>
          <p:cNvSpPr>
            <a:spLocks/>
          </p:cNvSpPr>
          <p:nvPr/>
        </p:nvSpPr>
        <p:spPr bwMode="auto">
          <a:xfrm>
            <a:off x="5457825" y="5983288"/>
            <a:ext cx="209550" cy="609600"/>
          </a:xfrm>
          <a:custGeom>
            <a:avLst/>
            <a:gdLst>
              <a:gd name="T0" fmla="*/ 2147483647 w 132"/>
              <a:gd name="T1" fmla="*/ 2147483647 h 384"/>
              <a:gd name="T2" fmla="*/ 0 w 132"/>
              <a:gd name="T3" fmla="*/ 0 h 384"/>
              <a:gd name="T4" fmla="*/ 0 60000 65536"/>
              <a:gd name="T5" fmla="*/ 0 60000 65536"/>
              <a:gd name="T6" fmla="*/ 0 w 132"/>
              <a:gd name="T7" fmla="*/ 0 h 384"/>
              <a:gd name="T8" fmla="*/ 132 w 132"/>
              <a:gd name="T9" fmla="*/ 384 h 384"/>
            </a:gdLst>
            <a:ahLst/>
            <a:cxnLst>
              <a:cxn ang="T4">
                <a:pos x="T0" y="T1"/>
              </a:cxn>
              <a:cxn ang="T5">
                <a:pos x="T2" y="T3"/>
              </a:cxn>
            </a:cxnLst>
            <a:rect l="T6" t="T7" r="T8" b="T9"/>
            <a:pathLst>
              <a:path w="132" h="384">
                <a:moveTo>
                  <a:pt x="132" y="384"/>
                </a:moveTo>
                <a:lnTo>
                  <a:pt x="0" y="0"/>
                </a:lnTo>
              </a:path>
            </a:pathLst>
          </a:custGeom>
          <a:noFill/>
          <a:ln w="19050" cap="rnd">
            <a:solidFill>
              <a:srgbClr val="CC0000"/>
            </a:solidFill>
            <a:prstDash val="sysDot"/>
            <a:round/>
            <a:headEnd/>
            <a:tailEnd/>
          </a:ln>
        </p:spPr>
        <p:txBody>
          <a:bodyPr wrap="none">
            <a:spAutoFit/>
          </a:bodyPr>
          <a:lstStyle/>
          <a:p>
            <a:endParaRPr lang="zh-CN" altLang="en-US">
              <a:ea typeface="宋体" charset="-122"/>
            </a:endParaRPr>
          </a:p>
        </p:txBody>
      </p:sp>
      <p:sp>
        <p:nvSpPr>
          <p:cNvPr id="12318" name="Freeform 30"/>
          <p:cNvSpPr>
            <a:spLocks/>
          </p:cNvSpPr>
          <p:nvPr/>
        </p:nvSpPr>
        <p:spPr bwMode="auto">
          <a:xfrm>
            <a:off x="6445250" y="6424613"/>
            <a:ext cx="609600" cy="252412"/>
          </a:xfrm>
          <a:custGeom>
            <a:avLst/>
            <a:gdLst>
              <a:gd name="T0" fmla="*/ 0 w 384"/>
              <a:gd name="T1" fmla="*/ 2147483647 h 159"/>
              <a:gd name="T2" fmla="*/ 2147483647 w 384"/>
              <a:gd name="T3" fmla="*/ 0 h 159"/>
              <a:gd name="T4" fmla="*/ 0 60000 65536"/>
              <a:gd name="T5" fmla="*/ 0 60000 65536"/>
              <a:gd name="T6" fmla="*/ 0 w 384"/>
              <a:gd name="T7" fmla="*/ 0 h 159"/>
              <a:gd name="T8" fmla="*/ 384 w 384"/>
              <a:gd name="T9" fmla="*/ 159 h 159"/>
            </a:gdLst>
            <a:ahLst/>
            <a:cxnLst>
              <a:cxn ang="T4">
                <a:pos x="T0" y="T1"/>
              </a:cxn>
              <a:cxn ang="T5">
                <a:pos x="T2" y="T3"/>
              </a:cxn>
            </a:cxnLst>
            <a:rect l="T6" t="T7" r="T8" b="T9"/>
            <a:pathLst>
              <a:path w="384" h="159">
                <a:moveTo>
                  <a:pt x="0" y="159"/>
                </a:moveTo>
                <a:lnTo>
                  <a:pt x="384" y="0"/>
                </a:lnTo>
              </a:path>
            </a:pathLst>
          </a:custGeom>
          <a:noFill/>
          <a:ln w="19050" cap="rnd">
            <a:solidFill>
              <a:srgbClr val="CC0000"/>
            </a:solidFill>
            <a:prstDash val="sysDot"/>
            <a:round/>
            <a:headEnd/>
            <a:tailEnd/>
          </a:ln>
        </p:spPr>
        <p:txBody>
          <a:bodyPr wrap="none">
            <a:spAutoFit/>
          </a:bodyPr>
          <a:lstStyle/>
          <a:p>
            <a:endParaRPr lang="zh-CN" altLang="en-US">
              <a:ea typeface="宋体" charset="-122"/>
            </a:endParaRPr>
          </a:p>
        </p:txBody>
      </p:sp>
      <p:sp>
        <p:nvSpPr>
          <p:cNvPr id="12319" name="Text Box 31"/>
          <p:cNvSpPr txBox="1">
            <a:spLocks noChangeArrowheads="1"/>
          </p:cNvSpPr>
          <p:nvPr/>
        </p:nvSpPr>
        <p:spPr bwMode="auto">
          <a:xfrm>
            <a:off x="1219200" y="5638800"/>
            <a:ext cx="2692400" cy="336550"/>
          </a:xfrm>
          <a:prstGeom prst="rect">
            <a:avLst/>
          </a:prstGeom>
          <a:noFill/>
          <a:ln w="19050">
            <a:noFill/>
            <a:miter lim="800000"/>
            <a:headEnd/>
            <a:tailEnd/>
          </a:ln>
        </p:spPr>
        <p:txBody>
          <a:bodyPr wrap="none">
            <a:spAutoFit/>
          </a:bodyPr>
          <a:lstStyle/>
          <a:p>
            <a:pPr algn="l"/>
            <a:r>
              <a:rPr lang="en-US" altLang="zh-CN" sz="1600">
                <a:ea typeface="宋体" charset="-122"/>
              </a:rPr>
              <a:t>n=17 points in </a:t>
            </a:r>
            <a:r>
              <a:rPr lang="en-US" altLang="zh-CN" sz="1600">
                <a:solidFill>
                  <a:srgbClr val="CC0000"/>
                </a:solidFill>
                <a:ea typeface="宋体" charset="-122"/>
              </a:rPr>
              <a:t>K=4 clusters</a:t>
            </a:r>
            <a:r>
              <a:rPr lang="en-US" altLang="zh-CN" sz="1600">
                <a:ea typeface="宋体" charset="-122"/>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z="3200" smtClean="0">
                <a:solidFill>
                  <a:srgbClr val="000000"/>
                </a:solidFill>
                <a:latin typeface="Arial" charset="0"/>
                <a:ea typeface="宋体" charset="-122"/>
              </a:rPr>
              <a:t>Greedy Approximation</a:t>
            </a:r>
            <a:endParaRPr lang="zh-CN" altLang="en-US" smtClean="0">
              <a:ea typeface="宋体" charset="-122"/>
            </a:endParaRPr>
          </a:p>
        </p:txBody>
      </p:sp>
      <p:sp>
        <p:nvSpPr>
          <p:cNvPr id="3" name="内容占位符 2"/>
          <p:cNvSpPr>
            <a:spLocks noGrp="1"/>
          </p:cNvSpPr>
          <p:nvPr>
            <p:ph idx="1"/>
          </p:nvPr>
        </p:nvSpPr>
        <p:spPr/>
        <p:txBody>
          <a:bodyPr/>
          <a:lstStyle/>
          <a:p>
            <a:pPr marL="0" indent="0" eaLnBrk="1" hangingPunct="1">
              <a:spcBef>
                <a:spcPct val="0"/>
              </a:spcBef>
              <a:buFontTx/>
              <a:buNone/>
              <a:defRPr/>
            </a:pPr>
            <a:r>
              <a:rPr lang="en-US" altLang="zh-CN" sz="1800" b="1" kern="1200" dirty="0" smtClean="0">
                <a:latin typeface="Arial" charset="0"/>
                <a:ea typeface="宋体" pitchFamily="2" charset="-122"/>
              </a:rPr>
              <a:t>IDEA:</a:t>
            </a:r>
            <a:r>
              <a:rPr lang="en-US" altLang="zh-CN" sz="1800" kern="1200" dirty="0" smtClean="0">
                <a:latin typeface="Arial" charset="0"/>
                <a:ea typeface="宋体" pitchFamily="2" charset="-122"/>
              </a:rPr>
              <a:t>   	(1)  Pick K points { </a:t>
            </a:r>
            <a:r>
              <a:rPr lang="en-US" altLang="zh-CN" sz="1800" kern="1200" dirty="0" smtClean="0">
                <a:latin typeface="Symbol" pitchFamily="18" charset="2"/>
                <a:ea typeface="宋体" pitchFamily="2" charset="-122"/>
              </a:rPr>
              <a:t>m</a:t>
            </a:r>
            <a:r>
              <a:rPr lang="en-US" altLang="zh-CN" sz="1800" kern="1200" baseline="-25000" dirty="0" smtClean="0">
                <a:latin typeface="Arial" charset="0"/>
                <a:ea typeface="宋体" pitchFamily="2" charset="-122"/>
              </a:rPr>
              <a:t>1</a:t>
            </a:r>
            <a:r>
              <a:rPr lang="en-US" altLang="zh-CN" sz="1800" kern="1200" dirty="0" smtClean="0">
                <a:latin typeface="Arial" charset="0"/>
                <a:ea typeface="宋体" pitchFamily="2" charset="-122"/>
              </a:rPr>
              <a:t> , </a:t>
            </a:r>
            <a:r>
              <a:rPr lang="en-US" altLang="zh-CN" sz="1800" kern="1200" dirty="0" smtClean="0">
                <a:latin typeface="Symbol" pitchFamily="18" charset="2"/>
                <a:ea typeface="宋体" pitchFamily="2" charset="-122"/>
              </a:rPr>
              <a:t>m</a:t>
            </a:r>
            <a:r>
              <a:rPr lang="en-US" altLang="zh-CN" sz="1800" kern="1200" baseline="-25000" dirty="0" smtClean="0">
                <a:latin typeface="Arial" charset="0"/>
                <a:ea typeface="宋体" pitchFamily="2" charset="-122"/>
              </a:rPr>
              <a:t>2</a:t>
            </a:r>
            <a:r>
              <a:rPr lang="en-US" altLang="zh-CN" sz="1800" kern="1200" dirty="0" smtClean="0">
                <a:latin typeface="Arial" charset="0"/>
                <a:ea typeface="宋体" pitchFamily="2" charset="-122"/>
              </a:rPr>
              <a:t> , … ,  </a:t>
            </a:r>
            <a:r>
              <a:rPr lang="en-US" altLang="zh-CN" sz="1800" kern="1200" dirty="0" err="1" smtClean="0">
                <a:latin typeface="Symbol" pitchFamily="18" charset="2"/>
                <a:ea typeface="宋体" pitchFamily="2" charset="-122"/>
              </a:rPr>
              <a:t>m</a:t>
            </a:r>
            <a:r>
              <a:rPr lang="en-US" altLang="zh-CN" sz="1800" kern="1200" baseline="-25000" dirty="0" err="1" smtClean="0">
                <a:latin typeface="Arial" charset="0"/>
                <a:ea typeface="宋体" pitchFamily="2" charset="-122"/>
              </a:rPr>
              <a:t>K</a:t>
            </a:r>
            <a:r>
              <a:rPr lang="en-US" altLang="zh-CN" sz="1800" kern="1200" dirty="0" smtClean="0">
                <a:latin typeface="Arial" charset="0"/>
                <a:ea typeface="宋体" pitchFamily="2" charset="-122"/>
              </a:rPr>
              <a:t> } from X as cluster “centers”.</a:t>
            </a:r>
          </a:p>
          <a:p>
            <a:pPr marL="0" indent="0" eaLnBrk="1" hangingPunct="1">
              <a:spcBef>
                <a:spcPct val="0"/>
              </a:spcBef>
              <a:buFontTx/>
              <a:buNone/>
              <a:defRPr/>
            </a:pPr>
            <a:r>
              <a:rPr lang="en-US" altLang="zh-CN" sz="1800" kern="1200" dirty="0" smtClean="0">
                <a:latin typeface="Arial" charset="0"/>
                <a:ea typeface="宋体" pitchFamily="2" charset="-122"/>
              </a:rPr>
              <a:t>	      Greedily &amp; incrementally pick cluster centers, </a:t>
            </a:r>
            <a:br>
              <a:rPr lang="en-US" altLang="zh-CN" sz="1800" kern="1200" dirty="0" smtClean="0">
                <a:latin typeface="Arial" charset="0"/>
                <a:ea typeface="宋体" pitchFamily="2" charset="-122"/>
              </a:rPr>
            </a:br>
            <a:r>
              <a:rPr lang="en-US" altLang="zh-CN" sz="1800" kern="1200" dirty="0" smtClean="0">
                <a:latin typeface="Arial" charset="0"/>
                <a:ea typeface="宋体" pitchFamily="2" charset="-122"/>
              </a:rPr>
              <a:t>	       each </a:t>
            </a:r>
            <a:r>
              <a:rPr lang="en-US" altLang="zh-CN" sz="1800" b="1" kern="1200" dirty="0" smtClean="0">
                <a:latin typeface="Arial" charset="0"/>
                <a:ea typeface="宋体" pitchFamily="2" charset="-122"/>
              </a:rPr>
              <a:t>farthest</a:t>
            </a:r>
            <a:r>
              <a:rPr lang="en-US" altLang="zh-CN" sz="1800" kern="1200" dirty="0" smtClean="0">
                <a:latin typeface="Arial" charset="0"/>
                <a:ea typeface="宋体" pitchFamily="2" charset="-122"/>
              </a:rPr>
              <a:t> from the previously selected ones. </a:t>
            </a:r>
            <a:br>
              <a:rPr lang="en-US" altLang="zh-CN" sz="1800" kern="1200" dirty="0" smtClean="0">
                <a:latin typeface="Arial" charset="0"/>
                <a:ea typeface="宋体" pitchFamily="2" charset="-122"/>
              </a:rPr>
            </a:br>
            <a:r>
              <a:rPr lang="en-US" altLang="zh-CN" sz="1800" kern="1200" dirty="0" smtClean="0">
                <a:latin typeface="Arial" charset="0"/>
                <a:ea typeface="宋体" pitchFamily="2" charset="-122"/>
              </a:rPr>
              <a:t> 	(2)  Assign remaining points of X to the cluster with </a:t>
            </a:r>
            <a:r>
              <a:rPr lang="en-US" altLang="zh-CN" sz="1800" b="1" kern="1200" dirty="0" smtClean="0">
                <a:latin typeface="Arial" charset="0"/>
                <a:ea typeface="宋体" pitchFamily="2" charset="-122"/>
              </a:rPr>
              <a:t>closest</a:t>
            </a:r>
            <a:r>
              <a:rPr lang="en-US" altLang="zh-CN" sz="1800" kern="1200" dirty="0" smtClean="0">
                <a:latin typeface="Arial" charset="0"/>
                <a:ea typeface="宋体" pitchFamily="2" charset="-122"/>
              </a:rPr>
              <a:t> center.</a:t>
            </a:r>
            <a:br>
              <a:rPr lang="en-US" altLang="zh-CN" sz="1800" kern="1200" dirty="0" smtClean="0">
                <a:latin typeface="Arial" charset="0"/>
                <a:ea typeface="宋体" pitchFamily="2" charset="-122"/>
              </a:rPr>
            </a:br>
            <a:r>
              <a:rPr lang="en-US" altLang="zh-CN" sz="1800" kern="1200" dirty="0" smtClean="0">
                <a:latin typeface="Arial" charset="0"/>
                <a:ea typeface="宋体" pitchFamily="2" charset="-122"/>
              </a:rPr>
              <a:t>	      (Break ties arbitrarily.)</a:t>
            </a:r>
          </a:p>
          <a:p>
            <a:pPr marL="457200" indent="-457200" eaLnBrk="1" hangingPunct="1">
              <a:spcBef>
                <a:spcPct val="50000"/>
              </a:spcBef>
              <a:buFontTx/>
              <a:buNone/>
              <a:defRPr/>
            </a:pPr>
            <a:r>
              <a:rPr lang="en-US" altLang="zh-CN" sz="1800" b="1" kern="1200" dirty="0" smtClean="0">
                <a:latin typeface="Arial" charset="0"/>
                <a:ea typeface="宋体" pitchFamily="2" charset="-122"/>
              </a:rPr>
              <a:t>ALGORITHM</a:t>
            </a:r>
            <a:r>
              <a:rPr lang="en-US" altLang="zh-CN" sz="1800" kern="1200" dirty="0" smtClean="0">
                <a:latin typeface="Arial" charset="0"/>
                <a:ea typeface="宋体" pitchFamily="2" charset="-122"/>
              </a:rPr>
              <a:t>  Approximate-K-Cluster (X, d, K)</a:t>
            </a:r>
          </a:p>
          <a:p>
            <a:pPr marL="457200" indent="-457200" eaLnBrk="1" hangingPunct="1">
              <a:spcBef>
                <a:spcPct val="50000"/>
              </a:spcBef>
              <a:buFontTx/>
              <a:buNone/>
              <a:defRPr/>
            </a:pPr>
            <a:r>
              <a:rPr lang="en-US" altLang="zh-CN" sz="1800" kern="1200" dirty="0" smtClean="0">
                <a:latin typeface="Arial" charset="0"/>
                <a:ea typeface="宋体" pitchFamily="2" charset="-122"/>
              </a:rPr>
              <a:t>   Pick any point  </a:t>
            </a:r>
            <a:r>
              <a:rPr lang="en-US" altLang="zh-CN" sz="1800" kern="1200" dirty="0" smtClean="0">
                <a:latin typeface="Symbol" pitchFamily="18" charset="2"/>
                <a:ea typeface="宋体" pitchFamily="2" charset="-122"/>
              </a:rPr>
              <a:t>m</a:t>
            </a:r>
            <a:r>
              <a:rPr lang="en-US" altLang="zh-CN" sz="1800" kern="1200" baseline="-25000" dirty="0" smtClean="0">
                <a:latin typeface="Arial" charset="0"/>
                <a:ea typeface="宋体" pitchFamily="2" charset="-122"/>
              </a:rPr>
              <a:t>1</a:t>
            </a:r>
            <a:r>
              <a:rPr lang="en-US" altLang="zh-CN" sz="1800" kern="1200" dirty="0" smtClean="0">
                <a:latin typeface="Arial" charset="0"/>
                <a:ea typeface="宋体" pitchFamily="2" charset="-122"/>
                <a:sym typeface="Symbol" pitchFamily="18" charset="2"/>
              </a:rPr>
              <a:t></a:t>
            </a:r>
            <a:r>
              <a:rPr lang="en-US" altLang="zh-CN" sz="1800" kern="1200" dirty="0" smtClean="0">
                <a:latin typeface="Arial" charset="0"/>
                <a:ea typeface="宋体" pitchFamily="2" charset="-122"/>
              </a:rPr>
              <a:t>X  as the first cluster center</a:t>
            </a:r>
          </a:p>
          <a:p>
            <a:pPr marL="457200" indent="-457200" eaLnBrk="1" hangingPunct="1">
              <a:spcBef>
                <a:spcPct val="50000"/>
              </a:spcBef>
              <a:buFontTx/>
              <a:buNone/>
              <a:defRPr/>
            </a:pPr>
            <a:r>
              <a:rPr lang="en-US" altLang="zh-CN" sz="1800" kern="1200" dirty="0" smtClean="0">
                <a:latin typeface="Arial" charset="0"/>
                <a:ea typeface="宋体" pitchFamily="2" charset="-122"/>
              </a:rPr>
              <a:t>    </a:t>
            </a:r>
            <a:r>
              <a:rPr lang="en-US" altLang="zh-CN" sz="1800" b="1" kern="1200" dirty="0" smtClean="0">
                <a:latin typeface="Arial" charset="0"/>
                <a:ea typeface="宋体" pitchFamily="2" charset="-122"/>
              </a:rPr>
              <a:t>for</a:t>
            </a:r>
            <a:r>
              <a:rPr lang="en-US" altLang="zh-CN" sz="1800" kern="1200" dirty="0" smtClean="0">
                <a:latin typeface="Arial" charset="0"/>
                <a:ea typeface="宋体" pitchFamily="2" charset="-122"/>
              </a:rPr>
              <a:t>  </a:t>
            </a:r>
            <a:r>
              <a:rPr lang="en-US" altLang="zh-CN" sz="1800" kern="1200" dirty="0" err="1" smtClean="0">
                <a:latin typeface="Arial" charset="0"/>
                <a:ea typeface="宋体" pitchFamily="2" charset="-122"/>
              </a:rPr>
              <a:t>i</a:t>
            </a:r>
            <a:r>
              <a:rPr lang="en-US" altLang="zh-CN" sz="1800" kern="1200" dirty="0" smtClean="0">
                <a:latin typeface="Arial" charset="0"/>
                <a:ea typeface="宋体" pitchFamily="2" charset="-122"/>
              </a:rPr>
              <a:t> </a:t>
            </a:r>
            <a:r>
              <a:rPr lang="en-US" altLang="zh-CN" sz="1800" kern="1200" dirty="0" smtClean="0">
                <a:latin typeface="Arial" charset="0"/>
                <a:ea typeface="宋体" pitchFamily="2" charset="-122"/>
                <a:sym typeface="Symbol" pitchFamily="18" charset="2"/>
              </a:rPr>
              <a:t> 2 .. K</a:t>
            </a:r>
            <a:r>
              <a:rPr lang="en-US" altLang="zh-CN" sz="1800" kern="1200" dirty="0" smtClean="0">
                <a:latin typeface="Arial" charset="0"/>
                <a:ea typeface="宋体" pitchFamily="2" charset="-122"/>
              </a:rPr>
              <a:t>  </a:t>
            </a:r>
            <a:r>
              <a:rPr lang="en-US" altLang="zh-CN" sz="1800" b="1" kern="1200" dirty="0" smtClean="0">
                <a:latin typeface="Arial" charset="0"/>
                <a:ea typeface="宋体" pitchFamily="2" charset="-122"/>
              </a:rPr>
              <a:t>do</a:t>
            </a:r>
            <a:r>
              <a:rPr lang="en-US" altLang="zh-CN" sz="1800" kern="1200" dirty="0" smtClean="0">
                <a:latin typeface="Arial" charset="0"/>
                <a:ea typeface="宋体" pitchFamily="2" charset="-122"/>
              </a:rPr>
              <a:t> </a:t>
            </a:r>
            <a:br>
              <a:rPr lang="en-US" altLang="zh-CN" sz="1800" kern="1200" dirty="0" smtClean="0">
                <a:latin typeface="Arial" charset="0"/>
                <a:ea typeface="宋体" pitchFamily="2" charset="-122"/>
              </a:rPr>
            </a:br>
            <a:r>
              <a:rPr lang="en-US" altLang="zh-CN" sz="1800" kern="1200" dirty="0" smtClean="0">
                <a:latin typeface="Arial" charset="0"/>
                <a:ea typeface="宋体" pitchFamily="2" charset="-122"/>
              </a:rPr>
              <a:t>     Let </a:t>
            </a:r>
            <a:r>
              <a:rPr lang="en-US" altLang="zh-CN" sz="1800" kern="1200" dirty="0" err="1" smtClean="0">
                <a:latin typeface="Symbol" pitchFamily="18" charset="2"/>
                <a:ea typeface="宋体" pitchFamily="2" charset="-122"/>
              </a:rPr>
              <a:t>m</a:t>
            </a:r>
            <a:r>
              <a:rPr lang="en-US" altLang="zh-CN" sz="1800" kern="1200" baseline="-25000" dirty="0" err="1" smtClean="0">
                <a:latin typeface="Arial" charset="0"/>
                <a:ea typeface="宋体" pitchFamily="2" charset="-122"/>
              </a:rPr>
              <a:t>i</a:t>
            </a:r>
            <a:r>
              <a:rPr lang="en-US" altLang="zh-CN" sz="1800" kern="1200" dirty="0" err="1" smtClean="0">
                <a:latin typeface="Arial" charset="0"/>
                <a:ea typeface="宋体" pitchFamily="2" charset="-122"/>
                <a:sym typeface="Symbol" pitchFamily="18" charset="2"/>
              </a:rPr>
              <a:t></a:t>
            </a:r>
            <a:r>
              <a:rPr lang="en-US" altLang="zh-CN" sz="1800" kern="1200" dirty="0" err="1" smtClean="0">
                <a:latin typeface="Arial" charset="0"/>
                <a:ea typeface="宋体" pitchFamily="2" charset="-122"/>
              </a:rPr>
              <a:t>X</a:t>
            </a:r>
            <a:r>
              <a:rPr lang="en-US" altLang="zh-CN" sz="1800" kern="1200" dirty="0" smtClean="0">
                <a:latin typeface="Arial" charset="0"/>
                <a:ea typeface="宋体" pitchFamily="2" charset="-122"/>
              </a:rPr>
              <a:t> be the point farthest from { </a:t>
            </a:r>
            <a:r>
              <a:rPr lang="en-US" altLang="zh-CN" sz="1800" kern="1200" dirty="0" smtClean="0">
                <a:latin typeface="Symbol" pitchFamily="18" charset="2"/>
                <a:ea typeface="宋体" pitchFamily="2" charset="-122"/>
              </a:rPr>
              <a:t>m</a:t>
            </a:r>
            <a:r>
              <a:rPr lang="en-US" altLang="zh-CN" sz="1800" kern="1200" baseline="-25000" dirty="0" smtClean="0">
                <a:latin typeface="Arial" charset="0"/>
                <a:ea typeface="宋体" pitchFamily="2" charset="-122"/>
              </a:rPr>
              <a:t>1</a:t>
            </a:r>
            <a:r>
              <a:rPr lang="en-US" altLang="zh-CN" sz="1800" kern="1200" dirty="0" smtClean="0">
                <a:latin typeface="Arial" charset="0"/>
                <a:ea typeface="宋体" pitchFamily="2" charset="-122"/>
              </a:rPr>
              <a:t> , … ,  </a:t>
            </a:r>
            <a:r>
              <a:rPr lang="en-US" altLang="zh-CN" sz="1800" kern="1200" dirty="0" smtClean="0">
                <a:latin typeface="Symbol" pitchFamily="18" charset="2"/>
                <a:ea typeface="宋体" pitchFamily="2" charset="-122"/>
              </a:rPr>
              <a:t>m</a:t>
            </a:r>
            <a:r>
              <a:rPr lang="en-US" altLang="zh-CN" sz="1800" kern="1200" baseline="-25000" dirty="0" smtClean="0">
                <a:latin typeface="Arial" charset="0"/>
                <a:ea typeface="宋体" pitchFamily="2" charset="-122"/>
              </a:rPr>
              <a:t>i-1</a:t>
            </a:r>
            <a:r>
              <a:rPr lang="en-US" altLang="zh-CN" sz="1800" kern="1200" dirty="0" smtClean="0">
                <a:latin typeface="Arial" charset="0"/>
                <a:ea typeface="宋体" pitchFamily="2" charset="-122"/>
              </a:rPr>
              <a:t> } </a:t>
            </a:r>
            <a:br>
              <a:rPr lang="en-US" altLang="zh-CN" sz="1800" kern="1200" dirty="0" smtClean="0">
                <a:latin typeface="Arial" charset="0"/>
                <a:ea typeface="宋体" pitchFamily="2" charset="-122"/>
              </a:rPr>
            </a:br>
            <a:r>
              <a:rPr lang="en-US" altLang="zh-CN" sz="1800" kern="1200" dirty="0" smtClean="0">
                <a:latin typeface="Arial" charset="0"/>
                <a:ea typeface="宋体" pitchFamily="2" charset="-122"/>
              </a:rPr>
              <a:t>     ( i.e., </a:t>
            </a:r>
            <a:r>
              <a:rPr lang="en-US" altLang="zh-CN" sz="1800" kern="1200" dirty="0" smtClean="0">
                <a:latin typeface="Symbol" pitchFamily="18" charset="2"/>
                <a:ea typeface="宋体" pitchFamily="2" charset="-122"/>
              </a:rPr>
              <a:t>m</a:t>
            </a:r>
            <a:r>
              <a:rPr lang="en-US" altLang="zh-CN" sz="1800" kern="1200" baseline="-25000" dirty="0" smtClean="0">
                <a:ea typeface="宋体" pitchFamily="2" charset="-122"/>
              </a:rPr>
              <a:t>i</a:t>
            </a:r>
            <a:r>
              <a:rPr lang="en-US" altLang="zh-CN" sz="1800" kern="1200" dirty="0" smtClean="0">
                <a:latin typeface="Arial" charset="0"/>
                <a:ea typeface="宋体" pitchFamily="2" charset="-122"/>
                <a:sym typeface="Symbol" pitchFamily="18" charset="2"/>
              </a:rPr>
              <a:t> maximizes  r(</a:t>
            </a:r>
            <a:r>
              <a:rPr lang="en-US" altLang="zh-CN" sz="1800" kern="1200" dirty="0" err="1" smtClean="0">
                <a:latin typeface="Arial" charset="0"/>
                <a:ea typeface="宋体" pitchFamily="2" charset="-122"/>
                <a:sym typeface="Symbol" pitchFamily="18" charset="2"/>
              </a:rPr>
              <a:t>i</a:t>
            </a:r>
            <a:r>
              <a:rPr lang="en-US" altLang="zh-CN" sz="1800" kern="1200" dirty="0" smtClean="0">
                <a:latin typeface="Arial" charset="0"/>
                <a:ea typeface="宋体" pitchFamily="2" charset="-122"/>
                <a:sym typeface="Symbol" pitchFamily="18" charset="2"/>
              </a:rPr>
              <a:t>) = </a:t>
            </a:r>
            <a:r>
              <a:rPr lang="en-US" altLang="zh-CN" sz="1800" kern="1200" dirty="0" smtClean="0">
                <a:ea typeface="宋体" pitchFamily="2" charset="-122"/>
                <a:sym typeface="Symbol" pitchFamily="18" charset="2"/>
              </a:rPr>
              <a:t>min </a:t>
            </a:r>
            <a:r>
              <a:rPr lang="en-US" altLang="zh-CN" sz="1800" kern="1200" baseline="-25000" dirty="0" smtClean="0">
                <a:ea typeface="宋体" pitchFamily="2" charset="-122"/>
                <a:sym typeface="Symbol" pitchFamily="18" charset="2"/>
              </a:rPr>
              <a:t>j&lt;</a:t>
            </a:r>
            <a:r>
              <a:rPr lang="en-US" altLang="zh-CN" sz="1800" kern="1200" baseline="-25000" dirty="0" err="1" smtClean="0">
                <a:ea typeface="宋体" pitchFamily="2" charset="-122"/>
                <a:sym typeface="Symbol" pitchFamily="18" charset="2"/>
              </a:rPr>
              <a:t>i</a:t>
            </a:r>
            <a:r>
              <a:rPr lang="en-US" altLang="zh-CN" sz="1800" kern="1200" dirty="0" smtClean="0">
                <a:ea typeface="宋体" pitchFamily="2" charset="-122"/>
                <a:sym typeface="Symbol" pitchFamily="18" charset="2"/>
              </a:rPr>
              <a:t>  d(</a:t>
            </a:r>
            <a:r>
              <a:rPr lang="en-US" altLang="zh-CN" sz="1800" kern="1200" dirty="0" smtClean="0">
                <a:latin typeface="Symbol" pitchFamily="18" charset="2"/>
                <a:ea typeface="宋体" pitchFamily="2" charset="-122"/>
              </a:rPr>
              <a:t>m</a:t>
            </a:r>
            <a:r>
              <a:rPr lang="en-US" altLang="zh-CN" sz="1800" kern="1200" baseline="-25000" dirty="0" smtClean="0">
                <a:ea typeface="宋体" pitchFamily="2" charset="-122"/>
              </a:rPr>
              <a:t>i</a:t>
            </a:r>
            <a:r>
              <a:rPr lang="en-US" altLang="zh-CN" sz="1800" kern="1200" dirty="0" smtClean="0">
                <a:ea typeface="宋体" pitchFamily="2" charset="-122"/>
                <a:sym typeface="Symbol" pitchFamily="18" charset="2"/>
              </a:rPr>
              <a:t> , </a:t>
            </a:r>
            <a:r>
              <a:rPr lang="en-US" altLang="zh-CN" sz="1800" kern="1200" dirty="0" err="1" smtClean="0">
                <a:latin typeface="Symbol" pitchFamily="18" charset="2"/>
                <a:ea typeface="宋体" pitchFamily="2" charset="-122"/>
              </a:rPr>
              <a:t>m</a:t>
            </a:r>
            <a:r>
              <a:rPr lang="en-US" altLang="zh-CN" sz="1800" kern="1200" baseline="-25000" dirty="0" err="1" smtClean="0">
                <a:ea typeface="宋体" pitchFamily="2" charset="-122"/>
              </a:rPr>
              <a:t>j</a:t>
            </a:r>
            <a:r>
              <a:rPr lang="en-US" altLang="zh-CN" sz="1800" kern="1200" dirty="0" smtClean="0">
                <a:ea typeface="宋体" pitchFamily="2" charset="-122"/>
                <a:sym typeface="Symbol" pitchFamily="18" charset="2"/>
              </a:rPr>
              <a:t>)</a:t>
            </a:r>
            <a:r>
              <a:rPr lang="en-US" altLang="zh-CN" sz="1800" kern="1200" dirty="0" smtClean="0">
                <a:latin typeface="Arial" charset="0"/>
                <a:ea typeface="宋体" pitchFamily="2" charset="-122"/>
                <a:sym typeface="Symbol" pitchFamily="18" charset="2"/>
              </a:rPr>
              <a:t> )</a:t>
            </a:r>
            <a:endParaRPr lang="en-US" altLang="zh-CN" sz="1800" kern="1200" dirty="0" smtClean="0">
              <a:latin typeface="Arial" charset="0"/>
              <a:ea typeface="宋体" pitchFamily="2" charset="-122"/>
            </a:endParaRPr>
          </a:p>
          <a:p>
            <a:pPr marL="457200" indent="-457200" eaLnBrk="1" hangingPunct="1">
              <a:spcBef>
                <a:spcPct val="50000"/>
              </a:spcBef>
              <a:buFontTx/>
              <a:buNone/>
              <a:defRPr/>
            </a:pPr>
            <a:r>
              <a:rPr lang="en-US" altLang="zh-CN" sz="1800" kern="1200" dirty="0" smtClean="0">
                <a:latin typeface="Arial" charset="0"/>
                <a:ea typeface="宋体" pitchFamily="2" charset="-122"/>
              </a:rPr>
              <a:t>    </a:t>
            </a:r>
            <a:r>
              <a:rPr lang="en-US" altLang="zh-CN" sz="1800" b="1" kern="1200" dirty="0" smtClean="0">
                <a:latin typeface="Arial" charset="0"/>
                <a:ea typeface="宋体" pitchFamily="2" charset="-122"/>
              </a:rPr>
              <a:t>for</a:t>
            </a:r>
            <a:r>
              <a:rPr lang="en-US" altLang="zh-CN" sz="1800" kern="1200" dirty="0" smtClean="0">
                <a:latin typeface="Arial" charset="0"/>
                <a:ea typeface="宋体" pitchFamily="2" charset="-122"/>
              </a:rPr>
              <a:t>  </a:t>
            </a:r>
            <a:r>
              <a:rPr lang="en-US" altLang="zh-CN" sz="1800" kern="1200" dirty="0" err="1" smtClean="0">
                <a:latin typeface="Arial" charset="0"/>
                <a:ea typeface="宋体" pitchFamily="2" charset="-122"/>
              </a:rPr>
              <a:t>i</a:t>
            </a:r>
            <a:r>
              <a:rPr lang="en-US" altLang="zh-CN" sz="1800" kern="1200" dirty="0" smtClean="0">
                <a:latin typeface="Arial" charset="0"/>
                <a:ea typeface="宋体" pitchFamily="2" charset="-122"/>
              </a:rPr>
              <a:t> </a:t>
            </a:r>
            <a:r>
              <a:rPr lang="en-US" altLang="zh-CN" sz="1800" kern="1200" dirty="0" smtClean="0">
                <a:latin typeface="Arial" charset="0"/>
                <a:ea typeface="宋体" pitchFamily="2" charset="-122"/>
                <a:sym typeface="Symbol" pitchFamily="18" charset="2"/>
              </a:rPr>
              <a:t> 1 .. K</a:t>
            </a:r>
            <a:r>
              <a:rPr lang="en-US" altLang="zh-CN" sz="1800" kern="1200" dirty="0" smtClean="0">
                <a:latin typeface="Arial" charset="0"/>
                <a:ea typeface="宋体" pitchFamily="2" charset="-122"/>
              </a:rPr>
              <a:t>  </a:t>
            </a:r>
            <a:r>
              <a:rPr lang="en-US" altLang="zh-CN" sz="1800" b="1" kern="1200" dirty="0" smtClean="0">
                <a:latin typeface="Arial" charset="0"/>
                <a:ea typeface="宋体" pitchFamily="2" charset="-122"/>
              </a:rPr>
              <a:t>do</a:t>
            </a:r>
            <a:r>
              <a:rPr lang="en-US" altLang="zh-CN" sz="1800" kern="1200" dirty="0" smtClean="0">
                <a:latin typeface="Arial" charset="0"/>
                <a:ea typeface="宋体" pitchFamily="2" charset="-122"/>
              </a:rPr>
              <a:t> </a:t>
            </a:r>
            <a:br>
              <a:rPr lang="en-US" altLang="zh-CN" sz="1800" kern="1200" dirty="0" smtClean="0">
                <a:latin typeface="Arial" charset="0"/>
                <a:ea typeface="宋体" pitchFamily="2" charset="-122"/>
              </a:rPr>
            </a:br>
            <a:r>
              <a:rPr lang="en-US" altLang="zh-CN" sz="1800" kern="1200" dirty="0" smtClean="0">
                <a:latin typeface="Arial" charset="0"/>
                <a:ea typeface="宋体" pitchFamily="2" charset="-122"/>
              </a:rPr>
              <a:t>     </a:t>
            </a:r>
            <a:r>
              <a:rPr lang="en-US" altLang="zh-CN" sz="1800" kern="1200" dirty="0" err="1" smtClean="0">
                <a:latin typeface="Arial" charset="0"/>
                <a:ea typeface="宋体" pitchFamily="2" charset="-122"/>
              </a:rPr>
              <a:t>C</a:t>
            </a:r>
            <a:r>
              <a:rPr lang="en-US" altLang="zh-CN" sz="1800" kern="1200" baseline="-25000" dirty="0" err="1" smtClean="0">
                <a:latin typeface="Arial" charset="0"/>
                <a:ea typeface="宋体" pitchFamily="2" charset="-122"/>
              </a:rPr>
              <a:t>i</a:t>
            </a:r>
            <a:r>
              <a:rPr lang="en-US" altLang="zh-CN" sz="1800" kern="1200" dirty="0" smtClean="0">
                <a:latin typeface="Arial" charset="0"/>
                <a:ea typeface="宋体" pitchFamily="2" charset="-122"/>
                <a:sym typeface="Symbol" pitchFamily="18" charset="2"/>
              </a:rPr>
              <a:t>   {</a:t>
            </a:r>
            <a:r>
              <a:rPr lang="en-US" altLang="zh-CN" sz="1800" kern="1200" dirty="0" smtClean="0">
                <a:latin typeface="Arial" charset="0"/>
                <a:ea typeface="宋体" pitchFamily="2" charset="-122"/>
              </a:rPr>
              <a:t> </a:t>
            </a:r>
            <a:r>
              <a:rPr lang="en-US" altLang="zh-CN" sz="1800" kern="1200" dirty="0" err="1" smtClean="0">
                <a:latin typeface="Arial" charset="0"/>
                <a:ea typeface="宋体" pitchFamily="2" charset="-122"/>
              </a:rPr>
              <a:t>x</a:t>
            </a:r>
            <a:r>
              <a:rPr lang="en-US" altLang="zh-CN" sz="1800" kern="1200" dirty="0" err="1" smtClean="0">
                <a:latin typeface="Arial" charset="0"/>
                <a:ea typeface="宋体" pitchFamily="2" charset="-122"/>
                <a:sym typeface="Symbol" pitchFamily="18" charset="2"/>
              </a:rPr>
              <a:t></a:t>
            </a:r>
            <a:r>
              <a:rPr lang="en-US" altLang="zh-CN" sz="1800" kern="1200" dirty="0" err="1" smtClean="0">
                <a:latin typeface="Arial" charset="0"/>
                <a:ea typeface="宋体" pitchFamily="2" charset="-122"/>
              </a:rPr>
              <a:t>X</a:t>
            </a:r>
            <a:r>
              <a:rPr lang="en-US" altLang="zh-CN" sz="1800" kern="1200" dirty="0" smtClean="0">
                <a:latin typeface="Arial" charset="0"/>
                <a:ea typeface="宋体" pitchFamily="2" charset="-122"/>
              </a:rPr>
              <a:t>   |  </a:t>
            </a:r>
            <a:r>
              <a:rPr lang="en-US" altLang="zh-CN" sz="1800" kern="1200" dirty="0" smtClean="0">
                <a:latin typeface="Symbol" pitchFamily="18" charset="2"/>
                <a:ea typeface="宋体" pitchFamily="2" charset="-122"/>
              </a:rPr>
              <a:t>m</a:t>
            </a:r>
            <a:r>
              <a:rPr lang="en-US" altLang="zh-CN" sz="1800" kern="1200" baseline="-25000" dirty="0" smtClean="0">
                <a:latin typeface="Arial" charset="0"/>
                <a:ea typeface="宋体" pitchFamily="2" charset="-122"/>
              </a:rPr>
              <a:t>i  </a:t>
            </a:r>
            <a:r>
              <a:rPr lang="en-US" altLang="zh-CN" sz="1800" kern="1200" dirty="0" smtClean="0">
                <a:latin typeface="Arial" charset="0"/>
                <a:ea typeface="宋体" pitchFamily="2" charset="-122"/>
              </a:rPr>
              <a:t>is the closest center to x }   </a:t>
            </a:r>
            <a:r>
              <a:rPr lang="en-US" altLang="zh-CN" sz="1600" kern="1200" dirty="0" smtClean="0">
                <a:latin typeface="Arial" charset="0"/>
                <a:ea typeface="宋体" pitchFamily="2" charset="-122"/>
              </a:rPr>
              <a:t>(* break ties arbitrarily *)</a:t>
            </a:r>
          </a:p>
          <a:p>
            <a:pPr marL="457200" indent="-457200" eaLnBrk="1" hangingPunct="1">
              <a:spcBef>
                <a:spcPct val="50000"/>
              </a:spcBef>
              <a:buFontTx/>
              <a:buNone/>
              <a:defRPr/>
            </a:pPr>
            <a:r>
              <a:rPr lang="en-US" altLang="zh-CN" sz="1800" b="1" kern="1200" dirty="0" smtClean="0">
                <a:latin typeface="Arial" charset="0"/>
                <a:ea typeface="宋体" pitchFamily="2" charset="-122"/>
              </a:rPr>
              <a:t>    return </a:t>
            </a:r>
            <a:r>
              <a:rPr lang="en-US" altLang="zh-CN" sz="1800" kern="1200" dirty="0" smtClean="0">
                <a:latin typeface="Arial" charset="0"/>
                <a:ea typeface="宋体" pitchFamily="2" charset="-122"/>
              </a:rPr>
              <a:t>the K clusters { </a:t>
            </a:r>
            <a:r>
              <a:rPr lang="en-US" altLang="zh-CN" sz="2000" kern="1200" dirty="0" smtClean="0">
                <a:latin typeface="Arial" charset="0"/>
                <a:ea typeface="宋体" pitchFamily="2" charset="-122"/>
              </a:rPr>
              <a:t>C</a:t>
            </a:r>
            <a:r>
              <a:rPr lang="en-US" altLang="zh-CN" sz="2000" kern="1200" baseline="-25000" dirty="0" smtClean="0">
                <a:latin typeface="Arial" charset="0"/>
                <a:ea typeface="宋体" pitchFamily="2" charset="-122"/>
              </a:rPr>
              <a:t>1</a:t>
            </a:r>
            <a:r>
              <a:rPr lang="en-US" altLang="zh-CN" sz="2000" kern="1200" dirty="0" smtClean="0">
                <a:latin typeface="Arial" charset="0"/>
                <a:ea typeface="宋体" pitchFamily="2" charset="-122"/>
              </a:rPr>
              <a:t>, C</a:t>
            </a:r>
            <a:r>
              <a:rPr lang="en-US" altLang="zh-CN" sz="2000" kern="1200" baseline="-25000" dirty="0" smtClean="0">
                <a:latin typeface="Arial" charset="0"/>
                <a:ea typeface="宋体" pitchFamily="2" charset="-122"/>
              </a:rPr>
              <a:t>2</a:t>
            </a:r>
            <a:r>
              <a:rPr lang="en-US" altLang="zh-CN" sz="2000" kern="1200" dirty="0" smtClean="0">
                <a:latin typeface="Arial" charset="0"/>
                <a:ea typeface="宋体" pitchFamily="2" charset="-122"/>
              </a:rPr>
              <a:t> , … , C</a:t>
            </a:r>
            <a:r>
              <a:rPr lang="en-US" altLang="zh-CN" sz="2000" kern="1200" baseline="-25000" dirty="0" smtClean="0">
                <a:latin typeface="Arial" charset="0"/>
                <a:ea typeface="宋体" pitchFamily="2" charset="-122"/>
              </a:rPr>
              <a:t>k</a:t>
            </a:r>
            <a:r>
              <a:rPr lang="en-US" altLang="zh-CN" sz="2000" kern="1200" dirty="0" smtClean="0">
                <a:latin typeface="Arial" charset="0"/>
                <a:ea typeface="宋体" pitchFamily="2" charset="-122"/>
              </a:rPr>
              <a:t> }</a:t>
            </a:r>
            <a:endParaRPr lang="en-US" altLang="zh-CN" sz="1800" b="1" kern="1200" dirty="0" smtClean="0">
              <a:latin typeface="Arial" charset="0"/>
              <a:ea typeface="宋体" pitchFamily="2" charset="-122"/>
            </a:endParaRPr>
          </a:p>
          <a:p>
            <a:pPr marL="457200" indent="-457200" eaLnBrk="1" hangingPunct="1">
              <a:spcBef>
                <a:spcPct val="50000"/>
              </a:spcBef>
              <a:buFontTx/>
              <a:buNone/>
              <a:defRPr/>
            </a:pPr>
            <a:r>
              <a:rPr lang="en-US" altLang="zh-CN" sz="1800" b="1" kern="1200" dirty="0" smtClean="0">
                <a:latin typeface="Arial" charset="0"/>
                <a:ea typeface="宋体" pitchFamily="2" charset="-122"/>
              </a:rPr>
              <a:t>end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Greedy Approximation </a:t>
            </a:r>
            <a:r>
              <a:rPr lang="en-US" altLang="zh-CN" sz="3200" smtClean="0">
                <a:latin typeface="Arial" charset="0"/>
                <a:ea typeface="宋体" charset="-122"/>
              </a:rPr>
              <a:t>Example</a:t>
            </a:r>
            <a:endParaRPr lang="en-US" altLang="zh-CN" sz="2800" smtClean="0">
              <a:latin typeface="Arial" charset="0"/>
              <a:ea typeface="宋体" charset="-122"/>
            </a:endParaRPr>
          </a:p>
        </p:txBody>
      </p:sp>
      <p:sp>
        <p:nvSpPr>
          <p:cNvPr id="66563" name="Oval 5"/>
          <p:cNvSpPr>
            <a:spLocks noChangeArrowheads="1"/>
          </p:cNvSpPr>
          <p:nvPr/>
        </p:nvSpPr>
        <p:spPr bwMode="auto">
          <a:xfrm>
            <a:off x="1371600" y="25908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64" name="Oval 6"/>
          <p:cNvSpPr>
            <a:spLocks noChangeArrowheads="1"/>
          </p:cNvSpPr>
          <p:nvPr/>
        </p:nvSpPr>
        <p:spPr bwMode="auto">
          <a:xfrm>
            <a:off x="5410200" y="25146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65" name="Oval 7"/>
          <p:cNvSpPr>
            <a:spLocks noChangeArrowheads="1"/>
          </p:cNvSpPr>
          <p:nvPr/>
        </p:nvSpPr>
        <p:spPr bwMode="auto">
          <a:xfrm>
            <a:off x="3657600" y="57912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66" name="Oval 8"/>
          <p:cNvSpPr>
            <a:spLocks noChangeArrowheads="1"/>
          </p:cNvSpPr>
          <p:nvPr/>
        </p:nvSpPr>
        <p:spPr bwMode="auto">
          <a:xfrm>
            <a:off x="7010400" y="4191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67" name="Oval 9"/>
          <p:cNvSpPr>
            <a:spLocks noChangeArrowheads="1"/>
          </p:cNvSpPr>
          <p:nvPr/>
        </p:nvSpPr>
        <p:spPr bwMode="auto">
          <a:xfrm>
            <a:off x="3048000" y="48768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68" name="Oval 10"/>
          <p:cNvSpPr>
            <a:spLocks noChangeArrowheads="1"/>
          </p:cNvSpPr>
          <p:nvPr/>
        </p:nvSpPr>
        <p:spPr bwMode="auto">
          <a:xfrm>
            <a:off x="2133600" y="33528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69" name="Oval 11"/>
          <p:cNvSpPr>
            <a:spLocks noChangeArrowheads="1"/>
          </p:cNvSpPr>
          <p:nvPr/>
        </p:nvSpPr>
        <p:spPr bwMode="auto">
          <a:xfrm>
            <a:off x="2590800" y="2667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70" name="Oval 12"/>
          <p:cNvSpPr>
            <a:spLocks noChangeArrowheads="1"/>
          </p:cNvSpPr>
          <p:nvPr/>
        </p:nvSpPr>
        <p:spPr bwMode="auto">
          <a:xfrm>
            <a:off x="5105400" y="29718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71" name="Oval 13"/>
          <p:cNvSpPr>
            <a:spLocks noChangeArrowheads="1"/>
          </p:cNvSpPr>
          <p:nvPr/>
        </p:nvSpPr>
        <p:spPr bwMode="auto">
          <a:xfrm>
            <a:off x="4648200" y="48768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72" name="Oval 14"/>
          <p:cNvSpPr>
            <a:spLocks noChangeArrowheads="1"/>
          </p:cNvSpPr>
          <p:nvPr/>
        </p:nvSpPr>
        <p:spPr bwMode="auto">
          <a:xfrm>
            <a:off x="1828800" y="42672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73" name="Oval 15"/>
          <p:cNvSpPr>
            <a:spLocks noChangeArrowheads="1"/>
          </p:cNvSpPr>
          <p:nvPr/>
        </p:nvSpPr>
        <p:spPr bwMode="auto">
          <a:xfrm>
            <a:off x="3581400" y="41148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74" name="Oval 16"/>
          <p:cNvSpPr>
            <a:spLocks noChangeArrowheads="1"/>
          </p:cNvSpPr>
          <p:nvPr/>
        </p:nvSpPr>
        <p:spPr bwMode="auto">
          <a:xfrm>
            <a:off x="3429000" y="32004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75" name="Oval 17"/>
          <p:cNvSpPr>
            <a:spLocks noChangeArrowheads="1"/>
          </p:cNvSpPr>
          <p:nvPr/>
        </p:nvSpPr>
        <p:spPr bwMode="auto">
          <a:xfrm>
            <a:off x="5943600" y="4953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76" name="Oval 18"/>
          <p:cNvSpPr>
            <a:spLocks noChangeArrowheads="1"/>
          </p:cNvSpPr>
          <p:nvPr/>
        </p:nvSpPr>
        <p:spPr bwMode="auto">
          <a:xfrm>
            <a:off x="1905000" y="5334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77" name="Oval 19"/>
          <p:cNvSpPr>
            <a:spLocks noChangeArrowheads="1"/>
          </p:cNvSpPr>
          <p:nvPr/>
        </p:nvSpPr>
        <p:spPr bwMode="auto">
          <a:xfrm>
            <a:off x="5486400" y="39624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78" name="Oval 20"/>
          <p:cNvSpPr>
            <a:spLocks noChangeArrowheads="1"/>
          </p:cNvSpPr>
          <p:nvPr/>
        </p:nvSpPr>
        <p:spPr bwMode="auto">
          <a:xfrm>
            <a:off x="5334000" y="5715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79" name="Oval 21"/>
          <p:cNvSpPr>
            <a:spLocks noChangeArrowheads="1"/>
          </p:cNvSpPr>
          <p:nvPr/>
        </p:nvSpPr>
        <p:spPr bwMode="auto">
          <a:xfrm>
            <a:off x="6400800" y="31242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80" name="Oval 22"/>
          <p:cNvSpPr>
            <a:spLocks noChangeArrowheads="1"/>
          </p:cNvSpPr>
          <p:nvPr/>
        </p:nvSpPr>
        <p:spPr bwMode="auto">
          <a:xfrm>
            <a:off x="3962400" y="2286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81" name="Oval 23"/>
          <p:cNvSpPr>
            <a:spLocks noChangeArrowheads="1"/>
          </p:cNvSpPr>
          <p:nvPr/>
        </p:nvSpPr>
        <p:spPr bwMode="auto">
          <a:xfrm>
            <a:off x="6172200" y="43434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82" name="Oval 24"/>
          <p:cNvSpPr>
            <a:spLocks noChangeArrowheads="1"/>
          </p:cNvSpPr>
          <p:nvPr/>
        </p:nvSpPr>
        <p:spPr bwMode="auto">
          <a:xfrm>
            <a:off x="3810000" y="3810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6583" name="Text Box 25"/>
          <p:cNvSpPr txBox="1">
            <a:spLocks noChangeArrowheads="1"/>
          </p:cNvSpPr>
          <p:nvPr/>
        </p:nvSpPr>
        <p:spPr bwMode="auto">
          <a:xfrm>
            <a:off x="974725" y="1382713"/>
            <a:ext cx="1773238" cy="396875"/>
          </a:xfrm>
          <a:prstGeom prst="rect">
            <a:avLst/>
          </a:prstGeom>
          <a:noFill/>
          <a:ln w="19050">
            <a:noFill/>
            <a:miter lim="800000"/>
            <a:headEnd/>
            <a:tailEnd/>
          </a:ln>
        </p:spPr>
        <p:txBody>
          <a:bodyPr wrap="none">
            <a:spAutoFit/>
          </a:bodyPr>
          <a:lstStyle/>
          <a:p>
            <a:pPr algn="l"/>
            <a:r>
              <a:rPr lang="en-US" altLang="zh-CN" sz="2000">
                <a:solidFill>
                  <a:schemeClr val="tx1"/>
                </a:solidFill>
                <a:ea typeface="宋体" charset="-122"/>
              </a:rPr>
              <a:t>n = 20,   K = 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ea typeface="宋体" charset="-122"/>
              </a:rPr>
              <a:t>Design Methods</a:t>
            </a:r>
            <a:endParaRPr lang="zh-CN" altLang="en-US" smtClean="0">
              <a:ea typeface="宋体" charset="-122"/>
            </a:endParaRPr>
          </a:p>
        </p:txBody>
      </p:sp>
      <p:sp>
        <p:nvSpPr>
          <p:cNvPr id="24579" name="内容占位符 2"/>
          <p:cNvSpPr>
            <a:spLocks noGrp="1"/>
          </p:cNvSpPr>
          <p:nvPr>
            <p:ph idx="1"/>
          </p:nvPr>
        </p:nvSpPr>
        <p:spPr/>
        <p:txBody>
          <a:bodyPr/>
          <a:lstStyle/>
          <a:p>
            <a:pPr marL="376238" indent="-376238" eaLnBrk="1" hangingPunct="1">
              <a:spcBef>
                <a:spcPct val="50000"/>
              </a:spcBef>
              <a:buFontTx/>
              <a:buNone/>
              <a:tabLst>
                <a:tab pos="669925" algn="l"/>
              </a:tabLst>
            </a:pPr>
            <a:r>
              <a:rPr lang="en-US" altLang="zh-CN" sz="1600" smtClean="0">
                <a:ea typeface="宋体" charset="-122"/>
              </a:rPr>
              <a:t>Greedy Methods                            [e.g., Weighted Set Cover, Clustering] </a:t>
            </a:r>
          </a:p>
          <a:p>
            <a:pPr marL="376238" indent="-376238" eaLnBrk="1" hangingPunct="1">
              <a:spcBef>
                <a:spcPct val="50000"/>
              </a:spcBef>
              <a:buFontTx/>
              <a:buNone/>
              <a:tabLst>
                <a:tab pos="669925" algn="l"/>
              </a:tabLst>
            </a:pPr>
            <a:r>
              <a:rPr lang="en-US" altLang="zh-CN" sz="1600" smtClean="0">
                <a:ea typeface="宋体" charset="-122"/>
              </a:rPr>
              <a:t>Cost Scaling or Relaxation            [e.g., 0/1 Knapsack]</a:t>
            </a:r>
          </a:p>
          <a:p>
            <a:pPr marL="376238" indent="-376238" eaLnBrk="1" hangingPunct="1">
              <a:spcBef>
                <a:spcPct val="50000"/>
              </a:spcBef>
              <a:buFontTx/>
              <a:buNone/>
              <a:tabLst>
                <a:tab pos="669925" algn="l"/>
              </a:tabLst>
            </a:pPr>
            <a:r>
              <a:rPr lang="en-US" altLang="zh-CN" sz="1600" smtClean="0">
                <a:ea typeface="宋体" charset="-122"/>
              </a:rPr>
              <a:t>Constraint Relaxation                    [e.g., Weighted Vertex Cover]</a:t>
            </a:r>
          </a:p>
          <a:p>
            <a:pPr marL="376238" indent="-376238" eaLnBrk="1" hangingPunct="1">
              <a:spcBef>
                <a:spcPct val="50000"/>
              </a:spcBef>
              <a:buFontTx/>
              <a:buNone/>
              <a:tabLst>
                <a:tab pos="669925" algn="l"/>
              </a:tabLst>
            </a:pPr>
            <a:r>
              <a:rPr lang="en-US" altLang="zh-CN" sz="1600" smtClean="0">
                <a:ea typeface="宋体" charset="-122"/>
              </a:rPr>
              <a:t>Combination of both                      [e.g., Lagrangian relaxation]</a:t>
            </a:r>
          </a:p>
          <a:p>
            <a:pPr marL="376238" indent="-376238" eaLnBrk="1" hangingPunct="1">
              <a:spcBef>
                <a:spcPct val="50000"/>
              </a:spcBef>
              <a:buFontTx/>
              <a:buNone/>
              <a:tabLst>
                <a:tab pos="669925" algn="l"/>
              </a:tabLst>
            </a:pPr>
            <a:r>
              <a:rPr lang="en-US" altLang="zh-CN" sz="1600" smtClean="0">
                <a:ea typeface="宋体" charset="-122"/>
              </a:rPr>
              <a:t>LP-relaxation of Integer Linear Program (ILP):</a:t>
            </a:r>
          </a:p>
          <a:p>
            <a:pPr marL="1314450" lvl="1" indent="-457200" eaLnBrk="1" hangingPunct="1">
              <a:spcBef>
                <a:spcPct val="50000"/>
              </a:spcBef>
              <a:buFontTx/>
              <a:buNone/>
              <a:tabLst>
                <a:tab pos="669925" algn="l"/>
              </a:tabLst>
            </a:pPr>
            <a:r>
              <a:rPr lang="en-US" altLang="zh-CN" sz="1600" smtClean="0">
                <a:ea typeface="宋体" charset="-122"/>
              </a:rPr>
              <a:t>LP-rounding method</a:t>
            </a:r>
          </a:p>
          <a:p>
            <a:pPr marL="1314450" lvl="1" indent="-457200" eaLnBrk="1" hangingPunct="1">
              <a:spcBef>
                <a:spcPct val="50000"/>
              </a:spcBef>
              <a:buFontTx/>
              <a:buNone/>
              <a:tabLst>
                <a:tab pos="669925" algn="l"/>
              </a:tabLst>
            </a:pPr>
            <a:r>
              <a:rPr lang="en-US" altLang="zh-CN" sz="1600" smtClean="0">
                <a:ea typeface="宋体" charset="-122"/>
              </a:rPr>
              <a:t>LP primal-dual method     [e.g., the Pricing Method]</a:t>
            </a:r>
          </a:p>
          <a:p>
            <a:pPr marL="376238" indent="-376238" eaLnBrk="1" hangingPunct="1">
              <a:spcBef>
                <a:spcPct val="50000"/>
              </a:spcBef>
              <a:buFontTx/>
              <a:buNone/>
              <a:tabLst>
                <a:tab pos="669925" algn="l"/>
              </a:tabLst>
            </a:pPr>
            <a:r>
              <a:rPr lang="en-US" altLang="zh-CN" sz="1600" smtClean="0">
                <a:ea typeface="宋体" charset="-122"/>
              </a:rPr>
              <a:t>Trimmed Dynamic Programming    [e.g., Euclidean-TSP]</a:t>
            </a:r>
          </a:p>
          <a:p>
            <a:pPr marL="376238" indent="-376238" eaLnBrk="1" hangingPunct="1">
              <a:spcBef>
                <a:spcPct val="50000"/>
              </a:spcBef>
              <a:buFontTx/>
              <a:buNone/>
              <a:tabLst>
                <a:tab pos="669925" algn="l"/>
              </a:tabLst>
            </a:pPr>
            <a:endParaRPr lang="en-US" altLang="zh-CN" sz="1600" smtClean="0">
              <a:ea typeface="宋体" charset="-122"/>
            </a:endParaRPr>
          </a:p>
          <a:p>
            <a:pPr marL="376238" indent="-376238" eaLnBrk="1" hangingPunct="1">
              <a:spcBef>
                <a:spcPct val="50000"/>
              </a:spcBef>
              <a:buFontTx/>
              <a:buNone/>
              <a:tabLst>
                <a:tab pos="669925" algn="l"/>
              </a:tabLst>
            </a:pPr>
            <a:r>
              <a:rPr lang="en-US" altLang="zh-CN" sz="1600" smtClean="0">
                <a:ea typeface="宋体" charset="-122"/>
              </a:rPr>
              <a:t> Local Search Heuristics 	    [e.g., 2-exchange in TSP]</a:t>
            </a:r>
          </a:p>
          <a:p>
            <a:pPr marL="1314450" lvl="1" indent="-457200" eaLnBrk="1" hangingPunct="1">
              <a:lnSpc>
                <a:spcPct val="65000"/>
              </a:lnSpc>
              <a:spcBef>
                <a:spcPct val="50000"/>
              </a:spcBef>
              <a:buFontTx/>
              <a:buNone/>
              <a:tabLst>
                <a:tab pos="669925" algn="l"/>
              </a:tabLst>
            </a:pPr>
            <a:r>
              <a:rPr lang="en-US" altLang="zh-CN" sz="1600" smtClean="0">
                <a:ea typeface="宋体" charset="-122"/>
              </a:rPr>
              <a:t>Tabu Search</a:t>
            </a:r>
          </a:p>
          <a:p>
            <a:pPr marL="1314450" lvl="1" indent="-457200" eaLnBrk="1" hangingPunct="1">
              <a:lnSpc>
                <a:spcPct val="65000"/>
              </a:lnSpc>
              <a:spcBef>
                <a:spcPct val="50000"/>
              </a:spcBef>
              <a:buFontTx/>
              <a:buNone/>
              <a:tabLst>
                <a:tab pos="669925" algn="l"/>
              </a:tabLst>
            </a:pPr>
            <a:r>
              <a:rPr lang="en-US" altLang="zh-CN" sz="1600" smtClean="0">
                <a:ea typeface="宋体" charset="-122"/>
              </a:rPr>
              <a:t>Genetic Heuristics</a:t>
            </a:r>
          </a:p>
          <a:p>
            <a:pPr marL="1314450" lvl="1" indent="-457200" eaLnBrk="1" hangingPunct="1">
              <a:lnSpc>
                <a:spcPct val="65000"/>
              </a:lnSpc>
              <a:spcBef>
                <a:spcPct val="50000"/>
              </a:spcBef>
              <a:buFontTx/>
              <a:buNone/>
              <a:tabLst>
                <a:tab pos="669925" algn="l"/>
              </a:tabLst>
            </a:pPr>
            <a:r>
              <a:rPr lang="en-US" altLang="zh-CN" sz="1600" smtClean="0">
                <a:ea typeface="宋体" charset="-122"/>
              </a:rPr>
              <a:t>Simulated Annealing</a:t>
            </a:r>
          </a:p>
          <a:p>
            <a:pPr marL="1314450" lvl="1" indent="-457200" eaLnBrk="1" hangingPunct="1">
              <a:lnSpc>
                <a:spcPct val="65000"/>
              </a:lnSpc>
              <a:spcBef>
                <a:spcPct val="50000"/>
              </a:spcBef>
              <a:buFontTx/>
              <a:buNone/>
              <a:tabLst>
                <a:tab pos="669925" algn="l"/>
              </a:tabLst>
            </a:pPr>
            <a:r>
              <a:rPr lang="en-US" altLang="zh-CN" sz="1600" smtClean="0">
                <a:ea typeface="宋体" charset="-122"/>
                <a:cs typeface="Arial" charset="0"/>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Greedy Approximation Example</a:t>
            </a:r>
            <a:endParaRPr lang="en-US" altLang="zh-CN" sz="2800" smtClean="0">
              <a:latin typeface="Arial" charset="0"/>
              <a:ea typeface="宋体" charset="-122"/>
            </a:endParaRPr>
          </a:p>
        </p:txBody>
      </p:sp>
      <p:sp>
        <p:nvSpPr>
          <p:cNvPr id="67587" name="Oval 3"/>
          <p:cNvSpPr>
            <a:spLocks noChangeArrowheads="1"/>
          </p:cNvSpPr>
          <p:nvPr/>
        </p:nvSpPr>
        <p:spPr bwMode="auto">
          <a:xfrm>
            <a:off x="1371600" y="2571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588" name="Oval 4"/>
          <p:cNvSpPr>
            <a:spLocks noChangeArrowheads="1"/>
          </p:cNvSpPr>
          <p:nvPr/>
        </p:nvSpPr>
        <p:spPr bwMode="auto">
          <a:xfrm>
            <a:off x="5410200" y="24955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589" name="Oval 5"/>
          <p:cNvSpPr>
            <a:spLocks noChangeArrowheads="1"/>
          </p:cNvSpPr>
          <p:nvPr/>
        </p:nvSpPr>
        <p:spPr bwMode="auto">
          <a:xfrm>
            <a:off x="3657600" y="5772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590" name="Oval 6"/>
          <p:cNvSpPr>
            <a:spLocks noChangeArrowheads="1"/>
          </p:cNvSpPr>
          <p:nvPr/>
        </p:nvSpPr>
        <p:spPr bwMode="auto">
          <a:xfrm>
            <a:off x="7010400" y="4171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591" name="Oval 7"/>
          <p:cNvSpPr>
            <a:spLocks noChangeArrowheads="1"/>
          </p:cNvSpPr>
          <p:nvPr/>
        </p:nvSpPr>
        <p:spPr bwMode="auto">
          <a:xfrm>
            <a:off x="30480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592" name="Oval 8"/>
          <p:cNvSpPr>
            <a:spLocks noChangeArrowheads="1"/>
          </p:cNvSpPr>
          <p:nvPr/>
        </p:nvSpPr>
        <p:spPr bwMode="auto">
          <a:xfrm>
            <a:off x="2133600" y="3333750"/>
            <a:ext cx="152400" cy="152400"/>
          </a:xfrm>
          <a:prstGeom prst="ellipse">
            <a:avLst/>
          </a:prstGeom>
          <a:solidFill>
            <a:srgbClr val="CC0000"/>
          </a:solidFill>
          <a:ln w="19050">
            <a:solidFill>
              <a:srgbClr val="CC0000"/>
            </a:solidFill>
            <a:round/>
            <a:headEnd/>
            <a:tailEnd/>
          </a:ln>
        </p:spPr>
        <p:txBody>
          <a:bodyPr wrap="none" anchor="ctr">
            <a:spAutoFit/>
          </a:bodyPr>
          <a:lstStyle/>
          <a:p>
            <a:endParaRPr lang="zh-CN" altLang="en-US">
              <a:ea typeface="宋体" charset="-122"/>
            </a:endParaRPr>
          </a:p>
        </p:txBody>
      </p:sp>
      <p:sp>
        <p:nvSpPr>
          <p:cNvPr id="67593" name="Oval 9"/>
          <p:cNvSpPr>
            <a:spLocks noChangeArrowheads="1"/>
          </p:cNvSpPr>
          <p:nvPr/>
        </p:nvSpPr>
        <p:spPr bwMode="auto">
          <a:xfrm>
            <a:off x="2590800" y="2647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594" name="Oval 10"/>
          <p:cNvSpPr>
            <a:spLocks noChangeArrowheads="1"/>
          </p:cNvSpPr>
          <p:nvPr/>
        </p:nvSpPr>
        <p:spPr bwMode="auto">
          <a:xfrm>
            <a:off x="5105400" y="2952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595" name="Oval 11"/>
          <p:cNvSpPr>
            <a:spLocks noChangeArrowheads="1"/>
          </p:cNvSpPr>
          <p:nvPr/>
        </p:nvSpPr>
        <p:spPr bwMode="auto">
          <a:xfrm>
            <a:off x="46482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596" name="Oval 12"/>
          <p:cNvSpPr>
            <a:spLocks noChangeArrowheads="1"/>
          </p:cNvSpPr>
          <p:nvPr/>
        </p:nvSpPr>
        <p:spPr bwMode="auto">
          <a:xfrm>
            <a:off x="1828800" y="4248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597" name="Oval 13"/>
          <p:cNvSpPr>
            <a:spLocks noChangeArrowheads="1"/>
          </p:cNvSpPr>
          <p:nvPr/>
        </p:nvSpPr>
        <p:spPr bwMode="auto">
          <a:xfrm>
            <a:off x="3581400" y="4095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598" name="Oval 14"/>
          <p:cNvSpPr>
            <a:spLocks noChangeArrowheads="1"/>
          </p:cNvSpPr>
          <p:nvPr/>
        </p:nvSpPr>
        <p:spPr bwMode="auto">
          <a:xfrm>
            <a:off x="3429000" y="3181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599" name="Oval 15"/>
          <p:cNvSpPr>
            <a:spLocks noChangeArrowheads="1"/>
          </p:cNvSpPr>
          <p:nvPr/>
        </p:nvSpPr>
        <p:spPr bwMode="auto">
          <a:xfrm>
            <a:off x="5943600" y="4933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600" name="Oval 16"/>
          <p:cNvSpPr>
            <a:spLocks noChangeArrowheads="1"/>
          </p:cNvSpPr>
          <p:nvPr/>
        </p:nvSpPr>
        <p:spPr bwMode="auto">
          <a:xfrm>
            <a:off x="1905000" y="5314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601" name="Oval 17"/>
          <p:cNvSpPr>
            <a:spLocks noChangeArrowheads="1"/>
          </p:cNvSpPr>
          <p:nvPr/>
        </p:nvSpPr>
        <p:spPr bwMode="auto">
          <a:xfrm>
            <a:off x="5486400" y="3943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602" name="Oval 18"/>
          <p:cNvSpPr>
            <a:spLocks noChangeArrowheads="1"/>
          </p:cNvSpPr>
          <p:nvPr/>
        </p:nvSpPr>
        <p:spPr bwMode="auto">
          <a:xfrm>
            <a:off x="5334000" y="5695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603" name="Oval 19"/>
          <p:cNvSpPr>
            <a:spLocks noChangeArrowheads="1"/>
          </p:cNvSpPr>
          <p:nvPr/>
        </p:nvSpPr>
        <p:spPr bwMode="auto">
          <a:xfrm>
            <a:off x="6400800" y="3105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604" name="Oval 20"/>
          <p:cNvSpPr>
            <a:spLocks noChangeArrowheads="1"/>
          </p:cNvSpPr>
          <p:nvPr/>
        </p:nvSpPr>
        <p:spPr bwMode="auto">
          <a:xfrm>
            <a:off x="3962400" y="2266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605" name="Oval 21"/>
          <p:cNvSpPr>
            <a:spLocks noChangeArrowheads="1"/>
          </p:cNvSpPr>
          <p:nvPr/>
        </p:nvSpPr>
        <p:spPr bwMode="auto">
          <a:xfrm>
            <a:off x="6172200" y="4324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606" name="Oval 22"/>
          <p:cNvSpPr>
            <a:spLocks noChangeArrowheads="1"/>
          </p:cNvSpPr>
          <p:nvPr/>
        </p:nvSpPr>
        <p:spPr bwMode="auto">
          <a:xfrm>
            <a:off x="3810000" y="3790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7607" name="Text Box 23"/>
          <p:cNvSpPr txBox="1">
            <a:spLocks noChangeArrowheads="1"/>
          </p:cNvSpPr>
          <p:nvPr/>
        </p:nvSpPr>
        <p:spPr bwMode="auto">
          <a:xfrm>
            <a:off x="974725" y="1363663"/>
            <a:ext cx="1773238" cy="396875"/>
          </a:xfrm>
          <a:prstGeom prst="rect">
            <a:avLst/>
          </a:prstGeom>
          <a:noFill/>
          <a:ln w="19050">
            <a:noFill/>
            <a:miter lim="800000"/>
            <a:headEnd/>
            <a:tailEnd/>
          </a:ln>
        </p:spPr>
        <p:txBody>
          <a:bodyPr wrap="none">
            <a:spAutoFit/>
          </a:bodyPr>
          <a:lstStyle/>
          <a:p>
            <a:pPr algn="l"/>
            <a:r>
              <a:rPr lang="en-US" altLang="zh-CN" sz="2000">
                <a:solidFill>
                  <a:schemeClr val="tx1"/>
                </a:solidFill>
                <a:ea typeface="宋体" charset="-122"/>
              </a:rPr>
              <a:t>n = 20,   K = 4</a:t>
            </a:r>
          </a:p>
        </p:txBody>
      </p:sp>
      <p:sp>
        <p:nvSpPr>
          <p:cNvPr id="67608" name="Text Box 24"/>
          <p:cNvSpPr txBox="1">
            <a:spLocks noChangeArrowheads="1"/>
          </p:cNvSpPr>
          <p:nvPr/>
        </p:nvSpPr>
        <p:spPr bwMode="auto">
          <a:xfrm>
            <a:off x="1752600" y="32575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1</a:t>
            </a:r>
          </a:p>
        </p:txBody>
      </p:sp>
      <p:sp>
        <p:nvSpPr>
          <p:cNvPr id="67609" name="Text Box 25"/>
          <p:cNvSpPr txBox="1">
            <a:spLocks noChangeArrowheads="1"/>
          </p:cNvSpPr>
          <p:nvPr/>
        </p:nvSpPr>
        <p:spPr bwMode="auto">
          <a:xfrm>
            <a:off x="3200400" y="6381750"/>
            <a:ext cx="2722563" cy="307975"/>
          </a:xfrm>
          <a:prstGeom prst="rect">
            <a:avLst/>
          </a:prstGeom>
          <a:noFill/>
          <a:ln w="19050">
            <a:solidFill>
              <a:srgbClr val="CC0000"/>
            </a:solidFill>
            <a:miter lim="800000"/>
            <a:headEnd/>
            <a:tailEnd/>
          </a:ln>
        </p:spPr>
        <p:txBody>
          <a:bodyPr wrap="none">
            <a:spAutoFit/>
          </a:bodyPr>
          <a:lstStyle/>
          <a:p>
            <a:pPr algn="l"/>
            <a:r>
              <a:rPr lang="en-US" altLang="zh-CN" b="1">
                <a:solidFill>
                  <a:schemeClr val="tx1"/>
                </a:solidFill>
                <a:ea typeface="宋体" charset="-122"/>
              </a:rPr>
              <a:t>Pick the first center arbitrarily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Greedy Approximation Example</a:t>
            </a:r>
            <a:endParaRPr lang="en-US" altLang="zh-CN" sz="2800" smtClean="0">
              <a:latin typeface="Arial" charset="0"/>
              <a:ea typeface="宋体" charset="-122"/>
            </a:endParaRPr>
          </a:p>
        </p:txBody>
      </p:sp>
      <p:sp>
        <p:nvSpPr>
          <p:cNvPr id="68611" name="Text Box 23"/>
          <p:cNvSpPr txBox="1">
            <a:spLocks noChangeArrowheads="1"/>
          </p:cNvSpPr>
          <p:nvPr/>
        </p:nvSpPr>
        <p:spPr bwMode="auto">
          <a:xfrm>
            <a:off x="974725" y="1363663"/>
            <a:ext cx="1773238" cy="396875"/>
          </a:xfrm>
          <a:prstGeom prst="rect">
            <a:avLst/>
          </a:prstGeom>
          <a:noFill/>
          <a:ln w="19050">
            <a:noFill/>
            <a:miter lim="800000"/>
            <a:headEnd/>
            <a:tailEnd/>
          </a:ln>
        </p:spPr>
        <p:txBody>
          <a:bodyPr wrap="none">
            <a:spAutoFit/>
          </a:bodyPr>
          <a:lstStyle/>
          <a:p>
            <a:pPr algn="l"/>
            <a:r>
              <a:rPr lang="en-US" altLang="zh-CN" sz="2000">
                <a:solidFill>
                  <a:schemeClr val="tx1"/>
                </a:solidFill>
                <a:ea typeface="宋体" charset="-122"/>
              </a:rPr>
              <a:t>n = 20,   K = 4</a:t>
            </a:r>
          </a:p>
        </p:txBody>
      </p:sp>
      <p:sp>
        <p:nvSpPr>
          <p:cNvPr id="68612" name="Text Box 26"/>
          <p:cNvSpPr txBox="1">
            <a:spLocks noChangeArrowheads="1"/>
          </p:cNvSpPr>
          <p:nvPr/>
        </p:nvSpPr>
        <p:spPr bwMode="auto">
          <a:xfrm>
            <a:off x="2503488" y="6381750"/>
            <a:ext cx="4291012" cy="307975"/>
          </a:xfrm>
          <a:prstGeom prst="rect">
            <a:avLst/>
          </a:prstGeom>
          <a:noFill/>
          <a:ln w="19050">
            <a:solidFill>
              <a:srgbClr val="CC0000"/>
            </a:solidFill>
            <a:miter lim="800000"/>
            <a:headEnd/>
            <a:tailEnd/>
          </a:ln>
        </p:spPr>
        <p:txBody>
          <a:bodyPr wrap="none">
            <a:spAutoFit/>
          </a:bodyPr>
          <a:lstStyle/>
          <a:p>
            <a:r>
              <a:rPr lang="en-US" altLang="zh-CN" b="1">
                <a:solidFill>
                  <a:schemeClr val="tx1"/>
                </a:solidFill>
                <a:ea typeface="宋体" charset="-122"/>
              </a:rPr>
              <a:t>Pick the next center farthest from previous ones</a:t>
            </a:r>
          </a:p>
        </p:txBody>
      </p:sp>
      <p:sp>
        <p:nvSpPr>
          <p:cNvPr id="68613" name="Oval 3"/>
          <p:cNvSpPr>
            <a:spLocks noChangeArrowheads="1"/>
          </p:cNvSpPr>
          <p:nvPr/>
        </p:nvSpPr>
        <p:spPr bwMode="auto">
          <a:xfrm>
            <a:off x="1371600" y="25908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14" name="Oval 4"/>
          <p:cNvSpPr>
            <a:spLocks noChangeArrowheads="1"/>
          </p:cNvSpPr>
          <p:nvPr/>
        </p:nvSpPr>
        <p:spPr bwMode="auto">
          <a:xfrm>
            <a:off x="5410200" y="25146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15" name="Oval 5"/>
          <p:cNvSpPr>
            <a:spLocks noChangeArrowheads="1"/>
          </p:cNvSpPr>
          <p:nvPr/>
        </p:nvSpPr>
        <p:spPr bwMode="auto">
          <a:xfrm>
            <a:off x="3657600" y="57912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16" name="Oval 6"/>
          <p:cNvSpPr>
            <a:spLocks noChangeArrowheads="1"/>
          </p:cNvSpPr>
          <p:nvPr/>
        </p:nvSpPr>
        <p:spPr bwMode="auto">
          <a:xfrm>
            <a:off x="7010400" y="4191000"/>
            <a:ext cx="152400" cy="152400"/>
          </a:xfrm>
          <a:prstGeom prst="ellipse">
            <a:avLst/>
          </a:prstGeom>
          <a:solidFill>
            <a:srgbClr val="CC0000"/>
          </a:solidFill>
          <a:ln w="19050">
            <a:solidFill>
              <a:srgbClr val="CC0000"/>
            </a:solidFill>
            <a:round/>
            <a:headEnd/>
            <a:tailEnd/>
          </a:ln>
        </p:spPr>
        <p:txBody>
          <a:bodyPr wrap="none" anchor="ctr">
            <a:spAutoFit/>
          </a:bodyPr>
          <a:lstStyle/>
          <a:p>
            <a:endParaRPr lang="zh-CN" altLang="en-US">
              <a:ea typeface="宋体" charset="-122"/>
            </a:endParaRPr>
          </a:p>
        </p:txBody>
      </p:sp>
      <p:sp>
        <p:nvSpPr>
          <p:cNvPr id="68617" name="Oval 7"/>
          <p:cNvSpPr>
            <a:spLocks noChangeArrowheads="1"/>
          </p:cNvSpPr>
          <p:nvPr/>
        </p:nvSpPr>
        <p:spPr bwMode="auto">
          <a:xfrm>
            <a:off x="3048000" y="48768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18" name="Oval 8"/>
          <p:cNvSpPr>
            <a:spLocks noChangeArrowheads="1"/>
          </p:cNvSpPr>
          <p:nvPr/>
        </p:nvSpPr>
        <p:spPr bwMode="auto">
          <a:xfrm>
            <a:off x="2133600" y="3352800"/>
            <a:ext cx="152400" cy="152400"/>
          </a:xfrm>
          <a:prstGeom prst="ellipse">
            <a:avLst/>
          </a:prstGeom>
          <a:solidFill>
            <a:srgbClr val="CC0000"/>
          </a:solidFill>
          <a:ln w="19050">
            <a:solidFill>
              <a:srgbClr val="CC0000"/>
            </a:solidFill>
            <a:round/>
            <a:headEnd/>
            <a:tailEnd/>
          </a:ln>
        </p:spPr>
        <p:txBody>
          <a:bodyPr wrap="none" anchor="ctr">
            <a:spAutoFit/>
          </a:bodyPr>
          <a:lstStyle/>
          <a:p>
            <a:endParaRPr lang="zh-CN" altLang="en-US">
              <a:ea typeface="宋体" charset="-122"/>
            </a:endParaRPr>
          </a:p>
        </p:txBody>
      </p:sp>
      <p:sp>
        <p:nvSpPr>
          <p:cNvPr id="68619" name="Oval 9"/>
          <p:cNvSpPr>
            <a:spLocks noChangeArrowheads="1"/>
          </p:cNvSpPr>
          <p:nvPr/>
        </p:nvSpPr>
        <p:spPr bwMode="auto">
          <a:xfrm>
            <a:off x="2590800" y="2667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20" name="Oval 10"/>
          <p:cNvSpPr>
            <a:spLocks noChangeArrowheads="1"/>
          </p:cNvSpPr>
          <p:nvPr/>
        </p:nvSpPr>
        <p:spPr bwMode="auto">
          <a:xfrm>
            <a:off x="5105400" y="29718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21" name="Oval 11"/>
          <p:cNvSpPr>
            <a:spLocks noChangeArrowheads="1"/>
          </p:cNvSpPr>
          <p:nvPr/>
        </p:nvSpPr>
        <p:spPr bwMode="auto">
          <a:xfrm>
            <a:off x="4648200" y="48768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22" name="Oval 12"/>
          <p:cNvSpPr>
            <a:spLocks noChangeArrowheads="1"/>
          </p:cNvSpPr>
          <p:nvPr/>
        </p:nvSpPr>
        <p:spPr bwMode="auto">
          <a:xfrm>
            <a:off x="1828800" y="42672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23" name="Oval 13"/>
          <p:cNvSpPr>
            <a:spLocks noChangeArrowheads="1"/>
          </p:cNvSpPr>
          <p:nvPr/>
        </p:nvSpPr>
        <p:spPr bwMode="auto">
          <a:xfrm>
            <a:off x="3581400" y="41148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24" name="Oval 14"/>
          <p:cNvSpPr>
            <a:spLocks noChangeArrowheads="1"/>
          </p:cNvSpPr>
          <p:nvPr/>
        </p:nvSpPr>
        <p:spPr bwMode="auto">
          <a:xfrm>
            <a:off x="3429000" y="32004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25" name="Oval 15"/>
          <p:cNvSpPr>
            <a:spLocks noChangeArrowheads="1"/>
          </p:cNvSpPr>
          <p:nvPr/>
        </p:nvSpPr>
        <p:spPr bwMode="auto">
          <a:xfrm>
            <a:off x="5943600" y="4953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26" name="Oval 16"/>
          <p:cNvSpPr>
            <a:spLocks noChangeArrowheads="1"/>
          </p:cNvSpPr>
          <p:nvPr/>
        </p:nvSpPr>
        <p:spPr bwMode="auto">
          <a:xfrm>
            <a:off x="1905000" y="5334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27" name="Oval 17"/>
          <p:cNvSpPr>
            <a:spLocks noChangeArrowheads="1"/>
          </p:cNvSpPr>
          <p:nvPr/>
        </p:nvSpPr>
        <p:spPr bwMode="auto">
          <a:xfrm>
            <a:off x="5486400" y="39624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28" name="Oval 18"/>
          <p:cNvSpPr>
            <a:spLocks noChangeArrowheads="1"/>
          </p:cNvSpPr>
          <p:nvPr/>
        </p:nvSpPr>
        <p:spPr bwMode="auto">
          <a:xfrm>
            <a:off x="5334000" y="5715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29" name="Oval 19"/>
          <p:cNvSpPr>
            <a:spLocks noChangeArrowheads="1"/>
          </p:cNvSpPr>
          <p:nvPr/>
        </p:nvSpPr>
        <p:spPr bwMode="auto">
          <a:xfrm>
            <a:off x="6400800" y="31242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30" name="Oval 20"/>
          <p:cNvSpPr>
            <a:spLocks noChangeArrowheads="1"/>
          </p:cNvSpPr>
          <p:nvPr/>
        </p:nvSpPr>
        <p:spPr bwMode="auto">
          <a:xfrm>
            <a:off x="3962400" y="2286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31" name="Oval 21"/>
          <p:cNvSpPr>
            <a:spLocks noChangeArrowheads="1"/>
          </p:cNvSpPr>
          <p:nvPr/>
        </p:nvSpPr>
        <p:spPr bwMode="auto">
          <a:xfrm>
            <a:off x="6172200" y="43434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32" name="Oval 22"/>
          <p:cNvSpPr>
            <a:spLocks noChangeArrowheads="1"/>
          </p:cNvSpPr>
          <p:nvPr/>
        </p:nvSpPr>
        <p:spPr bwMode="auto">
          <a:xfrm>
            <a:off x="3810000" y="381000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8633" name="Text Box 24"/>
          <p:cNvSpPr txBox="1">
            <a:spLocks noChangeArrowheads="1"/>
          </p:cNvSpPr>
          <p:nvPr/>
        </p:nvSpPr>
        <p:spPr bwMode="auto">
          <a:xfrm>
            <a:off x="1752600" y="327660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1</a:t>
            </a:r>
          </a:p>
        </p:txBody>
      </p:sp>
      <p:sp>
        <p:nvSpPr>
          <p:cNvPr id="68634" name="Text Box 25"/>
          <p:cNvSpPr txBox="1">
            <a:spLocks noChangeArrowheads="1"/>
          </p:cNvSpPr>
          <p:nvPr/>
        </p:nvSpPr>
        <p:spPr bwMode="auto">
          <a:xfrm>
            <a:off x="7162800" y="411480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2</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Greedy Approximation Example</a:t>
            </a:r>
            <a:endParaRPr lang="en-US" altLang="zh-CN" sz="2800" smtClean="0">
              <a:latin typeface="Arial" charset="0"/>
              <a:ea typeface="宋体" charset="-122"/>
            </a:endParaRPr>
          </a:p>
        </p:txBody>
      </p:sp>
      <p:sp>
        <p:nvSpPr>
          <p:cNvPr id="69635" name="Oval 3"/>
          <p:cNvSpPr>
            <a:spLocks noChangeArrowheads="1"/>
          </p:cNvSpPr>
          <p:nvPr/>
        </p:nvSpPr>
        <p:spPr bwMode="auto">
          <a:xfrm>
            <a:off x="1371600" y="2571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36" name="Oval 4"/>
          <p:cNvSpPr>
            <a:spLocks noChangeArrowheads="1"/>
          </p:cNvSpPr>
          <p:nvPr/>
        </p:nvSpPr>
        <p:spPr bwMode="auto">
          <a:xfrm>
            <a:off x="5410200" y="24955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37" name="Oval 5"/>
          <p:cNvSpPr>
            <a:spLocks noChangeArrowheads="1"/>
          </p:cNvSpPr>
          <p:nvPr/>
        </p:nvSpPr>
        <p:spPr bwMode="auto">
          <a:xfrm>
            <a:off x="3657600" y="5772150"/>
            <a:ext cx="152400" cy="152400"/>
          </a:xfrm>
          <a:prstGeom prst="ellipse">
            <a:avLst/>
          </a:prstGeom>
          <a:solidFill>
            <a:srgbClr val="CC0000"/>
          </a:solidFill>
          <a:ln w="19050">
            <a:solidFill>
              <a:srgbClr val="CC0000"/>
            </a:solidFill>
            <a:round/>
            <a:headEnd/>
            <a:tailEnd/>
          </a:ln>
        </p:spPr>
        <p:txBody>
          <a:bodyPr wrap="none" anchor="ctr">
            <a:spAutoFit/>
          </a:bodyPr>
          <a:lstStyle/>
          <a:p>
            <a:endParaRPr lang="zh-CN" altLang="en-US">
              <a:ea typeface="宋体" charset="-122"/>
            </a:endParaRPr>
          </a:p>
        </p:txBody>
      </p:sp>
      <p:sp>
        <p:nvSpPr>
          <p:cNvPr id="69638" name="Oval 6"/>
          <p:cNvSpPr>
            <a:spLocks noChangeArrowheads="1"/>
          </p:cNvSpPr>
          <p:nvPr/>
        </p:nvSpPr>
        <p:spPr bwMode="auto">
          <a:xfrm>
            <a:off x="7010400" y="41719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69639" name="Oval 7"/>
          <p:cNvSpPr>
            <a:spLocks noChangeArrowheads="1"/>
          </p:cNvSpPr>
          <p:nvPr/>
        </p:nvSpPr>
        <p:spPr bwMode="auto">
          <a:xfrm>
            <a:off x="30480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40" name="Oval 8"/>
          <p:cNvSpPr>
            <a:spLocks noChangeArrowheads="1"/>
          </p:cNvSpPr>
          <p:nvPr/>
        </p:nvSpPr>
        <p:spPr bwMode="auto">
          <a:xfrm>
            <a:off x="2133600" y="3333750"/>
            <a:ext cx="152400" cy="152400"/>
          </a:xfrm>
          <a:prstGeom prst="ellipse">
            <a:avLst/>
          </a:prstGeom>
          <a:solidFill>
            <a:srgbClr val="CC0000"/>
          </a:solidFill>
          <a:ln w="19050">
            <a:solidFill>
              <a:srgbClr val="CC0000"/>
            </a:solidFill>
            <a:round/>
            <a:headEnd/>
            <a:tailEnd/>
          </a:ln>
        </p:spPr>
        <p:txBody>
          <a:bodyPr wrap="none" anchor="ctr">
            <a:spAutoFit/>
          </a:bodyPr>
          <a:lstStyle/>
          <a:p>
            <a:endParaRPr lang="zh-CN" altLang="en-US">
              <a:ea typeface="宋体" charset="-122"/>
            </a:endParaRPr>
          </a:p>
        </p:txBody>
      </p:sp>
      <p:sp>
        <p:nvSpPr>
          <p:cNvPr id="69641" name="Oval 9"/>
          <p:cNvSpPr>
            <a:spLocks noChangeArrowheads="1"/>
          </p:cNvSpPr>
          <p:nvPr/>
        </p:nvSpPr>
        <p:spPr bwMode="auto">
          <a:xfrm>
            <a:off x="2590800" y="2647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42" name="Oval 10"/>
          <p:cNvSpPr>
            <a:spLocks noChangeArrowheads="1"/>
          </p:cNvSpPr>
          <p:nvPr/>
        </p:nvSpPr>
        <p:spPr bwMode="auto">
          <a:xfrm>
            <a:off x="5105400" y="2952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43" name="Oval 11"/>
          <p:cNvSpPr>
            <a:spLocks noChangeArrowheads="1"/>
          </p:cNvSpPr>
          <p:nvPr/>
        </p:nvSpPr>
        <p:spPr bwMode="auto">
          <a:xfrm>
            <a:off x="46482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44" name="Oval 12"/>
          <p:cNvSpPr>
            <a:spLocks noChangeArrowheads="1"/>
          </p:cNvSpPr>
          <p:nvPr/>
        </p:nvSpPr>
        <p:spPr bwMode="auto">
          <a:xfrm>
            <a:off x="1828800" y="4248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45" name="Oval 13"/>
          <p:cNvSpPr>
            <a:spLocks noChangeArrowheads="1"/>
          </p:cNvSpPr>
          <p:nvPr/>
        </p:nvSpPr>
        <p:spPr bwMode="auto">
          <a:xfrm>
            <a:off x="3581400" y="4095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46" name="Oval 14"/>
          <p:cNvSpPr>
            <a:spLocks noChangeArrowheads="1"/>
          </p:cNvSpPr>
          <p:nvPr/>
        </p:nvSpPr>
        <p:spPr bwMode="auto">
          <a:xfrm>
            <a:off x="3429000" y="3181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47" name="Oval 15"/>
          <p:cNvSpPr>
            <a:spLocks noChangeArrowheads="1"/>
          </p:cNvSpPr>
          <p:nvPr/>
        </p:nvSpPr>
        <p:spPr bwMode="auto">
          <a:xfrm>
            <a:off x="5943600" y="4933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48" name="Oval 16"/>
          <p:cNvSpPr>
            <a:spLocks noChangeArrowheads="1"/>
          </p:cNvSpPr>
          <p:nvPr/>
        </p:nvSpPr>
        <p:spPr bwMode="auto">
          <a:xfrm>
            <a:off x="1905000" y="5314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49" name="Oval 17"/>
          <p:cNvSpPr>
            <a:spLocks noChangeArrowheads="1"/>
          </p:cNvSpPr>
          <p:nvPr/>
        </p:nvSpPr>
        <p:spPr bwMode="auto">
          <a:xfrm>
            <a:off x="5486400" y="3943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50" name="Oval 18"/>
          <p:cNvSpPr>
            <a:spLocks noChangeArrowheads="1"/>
          </p:cNvSpPr>
          <p:nvPr/>
        </p:nvSpPr>
        <p:spPr bwMode="auto">
          <a:xfrm>
            <a:off x="5334000" y="5695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51" name="Oval 19"/>
          <p:cNvSpPr>
            <a:spLocks noChangeArrowheads="1"/>
          </p:cNvSpPr>
          <p:nvPr/>
        </p:nvSpPr>
        <p:spPr bwMode="auto">
          <a:xfrm>
            <a:off x="6400800" y="3105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52" name="Oval 20"/>
          <p:cNvSpPr>
            <a:spLocks noChangeArrowheads="1"/>
          </p:cNvSpPr>
          <p:nvPr/>
        </p:nvSpPr>
        <p:spPr bwMode="auto">
          <a:xfrm>
            <a:off x="3962400" y="2266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53" name="Oval 21"/>
          <p:cNvSpPr>
            <a:spLocks noChangeArrowheads="1"/>
          </p:cNvSpPr>
          <p:nvPr/>
        </p:nvSpPr>
        <p:spPr bwMode="auto">
          <a:xfrm>
            <a:off x="6172200" y="4324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54" name="Oval 22"/>
          <p:cNvSpPr>
            <a:spLocks noChangeArrowheads="1"/>
          </p:cNvSpPr>
          <p:nvPr/>
        </p:nvSpPr>
        <p:spPr bwMode="auto">
          <a:xfrm>
            <a:off x="3810000" y="3790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69655" name="Text Box 23"/>
          <p:cNvSpPr txBox="1">
            <a:spLocks noChangeArrowheads="1"/>
          </p:cNvSpPr>
          <p:nvPr/>
        </p:nvSpPr>
        <p:spPr bwMode="auto">
          <a:xfrm>
            <a:off x="974725" y="1363663"/>
            <a:ext cx="1773238" cy="396875"/>
          </a:xfrm>
          <a:prstGeom prst="rect">
            <a:avLst/>
          </a:prstGeom>
          <a:noFill/>
          <a:ln w="19050">
            <a:noFill/>
            <a:miter lim="800000"/>
            <a:headEnd/>
            <a:tailEnd/>
          </a:ln>
        </p:spPr>
        <p:txBody>
          <a:bodyPr wrap="none">
            <a:spAutoFit/>
          </a:bodyPr>
          <a:lstStyle/>
          <a:p>
            <a:pPr algn="l"/>
            <a:r>
              <a:rPr lang="en-US" altLang="zh-CN" sz="2000">
                <a:solidFill>
                  <a:schemeClr val="tx1"/>
                </a:solidFill>
                <a:ea typeface="宋体" charset="-122"/>
              </a:rPr>
              <a:t>n = 20,   K = 4</a:t>
            </a:r>
          </a:p>
        </p:txBody>
      </p:sp>
      <p:sp>
        <p:nvSpPr>
          <p:cNvPr id="69656" name="Text Box 24"/>
          <p:cNvSpPr txBox="1">
            <a:spLocks noChangeArrowheads="1"/>
          </p:cNvSpPr>
          <p:nvPr/>
        </p:nvSpPr>
        <p:spPr bwMode="auto">
          <a:xfrm>
            <a:off x="1752600" y="32575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1</a:t>
            </a:r>
          </a:p>
        </p:txBody>
      </p:sp>
      <p:sp>
        <p:nvSpPr>
          <p:cNvPr id="69657" name="Text Box 25"/>
          <p:cNvSpPr txBox="1">
            <a:spLocks noChangeArrowheads="1"/>
          </p:cNvSpPr>
          <p:nvPr/>
        </p:nvSpPr>
        <p:spPr bwMode="auto">
          <a:xfrm>
            <a:off x="7162800" y="40957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2</a:t>
            </a:r>
          </a:p>
        </p:txBody>
      </p:sp>
      <p:sp>
        <p:nvSpPr>
          <p:cNvPr id="69658" name="Text Box 26"/>
          <p:cNvSpPr txBox="1">
            <a:spLocks noChangeArrowheads="1"/>
          </p:cNvSpPr>
          <p:nvPr/>
        </p:nvSpPr>
        <p:spPr bwMode="auto">
          <a:xfrm>
            <a:off x="3352800" y="58483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3</a:t>
            </a:r>
          </a:p>
        </p:txBody>
      </p:sp>
      <p:sp>
        <p:nvSpPr>
          <p:cNvPr id="69659" name="Text Box 27"/>
          <p:cNvSpPr txBox="1">
            <a:spLocks noChangeArrowheads="1"/>
          </p:cNvSpPr>
          <p:nvPr/>
        </p:nvSpPr>
        <p:spPr bwMode="auto">
          <a:xfrm>
            <a:off x="2503488" y="6381750"/>
            <a:ext cx="4291012" cy="307975"/>
          </a:xfrm>
          <a:prstGeom prst="rect">
            <a:avLst/>
          </a:prstGeom>
          <a:noFill/>
          <a:ln w="19050">
            <a:solidFill>
              <a:srgbClr val="CC0000"/>
            </a:solidFill>
            <a:miter lim="800000"/>
            <a:headEnd/>
            <a:tailEnd/>
          </a:ln>
        </p:spPr>
        <p:txBody>
          <a:bodyPr wrap="none">
            <a:spAutoFit/>
          </a:bodyPr>
          <a:lstStyle/>
          <a:p>
            <a:r>
              <a:rPr lang="en-US" altLang="zh-CN" b="1">
                <a:solidFill>
                  <a:schemeClr val="tx1"/>
                </a:solidFill>
                <a:ea typeface="宋体" charset="-122"/>
              </a:rPr>
              <a:t>Pick the next center farthest from previous ones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Greedy Approximation Example</a:t>
            </a:r>
            <a:endParaRPr lang="en-US" altLang="zh-CN" sz="2800" smtClean="0">
              <a:latin typeface="Arial" charset="0"/>
              <a:ea typeface="宋体" charset="-122"/>
            </a:endParaRPr>
          </a:p>
        </p:txBody>
      </p:sp>
      <p:sp>
        <p:nvSpPr>
          <p:cNvPr id="70659" name="Oval 3"/>
          <p:cNvSpPr>
            <a:spLocks noChangeArrowheads="1"/>
          </p:cNvSpPr>
          <p:nvPr/>
        </p:nvSpPr>
        <p:spPr bwMode="auto">
          <a:xfrm>
            <a:off x="1371600" y="2571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60" name="Oval 4"/>
          <p:cNvSpPr>
            <a:spLocks noChangeArrowheads="1"/>
          </p:cNvSpPr>
          <p:nvPr/>
        </p:nvSpPr>
        <p:spPr bwMode="auto">
          <a:xfrm>
            <a:off x="5410200" y="24955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0661" name="Oval 5"/>
          <p:cNvSpPr>
            <a:spLocks noChangeArrowheads="1"/>
          </p:cNvSpPr>
          <p:nvPr/>
        </p:nvSpPr>
        <p:spPr bwMode="auto">
          <a:xfrm>
            <a:off x="3657600" y="57721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0662" name="Oval 6"/>
          <p:cNvSpPr>
            <a:spLocks noChangeArrowheads="1"/>
          </p:cNvSpPr>
          <p:nvPr/>
        </p:nvSpPr>
        <p:spPr bwMode="auto">
          <a:xfrm>
            <a:off x="7010400" y="41719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0663" name="Oval 7"/>
          <p:cNvSpPr>
            <a:spLocks noChangeArrowheads="1"/>
          </p:cNvSpPr>
          <p:nvPr/>
        </p:nvSpPr>
        <p:spPr bwMode="auto">
          <a:xfrm>
            <a:off x="30480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64" name="Oval 8"/>
          <p:cNvSpPr>
            <a:spLocks noChangeArrowheads="1"/>
          </p:cNvSpPr>
          <p:nvPr/>
        </p:nvSpPr>
        <p:spPr bwMode="auto">
          <a:xfrm>
            <a:off x="2133600" y="33337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0665" name="Oval 9"/>
          <p:cNvSpPr>
            <a:spLocks noChangeArrowheads="1"/>
          </p:cNvSpPr>
          <p:nvPr/>
        </p:nvSpPr>
        <p:spPr bwMode="auto">
          <a:xfrm>
            <a:off x="2590800" y="2647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66" name="Oval 10"/>
          <p:cNvSpPr>
            <a:spLocks noChangeArrowheads="1"/>
          </p:cNvSpPr>
          <p:nvPr/>
        </p:nvSpPr>
        <p:spPr bwMode="auto">
          <a:xfrm>
            <a:off x="5105400" y="2952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67" name="Oval 11"/>
          <p:cNvSpPr>
            <a:spLocks noChangeArrowheads="1"/>
          </p:cNvSpPr>
          <p:nvPr/>
        </p:nvSpPr>
        <p:spPr bwMode="auto">
          <a:xfrm>
            <a:off x="46482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68" name="Oval 12"/>
          <p:cNvSpPr>
            <a:spLocks noChangeArrowheads="1"/>
          </p:cNvSpPr>
          <p:nvPr/>
        </p:nvSpPr>
        <p:spPr bwMode="auto">
          <a:xfrm>
            <a:off x="1828800" y="4248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69" name="Oval 13"/>
          <p:cNvSpPr>
            <a:spLocks noChangeArrowheads="1"/>
          </p:cNvSpPr>
          <p:nvPr/>
        </p:nvSpPr>
        <p:spPr bwMode="auto">
          <a:xfrm>
            <a:off x="3581400" y="4095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70" name="Oval 14"/>
          <p:cNvSpPr>
            <a:spLocks noChangeArrowheads="1"/>
          </p:cNvSpPr>
          <p:nvPr/>
        </p:nvSpPr>
        <p:spPr bwMode="auto">
          <a:xfrm>
            <a:off x="3429000" y="3181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71" name="Oval 15"/>
          <p:cNvSpPr>
            <a:spLocks noChangeArrowheads="1"/>
          </p:cNvSpPr>
          <p:nvPr/>
        </p:nvSpPr>
        <p:spPr bwMode="auto">
          <a:xfrm>
            <a:off x="5943600" y="4933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72" name="Oval 16"/>
          <p:cNvSpPr>
            <a:spLocks noChangeArrowheads="1"/>
          </p:cNvSpPr>
          <p:nvPr/>
        </p:nvSpPr>
        <p:spPr bwMode="auto">
          <a:xfrm>
            <a:off x="1905000" y="5314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73" name="Oval 17"/>
          <p:cNvSpPr>
            <a:spLocks noChangeArrowheads="1"/>
          </p:cNvSpPr>
          <p:nvPr/>
        </p:nvSpPr>
        <p:spPr bwMode="auto">
          <a:xfrm>
            <a:off x="5486400" y="3943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74" name="Oval 18"/>
          <p:cNvSpPr>
            <a:spLocks noChangeArrowheads="1"/>
          </p:cNvSpPr>
          <p:nvPr/>
        </p:nvSpPr>
        <p:spPr bwMode="auto">
          <a:xfrm>
            <a:off x="5334000" y="5695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75" name="Oval 19"/>
          <p:cNvSpPr>
            <a:spLocks noChangeArrowheads="1"/>
          </p:cNvSpPr>
          <p:nvPr/>
        </p:nvSpPr>
        <p:spPr bwMode="auto">
          <a:xfrm>
            <a:off x="6400800" y="3105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76" name="Oval 20"/>
          <p:cNvSpPr>
            <a:spLocks noChangeArrowheads="1"/>
          </p:cNvSpPr>
          <p:nvPr/>
        </p:nvSpPr>
        <p:spPr bwMode="auto">
          <a:xfrm>
            <a:off x="3962400" y="2266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77" name="Oval 21"/>
          <p:cNvSpPr>
            <a:spLocks noChangeArrowheads="1"/>
          </p:cNvSpPr>
          <p:nvPr/>
        </p:nvSpPr>
        <p:spPr bwMode="auto">
          <a:xfrm>
            <a:off x="6172200" y="4324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78" name="Oval 22"/>
          <p:cNvSpPr>
            <a:spLocks noChangeArrowheads="1"/>
          </p:cNvSpPr>
          <p:nvPr/>
        </p:nvSpPr>
        <p:spPr bwMode="auto">
          <a:xfrm>
            <a:off x="3810000" y="3790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0679" name="Text Box 23"/>
          <p:cNvSpPr txBox="1">
            <a:spLocks noChangeArrowheads="1"/>
          </p:cNvSpPr>
          <p:nvPr/>
        </p:nvSpPr>
        <p:spPr bwMode="auto">
          <a:xfrm>
            <a:off x="974725" y="1363663"/>
            <a:ext cx="1773238" cy="396875"/>
          </a:xfrm>
          <a:prstGeom prst="rect">
            <a:avLst/>
          </a:prstGeom>
          <a:noFill/>
          <a:ln w="19050">
            <a:noFill/>
            <a:miter lim="800000"/>
            <a:headEnd/>
            <a:tailEnd/>
          </a:ln>
        </p:spPr>
        <p:txBody>
          <a:bodyPr wrap="none">
            <a:spAutoFit/>
          </a:bodyPr>
          <a:lstStyle/>
          <a:p>
            <a:pPr algn="l"/>
            <a:r>
              <a:rPr lang="en-US" altLang="zh-CN" sz="2000">
                <a:solidFill>
                  <a:schemeClr val="tx1"/>
                </a:solidFill>
                <a:ea typeface="宋体" charset="-122"/>
              </a:rPr>
              <a:t>n = 20,   K = 4</a:t>
            </a:r>
          </a:p>
        </p:txBody>
      </p:sp>
      <p:sp>
        <p:nvSpPr>
          <p:cNvPr id="70680" name="Text Box 24"/>
          <p:cNvSpPr txBox="1">
            <a:spLocks noChangeArrowheads="1"/>
          </p:cNvSpPr>
          <p:nvPr/>
        </p:nvSpPr>
        <p:spPr bwMode="auto">
          <a:xfrm>
            <a:off x="1752600" y="32575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1</a:t>
            </a:r>
          </a:p>
        </p:txBody>
      </p:sp>
      <p:sp>
        <p:nvSpPr>
          <p:cNvPr id="70681" name="Text Box 25"/>
          <p:cNvSpPr txBox="1">
            <a:spLocks noChangeArrowheads="1"/>
          </p:cNvSpPr>
          <p:nvPr/>
        </p:nvSpPr>
        <p:spPr bwMode="auto">
          <a:xfrm>
            <a:off x="7162800" y="40957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2</a:t>
            </a:r>
          </a:p>
        </p:txBody>
      </p:sp>
      <p:sp>
        <p:nvSpPr>
          <p:cNvPr id="70682" name="Text Box 26"/>
          <p:cNvSpPr txBox="1">
            <a:spLocks noChangeArrowheads="1"/>
          </p:cNvSpPr>
          <p:nvPr/>
        </p:nvSpPr>
        <p:spPr bwMode="auto">
          <a:xfrm>
            <a:off x="3352800" y="58483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3</a:t>
            </a:r>
          </a:p>
        </p:txBody>
      </p:sp>
      <p:sp>
        <p:nvSpPr>
          <p:cNvPr id="70683" name="Text Box 27"/>
          <p:cNvSpPr txBox="1">
            <a:spLocks noChangeArrowheads="1"/>
          </p:cNvSpPr>
          <p:nvPr/>
        </p:nvSpPr>
        <p:spPr bwMode="auto">
          <a:xfrm>
            <a:off x="5486400" y="21145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4</a:t>
            </a:r>
          </a:p>
        </p:txBody>
      </p:sp>
      <p:sp>
        <p:nvSpPr>
          <p:cNvPr id="70684" name="Text Box 28"/>
          <p:cNvSpPr txBox="1">
            <a:spLocks noChangeArrowheads="1"/>
          </p:cNvSpPr>
          <p:nvPr/>
        </p:nvSpPr>
        <p:spPr bwMode="auto">
          <a:xfrm>
            <a:off x="2503488" y="6381750"/>
            <a:ext cx="4291012" cy="307975"/>
          </a:xfrm>
          <a:prstGeom prst="rect">
            <a:avLst/>
          </a:prstGeom>
          <a:noFill/>
          <a:ln w="19050">
            <a:solidFill>
              <a:srgbClr val="CC0000"/>
            </a:solidFill>
            <a:miter lim="800000"/>
            <a:headEnd/>
            <a:tailEnd/>
          </a:ln>
        </p:spPr>
        <p:txBody>
          <a:bodyPr wrap="none">
            <a:spAutoFit/>
          </a:bodyPr>
          <a:lstStyle/>
          <a:p>
            <a:r>
              <a:rPr lang="en-US" altLang="zh-CN" b="1">
                <a:solidFill>
                  <a:schemeClr val="tx1"/>
                </a:solidFill>
                <a:ea typeface="宋体" charset="-122"/>
              </a:rPr>
              <a:t>Pick the next center farthest from previous ones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Greedy Approximation Example</a:t>
            </a:r>
            <a:endParaRPr lang="en-US" altLang="zh-CN" sz="2800" smtClean="0">
              <a:latin typeface="Arial" charset="0"/>
              <a:ea typeface="宋体" charset="-122"/>
            </a:endParaRPr>
          </a:p>
        </p:txBody>
      </p:sp>
      <p:sp>
        <p:nvSpPr>
          <p:cNvPr id="71683" name="Oval 3"/>
          <p:cNvSpPr>
            <a:spLocks noChangeArrowheads="1"/>
          </p:cNvSpPr>
          <p:nvPr/>
        </p:nvSpPr>
        <p:spPr bwMode="auto">
          <a:xfrm>
            <a:off x="1371600" y="2571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84" name="Oval 4"/>
          <p:cNvSpPr>
            <a:spLocks noChangeArrowheads="1"/>
          </p:cNvSpPr>
          <p:nvPr/>
        </p:nvSpPr>
        <p:spPr bwMode="auto">
          <a:xfrm>
            <a:off x="5410200" y="24955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1685" name="Oval 5"/>
          <p:cNvSpPr>
            <a:spLocks noChangeArrowheads="1"/>
          </p:cNvSpPr>
          <p:nvPr/>
        </p:nvSpPr>
        <p:spPr bwMode="auto">
          <a:xfrm>
            <a:off x="3657600" y="57721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1686" name="Oval 6"/>
          <p:cNvSpPr>
            <a:spLocks noChangeArrowheads="1"/>
          </p:cNvSpPr>
          <p:nvPr/>
        </p:nvSpPr>
        <p:spPr bwMode="auto">
          <a:xfrm>
            <a:off x="7010400" y="41719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1687" name="Oval 7"/>
          <p:cNvSpPr>
            <a:spLocks noChangeArrowheads="1"/>
          </p:cNvSpPr>
          <p:nvPr/>
        </p:nvSpPr>
        <p:spPr bwMode="auto">
          <a:xfrm>
            <a:off x="30480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88" name="Oval 8"/>
          <p:cNvSpPr>
            <a:spLocks noChangeArrowheads="1"/>
          </p:cNvSpPr>
          <p:nvPr/>
        </p:nvSpPr>
        <p:spPr bwMode="auto">
          <a:xfrm>
            <a:off x="2133600" y="33337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1689" name="Oval 9"/>
          <p:cNvSpPr>
            <a:spLocks noChangeArrowheads="1"/>
          </p:cNvSpPr>
          <p:nvPr/>
        </p:nvSpPr>
        <p:spPr bwMode="auto">
          <a:xfrm>
            <a:off x="2590800" y="2647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90" name="Oval 10"/>
          <p:cNvSpPr>
            <a:spLocks noChangeArrowheads="1"/>
          </p:cNvSpPr>
          <p:nvPr/>
        </p:nvSpPr>
        <p:spPr bwMode="auto">
          <a:xfrm>
            <a:off x="5105400" y="2952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91" name="Oval 11"/>
          <p:cNvSpPr>
            <a:spLocks noChangeArrowheads="1"/>
          </p:cNvSpPr>
          <p:nvPr/>
        </p:nvSpPr>
        <p:spPr bwMode="auto">
          <a:xfrm>
            <a:off x="46482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92" name="Oval 12"/>
          <p:cNvSpPr>
            <a:spLocks noChangeArrowheads="1"/>
          </p:cNvSpPr>
          <p:nvPr/>
        </p:nvSpPr>
        <p:spPr bwMode="auto">
          <a:xfrm>
            <a:off x="1828800" y="4248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93" name="Oval 13"/>
          <p:cNvSpPr>
            <a:spLocks noChangeArrowheads="1"/>
          </p:cNvSpPr>
          <p:nvPr/>
        </p:nvSpPr>
        <p:spPr bwMode="auto">
          <a:xfrm>
            <a:off x="3581400" y="4095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94" name="Oval 14"/>
          <p:cNvSpPr>
            <a:spLocks noChangeArrowheads="1"/>
          </p:cNvSpPr>
          <p:nvPr/>
        </p:nvSpPr>
        <p:spPr bwMode="auto">
          <a:xfrm>
            <a:off x="3429000" y="3181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95" name="Oval 15"/>
          <p:cNvSpPr>
            <a:spLocks noChangeArrowheads="1"/>
          </p:cNvSpPr>
          <p:nvPr/>
        </p:nvSpPr>
        <p:spPr bwMode="auto">
          <a:xfrm>
            <a:off x="5943600" y="4933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96" name="Oval 16"/>
          <p:cNvSpPr>
            <a:spLocks noChangeArrowheads="1"/>
          </p:cNvSpPr>
          <p:nvPr/>
        </p:nvSpPr>
        <p:spPr bwMode="auto">
          <a:xfrm>
            <a:off x="1905000" y="5314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97" name="Oval 17"/>
          <p:cNvSpPr>
            <a:spLocks noChangeArrowheads="1"/>
          </p:cNvSpPr>
          <p:nvPr/>
        </p:nvSpPr>
        <p:spPr bwMode="auto">
          <a:xfrm>
            <a:off x="5486400" y="3943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98" name="Oval 18"/>
          <p:cNvSpPr>
            <a:spLocks noChangeArrowheads="1"/>
          </p:cNvSpPr>
          <p:nvPr/>
        </p:nvSpPr>
        <p:spPr bwMode="auto">
          <a:xfrm>
            <a:off x="5334000" y="5695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699" name="Oval 19"/>
          <p:cNvSpPr>
            <a:spLocks noChangeArrowheads="1"/>
          </p:cNvSpPr>
          <p:nvPr/>
        </p:nvSpPr>
        <p:spPr bwMode="auto">
          <a:xfrm>
            <a:off x="6400800" y="3105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700" name="Oval 20"/>
          <p:cNvSpPr>
            <a:spLocks noChangeArrowheads="1"/>
          </p:cNvSpPr>
          <p:nvPr/>
        </p:nvSpPr>
        <p:spPr bwMode="auto">
          <a:xfrm>
            <a:off x="3962400" y="2266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701" name="Oval 21"/>
          <p:cNvSpPr>
            <a:spLocks noChangeArrowheads="1"/>
          </p:cNvSpPr>
          <p:nvPr/>
        </p:nvSpPr>
        <p:spPr bwMode="auto">
          <a:xfrm>
            <a:off x="6172200" y="4324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702" name="Oval 22"/>
          <p:cNvSpPr>
            <a:spLocks noChangeArrowheads="1"/>
          </p:cNvSpPr>
          <p:nvPr/>
        </p:nvSpPr>
        <p:spPr bwMode="auto">
          <a:xfrm>
            <a:off x="3810000" y="3790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1703" name="Text Box 23"/>
          <p:cNvSpPr txBox="1">
            <a:spLocks noChangeArrowheads="1"/>
          </p:cNvSpPr>
          <p:nvPr/>
        </p:nvSpPr>
        <p:spPr bwMode="auto">
          <a:xfrm>
            <a:off x="974725" y="1363663"/>
            <a:ext cx="1773238" cy="396875"/>
          </a:xfrm>
          <a:prstGeom prst="rect">
            <a:avLst/>
          </a:prstGeom>
          <a:noFill/>
          <a:ln w="19050">
            <a:noFill/>
            <a:miter lim="800000"/>
            <a:headEnd/>
            <a:tailEnd/>
          </a:ln>
        </p:spPr>
        <p:txBody>
          <a:bodyPr wrap="none">
            <a:spAutoFit/>
          </a:bodyPr>
          <a:lstStyle/>
          <a:p>
            <a:pPr algn="l"/>
            <a:r>
              <a:rPr lang="en-US" altLang="zh-CN" sz="2000">
                <a:solidFill>
                  <a:schemeClr val="tx1"/>
                </a:solidFill>
                <a:ea typeface="宋体" charset="-122"/>
              </a:rPr>
              <a:t>n = 20,   K = 4</a:t>
            </a:r>
          </a:p>
        </p:txBody>
      </p:sp>
      <p:sp>
        <p:nvSpPr>
          <p:cNvPr id="71704" name="Text Box 24"/>
          <p:cNvSpPr txBox="1">
            <a:spLocks noChangeArrowheads="1"/>
          </p:cNvSpPr>
          <p:nvPr/>
        </p:nvSpPr>
        <p:spPr bwMode="auto">
          <a:xfrm>
            <a:off x="1752600" y="32575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1</a:t>
            </a:r>
          </a:p>
        </p:txBody>
      </p:sp>
      <p:sp>
        <p:nvSpPr>
          <p:cNvPr id="71705" name="Text Box 25"/>
          <p:cNvSpPr txBox="1">
            <a:spLocks noChangeArrowheads="1"/>
          </p:cNvSpPr>
          <p:nvPr/>
        </p:nvSpPr>
        <p:spPr bwMode="auto">
          <a:xfrm>
            <a:off x="7162800" y="40957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2</a:t>
            </a:r>
          </a:p>
        </p:txBody>
      </p:sp>
      <p:sp>
        <p:nvSpPr>
          <p:cNvPr id="71706" name="Text Box 26"/>
          <p:cNvSpPr txBox="1">
            <a:spLocks noChangeArrowheads="1"/>
          </p:cNvSpPr>
          <p:nvPr/>
        </p:nvSpPr>
        <p:spPr bwMode="auto">
          <a:xfrm>
            <a:off x="3352800" y="58483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3</a:t>
            </a:r>
          </a:p>
        </p:txBody>
      </p:sp>
      <p:sp>
        <p:nvSpPr>
          <p:cNvPr id="71707" name="Text Box 27"/>
          <p:cNvSpPr txBox="1">
            <a:spLocks noChangeArrowheads="1"/>
          </p:cNvSpPr>
          <p:nvPr/>
        </p:nvSpPr>
        <p:spPr bwMode="auto">
          <a:xfrm>
            <a:off x="5486400" y="21145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4</a:t>
            </a:r>
          </a:p>
        </p:txBody>
      </p:sp>
      <p:sp>
        <p:nvSpPr>
          <p:cNvPr id="71708" name="Line 28"/>
          <p:cNvSpPr>
            <a:spLocks noChangeShapeType="1"/>
          </p:cNvSpPr>
          <p:nvPr/>
        </p:nvSpPr>
        <p:spPr bwMode="auto">
          <a:xfrm>
            <a:off x="3124200" y="4933950"/>
            <a:ext cx="609600" cy="914400"/>
          </a:xfrm>
          <a:prstGeom prst="line">
            <a:avLst/>
          </a:prstGeom>
          <a:noFill/>
          <a:ln w="19050">
            <a:solidFill>
              <a:srgbClr val="CC0000"/>
            </a:solidFill>
            <a:round/>
            <a:headEnd/>
            <a:tailEnd/>
          </a:ln>
        </p:spPr>
        <p:txBody>
          <a:bodyPr wrap="none">
            <a:spAutoFit/>
          </a:bodyPr>
          <a:lstStyle/>
          <a:p>
            <a:endParaRPr lang="zh-CN" altLang="en-US"/>
          </a:p>
        </p:txBody>
      </p:sp>
      <p:sp>
        <p:nvSpPr>
          <p:cNvPr id="71709" name="Line 29"/>
          <p:cNvSpPr>
            <a:spLocks noChangeShapeType="1"/>
          </p:cNvSpPr>
          <p:nvPr/>
        </p:nvSpPr>
        <p:spPr bwMode="auto">
          <a:xfrm flipH="1" flipV="1">
            <a:off x="1981200" y="5391150"/>
            <a:ext cx="1752600" cy="457200"/>
          </a:xfrm>
          <a:prstGeom prst="line">
            <a:avLst/>
          </a:prstGeom>
          <a:noFill/>
          <a:ln w="19050">
            <a:solidFill>
              <a:srgbClr val="CC0000"/>
            </a:solidFill>
            <a:round/>
            <a:headEnd/>
            <a:tailEnd/>
          </a:ln>
        </p:spPr>
        <p:txBody>
          <a:bodyPr wrap="none">
            <a:spAutoFit/>
          </a:bodyPr>
          <a:lstStyle/>
          <a:p>
            <a:endParaRPr lang="zh-CN" altLang="en-US"/>
          </a:p>
        </p:txBody>
      </p:sp>
      <p:sp>
        <p:nvSpPr>
          <p:cNvPr id="71710" name="Line 30"/>
          <p:cNvSpPr>
            <a:spLocks noChangeShapeType="1"/>
          </p:cNvSpPr>
          <p:nvPr/>
        </p:nvSpPr>
        <p:spPr bwMode="auto">
          <a:xfrm flipH="1">
            <a:off x="1905000" y="3409950"/>
            <a:ext cx="304800" cy="914400"/>
          </a:xfrm>
          <a:prstGeom prst="line">
            <a:avLst/>
          </a:prstGeom>
          <a:noFill/>
          <a:ln w="19050">
            <a:solidFill>
              <a:srgbClr val="CC0000"/>
            </a:solidFill>
            <a:round/>
            <a:headEnd/>
            <a:tailEnd/>
          </a:ln>
        </p:spPr>
        <p:txBody>
          <a:bodyPr wrap="none">
            <a:spAutoFit/>
          </a:bodyPr>
          <a:lstStyle/>
          <a:p>
            <a:endParaRPr lang="zh-CN" altLang="en-US"/>
          </a:p>
        </p:txBody>
      </p:sp>
      <p:sp>
        <p:nvSpPr>
          <p:cNvPr id="71711" name="Line 31"/>
          <p:cNvSpPr>
            <a:spLocks noChangeShapeType="1"/>
          </p:cNvSpPr>
          <p:nvPr/>
        </p:nvSpPr>
        <p:spPr bwMode="auto">
          <a:xfrm flipH="1" flipV="1">
            <a:off x="1447800" y="2647950"/>
            <a:ext cx="762000" cy="762000"/>
          </a:xfrm>
          <a:prstGeom prst="line">
            <a:avLst/>
          </a:prstGeom>
          <a:noFill/>
          <a:ln w="19050">
            <a:solidFill>
              <a:srgbClr val="CC0000"/>
            </a:solidFill>
            <a:round/>
            <a:headEnd/>
            <a:tailEnd/>
          </a:ln>
        </p:spPr>
        <p:txBody>
          <a:bodyPr wrap="none">
            <a:spAutoFit/>
          </a:bodyPr>
          <a:lstStyle/>
          <a:p>
            <a:endParaRPr lang="zh-CN" altLang="en-US"/>
          </a:p>
        </p:txBody>
      </p:sp>
      <p:sp>
        <p:nvSpPr>
          <p:cNvPr id="71712" name="Line 32"/>
          <p:cNvSpPr>
            <a:spLocks noChangeShapeType="1"/>
          </p:cNvSpPr>
          <p:nvPr/>
        </p:nvSpPr>
        <p:spPr bwMode="auto">
          <a:xfrm flipV="1">
            <a:off x="2209800" y="2724150"/>
            <a:ext cx="457200" cy="685800"/>
          </a:xfrm>
          <a:prstGeom prst="line">
            <a:avLst/>
          </a:prstGeom>
          <a:noFill/>
          <a:ln w="19050">
            <a:solidFill>
              <a:srgbClr val="CC0000"/>
            </a:solidFill>
            <a:round/>
            <a:headEnd/>
            <a:tailEnd/>
          </a:ln>
        </p:spPr>
        <p:txBody>
          <a:bodyPr>
            <a:spAutoFit/>
          </a:bodyPr>
          <a:lstStyle/>
          <a:p>
            <a:endParaRPr lang="zh-CN" altLang="en-US"/>
          </a:p>
        </p:txBody>
      </p:sp>
      <p:sp>
        <p:nvSpPr>
          <p:cNvPr id="71713" name="Line 33"/>
          <p:cNvSpPr>
            <a:spLocks noChangeShapeType="1"/>
          </p:cNvSpPr>
          <p:nvPr/>
        </p:nvSpPr>
        <p:spPr bwMode="auto">
          <a:xfrm flipV="1">
            <a:off x="2209800" y="3257550"/>
            <a:ext cx="1295400" cy="152400"/>
          </a:xfrm>
          <a:prstGeom prst="line">
            <a:avLst/>
          </a:prstGeom>
          <a:noFill/>
          <a:ln w="19050">
            <a:solidFill>
              <a:srgbClr val="CC0000"/>
            </a:solidFill>
            <a:round/>
            <a:headEnd/>
            <a:tailEnd/>
          </a:ln>
        </p:spPr>
        <p:txBody>
          <a:bodyPr wrap="none">
            <a:spAutoFit/>
          </a:bodyPr>
          <a:lstStyle/>
          <a:p>
            <a:endParaRPr lang="zh-CN" altLang="en-US"/>
          </a:p>
        </p:txBody>
      </p:sp>
      <p:sp>
        <p:nvSpPr>
          <p:cNvPr id="71714" name="Line 34"/>
          <p:cNvSpPr>
            <a:spLocks noChangeShapeType="1"/>
          </p:cNvSpPr>
          <p:nvPr/>
        </p:nvSpPr>
        <p:spPr bwMode="auto">
          <a:xfrm>
            <a:off x="2209800" y="3409950"/>
            <a:ext cx="1676400" cy="457200"/>
          </a:xfrm>
          <a:prstGeom prst="line">
            <a:avLst/>
          </a:prstGeom>
          <a:noFill/>
          <a:ln w="19050">
            <a:solidFill>
              <a:srgbClr val="CC0000"/>
            </a:solidFill>
            <a:round/>
            <a:headEnd/>
            <a:tailEnd/>
          </a:ln>
        </p:spPr>
        <p:txBody>
          <a:bodyPr wrap="none">
            <a:spAutoFit/>
          </a:bodyPr>
          <a:lstStyle/>
          <a:p>
            <a:endParaRPr lang="zh-CN" altLang="en-US"/>
          </a:p>
        </p:txBody>
      </p:sp>
      <p:sp>
        <p:nvSpPr>
          <p:cNvPr id="71715" name="Line 35"/>
          <p:cNvSpPr>
            <a:spLocks noChangeShapeType="1"/>
          </p:cNvSpPr>
          <p:nvPr/>
        </p:nvSpPr>
        <p:spPr bwMode="auto">
          <a:xfrm>
            <a:off x="2209800" y="3409950"/>
            <a:ext cx="1447800" cy="762000"/>
          </a:xfrm>
          <a:prstGeom prst="line">
            <a:avLst/>
          </a:prstGeom>
          <a:noFill/>
          <a:ln w="19050">
            <a:solidFill>
              <a:srgbClr val="CC0000"/>
            </a:solidFill>
            <a:round/>
            <a:headEnd/>
            <a:tailEnd/>
          </a:ln>
        </p:spPr>
        <p:txBody>
          <a:bodyPr wrap="none">
            <a:spAutoFit/>
          </a:bodyPr>
          <a:lstStyle/>
          <a:p>
            <a:endParaRPr lang="zh-CN" altLang="en-US"/>
          </a:p>
        </p:txBody>
      </p:sp>
      <p:sp>
        <p:nvSpPr>
          <p:cNvPr id="71716" name="Line 36"/>
          <p:cNvSpPr>
            <a:spLocks noChangeShapeType="1"/>
          </p:cNvSpPr>
          <p:nvPr/>
        </p:nvSpPr>
        <p:spPr bwMode="auto">
          <a:xfrm flipV="1">
            <a:off x="3733800" y="4933950"/>
            <a:ext cx="990600" cy="914400"/>
          </a:xfrm>
          <a:prstGeom prst="line">
            <a:avLst/>
          </a:prstGeom>
          <a:noFill/>
          <a:ln w="19050">
            <a:solidFill>
              <a:srgbClr val="CC0000"/>
            </a:solidFill>
            <a:round/>
            <a:headEnd/>
            <a:tailEnd/>
          </a:ln>
        </p:spPr>
        <p:txBody>
          <a:bodyPr wrap="none">
            <a:spAutoFit/>
          </a:bodyPr>
          <a:lstStyle/>
          <a:p>
            <a:endParaRPr lang="zh-CN" altLang="en-US"/>
          </a:p>
        </p:txBody>
      </p:sp>
      <p:sp>
        <p:nvSpPr>
          <p:cNvPr id="71717" name="Line 37"/>
          <p:cNvSpPr>
            <a:spLocks noChangeShapeType="1"/>
          </p:cNvSpPr>
          <p:nvPr/>
        </p:nvSpPr>
        <p:spPr bwMode="auto">
          <a:xfrm flipV="1">
            <a:off x="3733800" y="5772150"/>
            <a:ext cx="1676400" cy="76200"/>
          </a:xfrm>
          <a:prstGeom prst="line">
            <a:avLst/>
          </a:prstGeom>
          <a:noFill/>
          <a:ln w="19050">
            <a:solidFill>
              <a:srgbClr val="CC0000"/>
            </a:solidFill>
            <a:round/>
            <a:headEnd/>
            <a:tailEnd/>
          </a:ln>
        </p:spPr>
        <p:txBody>
          <a:bodyPr wrap="none">
            <a:spAutoFit/>
          </a:bodyPr>
          <a:lstStyle/>
          <a:p>
            <a:endParaRPr lang="zh-CN" altLang="en-US"/>
          </a:p>
        </p:txBody>
      </p:sp>
      <p:sp>
        <p:nvSpPr>
          <p:cNvPr id="71718" name="Line 38"/>
          <p:cNvSpPr>
            <a:spLocks noChangeShapeType="1"/>
          </p:cNvSpPr>
          <p:nvPr/>
        </p:nvSpPr>
        <p:spPr bwMode="auto">
          <a:xfrm flipH="1">
            <a:off x="5181600" y="2571750"/>
            <a:ext cx="304800" cy="457200"/>
          </a:xfrm>
          <a:prstGeom prst="line">
            <a:avLst/>
          </a:prstGeom>
          <a:noFill/>
          <a:ln w="19050">
            <a:solidFill>
              <a:srgbClr val="CC0000"/>
            </a:solidFill>
            <a:round/>
            <a:headEnd/>
            <a:tailEnd/>
          </a:ln>
        </p:spPr>
        <p:txBody>
          <a:bodyPr wrap="none">
            <a:spAutoFit/>
          </a:bodyPr>
          <a:lstStyle/>
          <a:p>
            <a:endParaRPr lang="zh-CN" altLang="en-US"/>
          </a:p>
        </p:txBody>
      </p:sp>
      <p:sp>
        <p:nvSpPr>
          <p:cNvPr id="71719" name="Line 39"/>
          <p:cNvSpPr>
            <a:spLocks noChangeShapeType="1"/>
          </p:cNvSpPr>
          <p:nvPr/>
        </p:nvSpPr>
        <p:spPr bwMode="auto">
          <a:xfrm flipH="1" flipV="1">
            <a:off x="4038600" y="2343150"/>
            <a:ext cx="1447800" cy="228600"/>
          </a:xfrm>
          <a:prstGeom prst="line">
            <a:avLst/>
          </a:prstGeom>
          <a:noFill/>
          <a:ln w="19050">
            <a:solidFill>
              <a:srgbClr val="CC0000"/>
            </a:solidFill>
            <a:round/>
            <a:headEnd/>
            <a:tailEnd/>
          </a:ln>
        </p:spPr>
        <p:txBody>
          <a:bodyPr wrap="none">
            <a:spAutoFit/>
          </a:bodyPr>
          <a:lstStyle/>
          <a:p>
            <a:endParaRPr lang="zh-CN" altLang="en-US"/>
          </a:p>
        </p:txBody>
      </p:sp>
      <p:sp>
        <p:nvSpPr>
          <p:cNvPr id="71720" name="Line 40"/>
          <p:cNvSpPr>
            <a:spLocks noChangeShapeType="1"/>
          </p:cNvSpPr>
          <p:nvPr/>
        </p:nvSpPr>
        <p:spPr bwMode="auto">
          <a:xfrm>
            <a:off x="5486400" y="2571750"/>
            <a:ext cx="990600" cy="609600"/>
          </a:xfrm>
          <a:prstGeom prst="line">
            <a:avLst/>
          </a:prstGeom>
          <a:noFill/>
          <a:ln w="19050">
            <a:solidFill>
              <a:srgbClr val="CC0000"/>
            </a:solidFill>
            <a:round/>
            <a:headEnd/>
            <a:tailEnd/>
          </a:ln>
        </p:spPr>
        <p:txBody>
          <a:bodyPr wrap="none">
            <a:spAutoFit/>
          </a:bodyPr>
          <a:lstStyle/>
          <a:p>
            <a:endParaRPr lang="zh-CN" altLang="en-US"/>
          </a:p>
        </p:txBody>
      </p:sp>
      <p:sp>
        <p:nvSpPr>
          <p:cNvPr id="71721" name="Line 41"/>
          <p:cNvSpPr>
            <a:spLocks noChangeShapeType="1"/>
          </p:cNvSpPr>
          <p:nvPr/>
        </p:nvSpPr>
        <p:spPr bwMode="auto">
          <a:xfrm flipH="1" flipV="1">
            <a:off x="5562600" y="4019550"/>
            <a:ext cx="1524000" cy="228600"/>
          </a:xfrm>
          <a:prstGeom prst="line">
            <a:avLst/>
          </a:prstGeom>
          <a:noFill/>
          <a:ln w="19050">
            <a:solidFill>
              <a:srgbClr val="CC0000"/>
            </a:solidFill>
            <a:round/>
            <a:headEnd/>
            <a:tailEnd/>
          </a:ln>
        </p:spPr>
        <p:txBody>
          <a:bodyPr wrap="none">
            <a:spAutoFit/>
          </a:bodyPr>
          <a:lstStyle/>
          <a:p>
            <a:endParaRPr lang="zh-CN" altLang="en-US"/>
          </a:p>
        </p:txBody>
      </p:sp>
      <p:sp>
        <p:nvSpPr>
          <p:cNvPr id="71722" name="Line 42"/>
          <p:cNvSpPr>
            <a:spLocks noChangeShapeType="1"/>
          </p:cNvSpPr>
          <p:nvPr/>
        </p:nvSpPr>
        <p:spPr bwMode="auto">
          <a:xfrm flipH="1">
            <a:off x="6248400" y="4248150"/>
            <a:ext cx="838200" cy="152400"/>
          </a:xfrm>
          <a:prstGeom prst="line">
            <a:avLst/>
          </a:prstGeom>
          <a:noFill/>
          <a:ln w="19050">
            <a:solidFill>
              <a:srgbClr val="CC0000"/>
            </a:solidFill>
            <a:round/>
            <a:headEnd/>
            <a:tailEnd/>
          </a:ln>
        </p:spPr>
        <p:txBody>
          <a:bodyPr wrap="none">
            <a:spAutoFit/>
          </a:bodyPr>
          <a:lstStyle/>
          <a:p>
            <a:endParaRPr lang="zh-CN" altLang="en-US"/>
          </a:p>
        </p:txBody>
      </p:sp>
      <p:sp>
        <p:nvSpPr>
          <p:cNvPr id="71723" name="Line 43"/>
          <p:cNvSpPr>
            <a:spLocks noChangeShapeType="1"/>
          </p:cNvSpPr>
          <p:nvPr/>
        </p:nvSpPr>
        <p:spPr bwMode="auto">
          <a:xfrm flipH="1">
            <a:off x="6019800" y="4248150"/>
            <a:ext cx="1066800" cy="762000"/>
          </a:xfrm>
          <a:prstGeom prst="line">
            <a:avLst/>
          </a:prstGeom>
          <a:noFill/>
          <a:ln w="19050">
            <a:solidFill>
              <a:srgbClr val="CC0000"/>
            </a:solidFill>
            <a:round/>
            <a:headEnd/>
            <a:tailEnd/>
          </a:ln>
        </p:spPr>
        <p:txBody>
          <a:bodyPr wrap="none">
            <a:spAutoFit/>
          </a:bodyPr>
          <a:lstStyle/>
          <a:p>
            <a:endParaRPr lang="zh-CN" altLang="en-US"/>
          </a:p>
        </p:txBody>
      </p:sp>
      <p:sp>
        <p:nvSpPr>
          <p:cNvPr id="71724" name="Text Box 44"/>
          <p:cNvSpPr txBox="1">
            <a:spLocks noChangeArrowheads="1"/>
          </p:cNvSpPr>
          <p:nvPr/>
        </p:nvSpPr>
        <p:spPr bwMode="auto">
          <a:xfrm>
            <a:off x="2935288" y="6381750"/>
            <a:ext cx="3451225" cy="307975"/>
          </a:xfrm>
          <a:prstGeom prst="rect">
            <a:avLst/>
          </a:prstGeom>
          <a:noFill/>
          <a:ln w="19050">
            <a:solidFill>
              <a:srgbClr val="CC0000"/>
            </a:solidFill>
            <a:miter lim="800000"/>
            <a:headEnd/>
            <a:tailEnd/>
          </a:ln>
        </p:spPr>
        <p:txBody>
          <a:bodyPr wrap="none">
            <a:spAutoFit/>
          </a:bodyPr>
          <a:lstStyle/>
          <a:p>
            <a:r>
              <a:rPr lang="en-US" altLang="zh-CN" b="1">
                <a:solidFill>
                  <a:schemeClr val="tx1"/>
                </a:solidFill>
                <a:ea typeface="宋体" charset="-122"/>
              </a:rPr>
              <a:t>Assign each point to its closest center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Greedy Approximation Example</a:t>
            </a:r>
            <a:endParaRPr lang="en-US" altLang="zh-CN" sz="2800" smtClean="0">
              <a:latin typeface="Arial" charset="0"/>
              <a:ea typeface="宋体" charset="-122"/>
            </a:endParaRPr>
          </a:p>
        </p:txBody>
      </p:sp>
      <p:sp>
        <p:nvSpPr>
          <p:cNvPr id="72707" name="Oval 3"/>
          <p:cNvSpPr>
            <a:spLocks noChangeArrowheads="1"/>
          </p:cNvSpPr>
          <p:nvPr/>
        </p:nvSpPr>
        <p:spPr bwMode="auto">
          <a:xfrm>
            <a:off x="1371600" y="2571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08" name="Oval 4"/>
          <p:cNvSpPr>
            <a:spLocks noChangeArrowheads="1"/>
          </p:cNvSpPr>
          <p:nvPr/>
        </p:nvSpPr>
        <p:spPr bwMode="auto">
          <a:xfrm>
            <a:off x="5410200" y="24955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2709" name="Oval 5"/>
          <p:cNvSpPr>
            <a:spLocks noChangeArrowheads="1"/>
          </p:cNvSpPr>
          <p:nvPr/>
        </p:nvSpPr>
        <p:spPr bwMode="auto">
          <a:xfrm>
            <a:off x="3657600" y="57721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2710" name="Oval 6"/>
          <p:cNvSpPr>
            <a:spLocks noChangeArrowheads="1"/>
          </p:cNvSpPr>
          <p:nvPr/>
        </p:nvSpPr>
        <p:spPr bwMode="auto">
          <a:xfrm>
            <a:off x="7010400" y="41719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2711" name="Oval 7"/>
          <p:cNvSpPr>
            <a:spLocks noChangeArrowheads="1"/>
          </p:cNvSpPr>
          <p:nvPr/>
        </p:nvSpPr>
        <p:spPr bwMode="auto">
          <a:xfrm>
            <a:off x="30480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12" name="Oval 8"/>
          <p:cNvSpPr>
            <a:spLocks noChangeArrowheads="1"/>
          </p:cNvSpPr>
          <p:nvPr/>
        </p:nvSpPr>
        <p:spPr bwMode="auto">
          <a:xfrm>
            <a:off x="2133600" y="33337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2713" name="Oval 9"/>
          <p:cNvSpPr>
            <a:spLocks noChangeArrowheads="1"/>
          </p:cNvSpPr>
          <p:nvPr/>
        </p:nvSpPr>
        <p:spPr bwMode="auto">
          <a:xfrm>
            <a:off x="2590800" y="2647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14" name="Oval 10"/>
          <p:cNvSpPr>
            <a:spLocks noChangeArrowheads="1"/>
          </p:cNvSpPr>
          <p:nvPr/>
        </p:nvSpPr>
        <p:spPr bwMode="auto">
          <a:xfrm>
            <a:off x="5105400" y="2952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15" name="Oval 11"/>
          <p:cNvSpPr>
            <a:spLocks noChangeArrowheads="1"/>
          </p:cNvSpPr>
          <p:nvPr/>
        </p:nvSpPr>
        <p:spPr bwMode="auto">
          <a:xfrm>
            <a:off x="46482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16" name="Oval 12"/>
          <p:cNvSpPr>
            <a:spLocks noChangeArrowheads="1"/>
          </p:cNvSpPr>
          <p:nvPr/>
        </p:nvSpPr>
        <p:spPr bwMode="auto">
          <a:xfrm>
            <a:off x="1828800" y="4248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17" name="Oval 13"/>
          <p:cNvSpPr>
            <a:spLocks noChangeArrowheads="1"/>
          </p:cNvSpPr>
          <p:nvPr/>
        </p:nvSpPr>
        <p:spPr bwMode="auto">
          <a:xfrm>
            <a:off x="3581400" y="4095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18" name="Oval 14"/>
          <p:cNvSpPr>
            <a:spLocks noChangeArrowheads="1"/>
          </p:cNvSpPr>
          <p:nvPr/>
        </p:nvSpPr>
        <p:spPr bwMode="auto">
          <a:xfrm>
            <a:off x="3429000" y="3181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19" name="Oval 15"/>
          <p:cNvSpPr>
            <a:spLocks noChangeArrowheads="1"/>
          </p:cNvSpPr>
          <p:nvPr/>
        </p:nvSpPr>
        <p:spPr bwMode="auto">
          <a:xfrm>
            <a:off x="5943600" y="4933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20" name="Oval 16"/>
          <p:cNvSpPr>
            <a:spLocks noChangeArrowheads="1"/>
          </p:cNvSpPr>
          <p:nvPr/>
        </p:nvSpPr>
        <p:spPr bwMode="auto">
          <a:xfrm>
            <a:off x="1905000" y="5314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21" name="Oval 17"/>
          <p:cNvSpPr>
            <a:spLocks noChangeArrowheads="1"/>
          </p:cNvSpPr>
          <p:nvPr/>
        </p:nvSpPr>
        <p:spPr bwMode="auto">
          <a:xfrm>
            <a:off x="5486400" y="3943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22" name="Oval 18"/>
          <p:cNvSpPr>
            <a:spLocks noChangeArrowheads="1"/>
          </p:cNvSpPr>
          <p:nvPr/>
        </p:nvSpPr>
        <p:spPr bwMode="auto">
          <a:xfrm>
            <a:off x="5334000" y="5695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23" name="Oval 19"/>
          <p:cNvSpPr>
            <a:spLocks noChangeArrowheads="1"/>
          </p:cNvSpPr>
          <p:nvPr/>
        </p:nvSpPr>
        <p:spPr bwMode="auto">
          <a:xfrm>
            <a:off x="6400800" y="3105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24" name="Oval 20"/>
          <p:cNvSpPr>
            <a:spLocks noChangeArrowheads="1"/>
          </p:cNvSpPr>
          <p:nvPr/>
        </p:nvSpPr>
        <p:spPr bwMode="auto">
          <a:xfrm>
            <a:off x="3962400" y="2266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25" name="Oval 21"/>
          <p:cNvSpPr>
            <a:spLocks noChangeArrowheads="1"/>
          </p:cNvSpPr>
          <p:nvPr/>
        </p:nvSpPr>
        <p:spPr bwMode="auto">
          <a:xfrm>
            <a:off x="6172200" y="4324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26" name="Oval 22"/>
          <p:cNvSpPr>
            <a:spLocks noChangeArrowheads="1"/>
          </p:cNvSpPr>
          <p:nvPr/>
        </p:nvSpPr>
        <p:spPr bwMode="auto">
          <a:xfrm>
            <a:off x="3810000" y="3790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2727" name="Text Box 23"/>
          <p:cNvSpPr txBox="1">
            <a:spLocks noChangeArrowheads="1"/>
          </p:cNvSpPr>
          <p:nvPr/>
        </p:nvSpPr>
        <p:spPr bwMode="auto">
          <a:xfrm>
            <a:off x="974725" y="1363663"/>
            <a:ext cx="1773238" cy="396875"/>
          </a:xfrm>
          <a:prstGeom prst="rect">
            <a:avLst/>
          </a:prstGeom>
          <a:noFill/>
          <a:ln w="19050">
            <a:noFill/>
            <a:miter lim="800000"/>
            <a:headEnd/>
            <a:tailEnd/>
          </a:ln>
        </p:spPr>
        <p:txBody>
          <a:bodyPr wrap="none">
            <a:spAutoFit/>
          </a:bodyPr>
          <a:lstStyle/>
          <a:p>
            <a:pPr algn="l"/>
            <a:r>
              <a:rPr lang="en-US" altLang="zh-CN" sz="2000">
                <a:solidFill>
                  <a:schemeClr val="tx1"/>
                </a:solidFill>
                <a:ea typeface="宋体" charset="-122"/>
              </a:rPr>
              <a:t>n = 20,   K = 4</a:t>
            </a:r>
          </a:p>
        </p:txBody>
      </p:sp>
      <p:sp>
        <p:nvSpPr>
          <p:cNvPr id="72728" name="Text Box 24"/>
          <p:cNvSpPr txBox="1">
            <a:spLocks noChangeArrowheads="1"/>
          </p:cNvSpPr>
          <p:nvPr/>
        </p:nvSpPr>
        <p:spPr bwMode="auto">
          <a:xfrm>
            <a:off x="1752600" y="32575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1</a:t>
            </a:r>
          </a:p>
        </p:txBody>
      </p:sp>
      <p:sp>
        <p:nvSpPr>
          <p:cNvPr id="72729" name="Text Box 25"/>
          <p:cNvSpPr txBox="1">
            <a:spLocks noChangeArrowheads="1"/>
          </p:cNvSpPr>
          <p:nvPr/>
        </p:nvSpPr>
        <p:spPr bwMode="auto">
          <a:xfrm>
            <a:off x="7162800" y="40957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2</a:t>
            </a:r>
          </a:p>
        </p:txBody>
      </p:sp>
      <p:sp>
        <p:nvSpPr>
          <p:cNvPr id="72730" name="Text Box 26"/>
          <p:cNvSpPr txBox="1">
            <a:spLocks noChangeArrowheads="1"/>
          </p:cNvSpPr>
          <p:nvPr/>
        </p:nvSpPr>
        <p:spPr bwMode="auto">
          <a:xfrm>
            <a:off x="3352800" y="58483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3</a:t>
            </a:r>
          </a:p>
        </p:txBody>
      </p:sp>
      <p:sp>
        <p:nvSpPr>
          <p:cNvPr id="72731" name="Text Box 27"/>
          <p:cNvSpPr txBox="1">
            <a:spLocks noChangeArrowheads="1"/>
          </p:cNvSpPr>
          <p:nvPr/>
        </p:nvSpPr>
        <p:spPr bwMode="auto">
          <a:xfrm>
            <a:off x="5486400" y="21145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4</a:t>
            </a:r>
          </a:p>
        </p:txBody>
      </p:sp>
      <p:sp>
        <p:nvSpPr>
          <p:cNvPr id="72732" name="Line 28"/>
          <p:cNvSpPr>
            <a:spLocks noChangeShapeType="1"/>
          </p:cNvSpPr>
          <p:nvPr/>
        </p:nvSpPr>
        <p:spPr bwMode="auto">
          <a:xfrm>
            <a:off x="3124200" y="4933950"/>
            <a:ext cx="609600" cy="914400"/>
          </a:xfrm>
          <a:prstGeom prst="line">
            <a:avLst/>
          </a:prstGeom>
          <a:noFill/>
          <a:ln w="19050">
            <a:solidFill>
              <a:srgbClr val="CC0000"/>
            </a:solidFill>
            <a:round/>
            <a:headEnd/>
            <a:tailEnd/>
          </a:ln>
        </p:spPr>
        <p:txBody>
          <a:bodyPr wrap="none">
            <a:spAutoFit/>
          </a:bodyPr>
          <a:lstStyle/>
          <a:p>
            <a:endParaRPr lang="zh-CN" altLang="en-US"/>
          </a:p>
        </p:txBody>
      </p:sp>
      <p:sp>
        <p:nvSpPr>
          <p:cNvPr id="72733" name="Line 29"/>
          <p:cNvSpPr>
            <a:spLocks noChangeShapeType="1"/>
          </p:cNvSpPr>
          <p:nvPr/>
        </p:nvSpPr>
        <p:spPr bwMode="auto">
          <a:xfrm flipH="1" flipV="1">
            <a:off x="1981200" y="5391150"/>
            <a:ext cx="1752600" cy="457200"/>
          </a:xfrm>
          <a:prstGeom prst="line">
            <a:avLst/>
          </a:prstGeom>
          <a:noFill/>
          <a:ln w="19050">
            <a:solidFill>
              <a:srgbClr val="CC0000"/>
            </a:solidFill>
            <a:round/>
            <a:headEnd/>
            <a:tailEnd/>
          </a:ln>
        </p:spPr>
        <p:txBody>
          <a:bodyPr wrap="none">
            <a:spAutoFit/>
          </a:bodyPr>
          <a:lstStyle/>
          <a:p>
            <a:endParaRPr lang="zh-CN" altLang="en-US"/>
          </a:p>
        </p:txBody>
      </p:sp>
      <p:sp>
        <p:nvSpPr>
          <p:cNvPr id="72734" name="Line 30"/>
          <p:cNvSpPr>
            <a:spLocks noChangeShapeType="1"/>
          </p:cNvSpPr>
          <p:nvPr/>
        </p:nvSpPr>
        <p:spPr bwMode="auto">
          <a:xfrm flipH="1">
            <a:off x="1905000" y="3409950"/>
            <a:ext cx="304800" cy="914400"/>
          </a:xfrm>
          <a:prstGeom prst="line">
            <a:avLst/>
          </a:prstGeom>
          <a:noFill/>
          <a:ln w="19050">
            <a:solidFill>
              <a:srgbClr val="CC0000"/>
            </a:solidFill>
            <a:round/>
            <a:headEnd/>
            <a:tailEnd/>
          </a:ln>
        </p:spPr>
        <p:txBody>
          <a:bodyPr wrap="none">
            <a:spAutoFit/>
          </a:bodyPr>
          <a:lstStyle/>
          <a:p>
            <a:endParaRPr lang="zh-CN" altLang="en-US"/>
          </a:p>
        </p:txBody>
      </p:sp>
      <p:sp>
        <p:nvSpPr>
          <p:cNvPr id="72735" name="Line 31"/>
          <p:cNvSpPr>
            <a:spLocks noChangeShapeType="1"/>
          </p:cNvSpPr>
          <p:nvPr/>
        </p:nvSpPr>
        <p:spPr bwMode="auto">
          <a:xfrm flipH="1" flipV="1">
            <a:off x="1447800" y="2647950"/>
            <a:ext cx="762000" cy="762000"/>
          </a:xfrm>
          <a:prstGeom prst="line">
            <a:avLst/>
          </a:prstGeom>
          <a:noFill/>
          <a:ln w="19050">
            <a:solidFill>
              <a:srgbClr val="CC0000"/>
            </a:solidFill>
            <a:round/>
            <a:headEnd/>
            <a:tailEnd/>
          </a:ln>
        </p:spPr>
        <p:txBody>
          <a:bodyPr wrap="none">
            <a:spAutoFit/>
          </a:bodyPr>
          <a:lstStyle/>
          <a:p>
            <a:endParaRPr lang="zh-CN" altLang="en-US"/>
          </a:p>
        </p:txBody>
      </p:sp>
      <p:sp>
        <p:nvSpPr>
          <p:cNvPr id="72736" name="Line 32"/>
          <p:cNvSpPr>
            <a:spLocks noChangeShapeType="1"/>
          </p:cNvSpPr>
          <p:nvPr/>
        </p:nvSpPr>
        <p:spPr bwMode="auto">
          <a:xfrm flipV="1">
            <a:off x="2209800" y="2724150"/>
            <a:ext cx="457200" cy="685800"/>
          </a:xfrm>
          <a:prstGeom prst="line">
            <a:avLst/>
          </a:prstGeom>
          <a:noFill/>
          <a:ln w="19050">
            <a:solidFill>
              <a:srgbClr val="CC0000"/>
            </a:solidFill>
            <a:round/>
            <a:headEnd/>
            <a:tailEnd/>
          </a:ln>
        </p:spPr>
        <p:txBody>
          <a:bodyPr wrap="none">
            <a:spAutoFit/>
          </a:bodyPr>
          <a:lstStyle/>
          <a:p>
            <a:endParaRPr lang="zh-CN" altLang="en-US"/>
          </a:p>
        </p:txBody>
      </p:sp>
      <p:sp>
        <p:nvSpPr>
          <p:cNvPr id="72737" name="Line 33"/>
          <p:cNvSpPr>
            <a:spLocks noChangeShapeType="1"/>
          </p:cNvSpPr>
          <p:nvPr/>
        </p:nvSpPr>
        <p:spPr bwMode="auto">
          <a:xfrm flipV="1">
            <a:off x="2209800" y="3257550"/>
            <a:ext cx="1295400" cy="152400"/>
          </a:xfrm>
          <a:prstGeom prst="line">
            <a:avLst/>
          </a:prstGeom>
          <a:noFill/>
          <a:ln w="19050">
            <a:solidFill>
              <a:srgbClr val="CC0000"/>
            </a:solidFill>
            <a:round/>
            <a:headEnd/>
            <a:tailEnd/>
          </a:ln>
        </p:spPr>
        <p:txBody>
          <a:bodyPr wrap="none">
            <a:spAutoFit/>
          </a:bodyPr>
          <a:lstStyle/>
          <a:p>
            <a:endParaRPr lang="zh-CN" altLang="en-US"/>
          </a:p>
        </p:txBody>
      </p:sp>
      <p:sp>
        <p:nvSpPr>
          <p:cNvPr id="72738" name="Line 34"/>
          <p:cNvSpPr>
            <a:spLocks noChangeShapeType="1"/>
          </p:cNvSpPr>
          <p:nvPr/>
        </p:nvSpPr>
        <p:spPr bwMode="auto">
          <a:xfrm>
            <a:off x="2209800" y="3409950"/>
            <a:ext cx="1676400" cy="457200"/>
          </a:xfrm>
          <a:prstGeom prst="line">
            <a:avLst/>
          </a:prstGeom>
          <a:noFill/>
          <a:ln w="19050">
            <a:solidFill>
              <a:srgbClr val="CC0000"/>
            </a:solidFill>
            <a:round/>
            <a:headEnd/>
            <a:tailEnd/>
          </a:ln>
        </p:spPr>
        <p:txBody>
          <a:bodyPr wrap="none">
            <a:spAutoFit/>
          </a:bodyPr>
          <a:lstStyle/>
          <a:p>
            <a:endParaRPr lang="zh-CN" altLang="en-US"/>
          </a:p>
        </p:txBody>
      </p:sp>
      <p:sp>
        <p:nvSpPr>
          <p:cNvPr id="72739" name="Line 35"/>
          <p:cNvSpPr>
            <a:spLocks noChangeShapeType="1"/>
          </p:cNvSpPr>
          <p:nvPr/>
        </p:nvSpPr>
        <p:spPr bwMode="auto">
          <a:xfrm>
            <a:off x="2209800" y="3409950"/>
            <a:ext cx="1447800" cy="762000"/>
          </a:xfrm>
          <a:prstGeom prst="line">
            <a:avLst/>
          </a:prstGeom>
          <a:noFill/>
          <a:ln w="19050">
            <a:solidFill>
              <a:srgbClr val="CC0000"/>
            </a:solidFill>
            <a:round/>
            <a:headEnd/>
            <a:tailEnd/>
          </a:ln>
        </p:spPr>
        <p:txBody>
          <a:bodyPr wrap="none">
            <a:spAutoFit/>
          </a:bodyPr>
          <a:lstStyle/>
          <a:p>
            <a:endParaRPr lang="zh-CN" altLang="en-US"/>
          </a:p>
        </p:txBody>
      </p:sp>
      <p:sp>
        <p:nvSpPr>
          <p:cNvPr id="72740" name="Line 36"/>
          <p:cNvSpPr>
            <a:spLocks noChangeShapeType="1"/>
          </p:cNvSpPr>
          <p:nvPr/>
        </p:nvSpPr>
        <p:spPr bwMode="auto">
          <a:xfrm flipV="1">
            <a:off x="3733800" y="4933950"/>
            <a:ext cx="990600" cy="914400"/>
          </a:xfrm>
          <a:prstGeom prst="line">
            <a:avLst/>
          </a:prstGeom>
          <a:noFill/>
          <a:ln w="19050">
            <a:solidFill>
              <a:srgbClr val="CC0000"/>
            </a:solidFill>
            <a:round/>
            <a:headEnd/>
            <a:tailEnd/>
          </a:ln>
        </p:spPr>
        <p:txBody>
          <a:bodyPr wrap="none">
            <a:spAutoFit/>
          </a:bodyPr>
          <a:lstStyle/>
          <a:p>
            <a:endParaRPr lang="zh-CN" altLang="en-US"/>
          </a:p>
        </p:txBody>
      </p:sp>
      <p:sp>
        <p:nvSpPr>
          <p:cNvPr id="72741" name="Line 37"/>
          <p:cNvSpPr>
            <a:spLocks noChangeShapeType="1"/>
          </p:cNvSpPr>
          <p:nvPr/>
        </p:nvSpPr>
        <p:spPr bwMode="auto">
          <a:xfrm flipV="1">
            <a:off x="3733800" y="5772150"/>
            <a:ext cx="1676400" cy="76200"/>
          </a:xfrm>
          <a:prstGeom prst="line">
            <a:avLst/>
          </a:prstGeom>
          <a:noFill/>
          <a:ln w="19050">
            <a:solidFill>
              <a:srgbClr val="CC0000"/>
            </a:solidFill>
            <a:round/>
            <a:headEnd/>
            <a:tailEnd/>
          </a:ln>
        </p:spPr>
        <p:txBody>
          <a:bodyPr wrap="none">
            <a:spAutoFit/>
          </a:bodyPr>
          <a:lstStyle/>
          <a:p>
            <a:endParaRPr lang="zh-CN" altLang="en-US"/>
          </a:p>
        </p:txBody>
      </p:sp>
      <p:sp>
        <p:nvSpPr>
          <p:cNvPr id="72742" name="Line 38"/>
          <p:cNvSpPr>
            <a:spLocks noChangeShapeType="1"/>
          </p:cNvSpPr>
          <p:nvPr/>
        </p:nvSpPr>
        <p:spPr bwMode="auto">
          <a:xfrm flipH="1">
            <a:off x="5181600" y="2571750"/>
            <a:ext cx="304800" cy="457200"/>
          </a:xfrm>
          <a:prstGeom prst="line">
            <a:avLst/>
          </a:prstGeom>
          <a:noFill/>
          <a:ln w="19050">
            <a:solidFill>
              <a:srgbClr val="CC0000"/>
            </a:solidFill>
            <a:round/>
            <a:headEnd/>
            <a:tailEnd/>
          </a:ln>
        </p:spPr>
        <p:txBody>
          <a:bodyPr wrap="none">
            <a:spAutoFit/>
          </a:bodyPr>
          <a:lstStyle/>
          <a:p>
            <a:endParaRPr lang="zh-CN" altLang="en-US"/>
          </a:p>
        </p:txBody>
      </p:sp>
      <p:sp>
        <p:nvSpPr>
          <p:cNvPr id="72743" name="Line 39"/>
          <p:cNvSpPr>
            <a:spLocks noChangeShapeType="1"/>
          </p:cNvSpPr>
          <p:nvPr/>
        </p:nvSpPr>
        <p:spPr bwMode="auto">
          <a:xfrm flipH="1" flipV="1">
            <a:off x="4038600" y="2343150"/>
            <a:ext cx="1447800" cy="228600"/>
          </a:xfrm>
          <a:prstGeom prst="line">
            <a:avLst/>
          </a:prstGeom>
          <a:noFill/>
          <a:ln w="19050">
            <a:solidFill>
              <a:srgbClr val="CC0000"/>
            </a:solidFill>
            <a:round/>
            <a:headEnd/>
            <a:tailEnd/>
          </a:ln>
        </p:spPr>
        <p:txBody>
          <a:bodyPr wrap="none">
            <a:spAutoFit/>
          </a:bodyPr>
          <a:lstStyle/>
          <a:p>
            <a:endParaRPr lang="zh-CN" altLang="en-US"/>
          </a:p>
        </p:txBody>
      </p:sp>
      <p:sp>
        <p:nvSpPr>
          <p:cNvPr id="72744" name="Line 40"/>
          <p:cNvSpPr>
            <a:spLocks noChangeShapeType="1"/>
          </p:cNvSpPr>
          <p:nvPr/>
        </p:nvSpPr>
        <p:spPr bwMode="auto">
          <a:xfrm>
            <a:off x="5486400" y="2571750"/>
            <a:ext cx="990600" cy="609600"/>
          </a:xfrm>
          <a:prstGeom prst="line">
            <a:avLst/>
          </a:prstGeom>
          <a:noFill/>
          <a:ln w="19050">
            <a:solidFill>
              <a:srgbClr val="CC0000"/>
            </a:solidFill>
            <a:round/>
            <a:headEnd/>
            <a:tailEnd/>
          </a:ln>
        </p:spPr>
        <p:txBody>
          <a:bodyPr wrap="none">
            <a:spAutoFit/>
          </a:bodyPr>
          <a:lstStyle/>
          <a:p>
            <a:endParaRPr lang="zh-CN" altLang="en-US"/>
          </a:p>
        </p:txBody>
      </p:sp>
      <p:sp>
        <p:nvSpPr>
          <p:cNvPr id="72745" name="Line 41"/>
          <p:cNvSpPr>
            <a:spLocks noChangeShapeType="1"/>
          </p:cNvSpPr>
          <p:nvPr/>
        </p:nvSpPr>
        <p:spPr bwMode="auto">
          <a:xfrm flipH="1" flipV="1">
            <a:off x="5562600" y="4019550"/>
            <a:ext cx="1524000" cy="228600"/>
          </a:xfrm>
          <a:prstGeom prst="line">
            <a:avLst/>
          </a:prstGeom>
          <a:noFill/>
          <a:ln w="19050">
            <a:solidFill>
              <a:srgbClr val="CC0000"/>
            </a:solidFill>
            <a:round/>
            <a:headEnd/>
            <a:tailEnd/>
          </a:ln>
        </p:spPr>
        <p:txBody>
          <a:bodyPr wrap="none">
            <a:spAutoFit/>
          </a:bodyPr>
          <a:lstStyle/>
          <a:p>
            <a:endParaRPr lang="zh-CN" altLang="en-US"/>
          </a:p>
        </p:txBody>
      </p:sp>
      <p:sp>
        <p:nvSpPr>
          <p:cNvPr id="72746" name="Line 42"/>
          <p:cNvSpPr>
            <a:spLocks noChangeShapeType="1"/>
          </p:cNvSpPr>
          <p:nvPr/>
        </p:nvSpPr>
        <p:spPr bwMode="auto">
          <a:xfrm flipH="1">
            <a:off x="6248400" y="4248150"/>
            <a:ext cx="838200" cy="152400"/>
          </a:xfrm>
          <a:prstGeom prst="line">
            <a:avLst/>
          </a:prstGeom>
          <a:noFill/>
          <a:ln w="19050">
            <a:solidFill>
              <a:srgbClr val="CC0000"/>
            </a:solidFill>
            <a:round/>
            <a:headEnd/>
            <a:tailEnd/>
          </a:ln>
        </p:spPr>
        <p:txBody>
          <a:bodyPr wrap="none">
            <a:spAutoFit/>
          </a:bodyPr>
          <a:lstStyle/>
          <a:p>
            <a:endParaRPr lang="zh-CN" altLang="en-US"/>
          </a:p>
        </p:txBody>
      </p:sp>
      <p:sp>
        <p:nvSpPr>
          <p:cNvPr id="72747" name="Line 43"/>
          <p:cNvSpPr>
            <a:spLocks noChangeShapeType="1"/>
          </p:cNvSpPr>
          <p:nvPr/>
        </p:nvSpPr>
        <p:spPr bwMode="auto">
          <a:xfrm flipH="1">
            <a:off x="6019800" y="4248150"/>
            <a:ext cx="1066800" cy="762000"/>
          </a:xfrm>
          <a:prstGeom prst="line">
            <a:avLst/>
          </a:prstGeom>
          <a:noFill/>
          <a:ln w="19050">
            <a:solidFill>
              <a:srgbClr val="CC0000"/>
            </a:solidFill>
            <a:round/>
            <a:headEnd/>
            <a:tailEnd/>
          </a:ln>
        </p:spPr>
        <p:txBody>
          <a:bodyPr wrap="none">
            <a:spAutoFit/>
          </a:bodyPr>
          <a:lstStyle/>
          <a:p>
            <a:endParaRPr lang="zh-CN" altLang="en-US"/>
          </a:p>
        </p:txBody>
      </p:sp>
      <p:sp>
        <p:nvSpPr>
          <p:cNvPr id="72748" name="Freeform 44"/>
          <p:cNvSpPr>
            <a:spLocks/>
          </p:cNvSpPr>
          <p:nvPr/>
        </p:nvSpPr>
        <p:spPr bwMode="auto">
          <a:xfrm>
            <a:off x="1054100" y="2216150"/>
            <a:ext cx="3187700" cy="2654300"/>
          </a:xfrm>
          <a:custGeom>
            <a:avLst/>
            <a:gdLst>
              <a:gd name="T0" fmla="*/ 2147483647 w 2008"/>
              <a:gd name="T1" fmla="*/ 2147483647 h 1672"/>
              <a:gd name="T2" fmla="*/ 2147483647 w 2008"/>
              <a:gd name="T3" fmla="*/ 2147483647 h 1672"/>
              <a:gd name="T4" fmla="*/ 2147483647 w 2008"/>
              <a:gd name="T5" fmla="*/ 2147483647 h 1672"/>
              <a:gd name="T6" fmla="*/ 2147483647 w 2008"/>
              <a:gd name="T7" fmla="*/ 2147483647 h 1672"/>
              <a:gd name="T8" fmla="*/ 2147483647 w 2008"/>
              <a:gd name="T9" fmla="*/ 2147483647 h 1672"/>
              <a:gd name="T10" fmla="*/ 2147483647 w 2008"/>
              <a:gd name="T11" fmla="*/ 2147483647 h 1672"/>
              <a:gd name="T12" fmla="*/ 0 60000 65536"/>
              <a:gd name="T13" fmla="*/ 0 60000 65536"/>
              <a:gd name="T14" fmla="*/ 0 60000 65536"/>
              <a:gd name="T15" fmla="*/ 0 60000 65536"/>
              <a:gd name="T16" fmla="*/ 0 60000 65536"/>
              <a:gd name="T17" fmla="*/ 0 60000 65536"/>
              <a:gd name="T18" fmla="*/ 0 w 2008"/>
              <a:gd name="T19" fmla="*/ 0 h 1672"/>
              <a:gd name="T20" fmla="*/ 2008 w 2008"/>
              <a:gd name="T21" fmla="*/ 1672 h 1672"/>
            </a:gdLst>
            <a:ahLst/>
            <a:cxnLst>
              <a:cxn ang="T12">
                <a:pos x="T0" y="T1"/>
              </a:cxn>
              <a:cxn ang="T13">
                <a:pos x="T2" y="T3"/>
              </a:cxn>
              <a:cxn ang="T14">
                <a:pos x="T4" y="T5"/>
              </a:cxn>
              <a:cxn ang="T15">
                <a:pos x="T6" y="T7"/>
              </a:cxn>
              <a:cxn ang="T16">
                <a:pos x="T8" y="T9"/>
              </a:cxn>
              <a:cxn ang="T17">
                <a:pos x="T10" y="T11"/>
              </a:cxn>
            </a:cxnLst>
            <a:rect l="T18" t="T19" r="T20" b="T21"/>
            <a:pathLst>
              <a:path w="2008" h="1672">
                <a:moveTo>
                  <a:pt x="104" y="224"/>
                </a:moveTo>
                <a:cubicBezTo>
                  <a:pt x="208" y="0"/>
                  <a:pt x="760" y="8"/>
                  <a:pt x="1064" y="128"/>
                </a:cubicBezTo>
                <a:cubicBezTo>
                  <a:pt x="1368" y="248"/>
                  <a:pt x="1848" y="728"/>
                  <a:pt x="1928" y="944"/>
                </a:cubicBezTo>
                <a:cubicBezTo>
                  <a:pt x="2008" y="1160"/>
                  <a:pt x="1792" y="1336"/>
                  <a:pt x="1544" y="1424"/>
                </a:cubicBezTo>
                <a:cubicBezTo>
                  <a:pt x="1296" y="1512"/>
                  <a:pt x="680" y="1672"/>
                  <a:pt x="440" y="1472"/>
                </a:cubicBezTo>
                <a:cubicBezTo>
                  <a:pt x="200" y="1272"/>
                  <a:pt x="0" y="448"/>
                  <a:pt x="104" y="224"/>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72749" name="Freeform 45"/>
          <p:cNvSpPr>
            <a:spLocks/>
          </p:cNvSpPr>
          <p:nvPr/>
        </p:nvSpPr>
        <p:spPr bwMode="auto">
          <a:xfrm>
            <a:off x="1562100" y="4540250"/>
            <a:ext cx="4279900" cy="1828800"/>
          </a:xfrm>
          <a:custGeom>
            <a:avLst/>
            <a:gdLst>
              <a:gd name="T0" fmla="*/ 2147483647 w 2696"/>
              <a:gd name="T1" fmla="*/ 2147483647 h 1152"/>
              <a:gd name="T2" fmla="*/ 2147483647 w 2696"/>
              <a:gd name="T3" fmla="*/ 2147483647 h 1152"/>
              <a:gd name="T4" fmla="*/ 2147483647 w 2696"/>
              <a:gd name="T5" fmla="*/ 2147483647 h 1152"/>
              <a:gd name="T6" fmla="*/ 2147483647 w 2696"/>
              <a:gd name="T7" fmla="*/ 2147483647 h 1152"/>
              <a:gd name="T8" fmla="*/ 2147483647 w 2696"/>
              <a:gd name="T9" fmla="*/ 2147483647 h 1152"/>
              <a:gd name="T10" fmla="*/ 2147483647 w 2696"/>
              <a:gd name="T11" fmla="*/ 2147483647 h 1152"/>
              <a:gd name="T12" fmla="*/ 2147483647 w 2696"/>
              <a:gd name="T13" fmla="*/ 2147483647 h 1152"/>
              <a:gd name="T14" fmla="*/ 0 60000 65536"/>
              <a:gd name="T15" fmla="*/ 0 60000 65536"/>
              <a:gd name="T16" fmla="*/ 0 60000 65536"/>
              <a:gd name="T17" fmla="*/ 0 60000 65536"/>
              <a:gd name="T18" fmla="*/ 0 60000 65536"/>
              <a:gd name="T19" fmla="*/ 0 60000 65536"/>
              <a:gd name="T20" fmla="*/ 0 60000 65536"/>
              <a:gd name="T21" fmla="*/ 0 w 2696"/>
              <a:gd name="T22" fmla="*/ 0 h 1152"/>
              <a:gd name="T23" fmla="*/ 2696 w 2696"/>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96" h="1152">
                <a:moveTo>
                  <a:pt x="552" y="200"/>
                </a:moveTo>
                <a:cubicBezTo>
                  <a:pt x="880" y="128"/>
                  <a:pt x="1640" y="0"/>
                  <a:pt x="1992" y="104"/>
                </a:cubicBezTo>
                <a:cubicBezTo>
                  <a:pt x="2344" y="208"/>
                  <a:pt x="2696" y="664"/>
                  <a:pt x="2664" y="824"/>
                </a:cubicBezTo>
                <a:cubicBezTo>
                  <a:pt x="2632" y="984"/>
                  <a:pt x="2128" y="1024"/>
                  <a:pt x="1800" y="1064"/>
                </a:cubicBezTo>
                <a:cubicBezTo>
                  <a:pt x="1472" y="1104"/>
                  <a:pt x="992" y="1152"/>
                  <a:pt x="696" y="1064"/>
                </a:cubicBezTo>
                <a:cubicBezTo>
                  <a:pt x="400" y="976"/>
                  <a:pt x="48" y="680"/>
                  <a:pt x="24" y="536"/>
                </a:cubicBezTo>
                <a:cubicBezTo>
                  <a:pt x="0" y="392"/>
                  <a:pt x="224" y="272"/>
                  <a:pt x="552" y="200"/>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72750" name="Freeform 46"/>
          <p:cNvSpPr>
            <a:spLocks/>
          </p:cNvSpPr>
          <p:nvPr/>
        </p:nvSpPr>
        <p:spPr bwMode="auto">
          <a:xfrm>
            <a:off x="5137150" y="3702050"/>
            <a:ext cx="2678113" cy="1701800"/>
          </a:xfrm>
          <a:custGeom>
            <a:avLst/>
            <a:gdLst>
              <a:gd name="T0" fmla="*/ 2147483647 w 1687"/>
              <a:gd name="T1" fmla="*/ 2147483647 h 1072"/>
              <a:gd name="T2" fmla="*/ 2147483647 w 1687"/>
              <a:gd name="T3" fmla="*/ 2147483647 h 1072"/>
              <a:gd name="T4" fmla="*/ 2147483647 w 1687"/>
              <a:gd name="T5" fmla="*/ 2147483647 h 1072"/>
              <a:gd name="T6" fmla="*/ 2147483647 w 1687"/>
              <a:gd name="T7" fmla="*/ 2147483647 h 1072"/>
              <a:gd name="T8" fmla="*/ 2147483647 w 1687"/>
              <a:gd name="T9" fmla="*/ 2147483647 h 1072"/>
              <a:gd name="T10" fmla="*/ 2147483647 w 1687"/>
              <a:gd name="T11" fmla="*/ 2147483647 h 1072"/>
              <a:gd name="T12" fmla="*/ 0 60000 65536"/>
              <a:gd name="T13" fmla="*/ 0 60000 65536"/>
              <a:gd name="T14" fmla="*/ 0 60000 65536"/>
              <a:gd name="T15" fmla="*/ 0 60000 65536"/>
              <a:gd name="T16" fmla="*/ 0 60000 65536"/>
              <a:gd name="T17" fmla="*/ 0 60000 65536"/>
              <a:gd name="T18" fmla="*/ 0 w 1687"/>
              <a:gd name="T19" fmla="*/ 0 h 1072"/>
              <a:gd name="T20" fmla="*/ 1687 w 1687"/>
              <a:gd name="T21" fmla="*/ 1072 h 1072"/>
            </a:gdLst>
            <a:ahLst/>
            <a:cxnLst>
              <a:cxn ang="T12">
                <a:pos x="T0" y="T1"/>
              </a:cxn>
              <a:cxn ang="T13">
                <a:pos x="T2" y="T3"/>
              </a:cxn>
              <a:cxn ang="T14">
                <a:pos x="T4" y="T5"/>
              </a:cxn>
              <a:cxn ang="T15">
                <a:pos x="T6" y="T7"/>
              </a:cxn>
              <a:cxn ang="T16">
                <a:pos x="T8" y="T9"/>
              </a:cxn>
              <a:cxn ang="T17">
                <a:pos x="T10" y="T11"/>
              </a:cxn>
            </a:cxnLst>
            <a:rect l="T18" t="T19" r="T20" b="T21"/>
            <a:pathLst>
              <a:path w="1687" h="1072">
                <a:moveTo>
                  <a:pt x="200" y="112"/>
                </a:moveTo>
                <a:cubicBezTo>
                  <a:pt x="0" y="224"/>
                  <a:pt x="193" y="673"/>
                  <a:pt x="268" y="824"/>
                </a:cubicBezTo>
                <a:cubicBezTo>
                  <a:pt x="343" y="975"/>
                  <a:pt x="444" y="1072"/>
                  <a:pt x="652" y="1016"/>
                </a:cubicBezTo>
                <a:cubicBezTo>
                  <a:pt x="860" y="960"/>
                  <a:pt x="1380" y="632"/>
                  <a:pt x="1516" y="488"/>
                </a:cubicBezTo>
                <a:cubicBezTo>
                  <a:pt x="1652" y="344"/>
                  <a:pt x="1687" y="215"/>
                  <a:pt x="1468" y="152"/>
                </a:cubicBezTo>
                <a:cubicBezTo>
                  <a:pt x="1249" y="89"/>
                  <a:pt x="400" y="0"/>
                  <a:pt x="200" y="112"/>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72751" name="Freeform 47"/>
          <p:cNvSpPr>
            <a:spLocks/>
          </p:cNvSpPr>
          <p:nvPr/>
        </p:nvSpPr>
        <p:spPr bwMode="auto">
          <a:xfrm>
            <a:off x="3632200" y="1962150"/>
            <a:ext cx="3352800" cy="1422400"/>
          </a:xfrm>
          <a:custGeom>
            <a:avLst/>
            <a:gdLst>
              <a:gd name="T0" fmla="*/ 2147483647 w 2112"/>
              <a:gd name="T1" fmla="*/ 2147483647 h 896"/>
              <a:gd name="T2" fmla="*/ 2147483647 w 2112"/>
              <a:gd name="T3" fmla="*/ 2147483647 h 896"/>
              <a:gd name="T4" fmla="*/ 2147483647 w 2112"/>
              <a:gd name="T5" fmla="*/ 2147483647 h 896"/>
              <a:gd name="T6" fmla="*/ 2147483647 w 2112"/>
              <a:gd name="T7" fmla="*/ 2147483647 h 896"/>
              <a:gd name="T8" fmla="*/ 2147483647 w 2112"/>
              <a:gd name="T9" fmla="*/ 2147483647 h 896"/>
              <a:gd name="T10" fmla="*/ 2147483647 w 2112"/>
              <a:gd name="T11" fmla="*/ 2147483647 h 896"/>
              <a:gd name="T12" fmla="*/ 2147483647 w 2112"/>
              <a:gd name="T13" fmla="*/ 2147483647 h 896"/>
              <a:gd name="T14" fmla="*/ 0 60000 65536"/>
              <a:gd name="T15" fmla="*/ 0 60000 65536"/>
              <a:gd name="T16" fmla="*/ 0 60000 65536"/>
              <a:gd name="T17" fmla="*/ 0 60000 65536"/>
              <a:gd name="T18" fmla="*/ 0 60000 65536"/>
              <a:gd name="T19" fmla="*/ 0 60000 65536"/>
              <a:gd name="T20" fmla="*/ 0 60000 65536"/>
              <a:gd name="T21" fmla="*/ 0 w 2112"/>
              <a:gd name="T22" fmla="*/ 0 h 896"/>
              <a:gd name="T23" fmla="*/ 2112 w 2112"/>
              <a:gd name="T24" fmla="*/ 896 h 8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2" h="896">
                <a:moveTo>
                  <a:pt x="448" y="672"/>
                </a:moveTo>
                <a:cubicBezTo>
                  <a:pt x="584" y="800"/>
                  <a:pt x="736" y="832"/>
                  <a:pt x="976" y="864"/>
                </a:cubicBezTo>
                <a:cubicBezTo>
                  <a:pt x="1216" y="896"/>
                  <a:pt x="1712" y="896"/>
                  <a:pt x="1888" y="864"/>
                </a:cubicBezTo>
                <a:cubicBezTo>
                  <a:pt x="2064" y="832"/>
                  <a:pt x="2112" y="800"/>
                  <a:pt x="2032" y="672"/>
                </a:cubicBezTo>
                <a:cubicBezTo>
                  <a:pt x="1952" y="544"/>
                  <a:pt x="1720" y="192"/>
                  <a:pt x="1408" y="96"/>
                </a:cubicBezTo>
                <a:cubicBezTo>
                  <a:pt x="1096" y="0"/>
                  <a:pt x="320" y="0"/>
                  <a:pt x="160" y="96"/>
                </a:cubicBezTo>
                <a:cubicBezTo>
                  <a:pt x="0" y="192"/>
                  <a:pt x="312" y="544"/>
                  <a:pt x="448" y="672"/>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72752" name="Text Box 48"/>
          <p:cNvSpPr txBox="1">
            <a:spLocks noChangeArrowheads="1"/>
          </p:cNvSpPr>
          <p:nvPr/>
        </p:nvSpPr>
        <p:spPr bwMode="auto">
          <a:xfrm>
            <a:off x="3889375" y="6534150"/>
            <a:ext cx="1547813" cy="307975"/>
          </a:xfrm>
          <a:prstGeom prst="rect">
            <a:avLst/>
          </a:prstGeom>
          <a:noFill/>
          <a:ln w="19050">
            <a:solidFill>
              <a:srgbClr val="CC0000"/>
            </a:solidFill>
            <a:miter lim="800000"/>
            <a:headEnd/>
            <a:tailEnd/>
          </a:ln>
        </p:spPr>
        <p:txBody>
          <a:bodyPr wrap="none">
            <a:spAutoFit/>
          </a:bodyPr>
          <a:lstStyle/>
          <a:p>
            <a:r>
              <a:rPr lang="en-US" altLang="zh-CN" b="1">
                <a:solidFill>
                  <a:schemeClr val="tx1"/>
                </a:solidFill>
                <a:ea typeface="宋体" charset="-122"/>
              </a:rPr>
              <a:t>Form K clusters</a:t>
            </a:r>
          </a:p>
        </p:txBody>
      </p:sp>
      <p:sp>
        <p:nvSpPr>
          <p:cNvPr id="72753" name="Text Box 49"/>
          <p:cNvSpPr txBox="1">
            <a:spLocks noChangeArrowheads="1"/>
          </p:cNvSpPr>
          <p:nvPr/>
        </p:nvSpPr>
        <p:spPr bwMode="auto">
          <a:xfrm>
            <a:off x="822325" y="3336925"/>
            <a:ext cx="433388" cy="366713"/>
          </a:xfrm>
          <a:prstGeom prst="rect">
            <a:avLst/>
          </a:prstGeom>
          <a:noFill/>
          <a:ln w="19050">
            <a:noFill/>
            <a:miter lim="800000"/>
            <a:headEnd/>
            <a:tailEnd/>
          </a:ln>
        </p:spPr>
        <p:txBody>
          <a:bodyPr wrap="none">
            <a:spAutoFit/>
          </a:bodyPr>
          <a:lstStyle/>
          <a:p>
            <a:r>
              <a:rPr lang="en-US" altLang="zh-CN" sz="1800">
                <a:solidFill>
                  <a:srgbClr val="CC0000"/>
                </a:solidFill>
                <a:ea typeface="宋体" charset="-122"/>
              </a:rPr>
              <a:t>C</a:t>
            </a:r>
            <a:r>
              <a:rPr lang="en-US" altLang="zh-CN" sz="1800" baseline="-25000">
                <a:solidFill>
                  <a:srgbClr val="CC0000"/>
                </a:solidFill>
                <a:ea typeface="宋体" charset="-122"/>
              </a:rPr>
              <a:t>1</a:t>
            </a:r>
          </a:p>
        </p:txBody>
      </p:sp>
      <p:sp>
        <p:nvSpPr>
          <p:cNvPr id="72754" name="Text Box 50"/>
          <p:cNvSpPr txBox="1">
            <a:spLocks noChangeArrowheads="1"/>
          </p:cNvSpPr>
          <p:nvPr/>
        </p:nvSpPr>
        <p:spPr bwMode="auto">
          <a:xfrm>
            <a:off x="6477000" y="2266950"/>
            <a:ext cx="433388" cy="366713"/>
          </a:xfrm>
          <a:prstGeom prst="rect">
            <a:avLst/>
          </a:prstGeom>
          <a:noFill/>
          <a:ln w="19050">
            <a:noFill/>
            <a:miter lim="800000"/>
            <a:headEnd/>
            <a:tailEnd/>
          </a:ln>
        </p:spPr>
        <p:txBody>
          <a:bodyPr wrap="none">
            <a:spAutoFit/>
          </a:bodyPr>
          <a:lstStyle/>
          <a:p>
            <a:r>
              <a:rPr lang="en-US" altLang="zh-CN" sz="1800">
                <a:solidFill>
                  <a:srgbClr val="CC0000"/>
                </a:solidFill>
                <a:ea typeface="宋体" charset="-122"/>
              </a:rPr>
              <a:t>C</a:t>
            </a:r>
            <a:r>
              <a:rPr lang="en-US" altLang="zh-CN" sz="1800" baseline="-25000">
                <a:solidFill>
                  <a:srgbClr val="CC0000"/>
                </a:solidFill>
                <a:ea typeface="宋体" charset="-122"/>
              </a:rPr>
              <a:t>4</a:t>
            </a:r>
          </a:p>
        </p:txBody>
      </p:sp>
      <p:sp>
        <p:nvSpPr>
          <p:cNvPr id="72755" name="Text Box 51"/>
          <p:cNvSpPr txBox="1">
            <a:spLocks noChangeArrowheads="1"/>
          </p:cNvSpPr>
          <p:nvPr/>
        </p:nvSpPr>
        <p:spPr bwMode="auto">
          <a:xfrm>
            <a:off x="1219200" y="4933950"/>
            <a:ext cx="433388" cy="366713"/>
          </a:xfrm>
          <a:prstGeom prst="rect">
            <a:avLst/>
          </a:prstGeom>
          <a:noFill/>
          <a:ln w="19050">
            <a:noFill/>
            <a:miter lim="800000"/>
            <a:headEnd/>
            <a:tailEnd/>
          </a:ln>
        </p:spPr>
        <p:txBody>
          <a:bodyPr wrap="none">
            <a:spAutoFit/>
          </a:bodyPr>
          <a:lstStyle/>
          <a:p>
            <a:r>
              <a:rPr lang="en-US" altLang="zh-CN" sz="1800">
                <a:solidFill>
                  <a:srgbClr val="CC0000"/>
                </a:solidFill>
                <a:ea typeface="宋体" charset="-122"/>
              </a:rPr>
              <a:t>C</a:t>
            </a:r>
            <a:r>
              <a:rPr lang="en-US" altLang="zh-CN" sz="1800" baseline="-25000">
                <a:solidFill>
                  <a:srgbClr val="CC0000"/>
                </a:solidFill>
                <a:ea typeface="宋体" charset="-122"/>
              </a:rPr>
              <a:t>3</a:t>
            </a:r>
          </a:p>
        </p:txBody>
      </p:sp>
      <p:sp>
        <p:nvSpPr>
          <p:cNvPr id="72756" name="Text Box 52"/>
          <p:cNvSpPr txBox="1">
            <a:spLocks noChangeArrowheads="1"/>
          </p:cNvSpPr>
          <p:nvPr/>
        </p:nvSpPr>
        <p:spPr bwMode="auto">
          <a:xfrm>
            <a:off x="7162800" y="3562350"/>
            <a:ext cx="433388" cy="366713"/>
          </a:xfrm>
          <a:prstGeom prst="rect">
            <a:avLst/>
          </a:prstGeom>
          <a:noFill/>
          <a:ln w="19050">
            <a:noFill/>
            <a:miter lim="800000"/>
            <a:headEnd/>
            <a:tailEnd/>
          </a:ln>
        </p:spPr>
        <p:txBody>
          <a:bodyPr wrap="none">
            <a:spAutoFit/>
          </a:bodyPr>
          <a:lstStyle/>
          <a:p>
            <a:r>
              <a:rPr lang="en-US" altLang="zh-CN" sz="1800">
                <a:solidFill>
                  <a:srgbClr val="CC0000"/>
                </a:solidFill>
                <a:ea typeface="宋体" charset="-122"/>
              </a:rPr>
              <a:t>C</a:t>
            </a:r>
            <a:r>
              <a:rPr lang="en-US" altLang="zh-CN" sz="1800" baseline="-25000">
                <a:solidFill>
                  <a:srgbClr val="CC0000"/>
                </a:solidFill>
                <a:ea typeface="宋体" charset="-122"/>
              </a:rPr>
              <a:t>2</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Greedy Approximation Example</a:t>
            </a:r>
            <a:endParaRPr lang="en-US" altLang="zh-CN" sz="2800" smtClean="0">
              <a:latin typeface="Arial" charset="0"/>
              <a:ea typeface="宋体" charset="-122"/>
            </a:endParaRPr>
          </a:p>
        </p:txBody>
      </p:sp>
      <p:sp>
        <p:nvSpPr>
          <p:cNvPr id="73731" name="Oval 3"/>
          <p:cNvSpPr>
            <a:spLocks noChangeArrowheads="1"/>
          </p:cNvSpPr>
          <p:nvPr/>
        </p:nvSpPr>
        <p:spPr bwMode="auto">
          <a:xfrm>
            <a:off x="1371600" y="2571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32" name="Oval 4"/>
          <p:cNvSpPr>
            <a:spLocks noChangeArrowheads="1"/>
          </p:cNvSpPr>
          <p:nvPr/>
        </p:nvSpPr>
        <p:spPr bwMode="auto">
          <a:xfrm>
            <a:off x="5410200" y="24955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3733" name="Oval 5"/>
          <p:cNvSpPr>
            <a:spLocks noChangeArrowheads="1"/>
          </p:cNvSpPr>
          <p:nvPr/>
        </p:nvSpPr>
        <p:spPr bwMode="auto">
          <a:xfrm>
            <a:off x="3657600" y="57721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3734" name="Oval 6"/>
          <p:cNvSpPr>
            <a:spLocks noChangeArrowheads="1"/>
          </p:cNvSpPr>
          <p:nvPr/>
        </p:nvSpPr>
        <p:spPr bwMode="auto">
          <a:xfrm>
            <a:off x="7010400" y="41719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3735" name="Oval 7"/>
          <p:cNvSpPr>
            <a:spLocks noChangeArrowheads="1"/>
          </p:cNvSpPr>
          <p:nvPr/>
        </p:nvSpPr>
        <p:spPr bwMode="auto">
          <a:xfrm>
            <a:off x="30480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36" name="Oval 8"/>
          <p:cNvSpPr>
            <a:spLocks noChangeArrowheads="1"/>
          </p:cNvSpPr>
          <p:nvPr/>
        </p:nvSpPr>
        <p:spPr bwMode="auto">
          <a:xfrm>
            <a:off x="2133600" y="3333750"/>
            <a:ext cx="152400" cy="152400"/>
          </a:xfrm>
          <a:prstGeom prst="ellipse">
            <a:avLst/>
          </a:prstGeom>
          <a:solidFill>
            <a:srgbClr val="CC0000"/>
          </a:solidFill>
          <a:ln w="19050">
            <a:solidFill>
              <a:srgbClr val="FF3300"/>
            </a:solidFill>
            <a:round/>
            <a:headEnd/>
            <a:tailEnd/>
          </a:ln>
        </p:spPr>
        <p:txBody>
          <a:bodyPr wrap="none" anchor="ctr">
            <a:spAutoFit/>
          </a:bodyPr>
          <a:lstStyle/>
          <a:p>
            <a:endParaRPr lang="zh-CN" altLang="en-US">
              <a:ea typeface="宋体" charset="-122"/>
            </a:endParaRPr>
          </a:p>
        </p:txBody>
      </p:sp>
      <p:sp>
        <p:nvSpPr>
          <p:cNvPr id="73737" name="Oval 9"/>
          <p:cNvSpPr>
            <a:spLocks noChangeArrowheads="1"/>
          </p:cNvSpPr>
          <p:nvPr/>
        </p:nvSpPr>
        <p:spPr bwMode="auto">
          <a:xfrm>
            <a:off x="2590800" y="2647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38" name="Oval 10"/>
          <p:cNvSpPr>
            <a:spLocks noChangeArrowheads="1"/>
          </p:cNvSpPr>
          <p:nvPr/>
        </p:nvSpPr>
        <p:spPr bwMode="auto">
          <a:xfrm>
            <a:off x="5105400" y="2952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39" name="Oval 11"/>
          <p:cNvSpPr>
            <a:spLocks noChangeArrowheads="1"/>
          </p:cNvSpPr>
          <p:nvPr/>
        </p:nvSpPr>
        <p:spPr bwMode="auto">
          <a:xfrm>
            <a:off x="4648200" y="4857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40" name="Oval 12"/>
          <p:cNvSpPr>
            <a:spLocks noChangeArrowheads="1"/>
          </p:cNvSpPr>
          <p:nvPr/>
        </p:nvSpPr>
        <p:spPr bwMode="auto">
          <a:xfrm>
            <a:off x="1828800" y="4248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41" name="Oval 13"/>
          <p:cNvSpPr>
            <a:spLocks noChangeArrowheads="1"/>
          </p:cNvSpPr>
          <p:nvPr/>
        </p:nvSpPr>
        <p:spPr bwMode="auto">
          <a:xfrm>
            <a:off x="3581400" y="40957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42" name="Oval 14"/>
          <p:cNvSpPr>
            <a:spLocks noChangeArrowheads="1"/>
          </p:cNvSpPr>
          <p:nvPr/>
        </p:nvSpPr>
        <p:spPr bwMode="auto">
          <a:xfrm>
            <a:off x="3429000" y="3181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43" name="Oval 15"/>
          <p:cNvSpPr>
            <a:spLocks noChangeArrowheads="1"/>
          </p:cNvSpPr>
          <p:nvPr/>
        </p:nvSpPr>
        <p:spPr bwMode="auto">
          <a:xfrm>
            <a:off x="5943600" y="4933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44" name="Oval 16"/>
          <p:cNvSpPr>
            <a:spLocks noChangeArrowheads="1"/>
          </p:cNvSpPr>
          <p:nvPr/>
        </p:nvSpPr>
        <p:spPr bwMode="auto">
          <a:xfrm>
            <a:off x="1905000" y="5314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45" name="Oval 17"/>
          <p:cNvSpPr>
            <a:spLocks noChangeArrowheads="1"/>
          </p:cNvSpPr>
          <p:nvPr/>
        </p:nvSpPr>
        <p:spPr bwMode="auto">
          <a:xfrm>
            <a:off x="5486400" y="3943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46" name="Oval 18"/>
          <p:cNvSpPr>
            <a:spLocks noChangeArrowheads="1"/>
          </p:cNvSpPr>
          <p:nvPr/>
        </p:nvSpPr>
        <p:spPr bwMode="auto">
          <a:xfrm>
            <a:off x="5334000" y="5695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47" name="Oval 19"/>
          <p:cNvSpPr>
            <a:spLocks noChangeArrowheads="1"/>
          </p:cNvSpPr>
          <p:nvPr/>
        </p:nvSpPr>
        <p:spPr bwMode="auto">
          <a:xfrm>
            <a:off x="6400800" y="31051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48" name="Oval 20"/>
          <p:cNvSpPr>
            <a:spLocks noChangeArrowheads="1"/>
          </p:cNvSpPr>
          <p:nvPr/>
        </p:nvSpPr>
        <p:spPr bwMode="auto">
          <a:xfrm>
            <a:off x="3962400" y="2266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49" name="Oval 21"/>
          <p:cNvSpPr>
            <a:spLocks noChangeArrowheads="1"/>
          </p:cNvSpPr>
          <p:nvPr/>
        </p:nvSpPr>
        <p:spPr bwMode="auto">
          <a:xfrm>
            <a:off x="6172200" y="43243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50" name="Oval 22"/>
          <p:cNvSpPr>
            <a:spLocks noChangeArrowheads="1"/>
          </p:cNvSpPr>
          <p:nvPr/>
        </p:nvSpPr>
        <p:spPr bwMode="auto">
          <a:xfrm>
            <a:off x="3810000" y="3790950"/>
            <a:ext cx="152400" cy="152400"/>
          </a:xfrm>
          <a:prstGeom prst="ellipse">
            <a:avLst/>
          </a:prstGeom>
          <a:solidFill>
            <a:schemeClr val="hlink"/>
          </a:solidFill>
          <a:ln w="19050">
            <a:solidFill>
              <a:schemeClr val="hlink"/>
            </a:solidFill>
            <a:round/>
            <a:headEnd/>
            <a:tailEnd/>
          </a:ln>
        </p:spPr>
        <p:txBody>
          <a:bodyPr wrap="none" anchor="ctr">
            <a:spAutoFit/>
          </a:bodyPr>
          <a:lstStyle/>
          <a:p>
            <a:endParaRPr lang="zh-CN" altLang="en-US">
              <a:ea typeface="宋体" charset="-122"/>
            </a:endParaRPr>
          </a:p>
        </p:txBody>
      </p:sp>
      <p:sp>
        <p:nvSpPr>
          <p:cNvPr id="73751" name="Text Box 23"/>
          <p:cNvSpPr txBox="1">
            <a:spLocks noChangeArrowheads="1"/>
          </p:cNvSpPr>
          <p:nvPr/>
        </p:nvSpPr>
        <p:spPr bwMode="auto">
          <a:xfrm>
            <a:off x="974725" y="1363663"/>
            <a:ext cx="1773238" cy="396875"/>
          </a:xfrm>
          <a:prstGeom prst="rect">
            <a:avLst/>
          </a:prstGeom>
          <a:noFill/>
          <a:ln w="19050">
            <a:noFill/>
            <a:miter lim="800000"/>
            <a:headEnd/>
            <a:tailEnd/>
          </a:ln>
        </p:spPr>
        <p:txBody>
          <a:bodyPr wrap="none">
            <a:spAutoFit/>
          </a:bodyPr>
          <a:lstStyle/>
          <a:p>
            <a:pPr algn="l"/>
            <a:r>
              <a:rPr lang="en-US" altLang="zh-CN" sz="2000">
                <a:solidFill>
                  <a:schemeClr val="tx1"/>
                </a:solidFill>
                <a:ea typeface="宋体" charset="-122"/>
              </a:rPr>
              <a:t>n = 20,   K = 4</a:t>
            </a:r>
          </a:p>
        </p:txBody>
      </p:sp>
      <p:sp>
        <p:nvSpPr>
          <p:cNvPr id="73752" name="Text Box 24"/>
          <p:cNvSpPr txBox="1">
            <a:spLocks noChangeArrowheads="1"/>
          </p:cNvSpPr>
          <p:nvPr/>
        </p:nvSpPr>
        <p:spPr bwMode="auto">
          <a:xfrm>
            <a:off x="1752600" y="32575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1</a:t>
            </a:r>
          </a:p>
        </p:txBody>
      </p:sp>
      <p:sp>
        <p:nvSpPr>
          <p:cNvPr id="73753" name="Text Box 25"/>
          <p:cNvSpPr txBox="1">
            <a:spLocks noChangeArrowheads="1"/>
          </p:cNvSpPr>
          <p:nvPr/>
        </p:nvSpPr>
        <p:spPr bwMode="auto">
          <a:xfrm>
            <a:off x="7162800" y="40957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2</a:t>
            </a:r>
          </a:p>
        </p:txBody>
      </p:sp>
      <p:sp>
        <p:nvSpPr>
          <p:cNvPr id="73754" name="Text Box 26"/>
          <p:cNvSpPr txBox="1">
            <a:spLocks noChangeArrowheads="1"/>
          </p:cNvSpPr>
          <p:nvPr/>
        </p:nvSpPr>
        <p:spPr bwMode="auto">
          <a:xfrm>
            <a:off x="3352800" y="58483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3</a:t>
            </a:r>
          </a:p>
        </p:txBody>
      </p:sp>
      <p:sp>
        <p:nvSpPr>
          <p:cNvPr id="73755" name="Text Box 27"/>
          <p:cNvSpPr txBox="1">
            <a:spLocks noChangeArrowheads="1"/>
          </p:cNvSpPr>
          <p:nvPr/>
        </p:nvSpPr>
        <p:spPr bwMode="auto">
          <a:xfrm>
            <a:off x="5486400" y="2114550"/>
            <a:ext cx="400050" cy="366713"/>
          </a:xfrm>
          <a:prstGeom prst="rect">
            <a:avLst/>
          </a:prstGeom>
          <a:noFill/>
          <a:ln w="19050">
            <a:noFill/>
            <a:miter lim="800000"/>
            <a:headEnd/>
            <a:tailEnd/>
          </a:ln>
        </p:spPr>
        <p:txBody>
          <a:bodyPr wrap="none">
            <a:spAutoFit/>
          </a:bodyPr>
          <a:lstStyle/>
          <a:p>
            <a:r>
              <a:rPr lang="en-US" altLang="zh-CN" sz="1800">
                <a:solidFill>
                  <a:srgbClr val="CC0000"/>
                </a:solidFill>
                <a:latin typeface="Symbol" pitchFamily="18" charset="2"/>
                <a:ea typeface="宋体" charset="-122"/>
              </a:rPr>
              <a:t>m</a:t>
            </a:r>
            <a:r>
              <a:rPr lang="en-US" altLang="zh-CN" sz="1800" baseline="-25000">
                <a:solidFill>
                  <a:srgbClr val="CC0000"/>
                </a:solidFill>
                <a:ea typeface="宋体" charset="-122"/>
              </a:rPr>
              <a:t>4</a:t>
            </a:r>
          </a:p>
        </p:txBody>
      </p:sp>
      <p:sp>
        <p:nvSpPr>
          <p:cNvPr id="73756" name="Line 29"/>
          <p:cNvSpPr>
            <a:spLocks noChangeShapeType="1"/>
          </p:cNvSpPr>
          <p:nvPr/>
        </p:nvSpPr>
        <p:spPr bwMode="auto">
          <a:xfrm flipH="1" flipV="1">
            <a:off x="1981200" y="5391150"/>
            <a:ext cx="3429000" cy="381000"/>
          </a:xfrm>
          <a:prstGeom prst="line">
            <a:avLst/>
          </a:prstGeom>
          <a:noFill/>
          <a:ln w="19050">
            <a:solidFill>
              <a:srgbClr val="CC0000"/>
            </a:solidFill>
            <a:round/>
            <a:headEnd/>
            <a:tailEnd/>
          </a:ln>
        </p:spPr>
        <p:txBody>
          <a:bodyPr>
            <a:spAutoFit/>
          </a:bodyPr>
          <a:lstStyle/>
          <a:p>
            <a:endParaRPr lang="zh-CN" altLang="en-US"/>
          </a:p>
        </p:txBody>
      </p:sp>
      <p:sp>
        <p:nvSpPr>
          <p:cNvPr id="73757" name="Line 40"/>
          <p:cNvSpPr>
            <a:spLocks noChangeShapeType="1"/>
          </p:cNvSpPr>
          <p:nvPr/>
        </p:nvSpPr>
        <p:spPr bwMode="auto">
          <a:xfrm>
            <a:off x="4038600" y="2343150"/>
            <a:ext cx="2438400" cy="838200"/>
          </a:xfrm>
          <a:prstGeom prst="line">
            <a:avLst/>
          </a:prstGeom>
          <a:noFill/>
          <a:ln w="19050" cap="rnd">
            <a:solidFill>
              <a:srgbClr val="CC0000"/>
            </a:solidFill>
            <a:prstDash val="sysDot"/>
            <a:round/>
            <a:headEnd/>
            <a:tailEnd/>
          </a:ln>
        </p:spPr>
        <p:txBody>
          <a:bodyPr>
            <a:spAutoFit/>
          </a:bodyPr>
          <a:lstStyle/>
          <a:p>
            <a:endParaRPr lang="zh-CN" altLang="en-US"/>
          </a:p>
        </p:txBody>
      </p:sp>
      <p:sp>
        <p:nvSpPr>
          <p:cNvPr id="73758" name="Line 41"/>
          <p:cNvSpPr>
            <a:spLocks noChangeShapeType="1"/>
          </p:cNvSpPr>
          <p:nvPr/>
        </p:nvSpPr>
        <p:spPr bwMode="auto">
          <a:xfrm flipH="1" flipV="1">
            <a:off x="5562600" y="4019550"/>
            <a:ext cx="1524000" cy="228600"/>
          </a:xfrm>
          <a:prstGeom prst="line">
            <a:avLst/>
          </a:prstGeom>
          <a:noFill/>
          <a:ln w="19050" cap="rnd">
            <a:solidFill>
              <a:srgbClr val="CC0000"/>
            </a:solidFill>
            <a:prstDash val="sysDot"/>
            <a:round/>
            <a:headEnd/>
            <a:tailEnd/>
          </a:ln>
        </p:spPr>
        <p:txBody>
          <a:bodyPr wrap="none">
            <a:spAutoFit/>
          </a:bodyPr>
          <a:lstStyle/>
          <a:p>
            <a:endParaRPr lang="zh-CN" altLang="en-US"/>
          </a:p>
        </p:txBody>
      </p:sp>
      <p:sp>
        <p:nvSpPr>
          <p:cNvPr id="73759" name="Freeform 44"/>
          <p:cNvSpPr>
            <a:spLocks/>
          </p:cNvSpPr>
          <p:nvPr/>
        </p:nvSpPr>
        <p:spPr bwMode="auto">
          <a:xfrm>
            <a:off x="1054100" y="2216150"/>
            <a:ext cx="3187700" cy="2654300"/>
          </a:xfrm>
          <a:custGeom>
            <a:avLst/>
            <a:gdLst>
              <a:gd name="T0" fmla="*/ 2147483647 w 2008"/>
              <a:gd name="T1" fmla="*/ 2147483647 h 1672"/>
              <a:gd name="T2" fmla="*/ 2147483647 w 2008"/>
              <a:gd name="T3" fmla="*/ 2147483647 h 1672"/>
              <a:gd name="T4" fmla="*/ 2147483647 w 2008"/>
              <a:gd name="T5" fmla="*/ 2147483647 h 1672"/>
              <a:gd name="T6" fmla="*/ 2147483647 w 2008"/>
              <a:gd name="T7" fmla="*/ 2147483647 h 1672"/>
              <a:gd name="T8" fmla="*/ 2147483647 w 2008"/>
              <a:gd name="T9" fmla="*/ 2147483647 h 1672"/>
              <a:gd name="T10" fmla="*/ 2147483647 w 2008"/>
              <a:gd name="T11" fmla="*/ 2147483647 h 1672"/>
              <a:gd name="T12" fmla="*/ 0 60000 65536"/>
              <a:gd name="T13" fmla="*/ 0 60000 65536"/>
              <a:gd name="T14" fmla="*/ 0 60000 65536"/>
              <a:gd name="T15" fmla="*/ 0 60000 65536"/>
              <a:gd name="T16" fmla="*/ 0 60000 65536"/>
              <a:gd name="T17" fmla="*/ 0 60000 65536"/>
              <a:gd name="T18" fmla="*/ 0 w 2008"/>
              <a:gd name="T19" fmla="*/ 0 h 1672"/>
              <a:gd name="T20" fmla="*/ 2008 w 2008"/>
              <a:gd name="T21" fmla="*/ 1672 h 1672"/>
            </a:gdLst>
            <a:ahLst/>
            <a:cxnLst>
              <a:cxn ang="T12">
                <a:pos x="T0" y="T1"/>
              </a:cxn>
              <a:cxn ang="T13">
                <a:pos x="T2" y="T3"/>
              </a:cxn>
              <a:cxn ang="T14">
                <a:pos x="T4" y="T5"/>
              </a:cxn>
              <a:cxn ang="T15">
                <a:pos x="T6" y="T7"/>
              </a:cxn>
              <a:cxn ang="T16">
                <a:pos x="T8" y="T9"/>
              </a:cxn>
              <a:cxn ang="T17">
                <a:pos x="T10" y="T11"/>
              </a:cxn>
            </a:cxnLst>
            <a:rect l="T18" t="T19" r="T20" b="T21"/>
            <a:pathLst>
              <a:path w="2008" h="1672">
                <a:moveTo>
                  <a:pt x="104" y="224"/>
                </a:moveTo>
                <a:cubicBezTo>
                  <a:pt x="208" y="0"/>
                  <a:pt x="760" y="8"/>
                  <a:pt x="1064" y="128"/>
                </a:cubicBezTo>
                <a:cubicBezTo>
                  <a:pt x="1368" y="248"/>
                  <a:pt x="1848" y="728"/>
                  <a:pt x="1928" y="944"/>
                </a:cubicBezTo>
                <a:cubicBezTo>
                  <a:pt x="2008" y="1160"/>
                  <a:pt x="1792" y="1336"/>
                  <a:pt x="1544" y="1424"/>
                </a:cubicBezTo>
                <a:cubicBezTo>
                  <a:pt x="1296" y="1512"/>
                  <a:pt x="680" y="1672"/>
                  <a:pt x="440" y="1472"/>
                </a:cubicBezTo>
                <a:cubicBezTo>
                  <a:pt x="200" y="1272"/>
                  <a:pt x="0" y="448"/>
                  <a:pt x="104" y="224"/>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73760" name="Freeform 45"/>
          <p:cNvSpPr>
            <a:spLocks/>
          </p:cNvSpPr>
          <p:nvPr/>
        </p:nvSpPr>
        <p:spPr bwMode="auto">
          <a:xfrm>
            <a:off x="1562100" y="4540250"/>
            <a:ext cx="4279900" cy="1828800"/>
          </a:xfrm>
          <a:custGeom>
            <a:avLst/>
            <a:gdLst>
              <a:gd name="T0" fmla="*/ 2147483647 w 2696"/>
              <a:gd name="T1" fmla="*/ 2147483647 h 1152"/>
              <a:gd name="T2" fmla="*/ 2147483647 w 2696"/>
              <a:gd name="T3" fmla="*/ 2147483647 h 1152"/>
              <a:gd name="T4" fmla="*/ 2147483647 w 2696"/>
              <a:gd name="T5" fmla="*/ 2147483647 h 1152"/>
              <a:gd name="T6" fmla="*/ 2147483647 w 2696"/>
              <a:gd name="T7" fmla="*/ 2147483647 h 1152"/>
              <a:gd name="T8" fmla="*/ 2147483647 w 2696"/>
              <a:gd name="T9" fmla="*/ 2147483647 h 1152"/>
              <a:gd name="T10" fmla="*/ 2147483647 w 2696"/>
              <a:gd name="T11" fmla="*/ 2147483647 h 1152"/>
              <a:gd name="T12" fmla="*/ 2147483647 w 2696"/>
              <a:gd name="T13" fmla="*/ 2147483647 h 1152"/>
              <a:gd name="T14" fmla="*/ 0 60000 65536"/>
              <a:gd name="T15" fmla="*/ 0 60000 65536"/>
              <a:gd name="T16" fmla="*/ 0 60000 65536"/>
              <a:gd name="T17" fmla="*/ 0 60000 65536"/>
              <a:gd name="T18" fmla="*/ 0 60000 65536"/>
              <a:gd name="T19" fmla="*/ 0 60000 65536"/>
              <a:gd name="T20" fmla="*/ 0 60000 65536"/>
              <a:gd name="T21" fmla="*/ 0 w 2696"/>
              <a:gd name="T22" fmla="*/ 0 h 1152"/>
              <a:gd name="T23" fmla="*/ 2696 w 2696"/>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96" h="1152">
                <a:moveTo>
                  <a:pt x="552" y="200"/>
                </a:moveTo>
                <a:cubicBezTo>
                  <a:pt x="880" y="128"/>
                  <a:pt x="1640" y="0"/>
                  <a:pt x="1992" y="104"/>
                </a:cubicBezTo>
                <a:cubicBezTo>
                  <a:pt x="2344" y="208"/>
                  <a:pt x="2696" y="664"/>
                  <a:pt x="2664" y="824"/>
                </a:cubicBezTo>
                <a:cubicBezTo>
                  <a:pt x="2632" y="984"/>
                  <a:pt x="2128" y="1024"/>
                  <a:pt x="1800" y="1064"/>
                </a:cubicBezTo>
                <a:cubicBezTo>
                  <a:pt x="1472" y="1104"/>
                  <a:pt x="992" y="1152"/>
                  <a:pt x="696" y="1064"/>
                </a:cubicBezTo>
                <a:cubicBezTo>
                  <a:pt x="400" y="976"/>
                  <a:pt x="48" y="680"/>
                  <a:pt x="24" y="536"/>
                </a:cubicBezTo>
                <a:cubicBezTo>
                  <a:pt x="0" y="392"/>
                  <a:pt x="224" y="272"/>
                  <a:pt x="552" y="200"/>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73761" name="Freeform 46"/>
          <p:cNvSpPr>
            <a:spLocks/>
          </p:cNvSpPr>
          <p:nvPr/>
        </p:nvSpPr>
        <p:spPr bwMode="auto">
          <a:xfrm>
            <a:off x="5137150" y="3702050"/>
            <a:ext cx="2678113" cy="1701800"/>
          </a:xfrm>
          <a:custGeom>
            <a:avLst/>
            <a:gdLst>
              <a:gd name="T0" fmla="*/ 2147483647 w 1687"/>
              <a:gd name="T1" fmla="*/ 2147483647 h 1072"/>
              <a:gd name="T2" fmla="*/ 2147483647 w 1687"/>
              <a:gd name="T3" fmla="*/ 2147483647 h 1072"/>
              <a:gd name="T4" fmla="*/ 2147483647 w 1687"/>
              <a:gd name="T5" fmla="*/ 2147483647 h 1072"/>
              <a:gd name="T6" fmla="*/ 2147483647 w 1687"/>
              <a:gd name="T7" fmla="*/ 2147483647 h 1072"/>
              <a:gd name="T8" fmla="*/ 2147483647 w 1687"/>
              <a:gd name="T9" fmla="*/ 2147483647 h 1072"/>
              <a:gd name="T10" fmla="*/ 2147483647 w 1687"/>
              <a:gd name="T11" fmla="*/ 2147483647 h 1072"/>
              <a:gd name="T12" fmla="*/ 0 60000 65536"/>
              <a:gd name="T13" fmla="*/ 0 60000 65536"/>
              <a:gd name="T14" fmla="*/ 0 60000 65536"/>
              <a:gd name="T15" fmla="*/ 0 60000 65536"/>
              <a:gd name="T16" fmla="*/ 0 60000 65536"/>
              <a:gd name="T17" fmla="*/ 0 60000 65536"/>
              <a:gd name="T18" fmla="*/ 0 w 1687"/>
              <a:gd name="T19" fmla="*/ 0 h 1072"/>
              <a:gd name="T20" fmla="*/ 1687 w 1687"/>
              <a:gd name="T21" fmla="*/ 1072 h 1072"/>
            </a:gdLst>
            <a:ahLst/>
            <a:cxnLst>
              <a:cxn ang="T12">
                <a:pos x="T0" y="T1"/>
              </a:cxn>
              <a:cxn ang="T13">
                <a:pos x="T2" y="T3"/>
              </a:cxn>
              <a:cxn ang="T14">
                <a:pos x="T4" y="T5"/>
              </a:cxn>
              <a:cxn ang="T15">
                <a:pos x="T6" y="T7"/>
              </a:cxn>
              <a:cxn ang="T16">
                <a:pos x="T8" y="T9"/>
              </a:cxn>
              <a:cxn ang="T17">
                <a:pos x="T10" y="T11"/>
              </a:cxn>
            </a:cxnLst>
            <a:rect l="T18" t="T19" r="T20" b="T21"/>
            <a:pathLst>
              <a:path w="1687" h="1072">
                <a:moveTo>
                  <a:pt x="200" y="112"/>
                </a:moveTo>
                <a:cubicBezTo>
                  <a:pt x="0" y="224"/>
                  <a:pt x="193" y="673"/>
                  <a:pt x="268" y="824"/>
                </a:cubicBezTo>
                <a:cubicBezTo>
                  <a:pt x="343" y="975"/>
                  <a:pt x="444" y="1072"/>
                  <a:pt x="652" y="1016"/>
                </a:cubicBezTo>
                <a:cubicBezTo>
                  <a:pt x="860" y="960"/>
                  <a:pt x="1380" y="632"/>
                  <a:pt x="1516" y="488"/>
                </a:cubicBezTo>
                <a:cubicBezTo>
                  <a:pt x="1652" y="344"/>
                  <a:pt x="1687" y="215"/>
                  <a:pt x="1468" y="152"/>
                </a:cubicBezTo>
                <a:cubicBezTo>
                  <a:pt x="1249" y="89"/>
                  <a:pt x="400" y="0"/>
                  <a:pt x="200" y="112"/>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73762" name="Freeform 47"/>
          <p:cNvSpPr>
            <a:spLocks/>
          </p:cNvSpPr>
          <p:nvPr/>
        </p:nvSpPr>
        <p:spPr bwMode="auto">
          <a:xfrm>
            <a:off x="3632200" y="1962150"/>
            <a:ext cx="3352800" cy="1422400"/>
          </a:xfrm>
          <a:custGeom>
            <a:avLst/>
            <a:gdLst>
              <a:gd name="T0" fmla="*/ 2147483647 w 2112"/>
              <a:gd name="T1" fmla="*/ 2147483647 h 896"/>
              <a:gd name="T2" fmla="*/ 2147483647 w 2112"/>
              <a:gd name="T3" fmla="*/ 2147483647 h 896"/>
              <a:gd name="T4" fmla="*/ 2147483647 w 2112"/>
              <a:gd name="T5" fmla="*/ 2147483647 h 896"/>
              <a:gd name="T6" fmla="*/ 2147483647 w 2112"/>
              <a:gd name="T7" fmla="*/ 2147483647 h 896"/>
              <a:gd name="T8" fmla="*/ 2147483647 w 2112"/>
              <a:gd name="T9" fmla="*/ 2147483647 h 896"/>
              <a:gd name="T10" fmla="*/ 2147483647 w 2112"/>
              <a:gd name="T11" fmla="*/ 2147483647 h 896"/>
              <a:gd name="T12" fmla="*/ 2147483647 w 2112"/>
              <a:gd name="T13" fmla="*/ 2147483647 h 896"/>
              <a:gd name="T14" fmla="*/ 0 60000 65536"/>
              <a:gd name="T15" fmla="*/ 0 60000 65536"/>
              <a:gd name="T16" fmla="*/ 0 60000 65536"/>
              <a:gd name="T17" fmla="*/ 0 60000 65536"/>
              <a:gd name="T18" fmla="*/ 0 60000 65536"/>
              <a:gd name="T19" fmla="*/ 0 60000 65536"/>
              <a:gd name="T20" fmla="*/ 0 60000 65536"/>
              <a:gd name="T21" fmla="*/ 0 w 2112"/>
              <a:gd name="T22" fmla="*/ 0 h 896"/>
              <a:gd name="T23" fmla="*/ 2112 w 2112"/>
              <a:gd name="T24" fmla="*/ 896 h 8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2" h="896">
                <a:moveTo>
                  <a:pt x="448" y="672"/>
                </a:moveTo>
                <a:cubicBezTo>
                  <a:pt x="584" y="800"/>
                  <a:pt x="736" y="832"/>
                  <a:pt x="976" y="864"/>
                </a:cubicBezTo>
                <a:cubicBezTo>
                  <a:pt x="1216" y="896"/>
                  <a:pt x="1712" y="896"/>
                  <a:pt x="1888" y="864"/>
                </a:cubicBezTo>
                <a:cubicBezTo>
                  <a:pt x="2064" y="832"/>
                  <a:pt x="2112" y="800"/>
                  <a:pt x="2032" y="672"/>
                </a:cubicBezTo>
                <a:cubicBezTo>
                  <a:pt x="1952" y="544"/>
                  <a:pt x="1720" y="192"/>
                  <a:pt x="1408" y="96"/>
                </a:cubicBezTo>
                <a:cubicBezTo>
                  <a:pt x="1096" y="0"/>
                  <a:pt x="320" y="0"/>
                  <a:pt x="160" y="96"/>
                </a:cubicBezTo>
                <a:cubicBezTo>
                  <a:pt x="0" y="192"/>
                  <a:pt x="312" y="544"/>
                  <a:pt x="448" y="672"/>
                </a:cubicBezTo>
                <a:close/>
              </a:path>
            </a:pathLst>
          </a:custGeom>
          <a:noFill/>
          <a:ln w="19050">
            <a:solidFill>
              <a:srgbClr val="CC0000"/>
            </a:solidFill>
            <a:round/>
            <a:headEnd/>
            <a:tailEnd/>
          </a:ln>
        </p:spPr>
        <p:txBody>
          <a:bodyPr wrap="none">
            <a:spAutoFit/>
          </a:bodyPr>
          <a:lstStyle/>
          <a:p>
            <a:endParaRPr lang="zh-CN" altLang="en-US">
              <a:ea typeface="宋体" charset="-122"/>
            </a:endParaRPr>
          </a:p>
        </p:txBody>
      </p:sp>
      <p:sp>
        <p:nvSpPr>
          <p:cNvPr id="73763" name="Line 48"/>
          <p:cNvSpPr>
            <a:spLocks noChangeShapeType="1"/>
          </p:cNvSpPr>
          <p:nvPr/>
        </p:nvSpPr>
        <p:spPr bwMode="auto">
          <a:xfrm>
            <a:off x="1447800" y="2647950"/>
            <a:ext cx="2209800" cy="1524000"/>
          </a:xfrm>
          <a:prstGeom prst="line">
            <a:avLst/>
          </a:prstGeom>
          <a:noFill/>
          <a:ln w="19050" cap="rnd">
            <a:solidFill>
              <a:srgbClr val="CC0000"/>
            </a:solidFill>
            <a:prstDash val="sysDot"/>
            <a:round/>
            <a:headEnd/>
            <a:tailEnd/>
          </a:ln>
        </p:spPr>
        <p:txBody>
          <a:bodyPr wrap="none">
            <a:spAutoFit/>
          </a:bodyPr>
          <a:lstStyle/>
          <a:p>
            <a:endParaRPr lang="zh-CN" altLang="en-US"/>
          </a:p>
        </p:txBody>
      </p:sp>
      <p:sp>
        <p:nvSpPr>
          <p:cNvPr id="73764" name="Text Box 49"/>
          <p:cNvSpPr txBox="1">
            <a:spLocks noChangeArrowheads="1"/>
          </p:cNvSpPr>
          <p:nvPr/>
        </p:nvSpPr>
        <p:spPr bwMode="auto">
          <a:xfrm>
            <a:off x="2828925" y="6534150"/>
            <a:ext cx="3630613" cy="307975"/>
          </a:xfrm>
          <a:prstGeom prst="rect">
            <a:avLst/>
          </a:prstGeom>
          <a:noFill/>
          <a:ln w="19050">
            <a:solidFill>
              <a:srgbClr val="CC0000"/>
            </a:solidFill>
            <a:miter lim="800000"/>
            <a:headEnd/>
            <a:tailEnd/>
          </a:ln>
        </p:spPr>
        <p:txBody>
          <a:bodyPr wrap="none">
            <a:spAutoFit/>
          </a:bodyPr>
          <a:lstStyle/>
          <a:p>
            <a:r>
              <a:rPr lang="en-US" altLang="zh-CN" b="1">
                <a:solidFill>
                  <a:schemeClr val="tx1"/>
                </a:solidFill>
                <a:ea typeface="宋体" charset="-122"/>
              </a:rPr>
              <a:t>Objective cost = largest cluster diameter</a:t>
            </a:r>
          </a:p>
        </p:txBody>
      </p:sp>
      <p:sp>
        <p:nvSpPr>
          <p:cNvPr id="73765" name="Text Box 50"/>
          <p:cNvSpPr txBox="1">
            <a:spLocks noChangeArrowheads="1"/>
          </p:cNvSpPr>
          <p:nvPr/>
        </p:nvSpPr>
        <p:spPr bwMode="auto">
          <a:xfrm>
            <a:off x="822325" y="3336925"/>
            <a:ext cx="433388" cy="366713"/>
          </a:xfrm>
          <a:prstGeom prst="rect">
            <a:avLst/>
          </a:prstGeom>
          <a:noFill/>
          <a:ln w="19050">
            <a:noFill/>
            <a:miter lim="800000"/>
            <a:headEnd/>
            <a:tailEnd/>
          </a:ln>
        </p:spPr>
        <p:txBody>
          <a:bodyPr wrap="none">
            <a:spAutoFit/>
          </a:bodyPr>
          <a:lstStyle/>
          <a:p>
            <a:r>
              <a:rPr lang="en-US" altLang="zh-CN" sz="1800">
                <a:solidFill>
                  <a:srgbClr val="CC0000"/>
                </a:solidFill>
                <a:ea typeface="宋体" charset="-122"/>
              </a:rPr>
              <a:t>C</a:t>
            </a:r>
            <a:r>
              <a:rPr lang="en-US" altLang="zh-CN" sz="1800" baseline="-25000">
                <a:solidFill>
                  <a:srgbClr val="CC0000"/>
                </a:solidFill>
                <a:ea typeface="宋体" charset="-122"/>
              </a:rPr>
              <a:t>1</a:t>
            </a:r>
          </a:p>
        </p:txBody>
      </p:sp>
      <p:sp>
        <p:nvSpPr>
          <p:cNvPr id="73766" name="Text Box 51"/>
          <p:cNvSpPr txBox="1">
            <a:spLocks noChangeArrowheads="1"/>
          </p:cNvSpPr>
          <p:nvPr/>
        </p:nvSpPr>
        <p:spPr bwMode="auto">
          <a:xfrm>
            <a:off x="1219200" y="4933950"/>
            <a:ext cx="433388" cy="366713"/>
          </a:xfrm>
          <a:prstGeom prst="rect">
            <a:avLst/>
          </a:prstGeom>
          <a:noFill/>
          <a:ln w="19050">
            <a:noFill/>
            <a:miter lim="800000"/>
            <a:headEnd/>
            <a:tailEnd/>
          </a:ln>
        </p:spPr>
        <p:txBody>
          <a:bodyPr wrap="none">
            <a:spAutoFit/>
          </a:bodyPr>
          <a:lstStyle/>
          <a:p>
            <a:r>
              <a:rPr lang="en-US" altLang="zh-CN" sz="1800">
                <a:solidFill>
                  <a:srgbClr val="CC0000"/>
                </a:solidFill>
                <a:ea typeface="宋体" charset="-122"/>
              </a:rPr>
              <a:t>C</a:t>
            </a:r>
            <a:r>
              <a:rPr lang="en-US" altLang="zh-CN" sz="1800" baseline="-25000">
                <a:solidFill>
                  <a:srgbClr val="CC0000"/>
                </a:solidFill>
                <a:ea typeface="宋体" charset="-122"/>
              </a:rPr>
              <a:t>3</a:t>
            </a:r>
          </a:p>
        </p:txBody>
      </p:sp>
      <p:sp>
        <p:nvSpPr>
          <p:cNvPr id="73767" name="Text Box 52"/>
          <p:cNvSpPr txBox="1">
            <a:spLocks noChangeArrowheads="1"/>
          </p:cNvSpPr>
          <p:nvPr/>
        </p:nvSpPr>
        <p:spPr bwMode="auto">
          <a:xfrm>
            <a:off x="6477000" y="2266950"/>
            <a:ext cx="433388" cy="366713"/>
          </a:xfrm>
          <a:prstGeom prst="rect">
            <a:avLst/>
          </a:prstGeom>
          <a:noFill/>
          <a:ln w="19050">
            <a:noFill/>
            <a:miter lim="800000"/>
            <a:headEnd/>
            <a:tailEnd/>
          </a:ln>
        </p:spPr>
        <p:txBody>
          <a:bodyPr wrap="none">
            <a:spAutoFit/>
          </a:bodyPr>
          <a:lstStyle/>
          <a:p>
            <a:r>
              <a:rPr lang="en-US" altLang="zh-CN" sz="1800">
                <a:solidFill>
                  <a:srgbClr val="CC0000"/>
                </a:solidFill>
                <a:ea typeface="宋体" charset="-122"/>
              </a:rPr>
              <a:t>C</a:t>
            </a:r>
            <a:r>
              <a:rPr lang="en-US" altLang="zh-CN" sz="1800" baseline="-25000">
                <a:solidFill>
                  <a:srgbClr val="CC0000"/>
                </a:solidFill>
                <a:ea typeface="宋体" charset="-122"/>
              </a:rPr>
              <a:t>4</a:t>
            </a:r>
          </a:p>
        </p:txBody>
      </p:sp>
      <p:sp>
        <p:nvSpPr>
          <p:cNvPr id="73768" name="Text Box 53"/>
          <p:cNvSpPr txBox="1">
            <a:spLocks noChangeArrowheads="1"/>
          </p:cNvSpPr>
          <p:nvPr/>
        </p:nvSpPr>
        <p:spPr bwMode="auto">
          <a:xfrm>
            <a:off x="7162800" y="3562350"/>
            <a:ext cx="433388" cy="366713"/>
          </a:xfrm>
          <a:prstGeom prst="rect">
            <a:avLst/>
          </a:prstGeom>
          <a:noFill/>
          <a:ln w="19050">
            <a:noFill/>
            <a:miter lim="800000"/>
            <a:headEnd/>
            <a:tailEnd/>
          </a:ln>
        </p:spPr>
        <p:txBody>
          <a:bodyPr wrap="none">
            <a:spAutoFit/>
          </a:bodyPr>
          <a:lstStyle/>
          <a:p>
            <a:r>
              <a:rPr lang="en-US" altLang="zh-CN" sz="1800">
                <a:solidFill>
                  <a:srgbClr val="CC0000"/>
                </a:solidFill>
                <a:ea typeface="宋体" charset="-122"/>
              </a:rPr>
              <a:t>C</a:t>
            </a:r>
            <a:r>
              <a:rPr lang="en-US" altLang="zh-CN" sz="1800" baseline="-25000">
                <a:solidFill>
                  <a:srgbClr val="CC0000"/>
                </a:solidFill>
                <a:ea typeface="宋体" charset="-122"/>
              </a:rPr>
              <a:t>2</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sz="3200" smtClean="0">
                <a:solidFill>
                  <a:srgbClr val="000000"/>
                </a:solidFill>
                <a:latin typeface="Arial" charset="0"/>
                <a:ea typeface="宋体" charset="-122"/>
              </a:rPr>
              <a:t>This is a 2-approximation algorithm</a:t>
            </a:r>
            <a:endParaRPr lang="zh-CN" altLang="en-US" smtClean="0">
              <a:ea typeface="宋体" charset="-122"/>
            </a:endParaRPr>
          </a:p>
        </p:txBody>
      </p:sp>
      <p:sp>
        <p:nvSpPr>
          <p:cNvPr id="74755" name="内容占位符 2"/>
          <p:cNvSpPr>
            <a:spLocks noGrp="1"/>
          </p:cNvSpPr>
          <p:nvPr>
            <p:ph idx="1"/>
          </p:nvPr>
        </p:nvSpPr>
        <p:spPr/>
        <p:txBody>
          <a:bodyPr/>
          <a:lstStyle/>
          <a:p>
            <a:pPr marL="0" indent="0" eaLnBrk="1" hangingPunct="1">
              <a:spcBef>
                <a:spcPct val="0"/>
              </a:spcBef>
              <a:buFontTx/>
              <a:buNone/>
            </a:pPr>
            <a:r>
              <a:rPr lang="en-US" altLang="zh-CN" sz="1800" b="1" smtClean="0">
                <a:latin typeface="Arial" charset="0"/>
                <a:ea typeface="宋体" charset="-122"/>
              </a:rPr>
              <a:t>Definition:</a:t>
            </a:r>
            <a:r>
              <a:rPr lang="en-US" altLang="zh-CN" sz="1800" smtClean="0">
                <a:latin typeface="Arial" charset="0"/>
                <a:ea typeface="宋体" charset="-122"/>
              </a:rPr>
              <a:t>   Let x* </a:t>
            </a:r>
            <a:r>
              <a:rPr lang="en-US" altLang="zh-CN" sz="1800" smtClean="0">
                <a:latin typeface="Arial" charset="0"/>
                <a:ea typeface="宋体" charset="-122"/>
                <a:sym typeface="Symbol" pitchFamily="18" charset="2"/>
              </a:rPr>
              <a:t></a:t>
            </a:r>
            <a:r>
              <a:rPr lang="en-US" altLang="zh-CN" sz="1800" smtClean="0">
                <a:latin typeface="Arial" charset="0"/>
                <a:ea typeface="宋体" charset="-122"/>
              </a:rPr>
              <a:t>X  be the point farthest from   { </a:t>
            </a:r>
            <a:r>
              <a:rPr lang="en-US" altLang="zh-CN" sz="1800" smtClean="0">
                <a:latin typeface="Symbol" pitchFamily="18" charset="2"/>
                <a:ea typeface="宋体" charset="-122"/>
              </a:rPr>
              <a:t>m</a:t>
            </a:r>
            <a:r>
              <a:rPr lang="en-US" altLang="zh-CN" sz="1800" baseline="-25000" smtClean="0">
                <a:latin typeface="Arial" charset="0"/>
                <a:ea typeface="宋体" charset="-122"/>
              </a:rPr>
              <a:t>1</a:t>
            </a:r>
            <a:r>
              <a:rPr lang="en-US" altLang="zh-CN" sz="1800" smtClean="0">
                <a:latin typeface="Arial" charset="0"/>
                <a:ea typeface="宋体" charset="-122"/>
              </a:rPr>
              <a:t> , </a:t>
            </a:r>
            <a:r>
              <a:rPr lang="en-US" altLang="zh-CN" sz="1800" smtClean="0">
                <a:latin typeface="Symbol" pitchFamily="18" charset="2"/>
                <a:ea typeface="宋体" charset="-122"/>
              </a:rPr>
              <a:t>m</a:t>
            </a:r>
            <a:r>
              <a:rPr lang="en-US" altLang="zh-CN" sz="1800" baseline="-25000" smtClean="0">
                <a:latin typeface="Arial" charset="0"/>
                <a:ea typeface="宋体" charset="-122"/>
              </a:rPr>
              <a:t>2</a:t>
            </a:r>
            <a:r>
              <a:rPr lang="en-US" altLang="zh-CN" sz="1800" smtClean="0">
                <a:latin typeface="Arial" charset="0"/>
                <a:ea typeface="宋体" charset="-122"/>
              </a:rPr>
              <a:t> , … ,  </a:t>
            </a:r>
            <a:r>
              <a:rPr lang="en-US" altLang="zh-CN" sz="1800" smtClean="0">
                <a:latin typeface="Symbol" pitchFamily="18" charset="2"/>
                <a:ea typeface="宋体" charset="-122"/>
              </a:rPr>
              <a:t>m</a:t>
            </a:r>
            <a:r>
              <a:rPr lang="en-US" altLang="zh-CN" sz="1800" baseline="-25000" smtClean="0">
                <a:latin typeface="Arial" charset="0"/>
                <a:ea typeface="宋体" charset="-122"/>
              </a:rPr>
              <a:t>K</a:t>
            </a:r>
            <a:r>
              <a:rPr lang="en-US" altLang="zh-CN" sz="1800" smtClean="0">
                <a:latin typeface="Arial" charset="0"/>
                <a:ea typeface="宋体" charset="-122"/>
              </a:rPr>
              <a:t>},</a:t>
            </a:r>
          </a:p>
          <a:p>
            <a:pPr marL="0" indent="0" eaLnBrk="1" hangingPunct="1">
              <a:spcBef>
                <a:spcPct val="0"/>
              </a:spcBef>
              <a:buFontTx/>
              <a:buNone/>
            </a:pPr>
            <a:r>
              <a:rPr lang="en-US" altLang="zh-CN" sz="1800" smtClean="0">
                <a:latin typeface="Arial" charset="0"/>
                <a:ea typeface="宋体" charset="-122"/>
              </a:rPr>
              <a:t>	       i.e.,  x* = </a:t>
            </a:r>
            <a:r>
              <a:rPr lang="en-US" altLang="zh-CN" sz="1800" smtClean="0">
                <a:latin typeface="Symbol" pitchFamily="18" charset="2"/>
                <a:ea typeface="宋体" charset="-122"/>
              </a:rPr>
              <a:t>m</a:t>
            </a:r>
            <a:r>
              <a:rPr lang="en-US" altLang="zh-CN" sz="1800" baseline="-25000" smtClean="0">
                <a:latin typeface="Arial" charset="0"/>
                <a:ea typeface="宋体" charset="-122"/>
              </a:rPr>
              <a:t>K+1</a:t>
            </a:r>
            <a:r>
              <a:rPr lang="en-US" altLang="zh-CN" sz="1800" smtClean="0">
                <a:latin typeface="Arial" charset="0"/>
                <a:ea typeface="宋体" charset="-122"/>
              </a:rPr>
              <a:t>, if we wanted K+1 centers.</a:t>
            </a:r>
          </a:p>
          <a:p>
            <a:pPr marL="0" indent="0" eaLnBrk="1" hangingPunct="1">
              <a:spcBef>
                <a:spcPct val="0"/>
              </a:spcBef>
              <a:buFontTx/>
              <a:buNone/>
            </a:pPr>
            <a:r>
              <a:rPr lang="en-US" altLang="zh-CN" sz="1800" smtClean="0">
                <a:latin typeface="Arial" charset="0"/>
                <a:ea typeface="宋体" charset="-122"/>
              </a:rPr>
              <a:t>	       Let r* = r(K+1) = min { d(x* , </a:t>
            </a:r>
            <a:r>
              <a:rPr lang="en-US" altLang="zh-CN" sz="1800" smtClean="0">
                <a:latin typeface="Symbol" pitchFamily="18" charset="2"/>
                <a:ea typeface="宋体" charset="-122"/>
              </a:rPr>
              <a:t>m</a:t>
            </a:r>
            <a:r>
              <a:rPr lang="en-US" altLang="zh-CN" sz="1800" baseline="-25000" smtClean="0">
                <a:latin typeface="Arial" charset="0"/>
                <a:ea typeface="宋体" charset="-122"/>
              </a:rPr>
              <a:t>j</a:t>
            </a:r>
            <a:r>
              <a:rPr lang="en-US" altLang="zh-CN" sz="1800" smtClean="0">
                <a:latin typeface="Arial" charset="0"/>
                <a:ea typeface="宋体" charset="-122"/>
              </a:rPr>
              <a:t>)  |  j = 1 .. K }.	 </a:t>
            </a:r>
          </a:p>
          <a:p>
            <a:pPr marL="0" indent="0" eaLnBrk="1" hangingPunct="1">
              <a:spcBef>
                <a:spcPct val="0"/>
              </a:spcBef>
              <a:buFontTx/>
              <a:buNone/>
            </a:pPr>
            <a:r>
              <a:rPr lang="en-US" altLang="zh-CN" sz="1800" b="1" smtClean="0">
                <a:latin typeface="Arial" charset="0"/>
                <a:ea typeface="宋体" charset="-122"/>
              </a:rPr>
              <a:t>LEMMA:</a:t>
            </a:r>
            <a:r>
              <a:rPr lang="en-US" altLang="zh-CN" sz="1800" smtClean="0">
                <a:latin typeface="Arial" charset="0"/>
                <a:ea typeface="宋体" charset="-122"/>
              </a:rPr>
              <a:t>   The algorithm has the following properties:</a:t>
            </a:r>
          </a:p>
          <a:p>
            <a:pPr marL="0" indent="0" eaLnBrk="1" hangingPunct="1">
              <a:spcBef>
                <a:spcPct val="0"/>
              </a:spcBef>
              <a:buFontTx/>
              <a:buNone/>
            </a:pPr>
            <a:r>
              <a:rPr lang="en-US" altLang="zh-CN" sz="1800" smtClean="0">
                <a:latin typeface="Arial" charset="0"/>
                <a:ea typeface="宋体" charset="-122"/>
              </a:rPr>
              <a:t>	(a)  Every point is within distance at most r* of its cluster center.</a:t>
            </a:r>
            <a:br>
              <a:rPr lang="en-US" altLang="zh-CN" sz="1800" smtClean="0">
                <a:latin typeface="Arial" charset="0"/>
                <a:ea typeface="宋体" charset="-122"/>
              </a:rPr>
            </a:br>
            <a:r>
              <a:rPr lang="en-US" altLang="zh-CN" sz="1800" smtClean="0">
                <a:latin typeface="Arial" charset="0"/>
                <a:ea typeface="宋体" charset="-122"/>
              </a:rPr>
              <a:t>	(b)  The K+1 points   { </a:t>
            </a:r>
            <a:r>
              <a:rPr lang="en-US" altLang="zh-CN" sz="1800" smtClean="0">
                <a:latin typeface="Symbol" pitchFamily="18" charset="2"/>
                <a:ea typeface="宋体" charset="-122"/>
              </a:rPr>
              <a:t>m</a:t>
            </a:r>
            <a:r>
              <a:rPr lang="en-US" altLang="zh-CN" sz="1800" baseline="-25000" smtClean="0">
                <a:latin typeface="Arial" charset="0"/>
                <a:ea typeface="宋体" charset="-122"/>
              </a:rPr>
              <a:t>1</a:t>
            </a:r>
            <a:r>
              <a:rPr lang="en-US" altLang="zh-CN" sz="1800" smtClean="0">
                <a:latin typeface="Arial" charset="0"/>
                <a:ea typeface="宋体" charset="-122"/>
              </a:rPr>
              <a:t> , </a:t>
            </a:r>
            <a:r>
              <a:rPr lang="en-US" altLang="zh-CN" sz="1800" smtClean="0">
                <a:latin typeface="Symbol" pitchFamily="18" charset="2"/>
                <a:ea typeface="宋体" charset="-122"/>
              </a:rPr>
              <a:t>m</a:t>
            </a:r>
            <a:r>
              <a:rPr lang="en-US" altLang="zh-CN" sz="1800" baseline="-25000" smtClean="0">
                <a:latin typeface="Arial" charset="0"/>
                <a:ea typeface="宋体" charset="-122"/>
              </a:rPr>
              <a:t>2</a:t>
            </a:r>
            <a:r>
              <a:rPr lang="en-US" altLang="zh-CN" sz="1800" smtClean="0">
                <a:latin typeface="Arial" charset="0"/>
                <a:ea typeface="宋体" charset="-122"/>
              </a:rPr>
              <a:t> , … ,  </a:t>
            </a:r>
            <a:r>
              <a:rPr lang="en-US" altLang="zh-CN" sz="1800" smtClean="0">
                <a:latin typeface="Symbol" pitchFamily="18" charset="2"/>
                <a:ea typeface="宋体" charset="-122"/>
              </a:rPr>
              <a:t>m</a:t>
            </a:r>
            <a:r>
              <a:rPr lang="en-US" altLang="zh-CN" sz="1800" baseline="-25000" smtClean="0">
                <a:latin typeface="Arial" charset="0"/>
                <a:ea typeface="宋体" charset="-122"/>
              </a:rPr>
              <a:t>K</a:t>
            </a:r>
            <a:r>
              <a:rPr lang="en-US" altLang="zh-CN" sz="1800" smtClean="0">
                <a:latin typeface="Arial" charset="0"/>
                <a:ea typeface="宋体" charset="-122"/>
              </a:rPr>
              <a:t> , </a:t>
            </a:r>
            <a:r>
              <a:rPr lang="en-US" altLang="zh-CN" sz="1800" smtClean="0">
                <a:latin typeface="Symbol" pitchFamily="18" charset="2"/>
                <a:ea typeface="宋体" charset="-122"/>
              </a:rPr>
              <a:t>m</a:t>
            </a:r>
            <a:r>
              <a:rPr lang="en-US" altLang="zh-CN" sz="1800" baseline="-25000" smtClean="0">
                <a:latin typeface="Arial" charset="0"/>
                <a:ea typeface="宋体" charset="-122"/>
              </a:rPr>
              <a:t>K+1</a:t>
            </a:r>
            <a:r>
              <a:rPr lang="en-US" altLang="zh-CN" sz="1800" smtClean="0">
                <a:latin typeface="Arial" charset="0"/>
                <a:ea typeface="宋体" charset="-122"/>
              </a:rPr>
              <a:t>=x*}   are all at a </a:t>
            </a:r>
            <a:br>
              <a:rPr lang="en-US" altLang="zh-CN" sz="1800" smtClean="0">
                <a:latin typeface="Arial" charset="0"/>
                <a:ea typeface="宋体" charset="-122"/>
              </a:rPr>
            </a:br>
            <a:r>
              <a:rPr lang="en-US" altLang="zh-CN" sz="1800" smtClean="0">
                <a:latin typeface="Arial" charset="0"/>
                <a:ea typeface="宋体" charset="-122"/>
              </a:rPr>
              <a:t>	       distance at least r* from each other. </a:t>
            </a:r>
          </a:p>
          <a:p>
            <a:pPr marL="0" indent="0" eaLnBrk="1" hangingPunct="1">
              <a:spcBef>
                <a:spcPct val="0"/>
              </a:spcBef>
              <a:buFontTx/>
              <a:buNone/>
            </a:pPr>
            <a:r>
              <a:rPr lang="en-US" altLang="zh-CN" sz="1800" b="1" smtClean="0">
                <a:latin typeface="Arial" charset="0"/>
                <a:ea typeface="宋体" charset="-122"/>
              </a:rPr>
              <a:t>THEOREM:</a:t>
            </a:r>
            <a:r>
              <a:rPr lang="en-US" altLang="zh-CN" sz="1800" smtClean="0">
                <a:latin typeface="Arial" charset="0"/>
                <a:ea typeface="宋体" charset="-122"/>
              </a:rPr>
              <a:t>   Approximate-K-Cluster is a 2-approximation poly-time algorithm.</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0/1 Knapsack Problem</a:t>
            </a:r>
            <a:endParaRPr lang="en-US" altLang="zh-CN" sz="2800" smtClean="0">
              <a:latin typeface="Arial" charset="0"/>
              <a:ea typeface="宋体" charset="-122"/>
            </a:endParaRPr>
          </a:p>
        </p:txBody>
      </p:sp>
      <p:sp>
        <p:nvSpPr>
          <p:cNvPr id="13318" name="Rectangle 3"/>
          <p:cNvSpPr>
            <a:spLocks noChangeArrowheads="1"/>
          </p:cNvSpPr>
          <p:nvPr/>
        </p:nvSpPr>
        <p:spPr bwMode="auto">
          <a:xfrm>
            <a:off x="762000" y="1420813"/>
            <a:ext cx="8001000" cy="2397125"/>
          </a:xfrm>
          <a:prstGeom prst="rect">
            <a:avLst/>
          </a:prstGeom>
          <a:noFill/>
          <a:ln w="19050">
            <a:solidFill>
              <a:schemeClr val="hlink"/>
            </a:solidFill>
            <a:miter lim="800000"/>
            <a:headEnd/>
            <a:tailEnd/>
          </a:ln>
        </p:spPr>
        <p:txBody>
          <a:bodyPr>
            <a:spAutoFit/>
          </a:bodyPr>
          <a:lstStyle/>
          <a:p>
            <a:pPr marL="457200" indent="-457200" algn="l">
              <a:spcBef>
                <a:spcPct val="50000"/>
              </a:spcBef>
              <a:buFont typeface="Wingdings" pitchFamily="2" charset="2"/>
              <a:buNone/>
            </a:pPr>
            <a:r>
              <a:rPr lang="en-US" altLang="zh-CN" sz="2000" b="1">
                <a:solidFill>
                  <a:schemeClr val="tx1"/>
                </a:solidFill>
                <a:ea typeface="宋体" charset="-122"/>
              </a:rPr>
              <a:t>Input:</a:t>
            </a:r>
            <a:r>
              <a:rPr lang="en-US" altLang="zh-CN" sz="2000">
                <a:solidFill>
                  <a:schemeClr val="tx1"/>
                </a:solidFill>
                <a:ea typeface="宋体" charset="-122"/>
              </a:rPr>
              <a:t>    n items with weights w</a:t>
            </a:r>
            <a:r>
              <a:rPr lang="en-US" altLang="zh-CN" sz="2000" baseline="-25000">
                <a:solidFill>
                  <a:schemeClr val="tx1"/>
                </a:solidFill>
                <a:ea typeface="宋体" charset="-122"/>
              </a:rPr>
              <a:t>1</a:t>
            </a:r>
            <a:r>
              <a:rPr lang="en-US" altLang="zh-CN" sz="2000">
                <a:solidFill>
                  <a:schemeClr val="tx1"/>
                </a:solidFill>
                <a:ea typeface="宋体" charset="-122"/>
              </a:rPr>
              <a:t>, w</a:t>
            </a:r>
            <a:r>
              <a:rPr lang="en-US" altLang="zh-CN" sz="2000" baseline="-25000">
                <a:solidFill>
                  <a:schemeClr val="tx1"/>
                </a:solidFill>
                <a:ea typeface="宋体" charset="-122"/>
              </a:rPr>
              <a:t>2</a:t>
            </a:r>
            <a:r>
              <a:rPr lang="en-US" altLang="zh-CN" sz="2000">
                <a:solidFill>
                  <a:schemeClr val="tx1"/>
                </a:solidFill>
                <a:ea typeface="宋体" charset="-122"/>
              </a:rPr>
              <a:t>, … , w</a:t>
            </a:r>
            <a:r>
              <a:rPr lang="en-US" altLang="zh-CN" sz="2000" baseline="-25000">
                <a:solidFill>
                  <a:schemeClr val="tx1"/>
                </a:solidFill>
                <a:ea typeface="宋体" charset="-122"/>
              </a:rPr>
              <a:t>n</a:t>
            </a:r>
            <a:r>
              <a:rPr lang="en-US" altLang="zh-CN" sz="2000">
                <a:solidFill>
                  <a:schemeClr val="tx1"/>
                </a:solidFill>
                <a:ea typeface="宋体" charset="-122"/>
              </a:rPr>
              <a:t> and values v</a:t>
            </a:r>
            <a:r>
              <a:rPr lang="en-US" altLang="zh-CN" sz="2000" baseline="-25000">
                <a:solidFill>
                  <a:schemeClr val="tx1"/>
                </a:solidFill>
                <a:ea typeface="宋体" charset="-122"/>
              </a:rPr>
              <a:t>1</a:t>
            </a:r>
            <a:r>
              <a:rPr lang="en-US" altLang="zh-CN" sz="2000">
                <a:solidFill>
                  <a:schemeClr val="tx1"/>
                </a:solidFill>
                <a:ea typeface="宋体" charset="-122"/>
              </a:rPr>
              <a:t>, v</a:t>
            </a:r>
            <a:r>
              <a:rPr lang="en-US" altLang="zh-CN" sz="2000" baseline="-25000">
                <a:solidFill>
                  <a:schemeClr val="tx1"/>
                </a:solidFill>
                <a:ea typeface="宋体" charset="-122"/>
              </a:rPr>
              <a:t>2</a:t>
            </a:r>
            <a:r>
              <a:rPr lang="en-US" altLang="zh-CN" sz="2000">
                <a:solidFill>
                  <a:schemeClr val="tx1"/>
                </a:solidFill>
                <a:ea typeface="宋体" charset="-122"/>
              </a:rPr>
              <a:t>, … , v</a:t>
            </a:r>
            <a:r>
              <a:rPr lang="en-US" altLang="zh-CN" sz="2000" baseline="-25000">
                <a:solidFill>
                  <a:schemeClr val="tx1"/>
                </a:solidFill>
                <a:ea typeface="宋体" charset="-122"/>
              </a:rPr>
              <a:t>n</a:t>
            </a:r>
            <a:r>
              <a:rPr lang="en-US" altLang="zh-CN" sz="2000">
                <a:solidFill>
                  <a:schemeClr val="tx1"/>
                </a:solidFill>
                <a:ea typeface="宋体" charset="-122"/>
              </a:rPr>
              <a:t>,</a:t>
            </a:r>
            <a:br>
              <a:rPr lang="en-US" altLang="zh-CN" sz="2000">
                <a:solidFill>
                  <a:schemeClr val="tx1"/>
                </a:solidFill>
                <a:ea typeface="宋体" charset="-122"/>
              </a:rPr>
            </a:br>
            <a:r>
              <a:rPr lang="en-US" altLang="zh-CN" sz="2000">
                <a:solidFill>
                  <a:schemeClr val="tx1"/>
                </a:solidFill>
                <a:ea typeface="宋体" charset="-122"/>
              </a:rPr>
              <a:t>       and knapsack weight capacity W  </a:t>
            </a:r>
            <a:r>
              <a:rPr lang="en-US" altLang="zh-CN" sz="1800">
                <a:solidFill>
                  <a:schemeClr val="tx1"/>
                </a:solidFill>
                <a:ea typeface="宋体" charset="-122"/>
              </a:rPr>
              <a:t>(all positive integers).</a:t>
            </a:r>
          </a:p>
          <a:p>
            <a:pPr marL="457200" indent="-457200" algn="l">
              <a:spcBef>
                <a:spcPct val="50000"/>
              </a:spcBef>
              <a:buFont typeface="Wingdings" pitchFamily="2" charset="2"/>
              <a:buNone/>
            </a:pPr>
            <a:r>
              <a:rPr lang="en-US" altLang="zh-CN" sz="2000" b="1">
                <a:solidFill>
                  <a:schemeClr val="tx1"/>
                </a:solidFill>
                <a:ea typeface="宋体" charset="-122"/>
              </a:rPr>
              <a:t>Output:</a:t>
            </a:r>
            <a:r>
              <a:rPr lang="en-US" altLang="zh-CN" sz="2000">
                <a:solidFill>
                  <a:schemeClr val="tx1"/>
                </a:solidFill>
                <a:ea typeface="宋体" charset="-122"/>
              </a:rPr>
              <a:t> A subset S of the items </a:t>
            </a:r>
            <a:r>
              <a:rPr lang="en-US" altLang="zh-CN" sz="1800">
                <a:solidFill>
                  <a:schemeClr val="tx1"/>
                </a:solidFill>
                <a:ea typeface="宋体" charset="-122"/>
              </a:rPr>
              <a:t>(to be placed in the knapsack)</a:t>
            </a:r>
            <a:r>
              <a:rPr lang="en-US" altLang="zh-CN" sz="2000">
                <a:solidFill>
                  <a:schemeClr val="tx1"/>
                </a:solidFill>
                <a:ea typeface="宋体" charset="-122"/>
              </a:rPr>
              <a:t> whose         </a:t>
            </a:r>
            <a:br>
              <a:rPr lang="en-US" altLang="zh-CN" sz="2000">
                <a:solidFill>
                  <a:schemeClr val="tx1"/>
                </a:solidFill>
                <a:ea typeface="宋体" charset="-122"/>
              </a:rPr>
            </a:br>
            <a:r>
              <a:rPr lang="en-US" altLang="zh-CN" sz="2000">
                <a:solidFill>
                  <a:schemeClr val="tx1"/>
                </a:solidFill>
                <a:ea typeface="宋体" charset="-122"/>
              </a:rPr>
              <a:t>       total weight does not exceed the knapsack capacity. </a:t>
            </a:r>
          </a:p>
          <a:p>
            <a:pPr marL="457200" indent="-457200" algn="l">
              <a:spcBef>
                <a:spcPct val="50000"/>
              </a:spcBef>
              <a:buFont typeface="Wingdings" pitchFamily="2" charset="2"/>
              <a:buNone/>
            </a:pPr>
            <a:r>
              <a:rPr lang="en-US" altLang="zh-CN" sz="2000" b="1">
                <a:solidFill>
                  <a:schemeClr val="tx1"/>
                </a:solidFill>
                <a:ea typeface="宋体" charset="-122"/>
              </a:rPr>
              <a:t>Goal:</a:t>
            </a:r>
            <a:r>
              <a:rPr lang="en-US" altLang="zh-CN" sz="2000">
                <a:solidFill>
                  <a:schemeClr val="tx1"/>
                </a:solidFill>
                <a:ea typeface="宋体" charset="-122"/>
              </a:rPr>
              <a:t>     </a:t>
            </a:r>
            <a:r>
              <a:rPr lang="en-US" altLang="zh-CN" sz="2000" u="sng">
                <a:solidFill>
                  <a:schemeClr val="tx1"/>
                </a:solidFill>
                <a:ea typeface="宋体" charset="-122"/>
              </a:rPr>
              <a:t>maximize</a:t>
            </a:r>
            <a:r>
              <a:rPr lang="en-US" altLang="zh-CN" sz="2000">
                <a:solidFill>
                  <a:schemeClr val="tx1"/>
                </a:solidFill>
                <a:ea typeface="宋体" charset="-122"/>
              </a:rPr>
              <a:t> the total value of items in S:</a:t>
            </a:r>
          </a:p>
          <a:p>
            <a:pPr marL="457200" indent="-457200" algn="l">
              <a:spcBef>
                <a:spcPct val="50000"/>
              </a:spcBef>
              <a:buFont typeface="Wingdings" pitchFamily="2" charset="2"/>
              <a:buNone/>
            </a:pPr>
            <a:endParaRPr lang="en-US" altLang="zh-CN" sz="2000">
              <a:solidFill>
                <a:schemeClr val="tx1"/>
              </a:solidFill>
              <a:ea typeface="宋体" charset="-122"/>
            </a:endParaRPr>
          </a:p>
        </p:txBody>
      </p:sp>
      <p:sp>
        <p:nvSpPr>
          <p:cNvPr id="13319" name="Text Box 5"/>
          <p:cNvSpPr txBox="1">
            <a:spLocks noChangeArrowheads="1"/>
          </p:cNvSpPr>
          <p:nvPr/>
        </p:nvSpPr>
        <p:spPr bwMode="auto">
          <a:xfrm>
            <a:off x="762000" y="3859213"/>
            <a:ext cx="8077200" cy="584200"/>
          </a:xfrm>
          <a:prstGeom prst="rect">
            <a:avLst/>
          </a:prstGeom>
          <a:solidFill>
            <a:schemeClr val="hlink"/>
          </a:solidFill>
          <a:ln w="19050">
            <a:noFill/>
            <a:miter lim="800000"/>
            <a:headEnd/>
            <a:tailEnd/>
          </a:ln>
        </p:spPr>
        <p:txBody>
          <a:bodyPr>
            <a:spAutoFit/>
          </a:bodyPr>
          <a:lstStyle/>
          <a:p>
            <a:pPr algn="l"/>
            <a:r>
              <a:rPr lang="en-US" altLang="zh-CN" sz="1600">
                <a:solidFill>
                  <a:schemeClr val="bg1"/>
                </a:solidFill>
                <a:ea typeface="宋体" charset="-122"/>
              </a:rPr>
              <a:t>Later we will consider a special case of this problem called the Subset Sum Problem (SSP). In SSP,  w</a:t>
            </a:r>
            <a:r>
              <a:rPr lang="en-US" altLang="zh-CN" sz="1600" baseline="-25000">
                <a:solidFill>
                  <a:schemeClr val="bg1"/>
                </a:solidFill>
                <a:ea typeface="宋体" charset="-122"/>
              </a:rPr>
              <a:t>i</a:t>
            </a:r>
            <a:r>
              <a:rPr lang="en-US" altLang="zh-CN" sz="1600">
                <a:solidFill>
                  <a:schemeClr val="bg1"/>
                </a:solidFill>
                <a:ea typeface="宋体" charset="-122"/>
              </a:rPr>
              <a:t> = v</a:t>
            </a:r>
            <a:r>
              <a:rPr lang="en-US" altLang="zh-CN" sz="1600" baseline="-25000">
                <a:solidFill>
                  <a:schemeClr val="bg1"/>
                </a:solidFill>
                <a:ea typeface="宋体" charset="-122"/>
              </a:rPr>
              <a:t>i</a:t>
            </a:r>
            <a:r>
              <a:rPr lang="en-US" altLang="zh-CN" sz="1600">
                <a:solidFill>
                  <a:schemeClr val="bg1"/>
                </a:solidFill>
                <a:ea typeface="宋体" charset="-122"/>
              </a:rPr>
              <a:t>, for i=1..n.  Both problems are NP-hard.</a:t>
            </a:r>
          </a:p>
        </p:txBody>
      </p:sp>
      <p:graphicFrame>
        <p:nvGraphicFramePr>
          <p:cNvPr id="149528" name="Object 24"/>
          <p:cNvGraphicFramePr>
            <a:graphicFrameLocks noChangeAspect="1"/>
          </p:cNvGraphicFramePr>
          <p:nvPr/>
        </p:nvGraphicFramePr>
        <p:xfrm>
          <a:off x="766763" y="4468813"/>
          <a:ext cx="5405437" cy="2312987"/>
        </p:xfrm>
        <a:graphic>
          <a:graphicData uri="http://schemas.openxmlformats.org/presentationml/2006/ole">
            <p:oleObj spid="_x0000_s13314" name="Equation" r:id="rId3" imgW="3085920" imgH="1320480" progId="Equation.3">
              <p:embed/>
            </p:oleObj>
          </a:graphicData>
        </a:graphic>
      </p:graphicFrame>
      <p:graphicFrame>
        <p:nvGraphicFramePr>
          <p:cNvPr id="149531" name="Object 27"/>
          <p:cNvGraphicFramePr>
            <a:graphicFrameLocks noChangeAspect="1"/>
          </p:cNvGraphicFramePr>
          <p:nvPr/>
        </p:nvGraphicFramePr>
        <p:xfrm>
          <a:off x="6553200" y="4926013"/>
          <a:ext cx="2047875" cy="1571625"/>
        </p:xfrm>
        <a:graphic>
          <a:graphicData uri="http://schemas.openxmlformats.org/presentationml/2006/ole">
            <p:oleObj spid="_x0000_s13315" name="Equation" r:id="rId4" imgW="1143000" imgH="876240" progId="Equation.3">
              <p:embed/>
            </p:oleObj>
          </a:graphicData>
        </a:graphic>
      </p:graphicFrame>
      <p:graphicFrame>
        <p:nvGraphicFramePr>
          <p:cNvPr id="13316" name="Object 28"/>
          <p:cNvGraphicFramePr>
            <a:graphicFrameLocks noChangeAspect="1"/>
          </p:cNvGraphicFramePr>
          <p:nvPr/>
        </p:nvGraphicFramePr>
        <p:xfrm>
          <a:off x="6324600" y="3021013"/>
          <a:ext cx="1371600" cy="514350"/>
        </p:xfrm>
        <a:graphic>
          <a:graphicData uri="http://schemas.openxmlformats.org/presentationml/2006/ole">
            <p:oleObj spid="_x0000_s13316" name="Equation" r:id="rId5" imgW="914400" imgH="342720" progId="Equation.3">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0/1  vs  Fractional   KP</a:t>
            </a:r>
            <a:endParaRPr lang="en-US" altLang="zh-CN" sz="2800" smtClean="0">
              <a:latin typeface="Arial" charset="0"/>
              <a:ea typeface="宋体" charset="-122"/>
            </a:endParaRPr>
          </a:p>
        </p:txBody>
      </p:sp>
      <p:graphicFrame>
        <p:nvGraphicFramePr>
          <p:cNvPr id="14338" name="Object 5"/>
          <p:cNvGraphicFramePr>
            <a:graphicFrameLocks noChangeAspect="1"/>
          </p:cNvGraphicFramePr>
          <p:nvPr/>
        </p:nvGraphicFramePr>
        <p:xfrm>
          <a:off x="1752600" y="1573213"/>
          <a:ext cx="5486400" cy="2312987"/>
        </p:xfrm>
        <a:graphic>
          <a:graphicData uri="http://schemas.openxmlformats.org/presentationml/2006/ole">
            <p:oleObj spid="_x0000_s14338" name="Equation" r:id="rId3" imgW="3124080" imgH="1320480" progId="Equation.3">
              <p:embed/>
            </p:oleObj>
          </a:graphicData>
        </a:graphic>
      </p:graphicFrame>
      <p:graphicFrame>
        <p:nvGraphicFramePr>
          <p:cNvPr id="150534" name="Object 6"/>
          <p:cNvGraphicFramePr>
            <a:graphicFrameLocks noChangeAspect="1"/>
          </p:cNvGraphicFramePr>
          <p:nvPr/>
        </p:nvGraphicFramePr>
        <p:xfrm>
          <a:off x="1752600" y="4468813"/>
          <a:ext cx="5494338" cy="2312987"/>
        </p:xfrm>
        <a:graphic>
          <a:graphicData uri="http://schemas.openxmlformats.org/presentationml/2006/ole">
            <p:oleObj spid="_x0000_s14339" name="Equation" r:id="rId4" imgW="3136680" imgH="132048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mtClean="0">
                <a:ea typeface="宋体" charset="-122"/>
              </a:rPr>
              <a:t>Analysis Method</a:t>
            </a:r>
            <a:endParaRPr lang="zh-CN" altLang="en-US" smtClean="0">
              <a:ea typeface="宋体" charset="-122"/>
            </a:endParaRPr>
          </a:p>
        </p:txBody>
      </p:sp>
      <p:sp>
        <p:nvSpPr>
          <p:cNvPr id="3" name="内容占位符 2"/>
          <p:cNvSpPr>
            <a:spLocks noGrp="1"/>
          </p:cNvSpPr>
          <p:nvPr>
            <p:ph idx="1"/>
          </p:nvPr>
        </p:nvSpPr>
        <p:spPr/>
        <p:txBody>
          <a:bodyPr/>
          <a:lstStyle/>
          <a:p>
            <a:pPr marL="457200" indent="-457200">
              <a:spcBef>
                <a:spcPct val="50000"/>
              </a:spcBef>
              <a:buFontTx/>
              <a:buNone/>
              <a:defRPr/>
            </a:pPr>
            <a:r>
              <a:rPr lang="en-US" altLang="zh-CN" sz="1800" dirty="0" smtClean="0">
                <a:latin typeface="Arial" pitchFamily="34" charset="0"/>
                <a:ea typeface="宋体" pitchFamily="2" charset="-122"/>
                <a:cs typeface="Arial" pitchFamily="34" charset="0"/>
              </a:rPr>
              <a:t>Establish cost lower/upper bounds LB and UB such that:</a:t>
            </a:r>
          </a:p>
          <a:p>
            <a:pPr marL="1371600" lvl="2" indent="-457200">
              <a:spcBef>
                <a:spcPct val="50000"/>
              </a:spcBef>
              <a:buFontTx/>
              <a:buNone/>
              <a:defRPr/>
            </a:pPr>
            <a:r>
              <a:rPr lang="en-US" altLang="zh-CN" sz="1800" dirty="0" smtClean="0">
                <a:latin typeface="Arial" pitchFamily="34" charset="0"/>
                <a:ea typeface="宋体" pitchFamily="2" charset="-122"/>
                <a:cs typeface="Arial" pitchFamily="34" charset="0"/>
              </a:rPr>
              <a:t>   LB  </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Arial" pitchFamily="34" charset="0"/>
                <a:ea typeface="宋体" pitchFamily="2" charset="-122"/>
                <a:cs typeface="Arial" pitchFamily="34" charset="0"/>
              </a:rPr>
              <a:t>C(S</a:t>
            </a:r>
            <a:r>
              <a:rPr lang="en-US" altLang="zh-CN" sz="1800" baseline="-25000" dirty="0" smtClean="0">
                <a:latin typeface="Arial" pitchFamily="34" charset="0"/>
                <a:ea typeface="宋体" pitchFamily="2" charset="-122"/>
                <a:cs typeface="Arial" pitchFamily="34" charset="0"/>
              </a:rPr>
              <a:t>A</a:t>
            </a:r>
            <a:r>
              <a:rPr lang="en-US" altLang="zh-CN" sz="1800" dirty="0" smtClean="0">
                <a:latin typeface="Arial" pitchFamily="34" charset="0"/>
                <a:ea typeface="宋体" pitchFamily="2" charset="-122"/>
                <a:cs typeface="Arial" pitchFamily="34" charset="0"/>
              </a:rPr>
              <a:t>)    </a:t>
            </a:r>
            <a:r>
              <a:rPr lang="en-US" altLang="zh-CN" sz="18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UB</a:t>
            </a:r>
          </a:p>
          <a:p>
            <a:pPr marL="1371600" lvl="2" indent="-457200">
              <a:spcBef>
                <a:spcPct val="50000"/>
              </a:spcBef>
              <a:buFontTx/>
              <a:buNone/>
              <a:defRPr/>
            </a:pPr>
            <a:r>
              <a:rPr lang="en-US" altLang="zh-CN" sz="1800" dirty="0" smtClean="0">
                <a:latin typeface="Arial" pitchFamily="34" charset="0"/>
                <a:ea typeface="宋体" pitchFamily="2" charset="-122"/>
                <a:cs typeface="Arial" pitchFamily="34" charset="0"/>
              </a:rPr>
              <a:t>   LB  </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Arial" pitchFamily="34" charset="0"/>
                <a:ea typeface="宋体" pitchFamily="2" charset="-122"/>
                <a:cs typeface="Arial" pitchFamily="34" charset="0"/>
              </a:rPr>
              <a:t>C(S</a:t>
            </a:r>
            <a:r>
              <a:rPr lang="en-US" altLang="zh-CN" sz="1800" baseline="-25000" dirty="0" smtClean="0">
                <a:latin typeface="Arial" pitchFamily="34" charset="0"/>
                <a:ea typeface="宋体" pitchFamily="2" charset="-122"/>
                <a:cs typeface="Arial" pitchFamily="34" charset="0"/>
              </a:rPr>
              <a:t>OPT</a:t>
            </a:r>
            <a:r>
              <a:rPr lang="en-US" altLang="zh-CN" sz="1800" dirty="0" smtClean="0">
                <a:latin typeface="Arial" pitchFamily="34" charset="0"/>
                <a:ea typeface="宋体" pitchFamily="2" charset="-122"/>
                <a:cs typeface="Arial" pitchFamily="34" charset="0"/>
              </a:rPr>
              <a:t>) </a:t>
            </a:r>
            <a:r>
              <a:rPr lang="en-US" altLang="zh-CN" sz="18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UB</a:t>
            </a:r>
          </a:p>
          <a:p>
            <a:pPr marL="1371600" lvl="2" indent="-457200">
              <a:spcBef>
                <a:spcPct val="50000"/>
              </a:spcBef>
              <a:buFontTx/>
              <a:buNone/>
              <a:defRPr/>
            </a:pPr>
            <a:r>
              <a:rPr lang="en-US" altLang="zh-CN" sz="1800" dirty="0" smtClean="0">
                <a:latin typeface="Arial" pitchFamily="34" charset="0"/>
                <a:ea typeface="宋体" pitchFamily="2" charset="-122"/>
                <a:cs typeface="Arial" pitchFamily="34" charset="0"/>
              </a:rPr>
              <a:t>   UB  </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Symbol" pitchFamily="18" charset="2"/>
                <a:ea typeface="宋体" pitchFamily="2" charset="-122"/>
                <a:cs typeface="Arial" pitchFamily="34" charset="0"/>
                <a:sym typeface="Symbol" pitchFamily="18" charset="2"/>
              </a:rPr>
              <a:t>r</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Arial" pitchFamily="34" charset="0"/>
                <a:ea typeface="宋体" pitchFamily="2" charset="-122"/>
                <a:cs typeface="Arial" pitchFamily="34" charset="0"/>
              </a:rPr>
              <a:t>LB</a:t>
            </a:r>
            <a:endParaRPr lang="en-US" altLang="zh-CN" dirty="0" smtClean="0">
              <a:latin typeface="Arial" pitchFamily="34" charset="0"/>
              <a:ea typeface="宋体" pitchFamily="2" charset="-122"/>
              <a:cs typeface="Arial" pitchFamily="34" charset="0"/>
            </a:endParaRPr>
          </a:p>
          <a:p>
            <a:pPr>
              <a:lnSpc>
                <a:spcPct val="130000"/>
              </a:lnSpc>
              <a:buFontTx/>
              <a:buNone/>
              <a:defRPr/>
            </a:pPr>
            <a:r>
              <a:rPr lang="en-US" altLang="zh-CN" sz="1800" b="1" dirty="0" smtClean="0">
                <a:latin typeface="Arial" pitchFamily="34" charset="0"/>
                <a:ea typeface="宋体" pitchFamily="2" charset="-122"/>
                <a:cs typeface="Arial" pitchFamily="34" charset="0"/>
              </a:rPr>
              <a:t>Minimization:</a:t>
            </a:r>
            <a:r>
              <a:rPr lang="en-US" altLang="zh-CN" sz="1800" dirty="0" smtClean="0">
                <a:latin typeface="Arial" pitchFamily="34" charset="0"/>
                <a:ea typeface="宋体" pitchFamily="2" charset="-122"/>
                <a:cs typeface="Arial" pitchFamily="34" charset="0"/>
              </a:rPr>
              <a:t>    LB </a:t>
            </a:r>
            <a:r>
              <a:rPr lang="en-US" altLang="zh-CN" sz="18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C(S</a:t>
            </a:r>
            <a:r>
              <a:rPr lang="en-US" altLang="zh-CN" sz="1800" baseline="-25000" dirty="0" smtClean="0">
                <a:latin typeface="Arial" pitchFamily="34" charset="0"/>
                <a:ea typeface="宋体" pitchFamily="2" charset="-122"/>
                <a:cs typeface="Arial" pitchFamily="34" charset="0"/>
              </a:rPr>
              <a:t>OPT</a:t>
            </a:r>
            <a:r>
              <a:rPr lang="en-US" altLang="zh-CN" sz="1800" dirty="0" smtClean="0">
                <a:latin typeface="Arial" pitchFamily="34" charset="0"/>
                <a:ea typeface="宋体" pitchFamily="2" charset="-122"/>
                <a:cs typeface="Arial" pitchFamily="34" charset="0"/>
              </a:rPr>
              <a:t>) </a:t>
            </a:r>
            <a:r>
              <a:rPr lang="en-US" altLang="zh-CN" sz="18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C(S</a:t>
            </a:r>
            <a:r>
              <a:rPr lang="en-US" altLang="zh-CN" sz="1800" baseline="-25000" dirty="0" smtClean="0">
                <a:latin typeface="Arial" pitchFamily="34" charset="0"/>
                <a:ea typeface="宋体" pitchFamily="2" charset="-122"/>
                <a:cs typeface="Arial" pitchFamily="34" charset="0"/>
              </a:rPr>
              <a:t>A</a:t>
            </a:r>
            <a:r>
              <a:rPr lang="en-US" altLang="zh-CN" sz="1800" dirty="0" smtClean="0">
                <a:latin typeface="Arial" pitchFamily="34" charset="0"/>
                <a:ea typeface="宋体" pitchFamily="2" charset="-122"/>
                <a:cs typeface="Arial" pitchFamily="34" charset="0"/>
              </a:rPr>
              <a:t>) = UB </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Symbol" pitchFamily="18" charset="2"/>
                <a:ea typeface="宋体" pitchFamily="2" charset="-122"/>
                <a:cs typeface="Arial" pitchFamily="34" charset="0"/>
                <a:sym typeface="Symbol" pitchFamily="18" charset="2"/>
              </a:rPr>
              <a:t>r</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Arial" pitchFamily="34" charset="0"/>
                <a:ea typeface="宋体" pitchFamily="2" charset="-122"/>
                <a:cs typeface="Arial" pitchFamily="34" charset="0"/>
              </a:rPr>
              <a:t>LB </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Symbol" pitchFamily="18" charset="2"/>
                <a:ea typeface="宋体" pitchFamily="2" charset="-122"/>
                <a:cs typeface="Arial" pitchFamily="34" charset="0"/>
                <a:sym typeface="Symbol" pitchFamily="18" charset="2"/>
              </a:rPr>
              <a:t>r</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Arial" pitchFamily="34" charset="0"/>
                <a:ea typeface="宋体" pitchFamily="2" charset="-122"/>
                <a:cs typeface="Arial" pitchFamily="34" charset="0"/>
              </a:rPr>
              <a:t>C(S</a:t>
            </a:r>
            <a:r>
              <a:rPr lang="en-US" altLang="zh-CN" sz="1800" baseline="-25000" dirty="0" smtClean="0">
                <a:latin typeface="Arial" pitchFamily="34" charset="0"/>
                <a:ea typeface="宋体" pitchFamily="2" charset="-122"/>
                <a:cs typeface="Arial" pitchFamily="34" charset="0"/>
              </a:rPr>
              <a:t>OPT</a:t>
            </a:r>
            <a:r>
              <a:rPr lang="en-US" altLang="zh-CN" sz="1800" dirty="0" smtClean="0">
                <a:latin typeface="Arial" pitchFamily="34" charset="0"/>
                <a:ea typeface="宋体" pitchFamily="2" charset="-122"/>
                <a:cs typeface="Arial" pitchFamily="34" charset="0"/>
              </a:rPr>
              <a:t>)    </a:t>
            </a:r>
            <a:br>
              <a:rPr lang="en-US" altLang="zh-CN" sz="1800" dirty="0" smtClean="0">
                <a:latin typeface="Arial" pitchFamily="34" charset="0"/>
                <a:ea typeface="宋体" pitchFamily="2" charset="-122"/>
                <a:cs typeface="Arial" pitchFamily="34" charset="0"/>
              </a:rPr>
            </a:br>
            <a:r>
              <a:rPr lang="en-US" altLang="zh-CN" sz="1800" dirty="0" smtClean="0">
                <a:latin typeface="Arial" pitchFamily="34" charset="0"/>
                <a:ea typeface="宋体" pitchFamily="2" charset="-122"/>
                <a:cs typeface="Arial" pitchFamily="34" charset="0"/>
              </a:rPr>
              <a:t>	 	  </a:t>
            </a:r>
            <a:r>
              <a:rPr lang="en-US" altLang="zh-CN" sz="20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C(S</a:t>
            </a:r>
            <a:r>
              <a:rPr lang="en-US" altLang="zh-CN" sz="1800" baseline="-25000" dirty="0" smtClean="0">
                <a:latin typeface="Arial" pitchFamily="34" charset="0"/>
                <a:ea typeface="宋体" pitchFamily="2" charset="-122"/>
                <a:cs typeface="Arial" pitchFamily="34" charset="0"/>
              </a:rPr>
              <a:t>OPT</a:t>
            </a:r>
            <a:r>
              <a:rPr lang="en-US" altLang="zh-CN" sz="1800" dirty="0" smtClean="0">
                <a:latin typeface="Arial" pitchFamily="34" charset="0"/>
                <a:ea typeface="宋体" pitchFamily="2" charset="-122"/>
                <a:cs typeface="Arial" pitchFamily="34" charset="0"/>
              </a:rPr>
              <a:t>) </a:t>
            </a:r>
            <a:r>
              <a:rPr lang="en-US" altLang="zh-CN" sz="18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C(S</a:t>
            </a:r>
            <a:r>
              <a:rPr lang="en-US" altLang="zh-CN" sz="1800" baseline="-25000" dirty="0" smtClean="0">
                <a:latin typeface="Arial" pitchFamily="34" charset="0"/>
                <a:ea typeface="宋体" pitchFamily="2" charset="-122"/>
                <a:cs typeface="Arial" pitchFamily="34" charset="0"/>
              </a:rPr>
              <a:t>A</a:t>
            </a:r>
            <a:r>
              <a:rPr lang="en-US" altLang="zh-CN" sz="1800" dirty="0" smtClean="0">
                <a:latin typeface="Arial" pitchFamily="34" charset="0"/>
                <a:ea typeface="宋体" pitchFamily="2" charset="-122"/>
                <a:cs typeface="Arial" pitchFamily="34" charset="0"/>
              </a:rPr>
              <a:t>) </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Symbol" pitchFamily="18" charset="2"/>
                <a:ea typeface="宋体" pitchFamily="2" charset="-122"/>
                <a:cs typeface="Arial" pitchFamily="34" charset="0"/>
                <a:sym typeface="Symbol" pitchFamily="18" charset="2"/>
              </a:rPr>
              <a:t>r</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Arial" pitchFamily="34" charset="0"/>
                <a:ea typeface="宋体" pitchFamily="2" charset="-122"/>
                <a:cs typeface="Arial" pitchFamily="34" charset="0"/>
              </a:rPr>
              <a:t>C(S</a:t>
            </a:r>
            <a:r>
              <a:rPr lang="en-US" altLang="zh-CN" sz="1800" baseline="-25000" dirty="0" smtClean="0">
                <a:latin typeface="Arial" pitchFamily="34" charset="0"/>
                <a:ea typeface="宋体" pitchFamily="2" charset="-122"/>
                <a:cs typeface="Arial" pitchFamily="34" charset="0"/>
              </a:rPr>
              <a:t>OPT</a:t>
            </a:r>
            <a:r>
              <a:rPr lang="en-US" altLang="zh-CN" sz="1800" dirty="0" smtClean="0">
                <a:latin typeface="Arial" pitchFamily="34" charset="0"/>
                <a:ea typeface="宋体" pitchFamily="2" charset="-122"/>
                <a:cs typeface="Arial" pitchFamily="34" charset="0"/>
              </a:rPr>
              <a:t>) </a:t>
            </a:r>
          </a:p>
          <a:p>
            <a:pPr>
              <a:lnSpc>
                <a:spcPct val="130000"/>
              </a:lnSpc>
              <a:buFontTx/>
              <a:buNone/>
              <a:defRPr/>
            </a:pPr>
            <a:r>
              <a:rPr lang="en-US" altLang="zh-CN" sz="1800" dirty="0" smtClean="0">
                <a:latin typeface="Arial" pitchFamily="34" charset="0"/>
                <a:ea typeface="宋体" pitchFamily="2" charset="-122"/>
                <a:cs typeface="Arial" pitchFamily="34" charset="0"/>
              </a:rPr>
              <a:t>	Also:      C(S</a:t>
            </a:r>
            <a:r>
              <a:rPr lang="en-US" altLang="zh-CN" sz="1800" baseline="-25000" dirty="0" smtClean="0">
                <a:latin typeface="Arial" pitchFamily="34" charset="0"/>
                <a:ea typeface="宋体" pitchFamily="2" charset="-122"/>
                <a:cs typeface="Arial" pitchFamily="34" charset="0"/>
              </a:rPr>
              <a:t>A</a:t>
            </a:r>
            <a:r>
              <a:rPr lang="en-US" altLang="zh-CN" sz="1800" dirty="0" smtClean="0">
                <a:latin typeface="Arial" pitchFamily="34" charset="0"/>
                <a:ea typeface="宋体" pitchFamily="2" charset="-122"/>
                <a:cs typeface="Arial" pitchFamily="34" charset="0"/>
              </a:rPr>
              <a:t>) </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Arial" pitchFamily="34" charset="0"/>
                <a:ea typeface="宋体" pitchFamily="2" charset="-122"/>
                <a:cs typeface="Arial" pitchFamily="34" charset="0"/>
              </a:rPr>
              <a:t>(1+</a:t>
            </a:r>
            <a:r>
              <a:rPr lang="en-US" altLang="zh-CN" sz="1800" dirty="0" smtClean="0">
                <a:latin typeface="Symbol" pitchFamily="18" charset="2"/>
                <a:ea typeface="宋体" pitchFamily="2" charset="-122"/>
                <a:cs typeface="Arial" pitchFamily="34" charset="0"/>
              </a:rPr>
              <a:t>e</a:t>
            </a:r>
            <a:r>
              <a:rPr lang="en-US" altLang="zh-CN" sz="1800" dirty="0" smtClean="0">
                <a:latin typeface="Arial" pitchFamily="34" charset="0"/>
                <a:ea typeface="宋体" pitchFamily="2" charset="-122"/>
                <a:cs typeface="Arial" pitchFamily="34" charset="0"/>
              </a:rPr>
              <a:t>) C(S</a:t>
            </a:r>
            <a:r>
              <a:rPr lang="en-US" altLang="zh-CN" sz="1800" baseline="-25000" dirty="0" smtClean="0">
                <a:latin typeface="Arial" pitchFamily="34" charset="0"/>
                <a:ea typeface="宋体" pitchFamily="2" charset="-122"/>
                <a:cs typeface="Arial" pitchFamily="34" charset="0"/>
              </a:rPr>
              <a:t>OPT</a:t>
            </a:r>
            <a:r>
              <a:rPr lang="en-US" altLang="zh-CN" sz="1800" dirty="0" smtClean="0">
                <a:latin typeface="Arial" pitchFamily="34" charset="0"/>
                <a:ea typeface="宋体" pitchFamily="2" charset="-122"/>
                <a:cs typeface="Arial" pitchFamily="34" charset="0"/>
              </a:rPr>
              <a:t>)     [</a:t>
            </a:r>
            <a:r>
              <a:rPr lang="en-US" altLang="zh-CN" sz="1800" dirty="0" smtClean="0">
                <a:latin typeface="Symbol" pitchFamily="18" charset="2"/>
                <a:ea typeface="宋体" pitchFamily="2" charset="-122"/>
                <a:cs typeface="Arial" pitchFamily="34" charset="0"/>
              </a:rPr>
              <a:t>e</a:t>
            </a:r>
            <a:r>
              <a:rPr lang="en-US" altLang="zh-CN" sz="1800" dirty="0" smtClean="0">
                <a:latin typeface="Arial" pitchFamily="34" charset="0"/>
                <a:ea typeface="宋体" pitchFamily="2" charset="-122"/>
                <a:cs typeface="Arial" pitchFamily="34" charset="0"/>
              </a:rPr>
              <a:t>&gt;0 relative error. </a:t>
            </a:r>
            <a:r>
              <a:rPr lang="en-US" altLang="zh-CN" sz="1800" dirty="0" smtClean="0">
                <a:latin typeface="Symbol" pitchFamily="18" charset="2"/>
                <a:ea typeface="宋体" pitchFamily="2" charset="-122"/>
                <a:cs typeface="Arial" pitchFamily="34" charset="0"/>
                <a:sym typeface="Symbol" pitchFamily="18" charset="2"/>
              </a:rPr>
              <a:t>r </a:t>
            </a:r>
            <a:r>
              <a:rPr lang="en-US" altLang="zh-CN" sz="1800" dirty="0" smtClean="0">
                <a:latin typeface="Arial" pitchFamily="34" charset="0"/>
                <a:ea typeface="宋体" pitchFamily="2" charset="-122"/>
                <a:cs typeface="Arial" pitchFamily="34" charset="0"/>
              </a:rPr>
              <a:t>= 1+</a:t>
            </a:r>
            <a:r>
              <a:rPr lang="en-US" altLang="zh-CN" sz="1800" dirty="0" smtClean="0">
                <a:latin typeface="Symbol" pitchFamily="18" charset="2"/>
                <a:ea typeface="宋体" pitchFamily="2" charset="-122"/>
                <a:cs typeface="Arial" pitchFamily="34" charset="0"/>
              </a:rPr>
              <a:t>e</a:t>
            </a:r>
            <a:r>
              <a:rPr lang="en-US" altLang="zh-CN" sz="1800" dirty="0" smtClean="0">
                <a:latin typeface="Arial" pitchFamily="34" charset="0"/>
                <a:ea typeface="宋体" pitchFamily="2" charset="-122"/>
                <a:cs typeface="Arial" pitchFamily="34" charset="0"/>
              </a:rPr>
              <a:t> ]</a:t>
            </a:r>
          </a:p>
          <a:p>
            <a:pPr>
              <a:lnSpc>
                <a:spcPct val="130000"/>
              </a:lnSpc>
              <a:spcBef>
                <a:spcPct val="50000"/>
              </a:spcBef>
              <a:buFontTx/>
              <a:buNone/>
              <a:defRPr/>
            </a:pPr>
            <a:r>
              <a:rPr lang="en-US" altLang="zh-CN" sz="1800" b="1" dirty="0" smtClean="0">
                <a:latin typeface="Arial" pitchFamily="34" charset="0"/>
                <a:ea typeface="宋体" pitchFamily="2" charset="-122"/>
                <a:cs typeface="Arial" pitchFamily="34" charset="0"/>
              </a:rPr>
              <a:t>Maximization:</a:t>
            </a:r>
            <a:r>
              <a:rPr lang="en-US" altLang="zh-CN" sz="1800" dirty="0" smtClean="0">
                <a:latin typeface="Arial" pitchFamily="34" charset="0"/>
                <a:ea typeface="宋体" pitchFamily="2" charset="-122"/>
                <a:cs typeface="Arial" pitchFamily="34" charset="0"/>
              </a:rPr>
              <a:t>    LB </a:t>
            </a:r>
            <a:r>
              <a:rPr lang="en-US" altLang="zh-CN" sz="1800" dirty="0" smtClean="0">
                <a:latin typeface="Arial" pitchFamily="34" charset="0"/>
                <a:ea typeface="宋体" pitchFamily="2" charset="-122"/>
                <a:cs typeface="Arial" pitchFamily="34" charset="0"/>
                <a:sym typeface="Symbol" pitchFamily="18" charset="2"/>
              </a:rPr>
              <a:t>= C(S</a:t>
            </a:r>
            <a:r>
              <a:rPr lang="en-US" altLang="zh-CN" sz="1800" baseline="-25000" dirty="0" smtClean="0">
                <a:latin typeface="Arial" pitchFamily="34" charset="0"/>
                <a:ea typeface="宋体" pitchFamily="2" charset="-122"/>
                <a:cs typeface="Arial" pitchFamily="34" charset="0"/>
                <a:sym typeface="Symbol" pitchFamily="18" charset="2"/>
              </a:rPr>
              <a:t>A</a:t>
            </a:r>
            <a:r>
              <a:rPr lang="en-US" altLang="zh-CN" sz="18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a:t>
            </a:r>
            <a:r>
              <a:rPr lang="en-US" altLang="zh-CN" sz="18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C(S</a:t>
            </a:r>
            <a:r>
              <a:rPr lang="en-US" altLang="zh-CN" sz="1800" baseline="-25000" dirty="0" smtClean="0">
                <a:latin typeface="Arial" pitchFamily="34" charset="0"/>
                <a:ea typeface="宋体" pitchFamily="2" charset="-122"/>
                <a:cs typeface="Arial" pitchFamily="34" charset="0"/>
              </a:rPr>
              <a:t>OPT</a:t>
            </a:r>
            <a:r>
              <a:rPr lang="en-US" altLang="zh-CN" sz="1800" dirty="0" smtClean="0">
                <a:latin typeface="Arial" pitchFamily="34" charset="0"/>
                <a:ea typeface="宋体" pitchFamily="2" charset="-122"/>
                <a:cs typeface="Arial" pitchFamily="34" charset="0"/>
              </a:rPr>
              <a:t>) </a:t>
            </a:r>
            <a:r>
              <a:rPr lang="en-US" altLang="zh-CN" sz="18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UB </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Symbol" pitchFamily="18" charset="2"/>
                <a:ea typeface="宋体" pitchFamily="2" charset="-122"/>
                <a:cs typeface="Arial" pitchFamily="34" charset="0"/>
                <a:sym typeface="Symbol" pitchFamily="18" charset="2"/>
              </a:rPr>
              <a:t>r</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Arial" pitchFamily="34" charset="0"/>
                <a:ea typeface="宋体" pitchFamily="2" charset="-122"/>
                <a:cs typeface="Arial" pitchFamily="34" charset="0"/>
              </a:rPr>
              <a:t>LB </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Symbol" pitchFamily="18" charset="2"/>
                <a:ea typeface="宋体" pitchFamily="2" charset="-122"/>
                <a:cs typeface="Arial" pitchFamily="34" charset="0"/>
                <a:sym typeface="Symbol" pitchFamily="18" charset="2"/>
              </a:rPr>
              <a:t>r</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Arial" pitchFamily="34" charset="0"/>
                <a:ea typeface="宋体" pitchFamily="2" charset="-122"/>
                <a:cs typeface="Arial" pitchFamily="34" charset="0"/>
              </a:rPr>
              <a:t>C(S</a:t>
            </a:r>
            <a:r>
              <a:rPr lang="en-US" altLang="zh-CN" sz="1800" baseline="-25000" dirty="0" smtClean="0">
                <a:latin typeface="Arial" pitchFamily="34" charset="0"/>
                <a:ea typeface="宋体" pitchFamily="2" charset="-122"/>
                <a:cs typeface="Arial" pitchFamily="34" charset="0"/>
              </a:rPr>
              <a:t>A</a:t>
            </a:r>
            <a:r>
              <a:rPr lang="en-US" altLang="zh-CN" sz="1800" dirty="0" smtClean="0">
                <a:latin typeface="Arial" pitchFamily="34" charset="0"/>
                <a:ea typeface="宋体" pitchFamily="2" charset="-122"/>
                <a:cs typeface="Arial" pitchFamily="34" charset="0"/>
              </a:rPr>
              <a:t>)  </a:t>
            </a:r>
            <a:br>
              <a:rPr lang="en-US" altLang="zh-CN" sz="1800" dirty="0" smtClean="0">
                <a:latin typeface="Arial" pitchFamily="34" charset="0"/>
                <a:ea typeface="宋体" pitchFamily="2" charset="-122"/>
                <a:cs typeface="Arial" pitchFamily="34" charset="0"/>
              </a:rPr>
            </a:br>
            <a:r>
              <a:rPr lang="en-US" altLang="zh-CN" sz="1800" dirty="0" smtClean="0">
                <a:latin typeface="Arial" pitchFamily="34" charset="0"/>
                <a:ea typeface="宋体" pitchFamily="2" charset="-122"/>
                <a:cs typeface="Arial" pitchFamily="34" charset="0"/>
              </a:rPr>
              <a:t> 		   </a:t>
            </a:r>
            <a:r>
              <a:rPr lang="en-US" altLang="zh-CN" sz="20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C(S</a:t>
            </a:r>
            <a:r>
              <a:rPr lang="en-US" altLang="zh-CN" sz="1800" baseline="-25000" dirty="0" smtClean="0">
                <a:latin typeface="Arial" pitchFamily="34" charset="0"/>
                <a:ea typeface="宋体" pitchFamily="2" charset="-122"/>
                <a:cs typeface="Arial" pitchFamily="34" charset="0"/>
              </a:rPr>
              <a:t>A</a:t>
            </a:r>
            <a:r>
              <a:rPr lang="en-US" altLang="zh-CN" sz="1800" dirty="0" smtClean="0">
                <a:latin typeface="Arial" pitchFamily="34" charset="0"/>
                <a:ea typeface="宋体" pitchFamily="2" charset="-122"/>
                <a:cs typeface="Arial" pitchFamily="34" charset="0"/>
              </a:rPr>
              <a:t>) </a:t>
            </a:r>
            <a:r>
              <a:rPr lang="en-US" altLang="zh-CN" sz="18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C(S</a:t>
            </a:r>
            <a:r>
              <a:rPr lang="en-US" altLang="zh-CN" sz="1800" baseline="-25000" dirty="0" smtClean="0">
                <a:latin typeface="Arial" pitchFamily="34" charset="0"/>
                <a:ea typeface="宋体" pitchFamily="2" charset="-122"/>
                <a:cs typeface="Arial" pitchFamily="34" charset="0"/>
              </a:rPr>
              <a:t>OPT</a:t>
            </a:r>
            <a:r>
              <a:rPr lang="en-US" altLang="zh-CN" sz="1800" dirty="0" smtClean="0">
                <a:latin typeface="Arial" pitchFamily="34" charset="0"/>
                <a:ea typeface="宋体" pitchFamily="2" charset="-122"/>
                <a:cs typeface="Arial" pitchFamily="34" charset="0"/>
              </a:rPr>
              <a:t>) </a:t>
            </a:r>
            <a:r>
              <a:rPr lang="en-US" altLang="zh-CN" sz="1800" dirty="0" smtClean="0">
                <a:latin typeface="Arial" pitchFamily="34" charset="0"/>
                <a:ea typeface="宋体" pitchFamily="2" charset="-122"/>
                <a:cs typeface="Arial" pitchFamily="34" charset="0"/>
                <a:sym typeface="Symbol" pitchFamily="18" charset="2"/>
              </a:rPr>
              <a:t></a:t>
            </a:r>
            <a:r>
              <a:rPr lang="en-US" altLang="zh-CN" sz="1800" dirty="0" smtClean="0">
                <a:latin typeface="Arial" pitchFamily="34" charset="0"/>
                <a:ea typeface="宋体" pitchFamily="2" charset="-122"/>
                <a:cs typeface="Arial" pitchFamily="34" charset="0"/>
              </a:rPr>
              <a:t> </a:t>
            </a:r>
            <a:r>
              <a:rPr lang="en-US" altLang="zh-CN" sz="1800" dirty="0" smtClean="0">
                <a:latin typeface="Symbol" pitchFamily="18" charset="2"/>
                <a:ea typeface="宋体" pitchFamily="2" charset="-122"/>
                <a:cs typeface="Arial" pitchFamily="34" charset="0"/>
                <a:sym typeface="Symbol" pitchFamily="18" charset="2"/>
              </a:rPr>
              <a:t>r</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Arial" pitchFamily="34" charset="0"/>
                <a:ea typeface="宋体" pitchFamily="2" charset="-122"/>
                <a:cs typeface="Arial" pitchFamily="34" charset="0"/>
              </a:rPr>
              <a:t>C(S</a:t>
            </a:r>
            <a:r>
              <a:rPr lang="en-US" altLang="zh-CN" sz="1800" baseline="-25000" dirty="0" smtClean="0">
                <a:latin typeface="Arial" pitchFamily="34" charset="0"/>
                <a:ea typeface="宋体" pitchFamily="2" charset="-122"/>
                <a:cs typeface="Arial" pitchFamily="34" charset="0"/>
              </a:rPr>
              <a:t>A</a:t>
            </a:r>
            <a:r>
              <a:rPr lang="en-US" altLang="zh-CN" sz="1800" dirty="0" smtClean="0">
                <a:latin typeface="Arial" pitchFamily="34" charset="0"/>
                <a:ea typeface="宋体" pitchFamily="2" charset="-122"/>
                <a:cs typeface="Arial" pitchFamily="34" charset="0"/>
              </a:rPr>
              <a:t>) </a:t>
            </a:r>
          </a:p>
          <a:p>
            <a:pPr>
              <a:lnSpc>
                <a:spcPct val="130000"/>
              </a:lnSpc>
              <a:spcBef>
                <a:spcPct val="50000"/>
              </a:spcBef>
              <a:buFontTx/>
              <a:buNone/>
              <a:defRPr/>
            </a:pPr>
            <a:r>
              <a:rPr lang="en-US" altLang="zh-CN" sz="1800" dirty="0" smtClean="0">
                <a:latin typeface="Arial" pitchFamily="34" charset="0"/>
                <a:ea typeface="宋体" pitchFamily="2" charset="-122"/>
                <a:cs typeface="Arial" pitchFamily="34" charset="0"/>
              </a:rPr>
              <a:t>	Also:      C(S</a:t>
            </a:r>
            <a:r>
              <a:rPr lang="en-US" altLang="zh-CN" sz="1800" baseline="-25000" dirty="0" smtClean="0">
                <a:latin typeface="Arial" pitchFamily="34" charset="0"/>
                <a:ea typeface="宋体" pitchFamily="2" charset="-122"/>
                <a:cs typeface="Arial" pitchFamily="34" charset="0"/>
              </a:rPr>
              <a:t>A</a:t>
            </a:r>
            <a:r>
              <a:rPr lang="en-US" altLang="zh-CN" sz="1800" dirty="0" smtClean="0">
                <a:latin typeface="Arial" pitchFamily="34" charset="0"/>
                <a:ea typeface="宋体" pitchFamily="2" charset="-122"/>
                <a:cs typeface="Arial" pitchFamily="34" charset="0"/>
              </a:rPr>
              <a:t>) </a:t>
            </a:r>
            <a:r>
              <a:rPr lang="en-US" altLang="zh-CN" sz="1800" dirty="0" smtClean="0">
                <a:latin typeface="Arial" pitchFamily="34" charset="0"/>
                <a:ea typeface="宋体" pitchFamily="2" charset="-122"/>
                <a:cs typeface="Arial" pitchFamily="34" charset="0"/>
                <a:sym typeface="Symbol" pitchFamily="18" charset="2"/>
              </a:rPr>
              <a:t> </a:t>
            </a:r>
            <a:r>
              <a:rPr lang="en-US" altLang="zh-CN" sz="1800" dirty="0" smtClean="0">
                <a:latin typeface="Arial" pitchFamily="34" charset="0"/>
                <a:ea typeface="宋体" pitchFamily="2" charset="-122"/>
                <a:cs typeface="Arial" pitchFamily="34" charset="0"/>
              </a:rPr>
              <a:t>(1-</a:t>
            </a:r>
            <a:r>
              <a:rPr lang="en-US" altLang="zh-CN" sz="1800" dirty="0" smtClean="0">
                <a:latin typeface="Symbol" pitchFamily="18" charset="2"/>
                <a:ea typeface="宋体" pitchFamily="2" charset="-122"/>
                <a:cs typeface="Arial" pitchFamily="34" charset="0"/>
              </a:rPr>
              <a:t>e</a:t>
            </a:r>
            <a:r>
              <a:rPr lang="en-US" altLang="zh-CN" sz="1800" dirty="0" smtClean="0">
                <a:latin typeface="Arial" pitchFamily="34" charset="0"/>
                <a:ea typeface="宋体" pitchFamily="2" charset="-122"/>
                <a:cs typeface="Arial" pitchFamily="34" charset="0"/>
              </a:rPr>
              <a:t>) C(S</a:t>
            </a:r>
            <a:r>
              <a:rPr lang="en-US" altLang="zh-CN" sz="1800" baseline="-25000" dirty="0" smtClean="0">
                <a:latin typeface="Arial" pitchFamily="34" charset="0"/>
                <a:ea typeface="宋体" pitchFamily="2" charset="-122"/>
                <a:cs typeface="Arial" pitchFamily="34" charset="0"/>
              </a:rPr>
              <a:t>OPT</a:t>
            </a:r>
            <a:r>
              <a:rPr lang="en-US" altLang="zh-CN" sz="1800" dirty="0" smtClean="0">
                <a:latin typeface="Arial" pitchFamily="34" charset="0"/>
                <a:ea typeface="宋体" pitchFamily="2" charset="-122"/>
                <a:cs typeface="Arial" pitchFamily="34" charset="0"/>
              </a:rPr>
              <a:t>)      [ 1&gt;</a:t>
            </a:r>
            <a:r>
              <a:rPr lang="en-US" altLang="zh-CN" sz="1800" dirty="0" smtClean="0">
                <a:latin typeface="Symbol" pitchFamily="18" charset="2"/>
                <a:ea typeface="宋体" pitchFamily="2" charset="-122"/>
                <a:cs typeface="Arial" pitchFamily="34" charset="0"/>
              </a:rPr>
              <a:t>e</a:t>
            </a:r>
            <a:r>
              <a:rPr lang="en-US" altLang="zh-CN" sz="1800" dirty="0" smtClean="0">
                <a:latin typeface="Arial" pitchFamily="34" charset="0"/>
                <a:ea typeface="宋体" pitchFamily="2" charset="-122"/>
                <a:cs typeface="Arial" pitchFamily="34" charset="0"/>
              </a:rPr>
              <a:t>&gt;0 relative error. 1/</a:t>
            </a:r>
            <a:r>
              <a:rPr lang="en-US" altLang="zh-CN" sz="1800" dirty="0" smtClean="0">
                <a:latin typeface="Symbol" pitchFamily="18" charset="2"/>
                <a:ea typeface="宋体" pitchFamily="2" charset="-122"/>
                <a:cs typeface="Arial" pitchFamily="34" charset="0"/>
                <a:sym typeface="Symbol" pitchFamily="18" charset="2"/>
              </a:rPr>
              <a:t> r</a:t>
            </a:r>
            <a:r>
              <a:rPr lang="en-US" altLang="zh-CN" sz="1800" dirty="0" smtClean="0">
                <a:latin typeface="Arial" pitchFamily="34" charset="0"/>
                <a:ea typeface="宋体" pitchFamily="2" charset="-122"/>
                <a:cs typeface="Arial" pitchFamily="34" charset="0"/>
              </a:rPr>
              <a:t> = 1-</a:t>
            </a:r>
            <a:r>
              <a:rPr lang="en-US" altLang="zh-CN" sz="1800" dirty="0" smtClean="0">
                <a:latin typeface="Symbol" pitchFamily="18" charset="2"/>
                <a:ea typeface="宋体" pitchFamily="2" charset="-122"/>
                <a:cs typeface="Arial" pitchFamily="34" charset="0"/>
              </a:rPr>
              <a:t>e</a:t>
            </a:r>
            <a:r>
              <a:rPr lang="en-US" altLang="zh-CN" sz="1800" dirty="0" smtClean="0">
                <a:latin typeface="Arial" pitchFamily="34" charset="0"/>
                <a:ea typeface="宋体" pitchFamily="2" charset="-122"/>
                <a:cs typeface="Arial" pitchFamily="34" charset="0"/>
              </a:rPr>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The  Fractional   KP</a:t>
            </a:r>
            <a:endParaRPr lang="en-US" altLang="zh-CN" sz="2800" smtClean="0">
              <a:latin typeface="Arial" charset="0"/>
              <a:ea typeface="宋体" charset="-122"/>
            </a:endParaRPr>
          </a:p>
        </p:txBody>
      </p:sp>
      <p:graphicFrame>
        <p:nvGraphicFramePr>
          <p:cNvPr id="15362" name="Object 4"/>
          <p:cNvGraphicFramePr>
            <a:graphicFrameLocks noChangeAspect="1"/>
          </p:cNvGraphicFramePr>
          <p:nvPr/>
        </p:nvGraphicFramePr>
        <p:xfrm>
          <a:off x="838200" y="1381125"/>
          <a:ext cx="5791200" cy="2052638"/>
        </p:xfrm>
        <a:graphic>
          <a:graphicData uri="http://schemas.openxmlformats.org/presentationml/2006/ole">
            <p:oleObj spid="_x0000_s15362" name="Equation" r:id="rId3" imgW="3136680" imgH="1320480" progId="Equation.3">
              <p:embed/>
            </p:oleObj>
          </a:graphicData>
        </a:graphic>
      </p:graphicFrame>
      <p:sp>
        <p:nvSpPr>
          <p:cNvPr id="15364" name="Text Box 5"/>
          <p:cNvSpPr txBox="1">
            <a:spLocks noChangeArrowheads="1"/>
          </p:cNvSpPr>
          <p:nvPr/>
        </p:nvSpPr>
        <p:spPr bwMode="auto">
          <a:xfrm>
            <a:off x="762000" y="3590925"/>
            <a:ext cx="8001000" cy="369888"/>
          </a:xfrm>
          <a:prstGeom prst="rect">
            <a:avLst/>
          </a:prstGeom>
          <a:noFill/>
          <a:ln w="19050">
            <a:solidFill>
              <a:schemeClr val="hlink"/>
            </a:solidFill>
            <a:miter lim="800000"/>
            <a:headEnd/>
            <a:tailEnd/>
          </a:ln>
        </p:spPr>
        <p:txBody>
          <a:bodyPr>
            <a:spAutoFit/>
          </a:bodyPr>
          <a:lstStyle/>
          <a:p>
            <a:pPr algn="l"/>
            <a:r>
              <a:rPr lang="en-US" altLang="zh-CN" sz="1800" b="1">
                <a:solidFill>
                  <a:schemeClr val="tx1"/>
                </a:solidFill>
                <a:ea typeface="宋体" charset="-122"/>
              </a:rPr>
              <a:t>FACT:</a:t>
            </a:r>
            <a:r>
              <a:rPr lang="en-US" altLang="zh-CN" sz="1800">
                <a:solidFill>
                  <a:schemeClr val="tx1"/>
                </a:solidFill>
                <a:ea typeface="宋体" charset="-122"/>
              </a:rPr>
              <a:t>   FKP optimum solution can be obtained in O(nlogn) time.</a:t>
            </a:r>
          </a:p>
        </p:txBody>
      </p:sp>
      <p:sp>
        <p:nvSpPr>
          <p:cNvPr id="15365" name="Rectangle 6"/>
          <p:cNvSpPr>
            <a:spLocks noChangeArrowheads="1"/>
          </p:cNvSpPr>
          <p:nvPr/>
        </p:nvSpPr>
        <p:spPr bwMode="auto">
          <a:xfrm>
            <a:off x="685800" y="4200525"/>
            <a:ext cx="7497763" cy="1754188"/>
          </a:xfrm>
          <a:prstGeom prst="rect">
            <a:avLst/>
          </a:prstGeom>
          <a:noFill/>
          <a:ln w="19050">
            <a:noFill/>
            <a:miter lim="800000"/>
            <a:headEnd/>
            <a:tailEnd/>
          </a:ln>
        </p:spPr>
        <p:txBody>
          <a:bodyPr wrap="none">
            <a:spAutoFit/>
          </a:bodyPr>
          <a:lstStyle/>
          <a:p>
            <a:pPr algn="l"/>
            <a:r>
              <a:rPr lang="en-US" altLang="zh-CN" sz="1800" b="1">
                <a:solidFill>
                  <a:schemeClr val="tx1"/>
                </a:solidFill>
                <a:ea typeface="宋体" charset="-122"/>
              </a:rPr>
              <a:t>Proof (sketch):</a:t>
            </a:r>
            <a:r>
              <a:rPr lang="en-US" altLang="zh-CN" sz="1800">
                <a:solidFill>
                  <a:schemeClr val="tx1"/>
                </a:solidFill>
                <a:ea typeface="宋体" charset="-122"/>
              </a:rPr>
              <a:t>    </a:t>
            </a:r>
          </a:p>
          <a:p>
            <a:pPr algn="l">
              <a:buFontTx/>
              <a:buChar char="•"/>
            </a:pPr>
            <a:r>
              <a:rPr lang="en-US" altLang="zh-CN" sz="1800">
                <a:solidFill>
                  <a:schemeClr val="tx1"/>
                </a:solidFill>
                <a:ea typeface="宋体" charset="-122"/>
              </a:rPr>
              <a:t> Greedy strategy: consider items in decreasing order of  v</a:t>
            </a:r>
            <a:r>
              <a:rPr lang="en-US" altLang="zh-CN" sz="1800" baseline="-25000">
                <a:solidFill>
                  <a:schemeClr val="tx1"/>
                </a:solidFill>
                <a:ea typeface="宋体" charset="-122"/>
              </a:rPr>
              <a:t> i</a:t>
            </a:r>
            <a:r>
              <a:rPr lang="en-US" altLang="zh-CN" sz="1800">
                <a:solidFill>
                  <a:schemeClr val="tx1"/>
                </a:solidFill>
                <a:ea typeface="宋体" charset="-122"/>
              </a:rPr>
              <a:t> / w</a:t>
            </a:r>
            <a:r>
              <a:rPr lang="en-US" altLang="zh-CN" sz="1800" baseline="-25000">
                <a:solidFill>
                  <a:schemeClr val="tx1"/>
                </a:solidFill>
                <a:ea typeface="宋体" charset="-122"/>
              </a:rPr>
              <a:t> i</a:t>
            </a:r>
            <a:r>
              <a:rPr lang="en-US" altLang="zh-CN" sz="1800">
                <a:solidFill>
                  <a:schemeClr val="tx1"/>
                </a:solidFill>
                <a:ea typeface="宋体" charset="-122"/>
              </a:rPr>
              <a:t>.</a:t>
            </a:r>
          </a:p>
          <a:p>
            <a:pPr algn="l">
              <a:buFontTx/>
              <a:buChar char="•"/>
            </a:pPr>
            <a:r>
              <a:rPr lang="en-US" altLang="zh-CN" sz="1800">
                <a:solidFill>
                  <a:schemeClr val="tx1"/>
                </a:solidFill>
                <a:ea typeface="宋体" charset="-122"/>
              </a:rPr>
              <a:t> Place the items in the knapsack in that order until it is filled up.</a:t>
            </a:r>
          </a:p>
          <a:p>
            <a:pPr algn="l">
              <a:buFontTx/>
              <a:buChar char="•"/>
            </a:pPr>
            <a:r>
              <a:rPr lang="en-US" altLang="zh-CN" sz="1800">
                <a:solidFill>
                  <a:schemeClr val="tx1"/>
                </a:solidFill>
                <a:ea typeface="宋体" charset="-122"/>
              </a:rPr>
              <a:t> Only the last item placed in the knapsack may be fractionally selected.</a:t>
            </a:r>
          </a:p>
          <a:p>
            <a:pPr algn="l">
              <a:buFontTx/>
              <a:buChar char="•"/>
            </a:pPr>
            <a:r>
              <a:rPr lang="en-US" altLang="zh-CN" sz="1800">
                <a:solidFill>
                  <a:schemeClr val="tx1"/>
                </a:solidFill>
                <a:ea typeface="宋体" charset="-122"/>
              </a:rPr>
              <a:t> The first step can be done by sorting in O(n log n) time.</a:t>
            </a:r>
            <a:br>
              <a:rPr lang="en-US" altLang="zh-CN" sz="1800">
                <a:solidFill>
                  <a:schemeClr val="tx1"/>
                </a:solidFill>
                <a:ea typeface="宋体" charset="-122"/>
              </a:rPr>
            </a:br>
            <a:endParaRPr lang="en-US" altLang="zh-CN">
              <a:solidFill>
                <a:schemeClr val="tx1"/>
              </a:solidFill>
              <a:ea typeface="宋体" charset="-122"/>
            </a:endParaRPr>
          </a:p>
        </p:txBody>
      </p:sp>
      <p:sp>
        <p:nvSpPr>
          <p:cNvPr id="15366" name="Rectangle 7"/>
          <p:cNvSpPr>
            <a:spLocks noChangeArrowheads="1"/>
          </p:cNvSpPr>
          <p:nvPr/>
        </p:nvSpPr>
        <p:spPr bwMode="auto">
          <a:xfrm>
            <a:off x="685800" y="5943600"/>
            <a:ext cx="8001000" cy="600075"/>
          </a:xfrm>
          <a:prstGeom prst="rect">
            <a:avLst/>
          </a:prstGeom>
          <a:noFill/>
          <a:ln w="19050">
            <a:solidFill>
              <a:schemeClr val="tx1"/>
            </a:solidFill>
            <a:miter lim="800000"/>
            <a:headEnd/>
            <a:tailEnd/>
          </a:ln>
        </p:spPr>
        <p:txBody>
          <a:bodyPr>
            <a:spAutoFit/>
          </a:bodyPr>
          <a:lstStyle/>
          <a:p>
            <a:pPr algn="l">
              <a:spcBef>
                <a:spcPct val="50000"/>
              </a:spcBef>
            </a:pPr>
            <a:r>
              <a:rPr lang="en-US" altLang="zh-CN" sz="1600" b="1">
                <a:solidFill>
                  <a:srgbClr val="000000"/>
                </a:solidFill>
                <a:ea typeface="宋体" charset="-122"/>
              </a:rPr>
              <a:t>Exercise:</a:t>
            </a:r>
            <a:r>
              <a:rPr lang="en-US" altLang="zh-CN" sz="1600">
                <a:solidFill>
                  <a:srgbClr val="000000"/>
                </a:solidFill>
                <a:ea typeface="宋体" charset="-122"/>
              </a:rPr>
              <a:t> Complete the proof, and show an instance for which this greedy strategy </a:t>
            </a:r>
            <a:br>
              <a:rPr lang="en-US" altLang="zh-CN" sz="1600">
                <a:solidFill>
                  <a:srgbClr val="000000"/>
                </a:solidFill>
                <a:ea typeface="宋体" charset="-122"/>
              </a:rPr>
            </a:br>
            <a:r>
              <a:rPr lang="en-US" altLang="zh-CN" sz="1600">
                <a:solidFill>
                  <a:srgbClr val="000000"/>
                </a:solidFill>
                <a:ea typeface="宋体" charset="-122"/>
              </a:rPr>
              <a:t>	 fails to find the exact 01KP solution (when the fractional item is discarded).</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sz="3200" smtClean="0">
                <a:latin typeface="Arial" charset="0"/>
                <a:ea typeface="宋体" charset="-122"/>
              </a:rPr>
              <a:t>01KP by Dynamic Programming</a:t>
            </a:r>
            <a:endParaRPr lang="en-US" altLang="zh-CN" sz="2800" smtClean="0">
              <a:latin typeface="Arial" charset="0"/>
              <a:ea typeface="宋体" charset="-122"/>
            </a:endParaRPr>
          </a:p>
        </p:txBody>
      </p:sp>
      <p:sp>
        <p:nvSpPr>
          <p:cNvPr id="16388" name="Text Box 3"/>
          <p:cNvSpPr txBox="1">
            <a:spLocks noChangeArrowheads="1"/>
          </p:cNvSpPr>
          <p:nvPr/>
        </p:nvSpPr>
        <p:spPr bwMode="auto">
          <a:xfrm>
            <a:off x="762000" y="1335088"/>
            <a:ext cx="7769225" cy="1190625"/>
          </a:xfrm>
          <a:prstGeom prst="rect">
            <a:avLst/>
          </a:prstGeom>
          <a:noFill/>
          <a:ln w="19050">
            <a:noFill/>
            <a:miter lim="800000"/>
            <a:headEnd/>
            <a:tailEnd/>
          </a:ln>
        </p:spPr>
        <p:txBody>
          <a:bodyPr wrap="none">
            <a:spAutoFit/>
          </a:bodyPr>
          <a:lstStyle/>
          <a:p>
            <a:pPr algn="l"/>
            <a:r>
              <a:rPr lang="en-US" altLang="zh-CN" sz="1800">
                <a:ea typeface="宋体" charset="-122"/>
              </a:rPr>
              <a:t> Item value v</a:t>
            </a:r>
            <a:r>
              <a:rPr lang="en-US" altLang="zh-CN" sz="1800" baseline="-25000">
                <a:ea typeface="宋体" charset="-122"/>
              </a:rPr>
              <a:t>i</a:t>
            </a:r>
            <a:r>
              <a:rPr lang="en-US" altLang="zh-CN" sz="1800">
                <a:ea typeface="宋体" charset="-122"/>
              </a:rPr>
              <a:t> and weight w</a:t>
            </a:r>
            <a:r>
              <a:rPr lang="en-US" altLang="zh-CN" sz="1800" baseline="-25000">
                <a:ea typeface="宋体" charset="-122"/>
              </a:rPr>
              <a:t>i</a:t>
            </a:r>
            <a:r>
              <a:rPr lang="en-US" altLang="zh-CN" sz="1800">
                <a:ea typeface="宋体" charset="-122"/>
              </a:rPr>
              <a:t> ,  for i = 1..n.</a:t>
            </a:r>
          </a:p>
          <a:p>
            <a:pPr algn="l"/>
            <a:r>
              <a:rPr lang="en-US" altLang="zh-CN" sz="1800">
                <a:ea typeface="宋体" charset="-122"/>
              </a:rPr>
              <a:t> For i = 0 .. n and C = 0 .. W,  define: </a:t>
            </a:r>
            <a:br>
              <a:rPr lang="en-US" altLang="zh-CN" sz="1800">
                <a:ea typeface="宋体" charset="-122"/>
              </a:rPr>
            </a:br>
            <a:r>
              <a:rPr lang="en-US" altLang="zh-CN" sz="1800">
                <a:ea typeface="宋体" charset="-122"/>
              </a:rPr>
              <a:t>       S</a:t>
            </a:r>
            <a:r>
              <a:rPr lang="en-US" altLang="zh-CN" sz="1800" baseline="-25000">
                <a:ea typeface="宋体" charset="-122"/>
              </a:rPr>
              <a:t>OPT</a:t>
            </a:r>
            <a:r>
              <a:rPr lang="en-US" altLang="zh-CN" sz="1800">
                <a:ea typeface="宋体" charset="-122"/>
              </a:rPr>
              <a:t> (i,C) = Max value subset of items {1..i } with knapsack capacity C.</a:t>
            </a:r>
            <a:br>
              <a:rPr lang="en-US" altLang="zh-CN" sz="1800">
                <a:ea typeface="宋体" charset="-122"/>
              </a:rPr>
            </a:br>
            <a:r>
              <a:rPr lang="en-US" altLang="zh-CN" sz="1800">
                <a:ea typeface="宋体" charset="-122"/>
              </a:rPr>
              <a:t>       V</a:t>
            </a:r>
            <a:r>
              <a:rPr lang="en-US" altLang="zh-CN" sz="1800" baseline="-25000">
                <a:ea typeface="宋体" charset="-122"/>
              </a:rPr>
              <a:t>OPT</a:t>
            </a:r>
            <a:r>
              <a:rPr lang="en-US" altLang="zh-CN" sz="1800">
                <a:ea typeface="宋体" charset="-122"/>
              </a:rPr>
              <a:t> (i,C) = total value of items in S</a:t>
            </a:r>
            <a:r>
              <a:rPr lang="en-US" altLang="zh-CN" sz="1800" baseline="-25000">
                <a:ea typeface="宋体" charset="-122"/>
              </a:rPr>
              <a:t>OPT</a:t>
            </a:r>
            <a:r>
              <a:rPr lang="en-US" altLang="zh-CN" sz="1800">
                <a:ea typeface="宋体" charset="-122"/>
              </a:rPr>
              <a:t> (i,C).</a:t>
            </a:r>
          </a:p>
        </p:txBody>
      </p:sp>
      <p:graphicFrame>
        <p:nvGraphicFramePr>
          <p:cNvPr id="153604" name="Object 4"/>
          <p:cNvGraphicFramePr>
            <a:graphicFrameLocks noChangeAspect="1"/>
          </p:cNvGraphicFramePr>
          <p:nvPr/>
        </p:nvGraphicFramePr>
        <p:xfrm>
          <a:off x="2133600" y="2554288"/>
          <a:ext cx="5256213" cy="2209800"/>
        </p:xfrm>
        <a:graphic>
          <a:graphicData uri="http://schemas.openxmlformats.org/presentationml/2006/ole">
            <p:oleObj spid="_x0000_s16386" name="Equation" r:id="rId3" imgW="4508280" imgH="1676160" progId="Equation.3">
              <p:embed/>
            </p:oleObj>
          </a:graphicData>
        </a:graphic>
      </p:graphicFrame>
      <p:sp>
        <p:nvSpPr>
          <p:cNvPr id="16389" name="Text Box 5"/>
          <p:cNvSpPr txBox="1">
            <a:spLocks noChangeArrowheads="1"/>
          </p:cNvSpPr>
          <p:nvPr/>
        </p:nvSpPr>
        <p:spPr bwMode="auto">
          <a:xfrm>
            <a:off x="914400" y="5373688"/>
            <a:ext cx="7537450" cy="1484312"/>
          </a:xfrm>
          <a:prstGeom prst="rect">
            <a:avLst/>
          </a:prstGeom>
          <a:noFill/>
          <a:ln w="19050">
            <a:solidFill>
              <a:schemeClr val="hlink"/>
            </a:solidFill>
            <a:miter lim="800000"/>
            <a:headEnd/>
            <a:tailEnd/>
          </a:ln>
        </p:spPr>
        <p:txBody>
          <a:bodyPr wrap="none">
            <a:spAutoFit/>
          </a:bodyPr>
          <a:lstStyle/>
          <a:p>
            <a:pPr algn="l"/>
            <a:r>
              <a:rPr lang="en-US" altLang="zh-CN" sz="1800" b="1">
                <a:solidFill>
                  <a:schemeClr val="tx1"/>
                </a:solidFill>
                <a:ea typeface="宋体" charset="-122"/>
              </a:rPr>
              <a:t>FACT:  </a:t>
            </a:r>
            <a:br>
              <a:rPr lang="en-US" altLang="zh-CN" sz="1800" b="1">
                <a:solidFill>
                  <a:schemeClr val="tx1"/>
                </a:solidFill>
                <a:ea typeface="宋体" charset="-122"/>
              </a:rPr>
            </a:br>
            <a:r>
              <a:rPr lang="en-US" altLang="zh-CN" sz="1800">
                <a:solidFill>
                  <a:schemeClr val="tx1"/>
                </a:solidFill>
                <a:ea typeface="宋体" charset="-122"/>
              </a:rPr>
              <a:t>(a) This DP1 finds an exact solution to 01KP in O(nW) time.</a:t>
            </a:r>
            <a:br>
              <a:rPr lang="en-US" altLang="zh-CN" sz="1800">
                <a:solidFill>
                  <a:schemeClr val="tx1"/>
                </a:solidFill>
                <a:ea typeface="宋体" charset="-122"/>
              </a:rPr>
            </a:br>
            <a:r>
              <a:rPr lang="en-US" altLang="zh-CN" sz="1800">
                <a:solidFill>
                  <a:schemeClr val="tx1"/>
                </a:solidFill>
                <a:ea typeface="宋体" charset="-122"/>
              </a:rPr>
              <a:t>(b) There is a similar DP2 with O(nV) time (V = sum of the n item values)</a:t>
            </a:r>
            <a:br>
              <a:rPr lang="en-US" altLang="zh-CN" sz="1800">
                <a:solidFill>
                  <a:schemeClr val="tx1"/>
                </a:solidFill>
                <a:ea typeface="宋体" charset="-122"/>
              </a:rPr>
            </a:br>
            <a:r>
              <a:rPr lang="en-US" altLang="zh-CN" sz="1800">
                <a:solidFill>
                  <a:schemeClr val="tx1"/>
                </a:solidFill>
                <a:ea typeface="宋体" charset="-122"/>
              </a:rPr>
              <a:t>      by recurring on total value rather than weight capacity.</a:t>
            </a:r>
            <a:br>
              <a:rPr lang="en-US" altLang="zh-CN" sz="1800">
                <a:solidFill>
                  <a:schemeClr val="tx1"/>
                </a:solidFill>
                <a:ea typeface="宋体" charset="-122"/>
              </a:rPr>
            </a:br>
            <a:r>
              <a:rPr lang="en-US" altLang="zh-CN" sz="1800">
                <a:solidFill>
                  <a:schemeClr val="tx1"/>
                </a:solidFill>
                <a:ea typeface="宋体" charset="-122"/>
              </a:rPr>
              <a:t>(c)  Both algorithms take </a:t>
            </a:r>
            <a:r>
              <a:rPr lang="en-US" altLang="zh-CN" sz="1800" b="1">
                <a:solidFill>
                  <a:schemeClr val="tx1"/>
                </a:solidFill>
                <a:ea typeface="宋体" charset="-122"/>
              </a:rPr>
              <a:t>exponential</a:t>
            </a:r>
            <a:r>
              <a:rPr lang="en-US" altLang="zh-CN" sz="1800">
                <a:solidFill>
                  <a:schemeClr val="tx1"/>
                </a:solidFill>
                <a:ea typeface="宋体" charset="-122"/>
              </a:rPr>
              <a:t>-time!</a:t>
            </a:r>
          </a:p>
        </p:txBody>
      </p:sp>
      <p:sp>
        <p:nvSpPr>
          <p:cNvPr id="16390" name="Text Box 6"/>
          <p:cNvSpPr txBox="1">
            <a:spLocks noChangeArrowheads="1"/>
          </p:cNvSpPr>
          <p:nvPr/>
        </p:nvSpPr>
        <p:spPr bwMode="auto">
          <a:xfrm>
            <a:off x="868363" y="4800600"/>
            <a:ext cx="2292350" cy="366713"/>
          </a:xfrm>
          <a:prstGeom prst="rect">
            <a:avLst/>
          </a:prstGeom>
          <a:noFill/>
          <a:ln w="19050">
            <a:noFill/>
            <a:miter lim="800000"/>
            <a:headEnd/>
            <a:tailEnd/>
          </a:ln>
        </p:spPr>
        <p:txBody>
          <a:bodyPr wrap="none">
            <a:spAutoFit/>
          </a:bodyPr>
          <a:lstStyle/>
          <a:p>
            <a:pPr algn="l"/>
            <a:r>
              <a:rPr lang="en-US" altLang="zh-CN" sz="1800">
                <a:solidFill>
                  <a:schemeClr val="tx1"/>
                </a:solidFill>
                <a:ea typeface="宋体" charset="-122"/>
              </a:rPr>
              <a:t> Return S</a:t>
            </a:r>
            <a:r>
              <a:rPr lang="en-US" altLang="zh-CN" sz="1800" baseline="-25000">
                <a:solidFill>
                  <a:schemeClr val="tx1"/>
                </a:solidFill>
                <a:ea typeface="宋体" charset="-122"/>
              </a:rPr>
              <a:t>OPT</a:t>
            </a:r>
            <a:r>
              <a:rPr lang="en-US" altLang="zh-CN" sz="1800">
                <a:solidFill>
                  <a:schemeClr val="tx1"/>
                </a:solidFill>
                <a:ea typeface="宋体" charset="-122"/>
              </a:rPr>
              <a:t> (n,W). </a:t>
            </a:r>
          </a:p>
        </p:txBody>
      </p:sp>
      <p:sp>
        <p:nvSpPr>
          <p:cNvPr id="16391" name="Freeform 7"/>
          <p:cNvSpPr>
            <a:spLocks/>
          </p:cNvSpPr>
          <p:nvPr/>
        </p:nvSpPr>
        <p:spPr bwMode="auto">
          <a:xfrm>
            <a:off x="4835525" y="3267075"/>
            <a:ext cx="1228725" cy="1208088"/>
          </a:xfrm>
          <a:custGeom>
            <a:avLst/>
            <a:gdLst>
              <a:gd name="T0" fmla="*/ 2147483647 w 774"/>
              <a:gd name="T1" fmla="*/ 0 h 761"/>
              <a:gd name="T2" fmla="*/ 2147483647 w 774"/>
              <a:gd name="T3" fmla="*/ 2147483647 h 761"/>
              <a:gd name="T4" fmla="*/ 0 w 774"/>
              <a:gd name="T5" fmla="*/ 2147483647 h 761"/>
              <a:gd name="T6" fmla="*/ 0 60000 65536"/>
              <a:gd name="T7" fmla="*/ 0 60000 65536"/>
              <a:gd name="T8" fmla="*/ 0 60000 65536"/>
              <a:gd name="T9" fmla="*/ 0 w 774"/>
              <a:gd name="T10" fmla="*/ 0 h 761"/>
              <a:gd name="T11" fmla="*/ 774 w 774"/>
              <a:gd name="T12" fmla="*/ 761 h 761"/>
            </a:gdLst>
            <a:ahLst/>
            <a:cxnLst>
              <a:cxn ang="T6">
                <a:pos x="T0" y="T1"/>
              </a:cxn>
              <a:cxn ang="T7">
                <a:pos x="T2" y="T3"/>
              </a:cxn>
              <a:cxn ang="T8">
                <a:pos x="T4" y="T5"/>
              </a:cxn>
            </a:cxnLst>
            <a:rect l="T9" t="T10" r="T11" b="T12"/>
            <a:pathLst>
              <a:path w="774" h="761">
                <a:moveTo>
                  <a:pt x="774" y="0"/>
                </a:moveTo>
                <a:cubicBezTo>
                  <a:pt x="694" y="52"/>
                  <a:pt x="426" y="184"/>
                  <a:pt x="297" y="311"/>
                </a:cubicBezTo>
                <a:cubicBezTo>
                  <a:pt x="168" y="438"/>
                  <a:pt x="62" y="667"/>
                  <a:pt x="0" y="761"/>
                </a:cubicBezTo>
              </a:path>
            </a:pathLst>
          </a:custGeom>
          <a:noFill/>
          <a:ln w="19050" cap="rnd">
            <a:solidFill>
              <a:srgbClr val="CC0000"/>
            </a:solidFill>
            <a:prstDash val="sysDot"/>
            <a:round/>
            <a:headEnd/>
            <a:tailEnd type="triangle" w="med" len="med"/>
          </a:ln>
        </p:spPr>
        <p:txBody>
          <a:bodyPr wrap="none">
            <a:spAutoFit/>
          </a:bodyP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txBox="1">
            <a:spLocks noChangeArrowheads="1"/>
          </p:cNvSpPr>
          <p:nvPr/>
        </p:nvSpPr>
        <p:spPr bwMode="auto">
          <a:xfrm>
            <a:off x="685800" y="1752600"/>
            <a:ext cx="7772400" cy="5029200"/>
          </a:xfrm>
          <a:prstGeom prst="rect">
            <a:avLst/>
          </a:prstGeom>
          <a:noFill/>
          <a:ln w="9525">
            <a:noFill/>
            <a:miter lim="800000"/>
            <a:headEnd/>
            <a:tailEnd/>
          </a:ln>
        </p:spPr>
        <p:txBody>
          <a:bodyPr/>
          <a:lstStyle/>
          <a:p>
            <a:pPr marL="342900" indent="-342900" algn="l" eaLnBrk="0" hangingPunct="0">
              <a:spcBef>
                <a:spcPct val="20000"/>
              </a:spcBef>
            </a:pPr>
            <a:r>
              <a:rPr lang="en-US" altLang="zh-CN" sz="1600">
                <a:solidFill>
                  <a:schemeClr val="tx1"/>
                </a:solidFill>
                <a:latin typeface="Times New Roman" pitchFamily="18" charset="0"/>
                <a:ea typeface="宋体" charset="-122"/>
              </a:rPr>
              <a:t>Input: 2n+1 positive integers corresponding to item weights {w</a:t>
            </a:r>
            <a:r>
              <a:rPr lang="en-US" altLang="zh-CN" sz="1600" baseline="-25000">
                <a:solidFill>
                  <a:schemeClr val="tx1"/>
                </a:solidFill>
                <a:latin typeface="Times New Roman" pitchFamily="18" charset="0"/>
                <a:ea typeface="宋体" charset="-122"/>
              </a:rPr>
              <a:t>1</a:t>
            </a:r>
            <a:r>
              <a:rPr lang="en-US" altLang="zh-CN" sz="1600">
                <a:solidFill>
                  <a:schemeClr val="tx1"/>
                </a:solidFill>
                <a:latin typeface="Times New Roman" pitchFamily="18" charset="0"/>
                <a:ea typeface="宋体" charset="-122"/>
              </a:rPr>
              <a:t>...w</a:t>
            </a:r>
            <a:r>
              <a:rPr lang="en-US" altLang="zh-CN" sz="1600" baseline="-25000">
                <a:solidFill>
                  <a:schemeClr val="tx1"/>
                </a:solidFill>
                <a:latin typeface="Times New Roman" pitchFamily="18" charset="0"/>
                <a:ea typeface="宋体" charset="-122"/>
              </a:rPr>
              <a:t>n</a:t>
            </a:r>
            <a:r>
              <a:rPr lang="en-US" altLang="zh-CN" sz="1600">
                <a:solidFill>
                  <a:schemeClr val="tx1"/>
                </a:solidFill>
                <a:latin typeface="Times New Roman" pitchFamily="18" charset="0"/>
                <a:ea typeface="宋体" charset="-122"/>
              </a:rPr>
              <a:t>}, item values {v</a:t>
            </a:r>
            <a:r>
              <a:rPr lang="en-US" altLang="zh-CN" sz="1600" baseline="-25000">
                <a:solidFill>
                  <a:schemeClr val="tx1"/>
                </a:solidFill>
                <a:latin typeface="Times New Roman" pitchFamily="18" charset="0"/>
                <a:ea typeface="宋体" charset="-122"/>
              </a:rPr>
              <a:t>1</a:t>
            </a:r>
            <a:r>
              <a:rPr lang="en-US" altLang="zh-CN" sz="1600">
                <a:solidFill>
                  <a:schemeClr val="tx1"/>
                </a:solidFill>
                <a:latin typeface="Times New Roman" pitchFamily="18" charset="0"/>
                <a:ea typeface="宋体" charset="-122"/>
              </a:rPr>
              <a:t>...v</a:t>
            </a:r>
            <a:r>
              <a:rPr lang="en-US" altLang="zh-CN" sz="1600" baseline="-25000">
                <a:solidFill>
                  <a:schemeClr val="tx1"/>
                </a:solidFill>
                <a:latin typeface="Times New Roman" pitchFamily="18" charset="0"/>
                <a:ea typeface="宋体" charset="-122"/>
              </a:rPr>
              <a:t>n</a:t>
            </a:r>
            <a:r>
              <a:rPr lang="en-US" altLang="zh-CN" sz="1600">
                <a:solidFill>
                  <a:schemeClr val="tx1"/>
                </a:solidFill>
                <a:latin typeface="Times New Roman" pitchFamily="18" charset="0"/>
                <a:ea typeface="宋体" charset="-122"/>
              </a:rPr>
              <a:t>} and the knapsack capacity W</a:t>
            </a:r>
          </a:p>
          <a:p>
            <a:pPr marL="342900" indent="-342900" algn="l" eaLnBrk="0" hangingPunct="0">
              <a:spcBef>
                <a:spcPct val="20000"/>
              </a:spcBef>
            </a:pPr>
            <a:r>
              <a:rPr lang="en-US" altLang="zh-CN" sz="1600">
                <a:solidFill>
                  <a:schemeClr val="tx1"/>
                </a:solidFill>
                <a:latin typeface="Times New Roman" pitchFamily="18" charset="0"/>
                <a:ea typeface="宋体" charset="-122"/>
              </a:rPr>
              <a:t>Output: A subset Z of the items whose total size is at most W</a:t>
            </a:r>
          </a:p>
          <a:p>
            <a:pPr marL="342900" indent="-342900" algn="l" eaLnBrk="0" hangingPunct="0">
              <a:spcBef>
                <a:spcPct val="20000"/>
              </a:spcBef>
            </a:pPr>
            <a:r>
              <a:rPr lang="en-US" altLang="zh-CN" sz="1600">
                <a:solidFill>
                  <a:schemeClr val="tx1"/>
                </a:solidFill>
                <a:latin typeface="Times New Roman" pitchFamily="18" charset="0"/>
                <a:ea typeface="宋体" charset="-122"/>
              </a:rPr>
              <a:t>    1. Renumber the items so that v</a:t>
            </a:r>
            <a:r>
              <a:rPr lang="en-US" altLang="zh-CN" sz="1600" baseline="-25000">
                <a:solidFill>
                  <a:schemeClr val="tx1"/>
                </a:solidFill>
                <a:latin typeface="Times New Roman" pitchFamily="18" charset="0"/>
                <a:ea typeface="宋体" charset="-122"/>
              </a:rPr>
              <a:t>1</a:t>
            </a:r>
            <a:r>
              <a:rPr lang="en-US" altLang="zh-CN" sz="1600">
                <a:solidFill>
                  <a:schemeClr val="tx1"/>
                </a:solidFill>
                <a:latin typeface="Times New Roman" pitchFamily="18" charset="0"/>
                <a:ea typeface="宋体" charset="-122"/>
              </a:rPr>
              <a:t>/w</a:t>
            </a:r>
            <a:r>
              <a:rPr lang="en-US" altLang="zh-CN" sz="1600" baseline="-25000">
                <a:solidFill>
                  <a:schemeClr val="tx1"/>
                </a:solidFill>
                <a:latin typeface="Times New Roman" pitchFamily="18" charset="0"/>
                <a:ea typeface="宋体" charset="-122"/>
              </a:rPr>
              <a:t>1</a:t>
            </a:r>
            <a:r>
              <a:rPr lang="en-US" altLang="zh-CN" sz="1600">
                <a:solidFill>
                  <a:schemeClr val="tx1"/>
                </a:solidFill>
                <a:latin typeface="Times New Roman" pitchFamily="18" charset="0"/>
                <a:ea typeface="宋体" charset="-122"/>
                <a:sym typeface="Symbol" pitchFamily="18" charset="2"/>
              </a:rPr>
              <a:t>...v</a:t>
            </a:r>
            <a:r>
              <a:rPr lang="en-US" altLang="zh-CN" sz="1600" baseline="-25000">
                <a:solidFill>
                  <a:schemeClr val="tx1"/>
                </a:solidFill>
                <a:latin typeface="Times New Roman" pitchFamily="18" charset="0"/>
                <a:ea typeface="宋体" charset="-122"/>
                <a:sym typeface="Symbol" pitchFamily="18" charset="2"/>
              </a:rPr>
              <a:t>n</a:t>
            </a:r>
            <a:r>
              <a:rPr lang="en-US" altLang="zh-CN" sz="1600">
                <a:solidFill>
                  <a:schemeClr val="tx1"/>
                </a:solidFill>
                <a:latin typeface="Times New Roman" pitchFamily="18" charset="0"/>
                <a:ea typeface="宋体" charset="-122"/>
                <a:sym typeface="Symbol" pitchFamily="18" charset="2"/>
              </a:rPr>
              <a:t>/w</a:t>
            </a:r>
            <a:r>
              <a:rPr lang="en-US" altLang="zh-CN" sz="1600" baseline="-25000">
                <a:solidFill>
                  <a:schemeClr val="tx1"/>
                </a:solidFill>
                <a:latin typeface="Times New Roman" pitchFamily="18" charset="0"/>
                <a:ea typeface="宋体" charset="-122"/>
                <a:sym typeface="Symbol" pitchFamily="18" charset="2"/>
              </a:rPr>
              <a:t>n</a:t>
            </a:r>
            <a:endParaRPr lang="en-US" altLang="zh-CN" sz="1600">
              <a:solidFill>
                <a:schemeClr val="tx1"/>
              </a:solidFill>
              <a:latin typeface="Times New Roman" pitchFamily="18" charset="0"/>
              <a:ea typeface="宋体" charset="-122"/>
              <a:sym typeface="Symbol" pitchFamily="18" charset="2"/>
            </a:endParaRP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2. j0, K0, V0, Z{}</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3. while j&lt;n and K&lt;W</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4.     jj+1</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5.     if w</a:t>
            </a:r>
            <a:r>
              <a:rPr lang="en-US" altLang="zh-CN" sz="1600" baseline="-25000">
                <a:solidFill>
                  <a:schemeClr val="tx1"/>
                </a:solidFill>
                <a:latin typeface="Times New Roman" pitchFamily="18" charset="0"/>
                <a:ea typeface="宋体" charset="-122"/>
                <a:sym typeface="Symbol" pitchFamily="18" charset="2"/>
              </a:rPr>
              <a:t>j</a:t>
            </a:r>
            <a:r>
              <a:rPr lang="en-US" altLang="zh-CN" sz="1600">
                <a:solidFill>
                  <a:schemeClr val="tx1"/>
                </a:solidFill>
                <a:latin typeface="Times New Roman" pitchFamily="18" charset="0"/>
                <a:ea typeface="宋体" charset="-122"/>
                <a:sym typeface="Symbol" pitchFamily="18" charset="2"/>
              </a:rPr>
              <a:t>W-K then</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6.         ZZ{u</a:t>
            </a:r>
            <a:r>
              <a:rPr lang="en-US" altLang="zh-CN" sz="1600" baseline="-25000">
                <a:solidFill>
                  <a:schemeClr val="tx1"/>
                </a:solidFill>
                <a:latin typeface="Times New Roman" pitchFamily="18" charset="0"/>
                <a:ea typeface="宋体" charset="-122"/>
                <a:sym typeface="Symbol" pitchFamily="18" charset="2"/>
              </a:rPr>
              <a:t>j</a:t>
            </a:r>
            <a:r>
              <a:rPr lang="en-US" altLang="zh-CN" sz="1600">
                <a:solidFill>
                  <a:schemeClr val="tx1"/>
                </a:solidFill>
                <a:latin typeface="Times New Roman" pitchFamily="18" charset="0"/>
                <a:ea typeface="宋体" charset="-122"/>
                <a:sym typeface="Symbol" pitchFamily="18" charset="2"/>
              </a:rPr>
              <a:t>}</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7.         KK+w</a:t>
            </a:r>
            <a:r>
              <a:rPr lang="en-US" altLang="zh-CN" sz="1600" baseline="-25000">
                <a:solidFill>
                  <a:schemeClr val="tx1"/>
                </a:solidFill>
                <a:latin typeface="Times New Roman" pitchFamily="18" charset="0"/>
                <a:ea typeface="宋体" charset="-122"/>
                <a:sym typeface="Symbol" pitchFamily="18" charset="2"/>
              </a:rPr>
              <a:t>j</a:t>
            </a:r>
            <a:endParaRPr lang="en-US" altLang="zh-CN" sz="1600">
              <a:solidFill>
                <a:schemeClr val="tx1"/>
              </a:solidFill>
              <a:latin typeface="Times New Roman" pitchFamily="18" charset="0"/>
              <a:ea typeface="宋体" charset="-122"/>
              <a:sym typeface="Symbol" pitchFamily="18" charset="2"/>
            </a:endParaRP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8.         VV+v</a:t>
            </a:r>
            <a:r>
              <a:rPr lang="en-US" altLang="zh-CN" sz="1600" baseline="-25000">
                <a:solidFill>
                  <a:schemeClr val="tx1"/>
                </a:solidFill>
                <a:latin typeface="Times New Roman" pitchFamily="18" charset="0"/>
                <a:ea typeface="宋体" charset="-122"/>
                <a:sym typeface="Symbol" pitchFamily="18" charset="2"/>
              </a:rPr>
              <a:t>j</a:t>
            </a:r>
            <a:endParaRPr lang="en-US" altLang="zh-CN" sz="1600">
              <a:solidFill>
                <a:schemeClr val="tx1"/>
              </a:solidFill>
              <a:latin typeface="Times New Roman" pitchFamily="18" charset="0"/>
              <a:ea typeface="宋体" charset="-122"/>
              <a:sym typeface="Symbol" pitchFamily="18" charset="2"/>
            </a:endParaRP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9.     end if</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10. end while</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a:t>
            </a:r>
          </a:p>
          <a:p>
            <a:pPr marL="342900" indent="-342900" algn="l" eaLnBrk="0" hangingPunct="0">
              <a:spcBef>
                <a:spcPct val="20000"/>
              </a:spcBef>
            </a:pPr>
            <a:endParaRPr lang="en-US" altLang="zh-CN" sz="1600">
              <a:solidFill>
                <a:schemeClr val="tx1"/>
              </a:solidFill>
              <a:latin typeface="Times New Roman" pitchFamily="18" charset="0"/>
              <a:ea typeface="宋体" charset="-122"/>
              <a:sym typeface="Symbol" pitchFamily="18" charset="2"/>
            </a:endParaRP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R</a:t>
            </a:r>
            <a:r>
              <a:rPr lang="en-US" altLang="zh-CN" sz="1600" baseline="-25000">
                <a:solidFill>
                  <a:schemeClr val="tx1"/>
                </a:solidFill>
                <a:latin typeface="Times New Roman" pitchFamily="18" charset="0"/>
                <a:ea typeface="宋体" charset="-122"/>
                <a:sym typeface="Symbol" pitchFamily="18" charset="2"/>
              </a:rPr>
              <a:t>KNAPSACKGREEDY</a:t>
            </a:r>
            <a:r>
              <a:rPr lang="en-US" altLang="zh-CN" sz="1600">
                <a:solidFill>
                  <a:schemeClr val="tx1"/>
                </a:solidFill>
                <a:latin typeface="Times New Roman" pitchFamily="18" charset="0"/>
                <a:ea typeface="宋体" charset="-122"/>
                <a:sym typeface="Symbol" pitchFamily="18" charset="2"/>
              </a:rPr>
              <a:t>=?</a:t>
            </a:r>
            <a:endParaRPr lang="en-US" altLang="zh-CN" sz="1600">
              <a:solidFill>
                <a:schemeClr val="tx1"/>
              </a:solidFill>
              <a:latin typeface="Times New Roman" pitchFamily="18" charset="0"/>
              <a:ea typeface="宋体" charset="-122"/>
            </a:endParaRPr>
          </a:p>
        </p:txBody>
      </p:sp>
      <p:sp>
        <p:nvSpPr>
          <p:cNvPr id="75779" name="标题 2"/>
          <p:cNvSpPr>
            <a:spLocks noGrp="1"/>
          </p:cNvSpPr>
          <p:nvPr>
            <p:ph type="title"/>
          </p:nvPr>
        </p:nvSpPr>
        <p:spPr/>
        <p:txBody>
          <a:bodyPr/>
          <a:lstStyle/>
          <a:p>
            <a:r>
              <a:rPr lang="en-US" altLang="zh-CN" sz="3200" smtClean="0">
                <a:solidFill>
                  <a:srgbClr val="000000"/>
                </a:solidFill>
                <a:ea typeface="宋体" charset="-122"/>
              </a:rPr>
              <a:t>01KP approximation </a:t>
            </a:r>
            <a:r>
              <a:rPr lang="en-US" altLang="zh-CN" sz="3200" smtClean="0">
                <a:ea typeface="宋体" charset="-122"/>
              </a:rPr>
              <a:t>Greedy Algorithm</a:t>
            </a:r>
            <a:endParaRPr lang="zh-CN" altLang="en-US" sz="3200" smtClean="0">
              <a:ea typeface="宋体"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txBox="1">
            <a:spLocks noChangeArrowheads="1"/>
          </p:cNvSpPr>
          <p:nvPr/>
        </p:nvSpPr>
        <p:spPr bwMode="auto">
          <a:xfrm>
            <a:off x="685800" y="1524000"/>
            <a:ext cx="7772400" cy="5791200"/>
          </a:xfrm>
          <a:prstGeom prst="rect">
            <a:avLst/>
          </a:prstGeom>
          <a:noFill/>
          <a:ln w="9525">
            <a:noFill/>
            <a:miter lim="800000"/>
            <a:headEnd/>
            <a:tailEnd/>
          </a:ln>
        </p:spPr>
        <p:txBody>
          <a:bodyPr/>
          <a:lstStyle/>
          <a:p>
            <a:pPr marL="342900" indent="-342900" algn="l" eaLnBrk="0" hangingPunct="0">
              <a:spcBef>
                <a:spcPct val="20000"/>
              </a:spcBef>
            </a:pPr>
            <a:r>
              <a:rPr lang="en-US" altLang="zh-CN" sz="1600">
                <a:solidFill>
                  <a:schemeClr val="tx1"/>
                </a:solidFill>
                <a:latin typeface="Times New Roman" pitchFamily="18" charset="0"/>
                <a:ea typeface="宋体" charset="-122"/>
              </a:rPr>
              <a:t>Input: 2n+1 positive integers corresponding to item weights {w</a:t>
            </a:r>
            <a:r>
              <a:rPr lang="en-US" altLang="zh-CN" sz="1600" baseline="-25000">
                <a:solidFill>
                  <a:schemeClr val="tx1"/>
                </a:solidFill>
                <a:latin typeface="Times New Roman" pitchFamily="18" charset="0"/>
                <a:ea typeface="宋体" charset="-122"/>
              </a:rPr>
              <a:t>1</a:t>
            </a:r>
            <a:r>
              <a:rPr lang="en-US" altLang="zh-CN" sz="1600">
                <a:solidFill>
                  <a:schemeClr val="tx1"/>
                </a:solidFill>
                <a:latin typeface="Times New Roman" pitchFamily="18" charset="0"/>
                <a:ea typeface="宋体" charset="-122"/>
              </a:rPr>
              <a:t>...w</a:t>
            </a:r>
            <a:r>
              <a:rPr lang="en-US" altLang="zh-CN" sz="1600" baseline="-25000">
                <a:solidFill>
                  <a:schemeClr val="tx1"/>
                </a:solidFill>
                <a:latin typeface="Times New Roman" pitchFamily="18" charset="0"/>
                <a:ea typeface="宋体" charset="-122"/>
              </a:rPr>
              <a:t>n</a:t>
            </a:r>
            <a:r>
              <a:rPr lang="en-US" altLang="zh-CN" sz="1600">
                <a:solidFill>
                  <a:schemeClr val="tx1"/>
                </a:solidFill>
                <a:latin typeface="Times New Roman" pitchFamily="18" charset="0"/>
                <a:ea typeface="宋体" charset="-122"/>
              </a:rPr>
              <a:t>}, item values {v</a:t>
            </a:r>
            <a:r>
              <a:rPr lang="en-US" altLang="zh-CN" sz="1600" baseline="-25000">
                <a:solidFill>
                  <a:schemeClr val="tx1"/>
                </a:solidFill>
                <a:latin typeface="Times New Roman" pitchFamily="18" charset="0"/>
                <a:ea typeface="宋体" charset="-122"/>
              </a:rPr>
              <a:t>1</a:t>
            </a:r>
            <a:r>
              <a:rPr lang="en-US" altLang="zh-CN" sz="1600">
                <a:solidFill>
                  <a:schemeClr val="tx1"/>
                </a:solidFill>
                <a:latin typeface="Times New Roman" pitchFamily="18" charset="0"/>
                <a:ea typeface="宋体" charset="-122"/>
              </a:rPr>
              <a:t>...v</a:t>
            </a:r>
            <a:r>
              <a:rPr lang="en-US" altLang="zh-CN" sz="1600" baseline="-25000">
                <a:solidFill>
                  <a:schemeClr val="tx1"/>
                </a:solidFill>
                <a:latin typeface="Times New Roman" pitchFamily="18" charset="0"/>
                <a:ea typeface="宋体" charset="-122"/>
              </a:rPr>
              <a:t>n</a:t>
            </a:r>
            <a:r>
              <a:rPr lang="en-US" altLang="zh-CN" sz="1600">
                <a:solidFill>
                  <a:schemeClr val="tx1"/>
                </a:solidFill>
                <a:latin typeface="Times New Roman" pitchFamily="18" charset="0"/>
                <a:ea typeface="宋体" charset="-122"/>
              </a:rPr>
              <a:t>} and the knapsack capacity W</a:t>
            </a:r>
          </a:p>
          <a:p>
            <a:pPr marL="342900" indent="-342900" algn="l" eaLnBrk="0" hangingPunct="0">
              <a:spcBef>
                <a:spcPct val="20000"/>
              </a:spcBef>
            </a:pPr>
            <a:r>
              <a:rPr lang="en-US" altLang="zh-CN" sz="1600">
                <a:solidFill>
                  <a:schemeClr val="tx1"/>
                </a:solidFill>
                <a:latin typeface="Times New Roman" pitchFamily="18" charset="0"/>
                <a:ea typeface="宋体" charset="-122"/>
              </a:rPr>
              <a:t>Output: A subset Z of the items whose total size is at most W</a:t>
            </a:r>
          </a:p>
          <a:p>
            <a:pPr marL="342900" indent="-342900" algn="l" eaLnBrk="0" hangingPunct="0">
              <a:spcBef>
                <a:spcPct val="20000"/>
              </a:spcBef>
            </a:pPr>
            <a:r>
              <a:rPr lang="en-US" altLang="zh-CN" sz="1600">
                <a:solidFill>
                  <a:schemeClr val="tx1"/>
                </a:solidFill>
                <a:latin typeface="Times New Roman" pitchFamily="18" charset="0"/>
                <a:ea typeface="宋体" charset="-122"/>
              </a:rPr>
              <a:t>    1. Renumber the items so that v</a:t>
            </a:r>
            <a:r>
              <a:rPr lang="en-US" altLang="zh-CN" sz="1600" baseline="-25000">
                <a:solidFill>
                  <a:schemeClr val="tx1"/>
                </a:solidFill>
                <a:latin typeface="Times New Roman" pitchFamily="18" charset="0"/>
                <a:ea typeface="宋体" charset="-122"/>
              </a:rPr>
              <a:t>1</a:t>
            </a:r>
            <a:r>
              <a:rPr lang="en-US" altLang="zh-CN" sz="1600">
                <a:solidFill>
                  <a:schemeClr val="tx1"/>
                </a:solidFill>
                <a:latin typeface="Times New Roman" pitchFamily="18" charset="0"/>
                <a:ea typeface="宋体" charset="-122"/>
              </a:rPr>
              <a:t>/w</a:t>
            </a:r>
            <a:r>
              <a:rPr lang="en-US" altLang="zh-CN" sz="1600" baseline="-25000">
                <a:solidFill>
                  <a:schemeClr val="tx1"/>
                </a:solidFill>
                <a:latin typeface="Times New Roman" pitchFamily="18" charset="0"/>
                <a:ea typeface="宋体" charset="-122"/>
              </a:rPr>
              <a:t>1</a:t>
            </a:r>
            <a:r>
              <a:rPr lang="en-US" altLang="zh-CN" sz="1600">
                <a:solidFill>
                  <a:schemeClr val="tx1"/>
                </a:solidFill>
                <a:latin typeface="Times New Roman" pitchFamily="18" charset="0"/>
                <a:ea typeface="宋体" charset="-122"/>
                <a:sym typeface="Symbol" pitchFamily="18" charset="2"/>
              </a:rPr>
              <a:t>...v</a:t>
            </a:r>
            <a:r>
              <a:rPr lang="en-US" altLang="zh-CN" sz="1600" baseline="-25000">
                <a:solidFill>
                  <a:schemeClr val="tx1"/>
                </a:solidFill>
                <a:latin typeface="Times New Roman" pitchFamily="18" charset="0"/>
                <a:ea typeface="宋体" charset="-122"/>
                <a:sym typeface="Symbol" pitchFamily="18" charset="2"/>
              </a:rPr>
              <a:t>n</a:t>
            </a:r>
            <a:r>
              <a:rPr lang="en-US" altLang="zh-CN" sz="1600">
                <a:solidFill>
                  <a:schemeClr val="tx1"/>
                </a:solidFill>
                <a:latin typeface="Times New Roman" pitchFamily="18" charset="0"/>
                <a:ea typeface="宋体" charset="-122"/>
                <a:sym typeface="Symbol" pitchFamily="18" charset="2"/>
              </a:rPr>
              <a:t>/w</a:t>
            </a:r>
            <a:r>
              <a:rPr lang="en-US" altLang="zh-CN" sz="1600" baseline="-25000">
                <a:solidFill>
                  <a:schemeClr val="tx1"/>
                </a:solidFill>
                <a:latin typeface="Times New Roman" pitchFamily="18" charset="0"/>
                <a:ea typeface="宋体" charset="-122"/>
                <a:sym typeface="Symbol" pitchFamily="18" charset="2"/>
              </a:rPr>
              <a:t>n</a:t>
            </a:r>
            <a:endParaRPr lang="en-US" altLang="zh-CN" sz="1600">
              <a:solidFill>
                <a:schemeClr val="tx1"/>
              </a:solidFill>
              <a:latin typeface="Times New Roman" pitchFamily="18" charset="0"/>
              <a:ea typeface="宋体" charset="-122"/>
              <a:sym typeface="Symbol" pitchFamily="18" charset="2"/>
            </a:endParaRP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2. j0, K0, V0, Z{}</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3. while j&lt;n and K&lt;W</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4.     jj+1</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5.     if w</a:t>
            </a:r>
            <a:r>
              <a:rPr lang="en-US" altLang="zh-CN" sz="1600" baseline="-25000">
                <a:solidFill>
                  <a:schemeClr val="tx1"/>
                </a:solidFill>
                <a:latin typeface="Times New Roman" pitchFamily="18" charset="0"/>
                <a:ea typeface="宋体" charset="-122"/>
                <a:sym typeface="Symbol" pitchFamily="18" charset="2"/>
              </a:rPr>
              <a:t>j</a:t>
            </a:r>
            <a:r>
              <a:rPr lang="en-US" altLang="zh-CN" sz="1600">
                <a:solidFill>
                  <a:schemeClr val="tx1"/>
                </a:solidFill>
                <a:latin typeface="Times New Roman" pitchFamily="18" charset="0"/>
                <a:ea typeface="宋体" charset="-122"/>
                <a:sym typeface="Symbol" pitchFamily="18" charset="2"/>
              </a:rPr>
              <a:t>W-K then</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6.         ZZ{u</a:t>
            </a:r>
            <a:r>
              <a:rPr lang="en-US" altLang="zh-CN" sz="1600" baseline="-25000">
                <a:solidFill>
                  <a:schemeClr val="tx1"/>
                </a:solidFill>
                <a:latin typeface="Times New Roman" pitchFamily="18" charset="0"/>
                <a:ea typeface="宋体" charset="-122"/>
                <a:sym typeface="Symbol" pitchFamily="18" charset="2"/>
              </a:rPr>
              <a:t>j</a:t>
            </a:r>
            <a:r>
              <a:rPr lang="en-US" altLang="zh-CN" sz="1600">
                <a:solidFill>
                  <a:schemeClr val="tx1"/>
                </a:solidFill>
                <a:latin typeface="Times New Roman" pitchFamily="18" charset="0"/>
                <a:ea typeface="宋体" charset="-122"/>
                <a:sym typeface="Symbol" pitchFamily="18" charset="2"/>
              </a:rPr>
              <a:t>}</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7.         KK+w</a:t>
            </a:r>
            <a:r>
              <a:rPr lang="en-US" altLang="zh-CN" sz="1600" baseline="-25000">
                <a:solidFill>
                  <a:schemeClr val="tx1"/>
                </a:solidFill>
                <a:latin typeface="Times New Roman" pitchFamily="18" charset="0"/>
                <a:ea typeface="宋体" charset="-122"/>
                <a:sym typeface="Symbol" pitchFamily="18" charset="2"/>
              </a:rPr>
              <a:t>j</a:t>
            </a:r>
            <a:endParaRPr lang="en-US" altLang="zh-CN" sz="1600">
              <a:solidFill>
                <a:schemeClr val="tx1"/>
              </a:solidFill>
              <a:latin typeface="Times New Roman" pitchFamily="18" charset="0"/>
              <a:ea typeface="宋体" charset="-122"/>
              <a:sym typeface="Symbol" pitchFamily="18" charset="2"/>
            </a:endParaRP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8.         VV+v</a:t>
            </a:r>
            <a:r>
              <a:rPr lang="en-US" altLang="zh-CN" sz="1600" baseline="-25000">
                <a:solidFill>
                  <a:schemeClr val="tx1"/>
                </a:solidFill>
                <a:latin typeface="Times New Roman" pitchFamily="18" charset="0"/>
                <a:ea typeface="宋体" charset="-122"/>
                <a:sym typeface="Symbol" pitchFamily="18" charset="2"/>
              </a:rPr>
              <a:t>j</a:t>
            </a:r>
            <a:endParaRPr lang="en-US" altLang="zh-CN" sz="1600">
              <a:solidFill>
                <a:schemeClr val="tx1"/>
              </a:solidFill>
              <a:latin typeface="Times New Roman" pitchFamily="18" charset="0"/>
              <a:ea typeface="宋体" charset="-122"/>
              <a:sym typeface="Symbol" pitchFamily="18" charset="2"/>
            </a:endParaRP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9.     end if</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10. end while</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11. Let Z’={u</a:t>
            </a:r>
            <a:r>
              <a:rPr lang="en-US" altLang="zh-CN" sz="1600" baseline="-25000">
                <a:solidFill>
                  <a:schemeClr val="tx1"/>
                </a:solidFill>
                <a:latin typeface="Times New Roman" pitchFamily="18" charset="0"/>
                <a:ea typeface="宋体" charset="-122"/>
                <a:sym typeface="Symbol" pitchFamily="18" charset="2"/>
              </a:rPr>
              <a:t>s</a:t>
            </a:r>
            <a:r>
              <a:rPr lang="en-US" altLang="zh-CN" sz="1600">
                <a:solidFill>
                  <a:schemeClr val="tx1"/>
                </a:solidFill>
                <a:latin typeface="Times New Roman" pitchFamily="18" charset="0"/>
                <a:ea typeface="宋体" charset="-122"/>
                <a:sym typeface="Symbol" pitchFamily="18" charset="2"/>
              </a:rPr>
              <a:t>}, where u</a:t>
            </a:r>
            <a:r>
              <a:rPr lang="en-US" altLang="zh-CN" sz="1600" baseline="-25000">
                <a:solidFill>
                  <a:schemeClr val="tx1"/>
                </a:solidFill>
                <a:latin typeface="Times New Roman" pitchFamily="18" charset="0"/>
                <a:ea typeface="宋体" charset="-122"/>
                <a:sym typeface="Symbol" pitchFamily="18" charset="2"/>
              </a:rPr>
              <a:t>s</a:t>
            </a:r>
            <a:r>
              <a:rPr lang="en-US" altLang="zh-CN" sz="1600">
                <a:solidFill>
                  <a:schemeClr val="tx1"/>
                </a:solidFill>
                <a:latin typeface="Times New Roman" pitchFamily="18" charset="0"/>
                <a:ea typeface="宋体" charset="-122"/>
                <a:sym typeface="Symbol" pitchFamily="18" charset="2"/>
              </a:rPr>
              <a:t> is an item of maximizing value</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12. if Vv</a:t>
            </a:r>
            <a:r>
              <a:rPr lang="en-US" altLang="zh-CN" sz="1600" baseline="-25000">
                <a:solidFill>
                  <a:schemeClr val="tx1"/>
                </a:solidFill>
                <a:latin typeface="Times New Roman" pitchFamily="18" charset="0"/>
                <a:ea typeface="宋体" charset="-122"/>
                <a:sym typeface="Symbol" pitchFamily="18" charset="2"/>
              </a:rPr>
              <a:t>s</a:t>
            </a:r>
            <a:r>
              <a:rPr lang="en-US" altLang="zh-CN" sz="1600">
                <a:solidFill>
                  <a:schemeClr val="tx1"/>
                </a:solidFill>
                <a:latin typeface="Times New Roman" pitchFamily="18" charset="0"/>
                <a:ea typeface="宋体" charset="-122"/>
                <a:sym typeface="Symbol" pitchFamily="18" charset="2"/>
              </a:rPr>
              <a:t> then return Z</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13. else return Z’</a:t>
            </a:r>
          </a:p>
          <a:p>
            <a:pPr marL="342900" indent="-342900" algn="l" eaLnBrk="0" hangingPunct="0">
              <a:spcBef>
                <a:spcPct val="20000"/>
              </a:spcBef>
            </a:pPr>
            <a:endParaRPr lang="en-US" altLang="zh-CN" sz="1600">
              <a:solidFill>
                <a:schemeClr val="tx1"/>
              </a:solidFill>
              <a:latin typeface="Times New Roman" pitchFamily="18" charset="0"/>
              <a:ea typeface="宋体" charset="-122"/>
              <a:sym typeface="Symbol" pitchFamily="18" charset="2"/>
            </a:endParaRP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R</a:t>
            </a:r>
            <a:r>
              <a:rPr lang="en-US" altLang="zh-CN" sz="1600" baseline="-25000">
                <a:solidFill>
                  <a:schemeClr val="tx1"/>
                </a:solidFill>
                <a:latin typeface="Times New Roman" pitchFamily="18" charset="0"/>
                <a:ea typeface="宋体" charset="-122"/>
                <a:sym typeface="Symbol" pitchFamily="18" charset="2"/>
              </a:rPr>
              <a:t>KNAPSACKGREEDY</a:t>
            </a:r>
            <a:r>
              <a:rPr lang="en-US" altLang="zh-CN" sz="1600">
                <a:solidFill>
                  <a:schemeClr val="tx1"/>
                </a:solidFill>
                <a:latin typeface="Times New Roman" pitchFamily="18" charset="0"/>
                <a:ea typeface="宋体" charset="-122"/>
                <a:sym typeface="Symbol" pitchFamily="18" charset="2"/>
              </a:rPr>
              <a:t>=2</a:t>
            </a:r>
            <a:endParaRPr lang="en-US" altLang="zh-CN" sz="1600">
              <a:solidFill>
                <a:schemeClr val="tx1"/>
              </a:solidFill>
              <a:latin typeface="Times New Roman" pitchFamily="18" charset="0"/>
              <a:ea typeface="宋体" charset="-122"/>
            </a:endParaRPr>
          </a:p>
        </p:txBody>
      </p:sp>
      <p:sp>
        <p:nvSpPr>
          <p:cNvPr id="76803" name="标题 2"/>
          <p:cNvSpPr>
            <a:spLocks noGrp="1"/>
          </p:cNvSpPr>
          <p:nvPr>
            <p:ph type="title"/>
          </p:nvPr>
        </p:nvSpPr>
        <p:spPr/>
        <p:txBody>
          <a:bodyPr/>
          <a:lstStyle/>
          <a:p>
            <a:r>
              <a:rPr lang="en-US" altLang="zh-CN" sz="3200" smtClean="0">
                <a:solidFill>
                  <a:srgbClr val="000000"/>
                </a:solidFill>
                <a:ea typeface="宋体" charset="-122"/>
              </a:rPr>
              <a:t>01KP approximation Greedy Algorithm</a:t>
            </a:r>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txBox="1">
            <a:spLocks noChangeArrowheads="1"/>
          </p:cNvSpPr>
          <p:nvPr/>
        </p:nvSpPr>
        <p:spPr bwMode="auto">
          <a:xfrm>
            <a:off x="685800" y="838200"/>
            <a:ext cx="7772400" cy="4114800"/>
          </a:xfrm>
          <a:prstGeom prst="rect">
            <a:avLst/>
          </a:prstGeom>
          <a:noFill/>
          <a:ln w="9525">
            <a:noFill/>
            <a:miter lim="800000"/>
            <a:headEnd/>
            <a:tailEnd/>
          </a:ln>
        </p:spPr>
        <p:txBody>
          <a:bodyPr/>
          <a:lstStyle/>
          <a:p>
            <a:pPr marL="342900" indent="-342900" algn="l" eaLnBrk="0" hangingPunct="0">
              <a:spcBef>
                <a:spcPct val="20000"/>
              </a:spcBef>
            </a:pPr>
            <a:r>
              <a:rPr lang="en-US" altLang="zh-CN" sz="2400">
                <a:solidFill>
                  <a:schemeClr val="tx1"/>
                </a:solidFill>
                <a:latin typeface="Times New Roman" pitchFamily="18" charset="0"/>
                <a:ea typeface="宋体" charset="-122"/>
              </a:rPr>
              <a:t>Let </a:t>
            </a:r>
            <a:r>
              <a:rPr lang="en-US" altLang="zh-CN" sz="2400">
                <a:solidFill>
                  <a:schemeClr val="tx1"/>
                </a:solidFill>
                <a:latin typeface="Times New Roman" pitchFamily="18" charset="0"/>
                <a:ea typeface="宋体" charset="-122"/>
                <a:sym typeface="Symbol" pitchFamily="18" charset="2"/>
              </a:rPr>
              <a:t>=1/k for some positive integer k. Algorithm A</a:t>
            </a:r>
            <a:r>
              <a:rPr lang="en-US" altLang="zh-CN" sz="2400" baseline="-25000">
                <a:solidFill>
                  <a:schemeClr val="tx1"/>
                </a:solidFill>
                <a:latin typeface="Times New Roman" pitchFamily="18" charset="0"/>
                <a:ea typeface="宋体" charset="-122"/>
                <a:sym typeface="Symbol" pitchFamily="18" charset="2"/>
              </a:rPr>
              <a:t></a:t>
            </a:r>
            <a:r>
              <a:rPr lang="en-US" altLang="zh-CN" sz="2400">
                <a:solidFill>
                  <a:schemeClr val="tx1"/>
                </a:solidFill>
                <a:latin typeface="Times New Roman" pitchFamily="18" charset="0"/>
                <a:ea typeface="宋体" charset="-122"/>
                <a:sym typeface="Symbol" pitchFamily="18" charset="2"/>
              </a:rPr>
              <a:t> consists of two steps. First, choose a subset of at most k items and put them in the knapsack. Then run Algorithm KNAPSACKGREEDY on the remaining items in order to complete the packing. These two steps are repeated         times, once for each subset of size j, 0jk</a:t>
            </a:r>
          </a:p>
          <a:p>
            <a:pPr marL="342900" indent="-342900" algn="l" eaLnBrk="0" hangingPunct="0">
              <a:spcBef>
                <a:spcPct val="20000"/>
              </a:spcBef>
            </a:pPr>
            <a:r>
              <a:rPr lang="en-US" altLang="zh-CN" sz="2400">
                <a:solidFill>
                  <a:schemeClr val="tx1"/>
                </a:solidFill>
                <a:latin typeface="Times New Roman" pitchFamily="18" charset="0"/>
                <a:ea typeface="宋体" charset="-122"/>
                <a:sym typeface="Symbol" pitchFamily="18" charset="2"/>
              </a:rPr>
              <a:t>Theorem 15.4(PTAS): Let =1/k for some k1. Then the running time of Algorithm A</a:t>
            </a:r>
            <a:r>
              <a:rPr lang="en-US" altLang="zh-CN" sz="2400" baseline="-25000">
                <a:solidFill>
                  <a:schemeClr val="tx1"/>
                </a:solidFill>
                <a:latin typeface="Times New Roman" pitchFamily="18" charset="0"/>
                <a:ea typeface="宋体" charset="-122"/>
                <a:sym typeface="Symbol" pitchFamily="18" charset="2"/>
              </a:rPr>
              <a:t></a:t>
            </a:r>
            <a:r>
              <a:rPr lang="en-US" altLang="zh-CN" sz="2400">
                <a:solidFill>
                  <a:schemeClr val="tx1"/>
                </a:solidFill>
                <a:latin typeface="Times New Roman" pitchFamily="18" charset="0"/>
                <a:ea typeface="宋体" charset="-122"/>
                <a:sym typeface="Symbol" pitchFamily="18" charset="2"/>
              </a:rPr>
              <a:t> is O(kn</a:t>
            </a:r>
            <a:r>
              <a:rPr lang="en-US" altLang="zh-CN" sz="2400" baseline="30000">
                <a:solidFill>
                  <a:schemeClr val="tx1"/>
                </a:solidFill>
                <a:latin typeface="Times New Roman" pitchFamily="18" charset="0"/>
                <a:ea typeface="宋体" charset="-122"/>
                <a:sym typeface="Symbol" pitchFamily="18" charset="2"/>
              </a:rPr>
              <a:t>k+1</a:t>
            </a:r>
            <a:r>
              <a:rPr lang="en-US" altLang="zh-CN" sz="2400">
                <a:solidFill>
                  <a:schemeClr val="tx1"/>
                </a:solidFill>
                <a:latin typeface="Times New Roman" pitchFamily="18" charset="0"/>
                <a:ea typeface="宋体" charset="-122"/>
                <a:sym typeface="Symbol" pitchFamily="18" charset="2"/>
              </a:rPr>
              <a:t>) and its performance ratio is 1+</a:t>
            </a:r>
          </a:p>
        </p:txBody>
      </p:sp>
      <p:graphicFrame>
        <p:nvGraphicFramePr>
          <p:cNvPr id="17410" name="Object 2"/>
          <p:cNvGraphicFramePr>
            <a:graphicFrameLocks noChangeAspect="1"/>
          </p:cNvGraphicFramePr>
          <p:nvPr/>
        </p:nvGraphicFramePr>
        <p:xfrm>
          <a:off x="7467600" y="2209800"/>
          <a:ext cx="715963" cy="762000"/>
        </p:xfrm>
        <a:graphic>
          <a:graphicData uri="http://schemas.openxmlformats.org/presentationml/2006/ole">
            <p:oleObj spid="_x0000_s17410" name="公式" r:id="rId3" imgW="368280" imgH="393480" progId="Equation.3">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sz="3200" smtClean="0">
                <a:solidFill>
                  <a:srgbClr val="000000"/>
                </a:solidFill>
                <a:latin typeface="Arial" charset="0"/>
                <a:ea typeface="宋体" charset="-122"/>
              </a:rPr>
              <a:t>01KP approximation by scaling values</a:t>
            </a:r>
            <a:endParaRPr lang="zh-CN" altLang="en-US" smtClean="0">
              <a:ea typeface="宋体" charset="-122"/>
            </a:endParaRPr>
          </a:p>
        </p:txBody>
      </p:sp>
      <p:sp>
        <p:nvSpPr>
          <p:cNvPr id="77827" name="内容占位符 2"/>
          <p:cNvSpPr>
            <a:spLocks noGrp="1"/>
          </p:cNvSpPr>
          <p:nvPr>
            <p:ph idx="1"/>
          </p:nvPr>
        </p:nvSpPr>
        <p:spPr/>
        <p:txBody>
          <a:bodyPr/>
          <a:lstStyle/>
          <a:p>
            <a:pPr marL="0" indent="0" eaLnBrk="1" hangingPunct="1">
              <a:spcBef>
                <a:spcPct val="0"/>
              </a:spcBef>
              <a:buFontTx/>
              <a:buNone/>
            </a:pPr>
            <a:r>
              <a:rPr lang="en-US" altLang="zh-CN" sz="1800" smtClean="0">
                <a:latin typeface="Arial" charset="0"/>
                <a:ea typeface="宋体" charset="-122"/>
              </a:rPr>
              <a:t>Consider the O(nV) time DP2 solution.</a:t>
            </a:r>
          </a:p>
          <a:p>
            <a:pPr marL="0" indent="0" eaLnBrk="1" hangingPunct="1">
              <a:spcBef>
                <a:spcPct val="0"/>
              </a:spcBef>
              <a:buFontTx/>
              <a:buNone/>
            </a:pPr>
            <a:r>
              <a:rPr lang="en-US" altLang="zh-CN" sz="1800" smtClean="0">
                <a:latin typeface="Arial" charset="0"/>
                <a:ea typeface="宋体" charset="-122"/>
              </a:rPr>
              <a:t>Scale down (with rounding) the item values by some factor </a:t>
            </a:r>
            <a:r>
              <a:rPr lang="en-US" altLang="zh-CN" sz="1800" smtClean="0">
                <a:latin typeface="Symbol" pitchFamily="18" charset="2"/>
                <a:ea typeface="宋体" charset="-122"/>
              </a:rPr>
              <a:t>s </a:t>
            </a:r>
            <a:r>
              <a:rPr lang="en-US" altLang="zh-CN" sz="1800" smtClean="0">
                <a:latin typeface="Symbol" pitchFamily="18" charset="2"/>
                <a:ea typeface="宋体" charset="-122"/>
                <a:sym typeface="Symbol" pitchFamily="18" charset="2"/>
              </a:rPr>
              <a:t></a:t>
            </a:r>
            <a:r>
              <a:rPr lang="en-US" altLang="zh-CN" sz="1800" smtClean="0">
                <a:latin typeface="Symbol" pitchFamily="18" charset="2"/>
                <a:ea typeface="宋体" charset="-122"/>
              </a:rPr>
              <a:t> 1</a:t>
            </a:r>
            <a:r>
              <a:rPr lang="en-US" altLang="zh-CN" sz="1800" smtClean="0">
                <a:latin typeface="Arial" charset="0"/>
                <a:ea typeface="宋体" charset="-122"/>
              </a:rPr>
              <a:t>. </a:t>
            </a:r>
          </a:p>
          <a:p>
            <a:pPr marL="0" indent="0" eaLnBrk="1" hangingPunct="1">
              <a:spcBef>
                <a:spcPct val="0"/>
              </a:spcBef>
              <a:buFontTx/>
              <a:buNone/>
            </a:pPr>
            <a:r>
              <a:rPr lang="en-US" altLang="zh-CN" sz="1800" smtClean="0">
                <a:latin typeface="Arial" charset="0"/>
                <a:ea typeface="宋体" charset="-122"/>
              </a:rPr>
              <a:t>  </a:t>
            </a:r>
            <a:r>
              <a:rPr lang="en-US" altLang="zh-CN" sz="1800" smtClean="0">
                <a:solidFill>
                  <a:srgbClr val="FF0000"/>
                </a:solidFill>
                <a:latin typeface="Arial" charset="0"/>
                <a:ea typeface="宋体" charset="-122"/>
              </a:rPr>
              <a:t>Don’t alter weights or knapsack capacity.</a:t>
            </a:r>
          </a:p>
          <a:p>
            <a:pPr marL="0" indent="0" eaLnBrk="1" hangingPunct="1">
              <a:spcBef>
                <a:spcPct val="0"/>
              </a:spcBef>
              <a:buFontTx/>
              <a:buNone/>
            </a:pPr>
            <a:r>
              <a:rPr lang="en-US" altLang="zh-CN" sz="1800" smtClean="0">
                <a:solidFill>
                  <a:srgbClr val="FF0000"/>
                </a:solidFill>
                <a:latin typeface="Arial" charset="0"/>
                <a:ea typeface="宋体" charset="-122"/>
              </a:rPr>
              <a:t>  This does not affect the set of feasible solutions to 01KP</a:t>
            </a:r>
            <a:r>
              <a:rPr lang="en-US" altLang="zh-CN" sz="1800" smtClean="0">
                <a:latin typeface="Arial" charset="0"/>
                <a:ea typeface="宋体" charset="-122"/>
              </a:rPr>
              <a:t>.</a:t>
            </a:r>
          </a:p>
          <a:p>
            <a:pPr marL="0" indent="0" eaLnBrk="1" hangingPunct="1">
              <a:spcBef>
                <a:spcPct val="0"/>
              </a:spcBef>
              <a:buFontTx/>
              <a:buNone/>
            </a:pPr>
            <a:r>
              <a:rPr lang="en-US" altLang="zh-CN" sz="1800" smtClean="0">
                <a:latin typeface="Arial" charset="0"/>
                <a:ea typeface="宋体" charset="-122"/>
              </a:rPr>
              <a:t>Running time is scaled down to O(nV</a:t>
            </a:r>
            <a:r>
              <a:rPr lang="en-US" altLang="zh-CN" sz="1800" smtClean="0">
                <a:latin typeface="Symbol" pitchFamily="18" charset="2"/>
                <a:ea typeface="宋体" charset="-122"/>
              </a:rPr>
              <a:t>s</a:t>
            </a:r>
            <a:r>
              <a:rPr lang="en-US" altLang="zh-CN" sz="1800" smtClean="0">
                <a:latin typeface="Arial" charset="0"/>
                <a:ea typeface="宋体" charset="-122"/>
              </a:rPr>
              <a:t>).</a:t>
            </a:r>
          </a:p>
          <a:p>
            <a:pPr marL="0" indent="0" eaLnBrk="1" hangingPunct="1">
              <a:spcBef>
                <a:spcPct val="0"/>
              </a:spcBef>
              <a:buFontTx/>
              <a:buNone/>
            </a:pPr>
            <a:r>
              <a:rPr lang="en-US" altLang="zh-CN" sz="1800" smtClean="0">
                <a:latin typeface="Arial" charset="0"/>
                <a:ea typeface="宋体" charset="-122"/>
              </a:rPr>
              <a:t>  </a:t>
            </a:r>
          </a:p>
          <a:p>
            <a:pPr marL="0" indent="0" eaLnBrk="1" hangingPunct="1">
              <a:spcBef>
                <a:spcPct val="0"/>
              </a:spcBef>
              <a:buFontTx/>
              <a:buNone/>
            </a:pPr>
            <a:r>
              <a:rPr lang="en-US" altLang="zh-CN" sz="1800" smtClean="0">
                <a:latin typeface="Arial" charset="0"/>
                <a:ea typeface="宋体" charset="-122"/>
              </a:rPr>
              <a:t>How much is the value of each feasible solution scaled down? </a:t>
            </a:r>
          </a:p>
          <a:p>
            <a:pPr marL="0" indent="0" eaLnBrk="1" hangingPunct="1">
              <a:spcBef>
                <a:spcPct val="0"/>
              </a:spcBef>
              <a:buFontTx/>
              <a:buNone/>
            </a:pPr>
            <a:r>
              <a:rPr lang="en-US" altLang="zh-CN" sz="1800" smtClean="0">
                <a:latin typeface="Arial" charset="0"/>
                <a:ea typeface="宋体" charset="-122"/>
              </a:rPr>
              <a:t>The optimum subset of items may not be optimum in the scaled version!</a:t>
            </a:r>
          </a:p>
          <a:p>
            <a:pPr marL="0" indent="0" eaLnBrk="1" hangingPunct="1">
              <a:spcBef>
                <a:spcPct val="0"/>
              </a:spcBef>
              <a:buFontTx/>
              <a:buNone/>
            </a:pPr>
            <a:r>
              <a:rPr lang="en-US" altLang="zh-CN" sz="1800" smtClean="0">
                <a:latin typeface="Arial" charset="0"/>
                <a:ea typeface="宋体" charset="-122"/>
              </a:rPr>
              <a:t>  </a:t>
            </a:r>
          </a:p>
          <a:p>
            <a:pPr marL="0" indent="0" eaLnBrk="1" hangingPunct="1">
              <a:spcBef>
                <a:spcPct val="50000"/>
              </a:spcBef>
            </a:pPr>
            <a:r>
              <a:rPr lang="en-US" altLang="zh-CN" sz="1800" smtClean="0">
                <a:solidFill>
                  <a:srgbClr val="000000"/>
                </a:solidFill>
                <a:latin typeface="Arial" charset="0"/>
                <a:ea typeface="宋体" charset="-122"/>
              </a:rPr>
              <a:t> Example:   </a:t>
            </a:r>
            <a:br>
              <a:rPr lang="en-US" altLang="zh-CN" sz="1800" smtClean="0">
                <a:solidFill>
                  <a:srgbClr val="000000"/>
                </a:solidFill>
                <a:latin typeface="Arial" charset="0"/>
                <a:ea typeface="宋体" charset="-122"/>
              </a:rPr>
            </a:br>
            <a:r>
              <a:rPr lang="en-US" altLang="zh-CN" sz="1800" smtClean="0">
                <a:solidFill>
                  <a:srgbClr val="000000"/>
                </a:solidFill>
                <a:latin typeface="Arial" charset="0"/>
                <a:ea typeface="宋体" charset="-122"/>
              </a:rPr>
              <a:t>	v</a:t>
            </a:r>
            <a:r>
              <a:rPr lang="en-US" altLang="zh-CN" sz="1800" baseline="-25000" smtClean="0">
                <a:solidFill>
                  <a:srgbClr val="000000"/>
                </a:solidFill>
                <a:latin typeface="Arial" charset="0"/>
                <a:ea typeface="宋体" charset="-122"/>
              </a:rPr>
              <a:t>1</a:t>
            </a:r>
            <a:r>
              <a:rPr lang="en-US" altLang="zh-CN" sz="1800" smtClean="0">
                <a:solidFill>
                  <a:srgbClr val="000000"/>
                </a:solidFill>
                <a:latin typeface="Arial" charset="0"/>
                <a:ea typeface="宋体" charset="-122"/>
              </a:rPr>
              <a:t> = 327,901,682  ,  v</a:t>
            </a:r>
            <a:r>
              <a:rPr lang="en-US" altLang="zh-CN" sz="1800" baseline="-25000" smtClean="0">
                <a:solidFill>
                  <a:srgbClr val="000000"/>
                </a:solidFill>
                <a:latin typeface="Arial" charset="0"/>
                <a:ea typeface="宋体" charset="-122"/>
              </a:rPr>
              <a:t>2</a:t>
            </a:r>
            <a:r>
              <a:rPr lang="en-US" altLang="zh-CN" sz="1800" smtClean="0">
                <a:solidFill>
                  <a:srgbClr val="000000"/>
                </a:solidFill>
                <a:latin typeface="Arial" charset="0"/>
                <a:ea typeface="宋体" charset="-122"/>
              </a:rPr>
              <a:t> = 605,248,517     ,   v</a:t>
            </a:r>
            <a:r>
              <a:rPr lang="en-US" altLang="zh-CN" sz="1800" baseline="-25000" smtClean="0">
                <a:solidFill>
                  <a:srgbClr val="000000"/>
                </a:solidFill>
                <a:latin typeface="Arial" charset="0"/>
                <a:ea typeface="宋体" charset="-122"/>
              </a:rPr>
              <a:t>3</a:t>
            </a:r>
            <a:r>
              <a:rPr lang="en-US" altLang="zh-CN" sz="1800" smtClean="0">
                <a:solidFill>
                  <a:srgbClr val="000000"/>
                </a:solidFill>
                <a:latin typeface="Arial" charset="0"/>
                <a:ea typeface="宋体" charset="-122"/>
              </a:rPr>
              <a:t> = 451,773,005</a:t>
            </a:r>
            <a:br>
              <a:rPr lang="en-US" altLang="zh-CN" sz="1800" smtClean="0">
                <a:solidFill>
                  <a:srgbClr val="000000"/>
                </a:solidFill>
                <a:latin typeface="Arial" charset="0"/>
                <a:ea typeface="宋体" charset="-122"/>
              </a:rPr>
            </a:br>
            <a:r>
              <a:rPr lang="en-US" altLang="zh-CN" sz="1800" smtClean="0">
                <a:solidFill>
                  <a:srgbClr val="000000"/>
                </a:solidFill>
                <a:latin typeface="Arial" charset="0"/>
                <a:ea typeface="宋体" charset="-122"/>
              </a:rPr>
              <a:t/>
            </a:r>
            <a:br>
              <a:rPr lang="en-US" altLang="zh-CN" sz="1800" smtClean="0">
                <a:solidFill>
                  <a:srgbClr val="000000"/>
                </a:solidFill>
                <a:latin typeface="Arial" charset="0"/>
                <a:ea typeface="宋体" charset="-122"/>
              </a:rPr>
            </a:br>
            <a:r>
              <a:rPr lang="en-US" altLang="zh-CN" sz="1800" smtClean="0">
                <a:solidFill>
                  <a:srgbClr val="000000"/>
                </a:solidFill>
                <a:latin typeface="Arial" charset="0"/>
                <a:ea typeface="宋体" charset="-122"/>
              </a:rPr>
              <a:t>   	</a:t>
            </a:r>
            <a:r>
              <a:rPr lang="en-US" altLang="zh-CN" sz="1800" smtClean="0">
                <a:solidFill>
                  <a:srgbClr val="000000"/>
                </a:solidFill>
                <a:latin typeface="Symbol" pitchFamily="18" charset="2"/>
                <a:ea typeface="宋体" charset="-122"/>
              </a:rPr>
              <a:t>s</a:t>
            </a:r>
            <a:r>
              <a:rPr lang="en-US" altLang="zh-CN" sz="1800" smtClean="0">
                <a:solidFill>
                  <a:srgbClr val="000000"/>
                </a:solidFill>
                <a:latin typeface="Arial" charset="0"/>
                <a:ea typeface="宋体" charset="-122"/>
              </a:rPr>
              <a:t> = 1/1,000,000 </a:t>
            </a:r>
            <a:br>
              <a:rPr lang="en-US" altLang="zh-CN" sz="1800" smtClean="0">
                <a:solidFill>
                  <a:srgbClr val="000000"/>
                </a:solidFill>
                <a:latin typeface="Arial" charset="0"/>
                <a:ea typeface="宋体" charset="-122"/>
              </a:rPr>
            </a:br>
            <a:r>
              <a:rPr lang="en-US" altLang="zh-CN" sz="1800" smtClean="0">
                <a:solidFill>
                  <a:srgbClr val="000000"/>
                </a:solidFill>
                <a:latin typeface="Arial" charset="0"/>
                <a:ea typeface="宋体" charset="-122"/>
              </a:rPr>
              <a:t/>
            </a:r>
            <a:br>
              <a:rPr lang="en-US" altLang="zh-CN" sz="1800" smtClean="0">
                <a:solidFill>
                  <a:srgbClr val="000000"/>
                </a:solidFill>
                <a:latin typeface="Arial" charset="0"/>
                <a:ea typeface="宋体" charset="-122"/>
              </a:rPr>
            </a:br>
            <a:r>
              <a:rPr lang="en-US" altLang="zh-CN" sz="1800" smtClean="0">
                <a:solidFill>
                  <a:srgbClr val="000000"/>
                </a:solidFill>
                <a:latin typeface="Arial" charset="0"/>
                <a:ea typeface="宋体" charset="-122"/>
              </a:rPr>
              <a:t>   	Scaled values:</a:t>
            </a:r>
          </a:p>
          <a:p>
            <a:pPr marL="0" indent="0" eaLnBrk="1" hangingPunct="1">
              <a:spcBef>
                <a:spcPct val="50000"/>
              </a:spcBef>
              <a:buFontTx/>
              <a:buNone/>
            </a:pPr>
            <a:r>
              <a:rPr lang="en-US" altLang="zh-CN" sz="1800" smtClean="0">
                <a:solidFill>
                  <a:srgbClr val="000000"/>
                </a:solidFill>
                <a:latin typeface="Arial" charset="0"/>
                <a:ea typeface="宋体" charset="-122"/>
              </a:rPr>
              <a:t>	</a:t>
            </a:r>
            <a:r>
              <a:rPr lang="en-US" altLang="zh-CN" sz="1800" smtClean="0">
                <a:solidFill>
                  <a:srgbClr val="000000"/>
                </a:solidFill>
                <a:latin typeface="Arial" charset="0"/>
                <a:ea typeface="宋体" charset="-122"/>
                <a:cs typeface="Arial" charset="0"/>
              </a:rPr>
              <a:t>û</a:t>
            </a:r>
            <a:r>
              <a:rPr lang="en-US" altLang="zh-CN" sz="1800" baseline="-25000" smtClean="0">
                <a:solidFill>
                  <a:srgbClr val="000000"/>
                </a:solidFill>
                <a:latin typeface="Arial" charset="0"/>
                <a:ea typeface="宋体" charset="-122"/>
              </a:rPr>
              <a:t>1</a:t>
            </a:r>
            <a:r>
              <a:rPr lang="en-US" altLang="zh-CN" sz="1800" smtClean="0">
                <a:solidFill>
                  <a:srgbClr val="000000"/>
                </a:solidFill>
                <a:latin typeface="Arial" charset="0"/>
                <a:ea typeface="宋体" charset="-122"/>
              </a:rPr>
              <a:t> = 327   , û</a:t>
            </a:r>
            <a:r>
              <a:rPr lang="en-US" altLang="zh-CN" sz="1800" baseline="-25000" smtClean="0">
                <a:solidFill>
                  <a:srgbClr val="000000"/>
                </a:solidFill>
                <a:latin typeface="Arial" charset="0"/>
                <a:ea typeface="宋体" charset="-122"/>
              </a:rPr>
              <a:t>2</a:t>
            </a:r>
            <a:r>
              <a:rPr lang="en-US" altLang="zh-CN" sz="1800" smtClean="0">
                <a:solidFill>
                  <a:srgbClr val="000000"/>
                </a:solidFill>
                <a:latin typeface="Arial" charset="0"/>
                <a:ea typeface="宋体" charset="-122"/>
              </a:rPr>
              <a:t> = 605    , û</a:t>
            </a:r>
            <a:r>
              <a:rPr lang="en-US" altLang="zh-CN" sz="1800" baseline="-25000" smtClean="0">
                <a:solidFill>
                  <a:srgbClr val="000000"/>
                </a:solidFill>
                <a:latin typeface="Arial" charset="0"/>
                <a:ea typeface="宋体" charset="-122"/>
              </a:rPr>
              <a:t>3</a:t>
            </a:r>
            <a:r>
              <a:rPr lang="en-US" altLang="zh-CN" sz="1800" smtClean="0">
                <a:solidFill>
                  <a:srgbClr val="000000"/>
                </a:solidFill>
                <a:latin typeface="Arial" charset="0"/>
                <a:ea typeface="宋体" charset="-122"/>
              </a:rPr>
              <a:t> = 451</a:t>
            </a:r>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sz="3200" smtClean="0">
                <a:solidFill>
                  <a:srgbClr val="000000"/>
                </a:solidFill>
                <a:latin typeface="Arial" charset="0"/>
                <a:ea typeface="宋体" charset="-122"/>
              </a:rPr>
              <a:t>FPTAS for 01KP by scaling values</a:t>
            </a:r>
            <a:endParaRPr lang="zh-CN" altLang="en-US" smtClean="0">
              <a:ea typeface="宋体" charset="-122"/>
            </a:endParaRPr>
          </a:p>
        </p:txBody>
      </p:sp>
      <p:sp>
        <p:nvSpPr>
          <p:cNvPr id="78851" name="内容占位符 2"/>
          <p:cNvSpPr>
            <a:spLocks noGrp="1"/>
          </p:cNvSpPr>
          <p:nvPr>
            <p:ph idx="1"/>
          </p:nvPr>
        </p:nvSpPr>
        <p:spPr/>
        <p:txBody>
          <a:bodyPr/>
          <a:lstStyle/>
          <a:p>
            <a:pPr marL="457200" indent="-457200" eaLnBrk="1" hangingPunct="1">
              <a:spcBef>
                <a:spcPct val="50000"/>
              </a:spcBef>
              <a:buFontTx/>
              <a:buNone/>
            </a:pPr>
            <a:r>
              <a:rPr lang="en-US" altLang="zh-CN" sz="1800" b="1" smtClean="0">
                <a:latin typeface="Arial" charset="0"/>
                <a:ea typeface="宋体" charset="-122"/>
              </a:rPr>
              <a:t>ALGORITHM</a:t>
            </a:r>
            <a:r>
              <a:rPr lang="en-US" altLang="zh-CN" sz="1800" smtClean="0">
                <a:latin typeface="Arial" charset="0"/>
                <a:ea typeface="宋体" charset="-122"/>
              </a:rPr>
              <a:t>  Approximate-01KP (v[1..n], w[1..n], W, </a:t>
            </a:r>
            <a:r>
              <a:rPr lang="en-US" altLang="zh-CN" sz="1800" smtClean="0">
                <a:latin typeface="Symbol" pitchFamily="18" charset="2"/>
                <a:ea typeface="宋体" charset="-122"/>
              </a:rPr>
              <a:t>e</a:t>
            </a:r>
            <a:r>
              <a:rPr lang="en-US" altLang="zh-CN" sz="1800" smtClean="0">
                <a:latin typeface="Arial" charset="0"/>
                <a:ea typeface="宋体" charset="-122"/>
              </a:rPr>
              <a:t>)</a:t>
            </a:r>
          </a:p>
          <a:p>
            <a:pPr marL="457200" indent="-457200" eaLnBrk="1" hangingPunct="1">
              <a:spcBef>
                <a:spcPct val="50000"/>
              </a:spcBef>
              <a:buFontTx/>
              <a:buNone/>
            </a:pPr>
            <a:r>
              <a:rPr lang="en-US" altLang="zh-CN" sz="1800" smtClean="0">
                <a:latin typeface="Arial" charset="0"/>
                <a:ea typeface="宋体" charset="-122"/>
              </a:rPr>
              <a:t>     v</a:t>
            </a:r>
            <a:r>
              <a:rPr lang="en-US" altLang="zh-CN" sz="1800" baseline="-25000" smtClean="0">
                <a:latin typeface="Arial" charset="0"/>
                <a:ea typeface="宋体" charset="-122"/>
              </a:rPr>
              <a:t>max</a:t>
            </a:r>
            <a:r>
              <a:rPr lang="en-US" altLang="zh-CN" sz="1800" smtClean="0">
                <a:latin typeface="Arial" charset="0"/>
                <a:ea typeface="宋体" charset="-122"/>
              </a:rPr>
              <a:t> </a:t>
            </a:r>
            <a:r>
              <a:rPr lang="en-US" altLang="zh-CN" sz="1800" smtClean="0">
                <a:latin typeface="Arial" charset="0"/>
                <a:ea typeface="宋体" charset="-122"/>
                <a:sym typeface="Symbol" pitchFamily="18" charset="2"/>
              </a:rPr>
              <a:t> max { v[i]  |  i = 1..n }</a:t>
            </a:r>
          </a:p>
          <a:p>
            <a:pPr marL="457200" indent="-457200" eaLnBrk="1" hangingPunct="1">
              <a:spcBef>
                <a:spcPct val="50000"/>
              </a:spcBef>
              <a:buFontTx/>
              <a:buNone/>
            </a:pPr>
            <a:r>
              <a:rPr lang="en-US" altLang="zh-CN" sz="1800" smtClean="0">
                <a:latin typeface="Symbol" pitchFamily="18" charset="2"/>
                <a:ea typeface="宋体" charset="-122"/>
                <a:sym typeface="Symbol" pitchFamily="18" charset="2"/>
              </a:rPr>
              <a:t>     s </a:t>
            </a:r>
            <a:r>
              <a:rPr lang="en-US" altLang="zh-CN" sz="1800" smtClean="0">
                <a:latin typeface="Arial" charset="0"/>
                <a:ea typeface="宋体" charset="-122"/>
                <a:sym typeface="Symbol" pitchFamily="18" charset="2"/>
              </a:rPr>
              <a:t> n / ( </a:t>
            </a:r>
            <a:r>
              <a:rPr lang="en-US" altLang="zh-CN" sz="1800" smtClean="0">
                <a:latin typeface="Symbol" pitchFamily="18" charset="2"/>
                <a:ea typeface="宋体" charset="-122"/>
                <a:sym typeface="Symbol" pitchFamily="18" charset="2"/>
              </a:rPr>
              <a:t>e</a:t>
            </a:r>
            <a:r>
              <a:rPr lang="en-US" altLang="zh-CN" sz="1800" smtClean="0">
                <a:latin typeface="Arial" charset="0"/>
                <a:ea typeface="宋体" charset="-122"/>
              </a:rPr>
              <a:t> v</a:t>
            </a:r>
            <a:r>
              <a:rPr lang="en-US" altLang="zh-CN" sz="1800" baseline="-25000" smtClean="0">
                <a:latin typeface="Arial" charset="0"/>
                <a:ea typeface="宋体" charset="-122"/>
              </a:rPr>
              <a:t>max</a:t>
            </a:r>
            <a:r>
              <a:rPr lang="en-US" altLang="zh-CN" sz="1800" smtClean="0">
                <a:latin typeface="Arial" charset="0"/>
                <a:ea typeface="宋体" charset="-122"/>
              </a:rPr>
              <a:t> )</a:t>
            </a:r>
            <a:r>
              <a:rPr lang="en-US" altLang="zh-CN" sz="1800" smtClean="0">
                <a:latin typeface="Arial" charset="0"/>
                <a:ea typeface="宋体" charset="-122"/>
                <a:sym typeface="Symbol" pitchFamily="18" charset="2"/>
              </a:rPr>
              <a:t>                                 </a:t>
            </a:r>
            <a:r>
              <a:rPr lang="en-US" altLang="zh-CN" sz="1600" smtClean="0">
                <a:latin typeface="Arial" charset="0"/>
                <a:ea typeface="宋体" charset="-122"/>
                <a:sym typeface="Symbol" pitchFamily="18" charset="2"/>
              </a:rPr>
              <a:t>(* scaling factor, why*)</a:t>
            </a:r>
            <a:endParaRPr lang="en-US" altLang="zh-CN" sz="1600" smtClean="0">
              <a:latin typeface="Symbol" pitchFamily="18" charset="2"/>
              <a:ea typeface="宋体" charset="-122"/>
            </a:endParaRPr>
          </a:p>
          <a:p>
            <a:pPr marL="457200" indent="-457200" eaLnBrk="1" hangingPunct="1">
              <a:spcBef>
                <a:spcPct val="50000"/>
              </a:spcBef>
              <a:buFontTx/>
              <a:buNone/>
            </a:pPr>
            <a:r>
              <a:rPr lang="en-US" altLang="zh-CN" sz="1800" smtClean="0">
                <a:latin typeface="Arial" charset="0"/>
                <a:ea typeface="宋体" charset="-122"/>
              </a:rPr>
              <a:t>     </a:t>
            </a:r>
            <a:r>
              <a:rPr lang="en-US" altLang="zh-CN" sz="1800" b="1" smtClean="0">
                <a:latin typeface="Arial" charset="0"/>
                <a:ea typeface="宋体" charset="-122"/>
              </a:rPr>
              <a:t>for</a:t>
            </a:r>
            <a:r>
              <a:rPr lang="en-US" altLang="zh-CN" sz="1800" smtClean="0">
                <a:latin typeface="Arial" charset="0"/>
                <a:ea typeface="宋体" charset="-122"/>
              </a:rPr>
              <a:t>  i </a:t>
            </a:r>
            <a:r>
              <a:rPr lang="en-US" altLang="zh-CN" sz="1800" smtClean="0">
                <a:latin typeface="Arial" charset="0"/>
                <a:ea typeface="宋体" charset="-122"/>
                <a:sym typeface="Symbol" pitchFamily="18" charset="2"/>
              </a:rPr>
              <a:t> 1 .. n</a:t>
            </a:r>
            <a:r>
              <a:rPr lang="en-US" altLang="zh-CN" sz="1800" smtClean="0">
                <a:latin typeface="Arial" charset="0"/>
                <a:ea typeface="宋体" charset="-122"/>
              </a:rPr>
              <a:t>  </a:t>
            </a:r>
            <a:r>
              <a:rPr lang="en-US" altLang="zh-CN" sz="1800" b="1" smtClean="0">
                <a:latin typeface="Arial" charset="0"/>
                <a:ea typeface="宋体" charset="-122"/>
              </a:rPr>
              <a:t>do</a:t>
            </a:r>
            <a:r>
              <a:rPr lang="en-US" altLang="zh-CN" sz="1800" smtClean="0">
                <a:latin typeface="Arial" charset="0"/>
                <a:ea typeface="宋体" charset="-122"/>
              </a:rPr>
              <a:t>  </a:t>
            </a:r>
            <a:r>
              <a:rPr lang="en-US" altLang="zh-CN" sz="1800" smtClean="0">
                <a:latin typeface="Arial" charset="0"/>
                <a:ea typeface="宋体" charset="-122"/>
                <a:cs typeface="Arial" charset="0"/>
              </a:rPr>
              <a:t>û[i] </a:t>
            </a:r>
            <a:r>
              <a:rPr lang="en-US" altLang="zh-CN" sz="1800" smtClean="0">
                <a:latin typeface="Arial" charset="0"/>
                <a:ea typeface="宋体" charset="-122"/>
                <a:sym typeface="Symbol" pitchFamily="18" charset="2"/>
              </a:rPr>
              <a:t> </a:t>
            </a:r>
            <a:r>
              <a:rPr lang="en-US" altLang="zh-CN" sz="1800" smtClean="0">
                <a:latin typeface="Arial" charset="0"/>
                <a:ea typeface="宋体" charset="-122"/>
              </a:rPr>
              <a:t> </a:t>
            </a:r>
            <a:r>
              <a:rPr lang="en-US" altLang="zh-CN" sz="1800" smtClean="0">
                <a:latin typeface="Arial" charset="0"/>
                <a:ea typeface="宋体" charset="-122"/>
                <a:sym typeface="Symbol" pitchFamily="18" charset="2"/>
              </a:rPr>
              <a:t> </a:t>
            </a:r>
            <a:r>
              <a:rPr lang="en-US" altLang="zh-CN" sz="1800" smtClean="0">
                <a:latin typeface="Symbol" pitchFamily="18" charset="2"/>
                <a:ea typeface="宋体" charset="-122"/>
                <a:sym typeface="Symbol" pitchFamily="18" charset="2"/>
              </a:rPr>
              <a:t>s</a:t>
            </a:r>
            <a:r>
              <a:rPr lang="en-US" altLang="zh-CN" sz="1800" smtClean="0">
                <a:latin typeface="Arial" charset="0"/>
                <a:ea typeface="宋体" charset="-122"/>
                <a:sym typeface="Symbol" pitchFamily="18" charset="2"/>
              </a:rPr>
              <a:t> v[i] </a:t>
            </a:r>
            <a:r>
              <a:rPr lang="en-US" altLang="zh-CN" sz="1800" smtClean="0">
                <a:latin typeface="Arial" charset="0"/>
                <a:ea typeface="宋体" charset="-122"/>
              </a:rPr>
              <a:t>     </a:t>
            </a:r>
            <a:r>
              <a:rPr lang="en-US" altLang="zh-CN" sz="1600" smtClean="0">
                <a:latin typeface="Arial" charset="0"/>
                <a:ea typeface="宋体" charset="-122"/>
              </a:rPr>
              <a:t>(* item values scaled down  *)</a:t>
            </a:r>
          </a:p>
          <a:p>
            <a:pPr marL="457200" indent="-457200" eaLnBrk="1" hangingPunct="1">
              <a:spcBef>
                <a:spcPct val="50000"/>
              </a:spcBef>
              <a:buFontTx/>
              <a:buNone/>
            </a:pPr>
            <a:r>
              <a:rPr lang="en-US" altLang="zh-CN" sz="1800" smtClean="0">
                <a:latin typeface="Arial" charset="0"/>
                <a:ea typeface="宋体" charset="-122"/>
              </a:rPr>
              <a:t>     S</a:t>
            </a:r>
            <a:r>
              <a:rPr lang="en-US" altLang="zh-CN" sz="1800" baseline="-25000" smtClean="0">
                <a:latin typeface="Arial" charset="0"/>
                <a:ea typeface="宋体" charset="-122"/>
              </a:rPr>
              <a:t>A</a:t>
            </a:r>
            <a:r>
              <a:rPr lang="en-US" altLang="zh-CN" sz="1800" smtClean="0">
                <a:latin typeface="Arial" charset="0"/>
                <a:ea typeface="宋体" charset="-122"/>
              </a:rPr>
              <a:t> </a:t>
            </a:r>
            <a:r>
              <a:rPr lang="en-US" altLang="zh-CN" sz="1800" smtClean="0">
                <a:latin typeface="Arial" charset="0"/>
                <a:ea typeface="宋体" charset="-122"/>
                <a:sym typeface="Symbol" pitchFamily="18" charset="2"/>
              </a:rPr>
              <a:t></a:t>
            </a:r>
            <a:r>
              <a:rPr lang="en-US" altLang="zh-CN" sz="1800" smtClean="0">
                <a:latin typeface="Arial" charset="0"/>
                <a:ea typeface="宋体" charset="-122"/>
              </a:rPr>
              <a:t> DP2 (û[1..n], w[1..n], W)           </a:t>
            </a:r>
            <a:r>
              <a:rPr lang="en-US" altLang="zh-CN" sz="1600" smtClean="0">
                <a:latin typeface="Arial" charset="0"/>
                <a:ea typeface="宋体" charset="-122"/>
              </a:rPr>
              <a:t>(*  subset of items selected by DP2  *)</a:t>
            </a:r>
            <a:endParaRPr lang="en-US" altLang="zh-CN" sz="1400" smtClean="0">
              <a:latin typeface="Arial" charset="0"/>
              <a:ea typeface="宋体" charset="-122"/>
            </a:endParaRPr>
          </a:p>
          <a:p>
            <a:pPr marL="457200" indent="-457200" eaLnBrk="1" hangingPunct="1">
              <a:spcBef>
                <a:spcPct val="50000"/>
              </a:spcBef>
              <a:buFontTx/>
              <a:buNone/>
            </a:pPr>
            <a:r>
              <a:rPr lang="en-US" altLang="zh-CN" sz="1800" b="1" smtClean="0">
                <a:latin typeface="Arial" charset="0"/>
                <a:ea typeface="宋体" charset="-122"/>
              </a:rPr>
              <a:t>     return </a:t>
            </a:r>
            <a:r>
              <a:rPr lang="en-US" altLang="zh-CN" sz="1800" smtClean="0">
                <a:latin typeface="Arial" charset="0"/>
                <a:ea typeface="宋体" charset="-122"/>
              </a:rPr>
              <a:t>S</a:t>
            </a:r>
            <a:r>
              <a:rPr lang="en-US" altLang="zh-CN" sz="1800" baseline="-25000" smtClean="0">
                <a:latin typeface="Arial" charset="0"/>
                <a:ea typeface="宋体" charset="-122"/>
              </a:rPr>
              <a:t>A</a:t>
            </a:r>
            <a:r>
              <a:rPr lang="en-US" altLang="zh-CN" sz="1800" smtClean="0">
                <a:latin typeface="Arial" charset="0"/>
                <a:ea typeface="宋体" charset="-122"/>
              </a:rPr>
              <a:t> </a:t>
            </a:r>
          </a:p>
          <a:p>
            <a:pPr marL="457200" indent="-457200" eaLnBrk="1" hangingPunct="1">
              <a:spcBef>
                <a:spcPct val="50000"/>
              </a:spcBef>
              <a:buFontTx/>
              <a:buNone/>
            </a:pPr>
            <a:r>
              <a:rPr lang="en-US" altLang="zh-CN" sz="1800" b="1" smtClean="0">
                <a:latin typeface="Arial" charset="0"/>
                <a:ea typeface="宋体" charset="-122"/>
              </a:rPr>
              <a:t>end</a:t>
            </a:r>
          </a:p>
          <a:p>
            <a:pPr marL="457200" indent="-457200"/>
            <a:endParaRPr lang="zh-CN" altLang="en-US" smtClean="0">
              <a:ea typeface="宋体" charset="-122"/>
            </a:endParaRPr>
          </a:p>
        </p:txBody>
      </p:sp>
      <p:sp>
        <p:nvSpPr>
          <p:cNvPr id="4" name="内容占位符 2"/>
          <p:cNvSpPr txBox="1">
            <a:spLocks/>
          </p:cNvSpPr>
          <p:nvPr/>
        </p:nvSpPr>
        <p:spPr bwMode="auto">
          <a:xfrm>
            <a:off x="685800" y="5029200"/>
            <a:ext cx="7772400" cy="1828800"/>
          </a:xfrm>
          <a:prstGeom prst="rect">
            <a:avLst/>
          </a:prstGeom>
          <a:noFill/>
          <a:ln w="9525">
            <a:noFill/>
            <a:miter lim="800000"/>
            <a:headEnd/>
            <a:tailEnd/>
          </a:ln>
        </p:spPr>
        <p:txBody>
          <a:bodyPr/>
          <a:lstStyle/>
          <a:p>
            <a:pPr algn="l">
              <a:spcBef>
                <a:spcPct val="50000"/>
              </a:spcBef>
              <a:defRPr/>
            </a:pPr>
            <a:r>
              <a:rPr lang="en-US" altLang="zh-CN" sz="1800" b="1" kern="0">
                <a:solidFill>
                  <a:schemeClr val="tx1"/>
                </a:solidFill>
                <a:ea typeface="宋体" pitchFamily="2" charset="-122"/>
              </a:rPr>
              <a:t>THEOREM:</a:t>
            </a:r>
            <a:r>
              <a:rPr lang="en-US" altLang="zh-CN" sz="1800" kern="0">
                <a:solidFill>
                  <a:schemeClr val="tx1"/>
                </a:solidFill>
                <a:ea typeface="宋体" pitchFamily="2" charset="-122"/>
              </a:rPr>
              <a:t>  Approximate-01KP has the following properties:</a:t>
            </a:r>
          </a:p>
          <a:p>
            <a:pPr algn="l">
              <a:spcBef>
                <a:spcPct val="50000"/>
              </a:spcBef>
              <a:defRPr/>
            </a:pPr>
            <a:r>
              <a:rPr lang="en-US" altLang="zh-CN" sz="1800" kern="0">
                <a:solidFill>
                  <a:schemeClr val="tx1"/>
                </a:solidFill>
                <a:ea typeface="宋体" pitchFamily="2" charset="-122"/>
              </a:rPr>
              <a:t>	(1) Correctness:     outputs a feasible solution S</a:t>
            </a:r>
            <a:r>
              <a:rPr lang="en-US" altLang="zh-CN" sz="1800" kern="0" baseline="-25000">
                <a:solidFill>
                  <a:schemeClr val="tx1"/>
                </a:solidFill>
                <a:ea typeface="宋体" pitchFamily="2" charset="-122"/>
              </a:rPr>
              <a:t>A </a:t>
            </a:r>
            <a:r>
              <a:rPr lang="en-US" altLang="zh-CN" sz="1800" kern="0">
                <a:solidFill>
                  <a:schemeClr val="tx1"/>
                </a:solidFill>
                <a:ea typeface="宋体" pitchFamily="2" charset="-122"/>
              </a:rPr>
              <a:t>.</a:t>
            </a:r>
          </a:p>
          <a:p>
            <a:pPr algn="l">
              <a:spcBef>
                <a:spcPct val="50000"/>
              </a:spcBef>
              <a:defRPr/>
            </a:pPr>
            <a:r>
              <a:rPr lang="en-US" altLang="zh-CN" sz="1800" kern="0">
                <a:solidFill>
                  <a:schemeClr val="tx1"/>
                </a:solidFill>
                <a:ea typeface="宋体" pitchFamily="2" charset="-122"/>
              </a:rPr>
              <a:t>	(2) Running Time:  </a:t>
            </a:r>
            <a:r>
              <a:rPr lang="en-US" altLang="zh-CN" sz="1800" kern="0">
                <a:solidFill>
                  <a:schemeClr val="tx1"/>
                </a:solidFill>
                <a:ea typeface="宋体" pitchFamily="2" charset="-122"/>
                <a:cs typeface="Arial" charset="0"/>
              </a:rPr>
              <a:t>O(n</a:t>
            </a:r>
            <a:r>
              <a:rPr lang="en-US" altLang="zh-CN" sz="1800" kern="0" baseline="30000">
                <a:solidFill>
                  <a:schemeClr val="tx1"/>
                </a:solidFill>
                <a:ea typeface="宋体" pitchFamily="2" charset="-122"/>
                <a:cs typeface="Arial" charset="0"/>
              </a:rPr>
              <a:t>3 </a:t>
            </a:r>
            <a:r>
              <a:rPr lang="en-US" altLang="zh-CN" sz="1800" kern="0">
                <a:solidFill>
                  <a:schemeClr val="tx1"/>
                </a:solidFill>
                <a:ea typeface="宋体" pitchFamily="2" charset="-122"/>
                <a:cs typeface="Arial" charset="0"/>
              </a:rPr>
              <a:t>/</a:t>
            </a:r>
            <a:r>
              <a:rPr lang="en-US" altLang="zh-CN" sz="1800" kern="0">
                <a:solidFill>
                  <a:schemeClr val="tx1"/>
                </a:solidFill>
                <a:latin typeface="Symbol" pitchFamily="18" charset="2"/>
                <a:ea typeface="宋体" pitchFamily="2" charset="-122"/>
                <a:cs typeface="Arial" charset="0"/>
              </a:rPr>
              <a:t>e</a:t>
            </a:r>
            <a:r>
              <a:rPr lang="en-US" altLang="zh-CN" sz="1800" kern="0">
                <a:solidFill>
                  <a:schemeClr val="tx1"/>
                </a:solidFill>
                <a:ea typeface="宋体" pitchFamily="2" charset="-122"/>
                <a:cs typeface="Arial" charset="0"/>
              </a:rPr>
              <a:t>).</a:t>
            </a:r>
          </a:p>
          <a:p>
            <a:pPr algn="l">
              <a:spcBef>
                <a:spcPct val="50000"/>
              </a:spcBef>
              <a:defRPr/>
            </a:pPr>
            <a:r>
              <a:rPr lang="en-US" altLang="zh-CN" sz="1800" kern="0">
                <a:solidFill>
                  <a:schemeClr val="tx1"/>
                </a:solidFill>
                <a:ea typeface="宋体" pitchFamily="2" charset="-122"/>
              </a:rPr>
              <a:t>	(3) Approx Bound:  V(S</a:t>
            </a:r>
            <a:r>
              <a:rPr lang="en-US" altLang="zh-CN" sz="1800" kern="0" baseline="-25000">
                <a:solidFill>
                  <a:schemeClr val="tx1"/>
                </a:solidFill>
                <a:ea typeface="宋体" pitchFamily="2" charset="-122"/>
              </a:rPr>
              <a:t>A</a:t>
            </a:r>
            <a:r>
              <a:rPr lang="en-US" altLang="zh-CN" sz="1800" kern="0">
                <a:solidFill>
                  <a:schemeClr val="tx1"/>
                </a:solidFill>
                <a:ea typeface="宋体" pitchFamily="2" charset="-122"/>
              </a:rPr>
              <a:t>) </a:t>
            </a:r>
            <a:r>
              <a:rPr lang="en-US" altLang="zh-CN" sz="1800" kern="0">
                <a:solidFill>
                  <a:schemeClr val="tx1"/>
                </a:solidFill>
                <a:ea typeface="宋体" pitchFamily="2" charset="-122"/>
                <a:sym typeface="Symbol" pitchFamily="18" charset="2"/>
              </a:rPr>
              <a:t></a:t>
            </a:r>
            <a:r>
              <a:rPr lang="en-US" altLang="zh-CN" sz="1800" kern="0">
                <a:solidFill>
                  <a:schemeClr val="tx1"/>
                </a:solidFill>
                <a:ea typeface="宋体" pitchFamily="2" charset="-122"/>
              </a:rPr>
              <a:t>  (1-</a:t>
            </a:r>
            <a:r>
              <a:rPr lang="en-US" altLang="zh-CN" sz="1800" kern="0">
                <a:solidFill>
                  <a:schemeClr val="tx1"/>
                </a:solidFill>
                <a:latin typeface="Symbol" pitchFamily="18" charset="2"/>
                <a:ea typeface="宋体" pitchFamily="2" charset="-122"/>
              </a:rPr>
              <a:t>e</a:t>
            </a:r>
            <a:r>
              <a:rPr lang="en-US" altLang="zh-CN" sz="1800" kern="0">
                <a:solidFill>
                  <a:schemeClr val="tx1"/>
                </a:solidFill>
                <a:ea typeface="宋体" pitchFamily="2" charset="-122"/>
              </a:rPr>
              <a:t>) V(S</a:t>
            </a:r>
            <a:r>
              <a:rPr lang="en-US" altLang="zh-CN" sz="1800" kern="0" baseline="-25000">
                <a:solidFill>
                  <a:schemeClr val="tx1"/>
                </a:solidFill>
                <a:ea typeface="宋体" pitchFamily="2" charset="-122"/>
              </a:rPr>
              <a:t>OPT</a:t>
            </a:r>
            <a:r>
              <a:rPr lang="en-US" altLang="zh-CN" sz="1800" kern="0">
                <a:solidFill>
                  <a:schemeClr val="tx1"/>
                </a:solidFill>
                <a:ea typeface="宋体" pitchFamily="2" charset="-122"/>
              </a:rPr>
              <a:t>).</a:t>
            </a:r>
          </a:p>
          <a:p>
            <a:pPr algn="l" eaLnBrk="0" hangingPunct="0">
              <a:spcBef>
                <a:spcPct val="20000"/>
              </a:spcBef>
              <a:buFontTx/>
              <a:buChar char="•"/>
              <a:defRPr/>
            </a:pPr>
            <a:endParaRPr lang="zh-CN" altLang="en-US" sz="3200" kern="0" dirty="0">
              <a:solidFill>
                <a:schemeClr val="tx1"/>
              </a:solidFill>
              <a:latin typeface="+mn-lt"/>
              <a:ea typeface="宋体"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609600"/>
            <a:ext cx="7772400" cy="1143000"/>
          </a:xfrm>
          <a:prstGeom prst="rect">
            <a:avLst/>
          </a:prstGeom>
        </p:spPr>
        <p:txBody>
          <a:bodyPr/>
          <a:lstStyle/>
          <a:p>
            <a:pPr eaLnBrk="0" hangingPunct="0">
              <a:defRPr/>
            </a:pPr>
            <a:r>
              <a:rPr lang="en-US" altLang="zh-CN" sz="4400" kern="0" dirty="0">
                <a:latin typeface="Arial Unicode MS" pitchFamily="34" charset="-122"/>
                <a:ea typeface="Arial Unicode MS" pitchFamily="34" charset="-122"/>
                <a:cs typeface="Arial Unicode MS" pitchFamily="34" charset="-122"/>
              </a:rPr>
              <a:t>The subset-sum problem</a:t>
            </a:r>
          </a:p>
        </p:txBody>
      </p:sp>
      <p:sp>
        <p:nvSpPr>
          <p:cNvPr id="3" name="Rectangle 3"/>
          <p:cNvSpPr txBox="1">
            <a:spLocks noChangeArrowheads="1"/>
          </p:cNvSpPr>
          <p:nvPr/>
        </p:nvSpPr>
        <p:spPr>
          <a:xfrm>
            <a:off x="685800" y="1981200"/>
            <a:ext cx="7772400" cy="4114800"/>
          </a:xfrm>
          <a:prstGeom prst="rect">
            <a:avLst/>
          </a:prstGeom>
        </p:spPr>
        <p:txBody>
          <a:bodyPr/>
          <a:lstStyle/>
          <a:p>
            <a:pPr marL="342900" indent="-342900" algn="l" eaLnBrk="0" hangingPunct="0">
              <a:spcBef>
                <a:spcPct val="20000"/>
              </a:spcBef>
              <a:defRPr/>
            </a:pPr>
            <a:r>
              <a:rPr lang="en-US" altLang="zh-CN" sz="2400" kern="0">
                <a:solidFill>
                  <a:schemeClr val="tx1"/>
                </a:solidFill>
                <a:latin typeface="+mn-lt"/>
              </a:rPr>
              <a:t>The subset-sum problem is a special case of the knapsack problem in which the item values are identical to their sizes.</a:t>
            </a:r>
          </a:p>
          <a:p>
            <a:pPr marL="342900" indent="-342900" algn="l" eaLnBrk="0" hangingPunct="0">
              <a:spcBef>
                <a:spcPct val="20000"/>
              </a:spcBef>
              <a:defRPr/>
            </a:pPr>
            <a:r>
              <a:rPr lang="en-US" altLang="zh-CN" sz="2400" kern="0">
                <a:solidFill>
                  <a:schemeClr val="tx1"/>
                </a:solidFill>
                <a:latin typeface="+mn-lt"/>
              </a:rPr>
              <a:t>Given n items of sizes s</a:t>
            </a:r>
            <a:r>
              <a:rPr lang="en-US" altLang="zh-CN" sz="1600" kern="0" baseline="-25000">
                <a:solidFill>
                  <a:schemeClr val="tx1"/>
                </a:solidFill>
                <a:latin typeface="+mn-lt"/>
              </a:rPr>
              <a:t>1</a:t>
            </a:r>
            <a:r>
              <a:rPr lang="en-US" altLang="zh-CN" sz="2400" kern="0">
                <a:solidFill>
                  <a:schemeClr val="tx1"/>
                </a:solidFill>
                <a:latin typeface="+mn-lt"/>
              </a:rPr>
              <a:t>...s</a:t>
            </a:r>
            <a:r>
              <a:rPr lang="en-US" altLang="zh-CN" sz="1600" kern="0" baseline="-25000">
                <a:solidFill>
                  <a:schemeClr val="tx1"/>
                </a:solidFill>
                <a:latin typeface="+mn-lt"/>
              </a:rPr>
              <a:t>n</a:t>
            </a:r>
            <a:r>
              <a:rPr lang="en-US" altLang="zh-CN" sz="2400" kern="0">
                <a:solidFill>
                  <a:schemeClr val="tx1"/>
                </a:solidFill>
                <a:latin typeface="+mn-lt"/>
              </a:rPr>
              <a:t> and a positive integer C, the knapsack capacity, the objective is to find a subset of the items that maximize the total sum of their sizes without exceeding the knapsack capacity C</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txBox="1">
            <a:spLocks noChangeArrowheads="1"/>
          </p:cNvSpPr>
          <p:nvPr/>
        </p:nvSpPr>
        <p:spPr bwMode="auto">
          <a:xfrm>
            <a:off x="685800" y="685800"/>
            <a:ext cx="7772400" cy="5105400"/>
          </a:xfrm>
          <a:prstGeom prst="rect">
            <a:avLst/>
          </a:prstGeom>
          <a:noFill/>
          <a:ln w="9525">
            <a:noFill/>
            <a:miter lim="800000"/>
            <a:headEnd/>
            <a:tailEnd/>
          </a:ln>
        </p:spPr>
        <p:txBody>
          <a:bodyPr/>
          <a:lstStyle/>
          <a:p>
            <a:pPr marL="342900" indent="-342900" algn="l" eaLnBrk="0" hangingPunct="0">
              <a:spcBef>
                <a:spcPct val="20000"/>
              </a:spcBef>
            </a:pPr>
            <a:r>
              <a:rPr lang="en-US" altLang="zh-CN" sz="1600">
                <a:solidFill>
                  <a:schemeClr val="tx1"/>
                </a:solidFill>
                <a:latin typeface="Times New Roman" pitchFamily="18" charset="0"/>
                <a:ea typeface="宋体" charset="-122"/>
              </a:rPr>
              <a:t>Algorithm 15.4 SUBSETSUM</a:t>
            </a:r>
          </a:p>
          <a:p>
            <a:pPr marL="342900" indent="-342900" algn="l" eaLnBrk="0" hangingPunct="0">
              <a:spcBef>
                <a:spcPct val="20000"/>
              </a:spcBef>
            </a:pPr>
            <a:r>
              <a:rPr lang="en-US" altLang="zh-CN" sz="1600">
                <a:solidFill>
                  <a:schemeClr val="tx1"/>
                </a:solidFill>
                <a:latin typeface="Times New Roman" pitchFamily="18" charset="0"/>
                <a:ea typeface="宋体" charset="-122"/>
              </a:rPr>
              <a:t>Input: A set of items U={u</a:t>
            </a:r>
            <a:r>
              <a:rPr lang="en-US" altLang="zh-CN" sz="1600" baseline="-25000">
                <a:solidFill>
                  <a:schemeClr val="tx1"/>
                </a:solidFill>
                <a:latin typeface="Times New Roman" pitchFamily="18" charset="0"/>
                <a:ea typeface="宋体" charset="-122"/>
              </a:rPr>
              <a:t>1</a:t>
            </a:r>
            <a:r>
              <a:rPr lang="en-US" altLang="zh-CN" sz="1600">
                <a:solidFill>
                  <a:schemeClr val="tx1"/>
                </a:solidFill>
                <a:latin typeface="Times New Roman" pitchFamily="18" charset="0"/>
                <a:ea typeface="宋体" charset="-122"/>
              </a:rPr>
              <a:t>...u</a:t>
            </a:r>
            <a:r>
              <a:rPr lang="en-US" altLang="zh-CN" sz="1600" baseline="-25000">
                <a:solidFill>
                  <a:schemeClr val="tx1"/>
                </a:solidFill>
                <a:latin typeface="Times New Roman" pitchFamily="18" charset="0"/>
                <a:ea typeface="宋体" charset="-122"/>
              </a:rPr>
              <a:t>n</a:t>
            </a:r>
            <a:r>
              <a:rPr lang="en-US" altLang="zh-CN" sz="1600">
                <a:solidFill>
                  <a:schemeClr val="tx1"/>
                </a:solidFill>
                <a:latin typeface="Times New Roman" pitchFamily="18" charset="0"/>
                <a:ea typeface="宋体" charset="-122"/>
              </a:rPr>
              <a:t>} with sizes s</a:t>
            </a:r>
            <a:r>
              <a:rPr lang="en-US" altLang="zh-CN" sz="1600" baseline="-25000">
                <a:solidFill>
                  <a:schemeClr val="tx1"/>
                </a:solidFill>
                <a:latin typeface="Times New Roman" pitchFamily="18" charset="0"/>
                <a:ea typeface="宋体" charset="-122"/>
              </a:rPr>
              <a:t>1</a:t>
            </a:r>
            <a:r>
              <a:rPr lang="en-US" altLang="zh-CN" sz="1600">
                <a:solidFill>
                  <a:schemeClr val="tx1"/>
                </a:solidFill>
                <a:latin typeface="Times New Roman" pitchFamily="18" charset="0"/>
                <a:ea typeface="宋体" charset="-122"/>
              </a:rPr>
              <a:t>...s</a:t>
            </a:r>
            <a:r>
              <a:rPr lang="en-US" altLang="zh-CN" sz="1600" baseline="-25000">
                <a:solidFill>
                  <a:schemeClr val="tx1"/>
                </a:solidFill>
                <a:latin typeface="Times New Roman" pitchFamily="18" charset="0"/>
                <a:ea typeface="宋体" charset="-122"/>
              </a:rPr>
              <a:t>n</a:t>
            </a:r>
            <a:r>
              <a:rPr lang="en-US" altLang="zh-CN" sz="1600">
                <a:solidFill>
                  <a:schemeClr val="tx1"/>
                </a:solidFill>
                <a:latin typeface="Times New Roman" pitchFamily="18" charset="0"/>
                <a:ea typeface="宋体" charset="-122"/>
              </a:rPr>
              <a:t> and a knapsack capacity C</a:t>
            </a:r>
          </a:p>
          <a:p>
            <a:pPr marL="342900" indent="-342900" algn="l" eaLnBrk="0" hangingPunct="0">
              <a:spcBef>
                <a:spcPct val="20000"/>
              </a:spcBef>
            </a:pPr>
            <a:r>
              <a:rPr lang="en-US" altLang="zh-CN" sz="1600">
                <a:solidFill>
                  <a:schemeClr val="tx1"/>
                </a:solidFill>
                <a:latin typeface="Times New Roman" pitchFamily="18" charset="0"/>
                <a:ea typeface="宋体" charset="-122"/>
              </a:rPr>
              <a:t>Output: The maximum value of the function </a:t>
            </a:r>
            <a:r>
              <a:rPr lang="en-US" altLang="zh-CN" sz="1600">
                <a:solidFill>
                  <a:schemeClr val="tx1"/>
                </a:solidFill>
                <a:latin typeface="Times New Roman" pitchFamily="18" charset="0"/>
                <a:ea typeface="宋体" charset="-122"/>
                <a:sym typeface="Symbol" pitchFamily="18" charset="2"/>
              </a:rPr>
              <a:t></a:t>
            </a:r>
            <a:r>
              <a:rPr lang="en-US" altLang="zh-CN" sz="1600" baseline="-25000">
                <a:solidFill>
                  <a:schemeClr val="tx1"/>
                </a:solidFill>
                <a:latin typeface="Times New Roman" pitchFamily="18" charset="0"/>
                <a:ea typeface="宋体" charset="-122"/>
                <a:sym typeface="Symbol" pitchFamily="18" charset="2"/>
              </a:rPr>
              <a:t>uiS</a:t>
            </a:r>
            <a:r>
              <a:rPr lang="en-US" altLang="zh-CN" sz="1600">
                <a:solidFill>
                  <a:schemeClr val="tx1"/>
                </a:solidFill>
                <a:latin typeface="Times New Roman" pitchFamily="18" charset="0"/>
                <a:ea typeface="宋体" charset="-122"/>
                <a:sym typeface="Symbol" pitchFamily="18" charset="2"/>
              </a:rPr>
              <a:t>s</a:t>
            </a:r>
            <a:r>
              <a:rPr lang="en-US" altLang="zh-CN" sz="1600" baseline="-25000">
                <a:solidFill>
                  <a:schemeClr val="tx1"/>
                </a:solidFill>
                <a:latin typeface="Times New Roman" pitchFamily="18" charset="0"/>
                <a:ea typeface="宋体" charset="-122"/>
                <a:sym typeface="Symbol" pitchFamily="18" charset="2"/>
              </a:rPr>
              <a:t>i</a:t>
            </a:r>
            <a:r>
              <a:rPr lang="en-US" altLang="zh-CN" sz="1600">
                <a:solidFill>
                  <a:schemeClr val="tx1"/>
                </a:solidFill>
                <a:latin typeface="Times New Roman" pitchFamily="18" charset="0"/>
                <a:ea typeface="宋体" charset="-122"/>
                <a:sym typeface="Symbol" pitchFamily="18" charset="2"/>
              </a:rPr>
              <a:t> subject to </a:t>
            </a:r>
            <a:r>
              <a:rPr lang="en-US" altLang="zh-CN" sz="1600" baseline="-25000">
                <a:solidFill>
                  <a:schemeClr val="tx1"/>
                </a:solidFill>
                <a:latin typeface="Times New Roman" pitchFamily="18" charset="0"/>
                <a:ea typeface="宋体" charset="-122"/>
                <a:sym typeface="Symbol" pitchFamily="18" charset="2"/>
              </a:rPr>
              <a:t>uiS</a:t>
            </a:r>
            <a:r>
              <a:rPr lang="en-US" altLang="zh-CN" sz="1600">
                <a:solidFill>
                  <a:schemeClr val="tx1"/>
                </a:solidFill>
                <a:latin typeface="Times New Roman" pitchFamily="18" charset="0"/>
                <a:ea typeface="宋体" charset="-122"/>
                <a:sym typeface="Symbol" pitchFamily="18" charset="2"/>
              </a:rPr>
              <a:t>s</a:t>
            </a:r>
            <a:r>
              <a:rPr lang="en-US" altLang="zh-CN" sz="1600" baseline="-25000">
                <a:solidFill>
                  <a:schemeClr val="tx1"/>
                </a:solidFill>
                <a:latin typeface="Times New Roman" pitchFamily="18" charset="0"/>
                <a:ea typeface="宋体" charset="-122"/>
                <a:sym typeface="Symbol" pitchFamily="18" charset="2"/>
              </a:rPr>
              <a:t>i</a:t>
            </a:r>
            <a:r>
              <a:rPr lang="en-US" altLang="zh-CN" sz="1600">
                <a:solidFill>
                  <a:schemeClr val="tx1"/>
                </a:solidFill>
                <a:latin typeface="Times New Roman" pitchFamily="18" charset="0"/>
                <a:ea typeface="宋体" charset="-122"/>
                <a:sym typeface="Symbol" pitchFamily="18" charset="2"/>
              </a:rPr>
              <a:t>C for some subset of items SU</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 for i0 to n</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2.     T[i,0]0</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3. end for</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4. for j0 to C</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5.     T[0,j]0</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6. end for</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7. for i1 to n</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8.     for j1 to C</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9.         T[i,j]T[i-1,j]</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10.         if s</a:t>
            </a:r>
            <a:r>
              <a:rPr lang="en-US" altLang="zh-CN" sz="1600" baseline="-25000">
                <a:solidFill>
                  <a:schemeClr val="tx1"/>
                </a:solidFill>
                <a:latin typeface="Times New Roman" pitchFamily="18" charset="0"/>
                <a:ea typeface="宋体" charset="-122"/>
                <a:sym typeface="Symbol" pitchFamily="18" charset="2"/>
              </a:rPr>
              <a:t>i</a:t>
            </a:r>
            <a:r>
              <a:rPr lang="en-US" altLang="zh-CN" sz="1600">
                <a:solidFill>
                  <a:schemeClr val="tx1"/>
                </a:solidFill>
                <a:latin typeface="Times New Roman" pitchFamily="18" charset="0"/>
                <a:ea typeface="宋体" charset="-122"/>
                <a:sym typeface="Symbol" pitchFamily="18" charset="2"/>
              </a:rPr>
              <a:t>j then</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11.             xT[i-1,j-s</a:t>
            </a:r>
            <a:r>
              <a:rPr lang="en-US" altLang="zh-CN" sz="1600" baseline="-25000">
                <a:solidFill>
                  <a:schemeClr val="tx1"/>
                </a:solidFill>
                <a:latin typeface="Times New Roman" pitchFamily="18" charset="0"/>
                <a:ea typeface="宋体" charset="-122"/>
                <a:sym typeface="Symbol" pitchFamily="18" charset="2"/>
              </a:rPr>
              <a:t>i</a:t>
            </a:r>
            <a:r>
              <a:rPr lang="en-US" altLang="zh-CN" sz="1600">
                <a:solidFill>
                  <a:schemeClr val="tx1"/>
                </a:solidFill>
                <a:latin typeface="Times New Roman" pitchFamily="18" charset="0"/>
                <a:ea typeface="宋体" charset="-122"/>
                <a:sym typeface="Symbol" pitchFamily="18" charset="2"/>
              </a:rPr>
              <a:t>]+s</a:t>
            </a:r>
            <a:r>
              <a:rPr lang="en-US" altLang="zh-CN" sz="1600" baseline="-25000">
                <a:solidFill>
                  <a:schemeClr val="tx1"/>
                </a:solidFill>
                <a:latin typeface="Times New Roman" pitchFamily="18" charset="0"/>
                <a:ea typeface="宋体" charset="-122"/>
                <a:sym typeface="Symbol" pitchFamily="18" charset="2"/>
              </a:rPr>
              <a:t>i</a:t>
            </a:r>
            <a:endParaRPr lang="en-US" altLang="zh-CN" sz="1600">
              <a:solidFill>
                <a:schemeClr val="tx1"/>
              </a:solidFill>
              <a:latin typeface="Times New Roman" pitchFamily="18" charset="0"/>
              <a:ea typeface="宋体" charset="-122"/>
              <a:sym typeface="Symbol" pitchFamily="18" charset="2"/>
            </a:endParaRP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12.             if x&gt;T[i,j] then T[i,j]x</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13.         end if</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14.     end for</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15. end for</a:t>
            </a:r>
          </a:p>
          <a:p>
            <a:pPr marL="342900" indent="-342900" algn="l" eaLnBrk="0" hangingPunct="0">
              <a:spcBef>
                <a:spcPct val="20000"/>
              </a:spcBef>
            </a:pPr>
            <a:r>
              <a:rPr lang="en-US" altLang="zh-CN" sz="1600">
                <a:solidFill>
                  <a:schemeClr val="tx1"/>
                </a:solidFill>
                <a:latin typeface="Times New Roman" pitchFamily="18" charset="0"/>
                <a:ea typeface="宋体" charset="-122"/>
                <a:sym typeface="Symbol" pitchFamily="18" charset="2"/>
              </a:rPr>
              <a:t>  16. return T[n,C]</a:t>
            </a:r>
            <a:endParaRPr lang="en-US" altLang="zh-CN" sz="1600">
              <a:solidFill>
                <a:schemeClr val="tx1"/>
              </a:solidFill>
              <a:latin typeface="Times New Roman" pitchFamily="18" charset="0"/>
              <a:ea typeface="宋体" charset="-122"/>
            </a:endParaRPr>
          </a:p>
        </p:txBody>
      </p:sp>
      <p:sp>
        <p:nvSpPr>
          <p:cNvPr id="80899" name="Text Box 4"/>
          <p:cNvSpPr txBox="1">
            <a:spLocks noChangeArrowheads="1"/>
          </p:cNvSpPr>
          <p:nvPr/>
        </p:nvSpPr>
        <p:spPr bwMode="auto">
          <a:xfrm>
            <a:off x="6324600" y="3429000"/>
            <a:ext cx="1905000" cy="457200"/>
          </a:xfrm>
          <a:prstGeom prst="rect">
            <a:avLst/>
          </a:prstGeom>
          <a:noFill/>
          <a:ln w="9525">
            <a:noFill/>
            <a:miter lim="800000"/>
            <a:headEnd/>
            <a:tailEnd/>
          </a:ln>
        </p:spPr>
        <p:txBody>
          <a:bodyPr>
            <a:spAutoFit/>
          </a:bodyPr>
          <a:lstStyle/>
          <a:p>
            <a:pPr>
              <a:spcBef>
                <a:spcPct val="50000"/>
              </a:spcBef>
            </a:pPr>
            <a:r>
              <a:rPr lang="en-US" altLang="zh-CN">
                <a:ea typeface="宋体" charset="-122"/>
              </a:rPr>
              <a:t>Time: </a:t>
            </a:r>
            <a:r>
              <a:rPr lang="en-US" altLang="zh-CN">
                <a:ea typeface="宋体" charset="-122"/>
                <a:sym typeface="Symbol" pitchFamily="18" charset="2"/>
              </a:rPr>
              <a:t>(nC)</a:t>
            </a:r>
            <a:endParaRPr lang="en-US" altLang="zh-CN">
              <a:ea typeface="宋体"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txBox="1">
            <a:spLocks noChangeArrowheads="1"/>
          </p:cNvSpPr>
          <p:nvPr/>
        </p:nvSpPr>
        <p:spPr bwMode="auto">
          <a:xfrm>
            <a:off x="685800" y="609600"/>
            <a:ext cx="7772400" cy="1143000"/>
          </a:xfrm>
          <a:prstGeom prst="rect">
            <a:avLst/>
          </a:prstGeom>
          <a:noFill/>
          <a:ln w="9525">
            <a:noFill/>
            <a:miter lim="800000"/>
            <a:headEnd/>
            <a:tailEnd/>
          </a:ln>
        </p:spPr>
        <p:txBody>
          <a:bodyPr/>
          <a:lstStyle/>
          <a:p>
            <a:pPr eaLnBrk="0" hangingPunct="0"/>
            <a:r>
              <a:rPr lang="en-US" altLang="zh-CN" sz="4400">
                <a:latin typeface="Times New Roman" pitchFamily="18" charset="0"/>
                <a:ea typeface="宋体" charset="-122"/>
              </a:rPr>
              <a:t>Approximation algorithm A</a:t>
            </a:r>
            <a:r>
              <a:rPr lang="en-US" altLang="zh-CN" sz="4400">
                <a:latin typeface="Times New Roman" pitchFamily="18" charset="0"/>
                <a:ea typeface="宋体" charset="-122"/>
                <a:sym typeface="Symbol" pitchFamily="18" charset="2"/>
              </a:rPr>
              <a:t></a:t>
            </a:r>
            <a:endParaRPr lang="en-US" altLang="zh-CN" sz="4400">
              <a:latin typeface="Times New Roman" pitchFamily="18" charset="0"/>
              <a:ea typeface="宋体" charset="-122"/>
            </a:endParaRPr>
          </a:p>
        </p:txBody>
      </p:sp>
      <p:sp>
        <p:nvSpPr>
          <p:cNvPr id="81923" name="Rectangle 3"/>
          <p:cNvSpPr txBox="1">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lgn="l" eaLnBrk="0" hangingPunct="0">
              <a:spcBef>
                <a:spcPct val="20000"/>
              </a:spcBef>
            </a:pPr>
            <a:r>
              <a:rPr lang="en-US" altLang="zh-CN" sz="2400">
                <a:solidFill>
                  <a:schemeClr val="tx1"/>
                </a:solidFill>
                <a:latin typeface="Times New Roman" pitchFamily="18" charset="0"/>
                <a:ea typeface="宋体" charset="-122"/>
              </a:rPr>
              <a:t>Let </a:t>
            </a:r>
            <a:r>
              <a:rPr lang="en-US" altLang="zh-CN" sz="2400">
                <a:solidFill>
                  <a:schemeClr val="tx1"/>
                </a:solidFill>
                <a:latin typeface="Times New Roman" pitchFamily="18" charset="0"/>
                <a:ea typeface="宋体" charset="-122"/>
                <a:sym typeface="Symbol" pitchFamily="18" charset="2"/>
              </a:rPr>
              <a:t>=1/k for some positive integer k and K=C/[2(k+1)n].</a:t>
            </a:r>
          </a:p>
          <a:p>
            <a:pPr marL="342900" indent="-342900" algn="l" eaLnBrk="0" hangingPunct="0">
              <a:spcBef>
                <a:spcPct val="20000"/>
              </a:spcBef>
            </a:pPr>
            <a:r>
              <a:rPr lang="en-US" altLang="zh-CN" sz="2400">
                <a:solidFill>
                  <a:schemeClr val="tx1"/>
                </a:solidFill>
                <a:latin typeface="Times New Roman" pitchFamily="18" charset="0"/>
                <a:ea typeface="宋体" charset="-122"/>
                <a:sym typeface="Symbol" pitchFamily="18" charset="2"/>
              </a:rPr>
              <a:t>First we set C’=C/K and s</a:t>
            </a:r>
            <a:r>
              <a:rPr lang="en-US" altLang="zh-CN" sz="2400" baseline="-25000">
                <a:solidFill>
                  <a:schemeClr val="tx1"/>
                </a:solidFill>
                <a:latin typeface="Times New Roman" pitchFamily="18" charset="0"/>
                <a:ea typeface="宋体" charset="-122"/>
                <a:sym typeface="Symbol" pitchFamily="18" charset="2"/>
              </a:rPr>
              <a:t>j</a:t>
            </a:r>
            <a:r>
              <a:rPr lang="en-US" altLang="zh-CN" sz="2400">
                <a:solidFill>
                  <a:schemeClr val="tx1"/>
                </a:solidFill>
                <a:latin typeface="Times New Roman" pitchFamily="18" charset="0"/>
                <a:ea typeface="宋体" charset="-122"/>
                <a:sym typeface="Symbol" pitchFamily="18" charset="2"/>
              </a:rPr>
              <a:t>’=s</a:t>
            </a:r>
            <a:r>
              <a:rPr lang="en-US" altLang="zh-CN" sz="2400" baseline="-25000">
                <a:solidFill>
                  <a:schemeClr val="tx1"/>
                </a:solidFill>
                <a:latin typeface="Times New Roman" pitchFamily="18" charset="0"/>
                <a:ea typeface="宋体" charset="-122"/>
                <a:sym typeface="Symbol" pitchFamily="18" charset="2"/>
              </a:rPr>
              <a:t>j</a:t>
            </a:r>
            <a:r>
              <a:rPr lang="en-US" altLang="zh-CN" sz="2400">
                <a:solidFill>
                  <a:schemeClr val="tx1"/>
                </a:solidFill>
                <a:latin typeface="Times New Roman" pitchFamily="18" charset="0"/>
                <a:ea typeface="宋体" charset="-122"/>
                <a:sym typeface="Symbol" pitchFamily="18" charset="2"/>
              </a:rPr>
              <a:t>/K, to obtain a new instance I’</a:t>
            </a:r>
          </a:p>
          <a:p>
            <a:pPr marL="342900" indent="-342900" algn="l" eaLnBrk="0" hangingPunct="0">
              <a:spcBef>
                <a:spcPct val="20000"/>
              </a:spcBef>
            </a:pPr>
            <a:r>
              <a:rPr lang="en-US" altLang="zh-CN" sz="2400">
                <a:solidFill>
                  <a:schemeClr val="tx1"/>
                </a:solidFill>
                <a:latin typeface="Times New Roman" pitchFamily="18" charset="0"/>
                <a:ea typeface="宋体" charset="-122"/>
                <a:sym typeface="Symbol" pitchFamily="18" charset="2"/>
              </a:rPr>
              <a:t>Next we apply Algorithm SUBSETSUM on I’. The running time is now reduced to (nC/K)=(kn</a:t>
            </a:r>
            <a:r>
              <a:rPr lang="en-US" altLang="zh-CN" sz="2400" baseline="30000">
                <a:solidFill>
                  <a:schemeClr val="tx1"/>
                </a:solidFill>
                <a:latin typeface="Times New Roman" pitchFamily="18" charset="0"/>
                <a:ea typeface="宋体" charset="-122"/>
                <a:sym typeface="Symbol" pitchFamily="18" charset="2"/>
              </a:rPr>
              <a:t>2</a:t>
            </a:r>
            <a:r>
              <a:rPr lang="en-US" altLang="zh-CN" sz="2400">
                <a:solidFill>
                  <a:schemeClr val="tx1"/>
                </a:solidFill>
                <a:latin typeface="Times New Roman" pitchFamily="18" charset="0"/>
                <a:ea typeface="宋体" charset="-122"/>
                <a:sym typeface="Symbol" pitchFamily="18" charset="2"/>
              </a:rPr>
              <a:t>)=(n</a:t>
            </a:r>
            <a:r>
              <a:rPr lang="en-US" altLang="zh-CN" sz="2400" baseline="30000">
                <a:solidFill>
                  <a:schemeClr val="tx1"/>
                </a:solidFill>
                <a:latin typeface="Times New Roman" pitchFamily="18" charset="0"/>
                <a:ea typeface="宋体" charset="-122"/>
                <a:sym typeface="Symbol" pitchFamily="18" charset="2"/>
              </a:rPr>
              <a:t>2</a:t>
            </a:r>
            <a:r>
              <a:rPr lang="en-US" altLang="zh-CN" sz="2400">
                <a:solidFill>
                  <a:schemeClr val="tx1"/>
                </a:solidFill>
                <a:latin typeface="Times New Roman" pitchFamily="18" charset="0"/>
                <a:ea typeface="宋体" charset="-122"/>
                <a:sym typeface="Symbol" pitchFamily="18" charset="2"/>
              </a:rPr>
              <a:t>/)</a:t>
            </a:r>
          </a:p>
          <a:p>
            <a:pPr marL="342900" indent="-342900" algn="l" eaLnBrk="0" hangingPunct="0">
              <a:spcBef>
                <a:spcPct val="20000"/>
              </a:spcBef>
            </a:pPr>
            <a:r>
              <a:rPr lang="en-US" altLang="zh-CN" sz="2400">
                <a:solidFill>
                  <a:schemeClr val="tx1"/>
                </a:solidFill>
                <a:latin typeface="Times New Roman" pitchFamily="18" charset="0"/>
                <a:ea typeface="宋体" charset="-122"/>
                <a:sym typeface="Symbol" pitchFamily="18" charset="2"/>
              </a:rPr>
              <a:t>OPT(I)-KOPT(I’)Kn</a:t>
            </a:r>
          </a:p>
          <a:p>
            <a:pPr marL="342900" indent="-342900" algn="l" eaLnBrk="0" hangingPunct="0">
              <a:spcBef>
                <a:spcPct val="20000"/>
              </a:spcBef>
            </a:pPr>
            <a:r>
              <a:rPr lang="en-US" altLang="zh-CN" sz="2400">
                <a:solidFill>
                  <a:schemeClr val="tx1"/>
                </a:solidFill>
                <a:latin typeface="Times New Roman" pitchFamily="18" charset="0"/>
                <a:ea typeface="宋体" charset="-122"/>
                <a:sym typeface="Symbol" pitchFamily="18" charset="2"/>
              </a:rPr>
              <a:t>or A</a:t>
            </a:r>
            <a:r>
              <a:rPr lang="en-US" altLang="zh-CN" sz="2400" baseline="-25000">
                <a:solidFill>
                  <a:schemeClr val="tx1"/>
                </a:solidFill>
                <a:latin typeface="Times New Roman" pitchFamily="18" charset="0"/>
                <a:ea typeface="宋体" charset="-122"/>
                <a:sym typeface="Symbol" pitchFamily="18" charset="2"/>
              </a:rPr>
              <a:t></a:t>
            </a:r>
            <a:r>
              <a:rPr lang="en-US" altLang="zh-CN" sz="2400">
                <a:solidFill>
                  <a:schemeClr val="tx1"/>
                </a:solidFill>
                <a:latin typeface="Times New Roman" pitchFamily="18" charset="0"/>
                <a:ea typeface="宋体" charset="-122"/>
                <a:sym typeface="Symbol" pitchFamily="18" charset="2"/>
              </a:rPr>
              <a:t>(I)OPT(I)-C/(2(k+1))</a:t>
            </a:r>
          </a:p>
          <a:p>
            <a:pPr marL="342900" indent="-342900" algn="l" eaLnBrk="0" hangingPunct="0">
              <a:spcBef>
                <a:spcPct val="20000"/>
              </a:spcBef>
            </a:pPr>
            <a:r>
              <a:rPr lang="en-US" altLang="zh-CN" sz="2400">
                <a:solidFill>
                  <a:schemeClr val="tx1"/>
                </a:solidFill>
                <a:latin typeface="Times New Roman" pitchFamily="18" charset="0"/>
                <a:ea typeface="宋体" charset="-122"/>
                <a:sym typeface="Symbol" pitchFamily="18" charset="2"/>
              </a:rPr>
              <a:t>R</a:t>
            </a:r>
            <a:r>
              <a:rPr lang="en-US" altLang="zh-CN" sz="2400" baseline="-25000">
                <a:solidFill>
                  <a:schemeClr val="tx1"/>
                </a:solidFill>
                <a:latin typeface="Times New Roman" pitchFamily="18" charset="0"/>
                <a:ea typeface="宋体" charset="-122"/>
                <a:sym typeface="Symbol" pitchFamily="18" charset="2"/>
              </a:rPr>
              <a:t>A</a:t>
            </a:r>
            <a:r>
              <a:rPr lang="en-US" altLang="zh-CN" sz="1600" baseline="-25000">
                <a:solidFill>
                  <a:schemeClr val="tx1"/>
                </a:solidFill>
                <a:latin typeface="Times New Roman" pitchFamily="18" charset="0"/>
                <a:ea typeface="宋体" charset="-122"/>
                <a:sym typeface="Symbol" pitchFamily="18" charset="2"/>
              </a:rPr>
              <a:t></a:t>
            </a:r>
            <a:r>
              <a:rPr lang="en-US" altLang="zh-CN" sz="2400">
                <a:solidFill>
                  <a:schemeClr val="tx1"/>
                </a:solidFill>
                <a:latin typeface="Times New Roman" pitchFamily="18" charset="0"/>
                <a:ea typeface="宋体" charset="-122"/>
                <a:sym typeface="Symbol" pitchFamily="18" charset="2"/>
              </a:rPr>
              <a:t>1+1/k</a:t>
            </a:r>
          </a:p>
          <a:p>
            <a:pPr marL="342900" indent="-342900" algn="l" eaLnBrk="0" hangingPunct="0">
              <a:spcBef>
                <a:spcPct val="20000"/>
              </a:spcBef>
            </a:pPr>
            <a:endParaRPr lang="en-US" altLang="zh-CN" sz="2400">
              <a:solidFill>
                <a:schemeClr val="tx1"/>
              </a:solidFill>
              <a:latin typeface="Times New Roman" pitchFamily="18" charset="0"/>
              <a:ea typeface="宋体" charset="-122"/>
              <a:sym typeface="Symbol" pitchFamily="18" charset="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z="4000" smtClean="0">
                <a:ea typeface="宋体" charset="-122"/>
              </a:rPr>
              <a:t>Classes of Approximation Methods</a:t>
            </a:r>
            <a:endParaRPr lang="zh-CN" altLang="en-US" sz="4000" smtClean="0">
              <a:ea typeface="宋体" charset="-122"/>
            </a:endParaRPr>
          </a:p>
        </p:txBody>
      </p:sp>
      <p:sp>
        <p:nvSpPr>
          <p:cNvPr id="26627" name="内容占位符 2"/>
          <p:cNvSpPr>
            <a:spLocks noGrp="1"/>
          </p:cNvSpPr>
          <p:nvPr>
            <p:ph idx="1"/>
          </p:nvPr>
        </p:nvSpPr>
        <p:spPr>
          <a:xfrm>
            <a:off x="533400" y="1981200"/>
            <a:ext cx="8077200" cy="4114800"/>
          </a:xfrm>
        </p:spPr>
        <p:txBody>
          <a:bodyPr/>
          <a:lstStyle/>
          <a:p>
            <a:pPr marL="457200" indent="-457200" eaLnBrk="1" hangingPunct="1">
              <a:spcBef>
                <a:spcPct val="50000"/>
              </a:spcBef>
              <a:buFontTx/>
              <a:buNone/>
            </a:pPr>
            <a:r>
              <a:rPr lang="en-US" altLang="zh-CN" sz="1800" smtClean="0">
                <a:latin typeface="Arial" charset="0"/>
                <a:ea typeface="宋体" charset="-122"/>
                <a:cs typeface="Arial" charset="0"/>
              </a:rPr>
              <a:t>Difference bounds algorithm: |C(S</a:t>
            </a:r>
            <a:r>
              <a:rPr lang="en-US" altLang="zh-CN" sz="1800" baseline="-25000" smtClean="0">
                <a:latin typeface="Arial" charset="0"/>
                <a:ea typeface="宋体" charset="-122"/>
                <a:cs typeface="Arial" charset="0"/>
              </a:rPr>
              <a:t>A</a:t>
            </a:r>
            <a:r>
              <a:rPr lang="en-US" altLang="zh-CN" sz="1800" smtClean="0">
                <a:latin typeface="Arial" charset="0"/>
                <a:ea typeface="宋体" charset="-122"/>
                <a:cs typeface="Arial" charset="0"/>
              </a:rPr>
              <a:t>) - C(S</a:t>
            </a:r>
            <a:r>
              <a:rPr lang="en-US" altLang="zh-CN" sz="1800" baseline="-25000" smtClean="0">
                <a:latin typeface="Arial" charset="0"/>
                <a:ea typeface="宋体" charset="-122"/>
                <a:cs typeface="Arial" charset="0"/>
              </a:rPr>
              <a:t>OPT</a:t>
            </a:r>
            <a:r>
              <a:rPr lang="en-US" altLang="zh-CN" sz="1800" smtClean="0">
                <a:latin typeface="Arial" charset="0"/>
                <a:ea typeface="宋体" charset="-122"/>
                <a:cs typeface="Arial" charset="0"/>
              </a:rPr>
              <a:t>) |</a:t>
            </a:r>
            <a:r>
              <a:rPr lang="en-US" altLang="zh-CN" sz="1800" smtClean="0">
                <a:latin typeface="Arial" charset="0"/>
                <a:ea typeface="宋体" charset="-122"/>
                <a:cs typeface="Arial" charset="0"/>
                <a:sym typeface="Symbol" pitchFamily="18" charset="2"/>
              </a:rPr>
              <a:t>K</a:t>
            </a:r>
            <a:endParaRPr lang="en-US" altLang="zh-CN" sz="1800" smtClean="0">
              <a:latin typeface="Arial" charset="0"/>
              <a:ea typeface="宋体" charset="-122"/>
              <a:cs typeface="Arial" charset="0"/>
            </a:endParaRPr>
          </a:p>
          <a:p>
            <a:pPr marL="457200" indent="-457200" eaLnBrk="1" hangingPunct="1">
              <a:spcBef>
                <a:spcPct val="50000"/>
              </a:spcBef>
              <a:buFontTx/>
              <a:buNone/>
            </a:pPr>
            <a:r>
              <a:rPr lang="en-US" altLang="zh-CN" sz="1800" smtClean="0">
                <a:latin typeface="Symbol" pitchFamily="18" charset="2"/>
                <a:ea typeface="宋体" charset="-122"/>
                <a:cs typeface="Arial" charset="0"/>
              </a:rPr>
              <a:t>r</a:t>
            </a:r>
            <a:r>
              <a:rPr lang="en-US" altLang="zh-CN" sz="1800" smtClean="0">
                <a:latin typeface="Arial" charset="0"/>
                <a:ea typeface="宋体" charset="-122"/>
                <a:cs typeface="Arial" charset="0"/>
              </a:rPr>
              <a:t>-approximation algorithm A (relative performance bounds):</a:t>
            </a:r>
            <a:br>
              <a:rPr lang="en-US" altLang="zh-CN" sz="1800" smtClean="0">
                <a:latin typeface="Arial" charset="0"/>
                <a:ea typeface="宋体" charset="-122"/>
                <a:cs typeface="Arial" charset="0"/>
              </a:rPr>
            </a:br>
            <a:r>
              <a:rPr lang="en-US" altLang="zh-CN" sz="1800" smtClean="0">
                <a:latin typeface="Arial" charset="0"/>
                <a:ea typeface="宋体" charset="-122"/>
                <a:cs typeface="Arial" charset="0"/>
              </a:rPr>
              <a:t>	 (1)  runs in time polynomial in the input (bit-) size, and</a:t>
            </a:r>
            <a:br>
              <a:rPr lang="en-US" altLang="zh-CN" sz="1800" smtClean="0">
                <a:latin typeface="Arial" charset="0"/>
                <a:ea typeface="宋体" charset="-122"/>
                <a:cs typeface="Arial" charset="0"/>
              </a:rPr>
            </a:br>
            <a:r>
              <a:rPr lang="en-US" altLang="zh-CN" sz="1800" smtClean="0">
                <a:latin typeface="Arial" charset="0"/>
                <a:ea typeface="宋体" charset="-122"/>
                <a:cs typeface="Arial" charset="0"/>
              </a:rPr>
              <a:t>	 (2)  1/</a:t>
            </a:r>
            <a:r>
              <a:rPr lang="en-US" altLang="zh-CN" sz="1800" smtClean="0">
                <a:latin typeface="Symbol" pitchFamily="18" charset="2"/>
                <a:ea typeface="宋体" charset="-122"/>
                <a:cs typeface="Arial" charset="0"/>
              </a:rPr>
              <a:t>r</a:t>
            </a:r>
            <a:r>
              <a:rPr lang="en-US" altLang="zh-CN" sz="1800" smtClean="0">
                <a:latin typeface="Arial" charset="0"/>
                <a:ea typeface="宋体" charset="-122"/>
                <a:cs typeface="Arial" charset="0"/>
              </a:rPr>
              <a:t> </a:t>
            </a:r>
            <a:r>
              <a:rPr lang="en-US" altLang="zh-CN" sz="1800" smtClean="0">
                <a:latin typeface="Arial" charset="0"/>
                <a:ea typeface="宋体" charset="-122"/>
                <a:cs typeface="Arial" charset="0"/>
                <a:sym typeface="Symbol" pitchFamily="18" charset="2"/>
              </a:rPr>
              <a:t>  </a:t>
            </a:r>
            <a:r>
              <a:rPr lang="en-US" altLang="zh-CN" sz="1800" smtClean="0">
                <a:latin typeface="Arial" charset="0"/>
                <a:ea typeface="宋体" charset="-122"/>
                <a:cs typeface="Arial" charset="0"/>
              </a:rPr>
              <a:t>C(S</a:t>
            </a:r>
            <a:r>
              <a:rPr lang="en-US" altLang="zh-CN" sz="1800" baseline="-25000" smtClean="0">
                <a:latin typeface="Arial" charset="0"/>
                <a:ea typeface="宋体" charset="-122"/>
                <a:cs typeface="Arial" charset="0"/>
              </a:rPr>
              <a:t>A</a:t>
            </a:r>
            <a:r>
              <a:rPr lang="en-US" altLang="zh-CN" sz="1800" smtClean="0">
                <a:latin typeface="Arial" charset="0"/>
                <a:ea typeface="宋体" charset="-122"/>
                <a:cs typeface="Arial" charset="0"/>
              </a:rPr>
              <a:t>) / C(S</a:t>
            </a:r>
            <a:r>
              <a:rPr lang="en-US" altLang="zh-CN" sz="1800" baseline="-25000" smtClean="0">
                <a:latin typeface="Arial" charset="0"/>
                <a:ea typeface="宋体" charset="-122"/>
                <a:cs typeface="Arial" charset="0"/>
              </a:rPr>
              <a:t>OPT</a:t>
            </a:r>
            <a:r>
              <a:rPr lang="en-US" altLang="zh-CN" sz="1800" smtClean="0">
                <a:latin typeface="Arial" charset="0"/>
                <a:ea typeface="宋体" charset="-122"/>
                <a:cs typeface="Arial" charset="0"/>
              </a:rPr>
              <a:t>)  </a:t>
            </a:r>
            <a:r>
              <a:rPr lang="en-US" altLang="zh-CN" sz="1800" smtClean="0">
                <a:latin typeface="Arial" charset="0"/>
                <a:ea typeface="宋体" charset="-122"/>
                <a:cs typeface="Arial" charset="0"/>
                <a:sym typeface="Symbol" pitchFamily="18" charset="2"/>
              </a:rPr>
              <a:t></a:t>
            </a:r>
            <a:r>
              <a:rPr lang="en-US" altLang="zh-CN" sz="1800" smtClean="0">
                <a:latin typeface="Arial" charset="0"/>
                <a:ea typeface="宋体" charset="-122"/>
                <a:cs typeface="Arial" charset="0"/>
              </a:rPr>
              <a:t> </a:t>
            </a:r>
            <a:r>
              <a:rPr lang="en-US" altLang="zh-CN" sz="1800" smtClean="0">
                <a:latin typeface="Symbol" pitchFamily="18" charset="2"/>
                <a:ea typeface="宋体" charset="-122"/>
                <a:cs typeface="Arial" charset="0"/>
              </a:rPr>
              <a:t>r</a:t>
            </a:r>
          </a:p>
          <a:p>
            <a:pPr marL="457200" indent="-457200" eaLnBrk="1" hangingPunct="1">
              <a:spcBef>
                <a:spcPct val="50000"/>
              </a:spcBef>
              <a:buFontTx/>
              <a:buNone/>
            </a:pPr>
            <a:r>
              <a:rPr lang="en-US" altLang="zh-CN" sz="1800" smtClean="0">
                <a:ea typeface="宋体" charset="-122"/>
                <a:cs typeface="Arial" charset="0"/>
              </a:rPr>
              <a:t> </a:t>
            </a:r>
            <a:r>
              <a:rPr lang="en-US" altLang="zh-CN" sz="1800" smtClean="0">
                <a:latin typeface="Arial" charset="0"/>
                <a:ea typeface="Arial Unicode MS" pitchFamily="34" charset="-122"/>
                <a:cs typeface="Arial" charset="0"/>
              </a:rPr>
              <a:t>PTAS: Polynomial-Time Approximation Scheme:</a:t>
            </a:r>
            <a:br>
              <a:rPr lang="en-US" altLang="zh-CN" sz="1800" smtClean="0">
                <a:latin typeface="Arial" charset="0"/>
                <a:ea typeface="Arial Unicode MS" pitchFamily="34" charset="-122"/>
                <a:cs typeface="Arial" charset="0"/>
              </a:rPr>
            </a:br>
            <a:r>
              <a:rPr lang="en-US" altLang="zh-CN" sz="1800" smtClean="0">
                <a:latin typeface="Arial" charset="0"/>
                <a:ea typeface="Arial Unicode MS" pitchFamily="34" charset="-122"/>
                <a:cs typeface="Arial" charset="0"/>
              </a:rPr>
              <a:t>	Additional input parameter e (as desired relative error bound) </a:t>
            </a:r>
            <a:br>
              <a:rPr lang="en-US" altLang="zh-CN" sz="1800" smtClean="0">
                <a:latin typeface="Arial" charset="0"/>
                <a:ea typeface="Arial Unicode MS" pitchFamily="34" charset="-122"/>
                <a:cs typeface="Arial" charset="0"/>
              </a:rPr>
            </a:br>
            <a:r>
              <a:rPr lang="en-US" altLang="zh-CN" sz="1800" smtClean="0">
                <a:latin typeface="Arial" charset="0"/>
                <a:ea typeface="Arial Unicode MS" pitchFamily="34" charset="-122"/>
                <a:cs typeface="Arial" charset="0"/>
              </a:rPr>
              <a:t>	(1)  it finds a solution with relative error at most e, and</a:t>
            </a:r>
            <a:br>
              <a:rPr lang="en-US" altLang="zh-CN" sz="1800" smtClean="0">
                <a:latin typeface="Arial" charset="0"/>
                <a:ea typeface="Arial Unicode MS" pitchFamily="34" charset="-122"/>
                <a:cs typeface="Arial" charset="0"/>
              </a:rPr>
            </a:br>
            <a:r>
              <a:rPr lang="en-US" altLang="zh-CN" sz="1800" smtClean="0">
                <a:latin typeface="Arial" charset="0"/>
                <a:ea typeface="Arial Unicode MS" pitchFamily="34" charset="-122"/>
                <a:cs typeface="Arial" charset="0"/>
              </a:rPr>
              <a:t>	(2)  for any fixed e, it runs in time polynomial in the input (bit-) size.</a:t>
            </a:r>
            <a:br>
              <a:rPr lang="en-US" altLang="zh-CN" sz="1800" smtClean="0">
                <a:latin typeface="Arial" charset="0"/>
                <a:ea typeface="Arial Unicode MS" pitchFamily="34" charset="-122"/>
                <a:cs typeface="Arial" charset="0"/>
              </a:rPr>
            </a:br>
            <a:r>
              <a:rPr lang="en-US" altLang="zh-CN" sz="1800" smtClean="0">
                <a:latin typeface="Arial" charset="0"/>
                <a:ea typeface="Arial Unicode MS" pitchFamily="34" charset="-122"/>
                <a:cs typeface="Arial" charset="0"/>
              </a:rPr>
              <a:t>	      [For example, O(n</a:t>
            </a:r>
            <a:r>
              <a:rPr lang="en-US" altLang="zh-CN" sz="1800" baseline="30000" smtClean="0">
                <a:latin typeface="Arial" charset="0"/>
                <a:ea typeface="Arial Unicode MS" pitchFamily="34" charset="-122"/>
                <a:cs typeface="Arial" charset="0"/>
              </a:rPr>
              <a:t>1/e</a:t>
            </a:r>
            <a:r>
              <a:rPr lang="en-US" altLang="zh-CN" sz="1800" smtClean="0">
                <a:latin typeface="Arial" charset="0"/>
                <a:ea typeface="Arial Unicode MS" pitchFamily="34" charset="-122"/>
                <a:cs typeface="Arial" charset="0"/>
              </a:rPr>
              <a:t>).]</a:t>
            </a:r>
          </a:p>
          <a:p>
            <a:pPr marL="457200" indent="-457200">
              <a:buFontTx/>
              <a:buNone/>
            </a:pPr>
            <a:r>
              <a:rPr lang="en-US" altLang="zh-CN" sz="1800" smtClean="0">
                <a:latin typeface="Arial" charset="0"/>
                <a:ea typeface="Arial Unicode MS" pitchFamily="34" charset="-122"/>
                <a:cs typeface="Arial" charset="0"/>
              </a:rPr>
              <a:t> FPTAS: Fully Polynomial-Time Approximation Scheme:</a:t>
            </a:r>
            <a:br>
              <a:rPr lang="en-US" altLang="zh-CN" sz="1800" smtClean="0">
                <a:latin typeface="Arial" charset="0"/>
                <a:ea typeface="Arial Unicode MS" pitchFamily="34" charset="-122"/>
                <a:cs typeface="Arial" charset="0"/>
              </a:rPr>
            </a:br>
            <a:r>
              <a:rPr lang="en-US" altLang="zh-CN" sz="1800" smtClean="0">
                <a:latin typeface="Arial" charset="0"/>
                <a:ea typeface="Arial Unicode MS" pitchFamily="34" charset="-122"/>
                <a:cs typeface="Arial" charset="0"/>
              </a:rPr>
              <a:t>	(1)  is a PTAS, and </a:t>
            </a:r>
            <a:br>
              <a:rPr lang="en-US" altLang="zh-CN" sz="1800" smtClean="0">
                <a:latin typeface="Arial" charset="0"/>
                <a:ea typeface="Arial Unicode MS" pitchFamily="34" charset="-122"/>
                <a:cs typeface="Arial" charset="0"/>
              </a:rPr>
            </a:br>
            <a:r>
              <a:rPr lang="en-US" altLang="zh-CN" sz="1800" smtClean="0">
                <a:latin typeface="Arial" charset="0"/>
                <a:ea typeface="Arial Unicode MS" pitchFamily="34" charset="-122"/>
                <a:cs typeface="Arial" charset="0"/>
              </a:rPr>
              <a:t>	(2)  running time is polynomial in both the input (bit-) size and in 1/e.</a:t>
            </a:r>
            <a:br>
              <a:rPr lang="en-US" altLang="zh-CN" sz="1800" smtClean="0">
                <a:latin typeface="Arial" charset="0"/>
                <a:ea typeface="Arial Unicode MS" pitchFamily="34" charset="-122"/>
                <a:cs typeface="Arial" charset="0"/>
              </a:rPr>
            </a:br>
            <a:r>
              <a:rPr lang="en-US" altLang="zh-CN" sz="1800" smtClean="0">
                <a:latin typeface="Arial" charset="0"/>
                <a:ea typeface="Arial Unicode MS" pitchFamily="34" charset="-122"/>
                <a:cs typeface="Arial" charset="0"/>
              </a:rPr>
              <a:t>	      [For example, O( 1/e n</a:t>
            </a:r>
            <a:r>
              <a:rPr lang="en-US" altLang="zh-CN" sz="1800" baseline="30000" smtClean="0">
                <a:latin typeface="Arial" charset="0"/>
                <a:ea typeface="Arial Unicode MS" pitchFamily="34" charset="-122"/>
                <a:cs typeface="Arial" charset="0"/>
              </a:rPr>
              <a:t>2</a:t>
            </a:r>
            <a:r>
              <a:rPr lang="en-US" altLang="zh-CN" sz="1800" smtClean="0">
                <a:latin typeface="Arial" charset="0"/>
                <a:ea typeface="Arial Unicode MS" pitchFamily="34" charset="-122"/>
                <a:cs typeface="Arial" charset="0"/>
              </a:rPr>
              <a:t>).]</a:t>
            </a:r>
            <a:endParaRPr lang="zh-CN" altLang="en-US" sz="1800" smtClean="0">
              <a:latin typeface="Arial" charset="0"/>
              <a:ea typeface="Arial Unicode MS" pitchFamily="34" charset="-122"/>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ea typeface="宋体" charset="-122"/>
              </a:rPr>
              <a:t>Difference bounds</a:t>
            </a:r>
            <a:endParaRPr lang="zh-CN" altLang="en-US" smtClean="0">
              <a:ea typeface="宋体" charset="-122"/>
            </a:endParaRPr>
          </a:p>
        </p:txBody>
      </p:sp>
      <p:sp>
        <p:nvSpPr>
          <p:cNvPr id="27651" name="内容占位符 2"/>
          <p:cNvSpPr>
            <a:spLocks noGrp="1"/>
          </p:cNvSpPr>
          <p:nvPr>
            <p:ph idx="1"/>
          </p:nvPr>
        </p:nvSpPr>
        <p:spPr/>
        <p:txBody>
          <a:bodyPr/>
          <a:lstStyle/>
          <a:p>
            <a:pPr eaLnBrk="1" hangingPunct="1">
              <a:buFontTx/>
              <a:buNone/>
            </a:pPr>
            <a:r>
              <a:rPr kumimoji="1" lang="en-US" altLang="zh-CN" sz="2400" smtClean="0">
                <a:solidFill>
                  <a:srgbClr val="000000"/>
                </a:solidFill>
                <a:ea typeface="宋体" charset="-122"/>
              </a:rPr>
              <a:t>The most we can hope from an approximation algorithm is that the difference between the value of the optimal solution and the value of the solution obtained by the approximation algorithm is always constant</a:t>
            </a:r>
          </a:p>
          <a:p>
            <a:pPr eaLnBrk="1" hangingPunct="1">
              <a:buFontTx/>
              <a:buNone/>
            </a:pPr>
            <a:r>
              <a:rPr kumimoji="1" lang="en-US" altLang="zh-CN" sz="2400" smtClean="0">
                <a:solidFill>
                  <a:srgbClr val="000000"/>
                </a:solidFill>
                <a:ea typeface="宋体" charset="-122"/>
              </a:rPr>
              <a:t>For all instances I of the problem, the most desirable solution that can be obtained by an approximation algorithm A is such that |C(S</a:t>
            </a:r>
            <a:r>
              <a:rPr kumimoji="1" lang="en-US" altLang="zh-CN" sz="2400" baseline="-25000" smtClean="0">
                <a:solidFill>
                  <a:srgbClr val="000000"/>
                </a:solidFill>
                <a:ea typeface="宋体" charset="-122"/>
              </a:rPr>
              <a:t>A</a:t>
            </a:r>
            <a:r>
              <a:rPr kumimoji="1" lang="en-US" altLang="zh-CN" sz="2400" smtClean="0">
                <a:solidFill>
                  <a:srgbClr val="000000"/>
                </a:solidFill>
                <a:ea typeface="宋体" charset="-122"/>
              </a:rPr>
              <a:t>)-C(S</a:t>
            </a:r>
            <a:r>
              <a:rPr kumimoji="1" lang="en-US" altLang="zh-CN" sz="2400" baseline="-25000" smtClean="0">
                <a:solidFill>
                  <a:srgbClr val="000000"/>
                </a:solidFill>
                <a:ea typeface="宋体" charset="-122"/>
              </a:rPr>
              <a:t>OPT</a:t>
            </a:r>
            <a:r>
              <a:rPr kumimoji="1" lang="en-US" altLang="zh-CN" sz="2400" smtClean="0">
                <a:solidFill>
                  <a:srgbClr val="000000"/>
                </a:solidFill>
                <a:ea typeface="宋体" charset="-122"/>
              </a:rPr>
              <a:t>)|</a:t>
            </a:r>
            <a:r>
              <a:rPr kumimoji="1" lang="en-US" altLang="zh-CN" sz="2400" smtClean="0">
                <a:solidFill>
                  <a:srgbClr val="000000"/>
                </a:solidFill>
                <a:ea typeface="宋体" charset="-122"/>
                <a:sym typeface="Symbol" pitchFamily="18" charset="2"/>
              </a:rPr>
              <a:t>K, for some constant K.</a:t>
            </a:r>
          </a:p>
          <a:p>
            <a:pPr eaLnBrk="1" hangingPunct="1">
              <a:buFontTx/>
              <a:buNone/>
            </a:pPr>
            <a:r>
              <a:rPr kumimoji="1" lang="en-US" altLang="zh-CN" sz="2400" smtClean="0">
                <a:solidFill>
                  <a:srgbClr val="000000"/>
                </a:solidFill>
                <a:ea typeface="宋体" charset="-122"/>
                <a:sym typeface="Symbol" pitchFamily="18" charset="2"/>
              </a:rPr>
              <a:t>But there are very few NP-hard optimization problems for which approximation algorithms with difference bounds are known.</a:t>
            </a:r>
            <a:endParaRPr kumimoji="1" lang="en-US" altLang="zh-CN" sz="2400" smtClean="0">
              <a:solidFill>
                <a:srgbClr val="000000"/>
              </a:solidFill>
              <a:ea typeface="宋体" charset="-122"/>
            </a:endParaRPr>
          </a:p>
          <a:p>
            <a:endParaRPr lang="zh-CN" altLang="en-US" smtClean="0">
              <a:ea typeface="宋体"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99"/>
      </a:hlink>
      <a:folHlink>
        <a:srgbClr val="3366CC"/>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hlink"/>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hlink"/>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99"/>
        </a:hlink>
        <a:folHlink>
          <a:srgbClr val="33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7562</TotalTime>
  <Words>4196</Words>
  <Application>Microsoft Office PowerPoint</Application>
  <PresentationFormat>全屏显示(4:3)</PresentationFormat>
  <Paragraphs>1325</Paragraphs>
  <Slides>79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82" baseType="lpstr">
      <vt:lpstr>Default Design</vt:lpstr>
      <vt:lpstr>公式</vt:lpstr>
      <vt:lpstr>Equation</vt:lpstr>
      <vt:lpstr>Chapter 15</vt:lpstr>
      <vt:lpstr>Introduction of Approximation Algorithm</vt:lpstr>
      <vt:lpstr>Combinatorial Optimization Problem (COP)</vt:lpstr>
      <vt:lpstr>COP Examples</vt:lpstr>
      <vt:lpstr>Approximation Algorithm for NP-Hard COP</vt:lpstr>
      <vt:lpstr>Design Methods</vt:lpstr>
      <vt:lpstr>Analysis Method</vt:lpstr>
      <vt:lpstr>Classes of Approximation Methods</vt:lpstr>
      <vt:lpstr>Difference bounds</vt:lpstr>
      <vt:lpstr>NP-hard COPs Considered here</vt:lpstr>
      <vt:lpstr>幻灯片 11</vt:lpstr>
      <vt:lpstr>Weighted Vertex Cover Problem (WVCP)</vt:lpstr>
      <vt:lpstr>Weighted Vertex Cover Problem (WVCP)</vt:lpstr>
      <vt:lpstr>WVCP as an ILP</vt:lpstr>
      <vt:lpstr>WVCP LB &amp; UB</vt:lpstr>
      <vt:lpstr>Approx WVCP by Pricing Method</vt:lpstr>
      <vt:lpstr>Approx WVCP by Pricing Method</vt:lpstr>
      <vt:lpstr>Approx WVCP by Pricing Method</vt:lpstr>
      <vt:lpstr>Approx WVCP by Pricing Method</vt:lpstr>
      <vt:lpstr>Approx WVCP by Pricing Method</vt:lpstr>
      <vt:lpstr>Approx WVCP by Pricing Method</vt:lpstr>
      <vt:lpstr>Approx WVCP by Pricing Method</vt:lpstr>
      <vt:lpstr>Approx WVCP by Pricing Method</vt:lpstr>
      <vt:lpstr>This is a 2-approximation algorithm</vt:lpstr>
      <vt:lpstr>Weighted Set Cover Problem (WSCP)</vt:lpstr>
      <vt:lpstr>Example</vt:lpstr>
      <vt:lpstr>Example</vt:lpstr>
      <vt:lpstr>Approx WSCP by Pricing Method</vt:lpstr>
      <vt:lpstr>Example run of the algorithm</vt:lpstr>
      <vt:lpstr>Example run of the algorithm</vt:lpstr>
      <vt:lpstr>Example run of the algorithm</vt:lpstr>
      <vt:lpstr>Example run of the algorithm</vt:lpstr>
      <vt:lpstr>Example run of the algorithm</vt:lpstr>
      <vt:lpstr>Example run of the algorithm</vt:lpstr>
      <vt:lpstr>Example run of the algorithm</vt:lpstr>
      <vt:lpstr>Example run of the algorithm</vt:lpstr>
      <vt:lpstr>Example run of the algorithm</vt:lpstr>
      <vt:lpstr>Example run of the algorithm</vt:lpstr>
      <vt:lpstr>This is an H(n)-approximation algorithm</vt:lpstr>
      <vt:lpstr>This is an H(n)-approximation algorithm</vt:lpstr>
      <vt:lpstr>Traveling Salesman Problem (TSP)</vt:lpstr>
      <vt:lpstr>Some Classes of TSP</vt:lpstr>
      <vt:lpstr>Hamiltonian Cycle Problem (HCP)</vt:lpstr>
      <vt:lpstr>General TSP</vt:lpstr>
      <vt:lpstr>Metric &amp; Euclidean TSP</vt:lpstr>
      <vt:lpstr>Eulerian Graph</vt:lpstr>
      <vt:lpstr>2-approximation of metric-TSP</vt:lpstr>
      <vt:lpstr>r = 2  is tight (even for Euclidean instances)</vt:lpstr>
      <vt:lpstr>Graph Matching</vt:lpstr>
      <vt:lpstr>1.5-approximation for metric-TSP</vt:lpstr>
      <vt:lpstr>C(M)   0.5  C(TOPT)</vt:lpstr>
      <vt:lpstr>C(M)   0.5  C(TOPT)</vt:lpstr>
      <vt:lpstr>C(M)   0.5  C(TOPT)</vt:lpstr>
      <vt:lpstr>C(M)   0.5  C(TOPT)</vt:lpstr>
      <vt:lpstr>r = 1.5  is tight (even for Euclidean instances)</vt:lpstr>
      <vt:lpstr>The K-Cluster Problem</vt:lpstr>
      <vt:lpstr>The K-Cluster Problem</vt:lpstr>
      <vt:lpstr>Greedy Approximation</vt:lpstr>
      <vt:lpstr>Greedy Approximation Example</vt:lpstr>
      <vt:lpstr>Greedy Approximation Example</vt:lpstr>
      <vt:lpstr>Greedy Approximation Example</vt:lpstr>
      <vt:lpstr>Greedy Approximation Example</vt:lpstr>
      <vt:lpstr>Greedy Approximation Example</vt:lpstr>
      <vt:lpstr>Greedy Approximation Example</vt:lpstr>
      <vt:lpstr>Greedy Approximation Example</vt:lpstr>
      <vt:lpstr>Greedy Approximation Example</vt:lpstr>
      <vt:lpstr>This is a 2-approximation algorithm</vt:lpstr>
      <vt:lpstr>0/1 Knapsack Problem</vt:lpstr>
      <vt:lpstr>0/1  vs  Fractional   KP</vt:lpstr>
      <vt:lpstr>The  Fractional   KP</vt:lpstr>
      <vt:lpstr>01KP by Dynamic Programming</vt:lpstr>
      <vt:lpstr>01KP approximation Greedy Algorithm</vt:lpstr>
      <vt:lpstr>01KP approximation Greedy Algorithm</vt:lpstr>
      <vt:lpstr>幻灯片 74</vt:lpstr>
      <vt:lpstr>01KP approximation by scaling values</vt:lpstr>
      <vt:lpstr>FPTAS for 01KP by scaling values</vt:lpstr>
      <vt:lpstr>幻灯片 77</vt:lpstr>
      <vt:lpstr>幻灯片 78</vt:lpstr>
      <vt:lpstr>幻灯片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dc:creator>
  <cp:lastModifiedBy>administrat</cp:lastModifiedBy>
  <cp:revision>319</cp:revision>
  <dcterms:created xsi:type="dcterms:W3CDTF">1601-01-01T00:00:00Z</dcterms:created>
  <dcterms:modified xsi:type="dcterms:W3CDTF">2018-05-22T05:56:17Z</dcterms:modified>
</cp:coreProperties>
</file>