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64" r:id="rId4"/>
    <p:sldId id="260" r:id="rId5"/>
    <p:sldId id="261" r:id="rId7"/>
    <p:sldId id="263" r:id="rId8"/>
    <p:sldId id="265" r:id="rId9"/>
    <p:sldId id="262" r:id="rId10"/>
    <p:sldId id="270" r:id="rId11"/>
    <p:sldId id="271" r:id="rId12"/>
    <p:sldId id="272" r:id="rId13"/>
    <p:sldId id="273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&amp; run @Node.JS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1359535"/>
            <a:ext cx="8883650" cy="545147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880" y="135255"/>
            <a:ext cx="5711190" cy="98552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380" y="6811010"/>
            <a:ext cx="259969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Integration possibility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 adventage of Botkit is to allow developers to integrate 3rd party API and with social platforms like Slack, Facebook and Twilio.		</a:t>
            </a:r>
            <a:endParaRPr lang="en-US" altLang="zh-CN"/>
          </a:p>
          <a:p>
            <a:r>
              <a:rPr lang="en-US" altLang="zh-CN"/>
              <a:t>* e.g. Deploy to Slack platform</a:t>
            </a:r>
            <a:endParaRPr lang="en-US" altLang="zh-CN"/>
          </a:p>
          <a:p>
            <a:r>
              <a:rPr lang="en-US" altLang="zh-CN"/>
              <a:t>* e.g. employ Google Dialog Flow				</a:t>
            </a:r>
            <a:endParaRPr lang="en-US" altLang="zh-CN"/>
          </a:p>
          <a:p>
            <a:r>
              <a:rPr lang="en-US" altLang="zh-CN"/>
              <a:t>* e.g. Store on Google datastore 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211570" y="3395980"/>
            <a:ext cx="5785485" cy="2960370"/>
            <a:chOff x="4294" y="2977"/>
            <a:chExt cx="9111" cy="4662"/>
          </a:xfrm>
        </p:grpSpPr>
        <p:sp>
          <p:nvSpPr>
            <p:cNvPr id="9" name="圆角矩形 8"/>
            <p:cNvSpPr/>
            <p:nvPr/>
          </p:nvSpPr>
          <p:spPr>
            <a:xfrm>
              <a:off x="4294" y="5101"/>
              <a:ext cx="7399" cy="8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同侧圆角矩形 9"/>
            <p:cNvSpPr/>
            <p:nvPr/>
          </p:nvSpPr>
          <p:spPr>
            <a:xfrm>
              <a:off x="4309" y="2977"/>
              <a:ext cx="5781" cy="2309"/>
            </a:xfrm>
            <a:prstGeom prst="round2Same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210" y="3129"/>
              <a:ext cx="1392" cy="223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GHD</a:t>
              </a:r>
              <a:br>
                <a:rPr lang="en-US" altLang="zh-CN"/>
              </a:br>
              <a:r>
                <a:rPr lang="en-US" altLang="zh-CN"/>
                <a:t>Buddy</a:t>
              </a:r>
              <a:endParaRPr lang="en-US" altLang="zh-CN"/>
            </a:p>
          </p:txBody>
        </p:sp>
        <p:sp>
          <p:nvSpPr>
            <p:cNvPr id="14" name="圆柱形 13"/>
            <p:cNvSpPr/>
            <p:nvPr/>
          </p:nvSpPr>
          <p:spPr>
            <a:xfrm>
              <a:off x="12381" y="3649"/>
              <a:ext cx="1024" cy="1192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ES</a:t>
              </a:r>
              <a:endParaRPr lang="en-US" altLang="zh-CN"/>
            </a:p>
          </p:txBody>
        </p:sp>
        <p:sp>
          <p:nvSpPr>
            <p:cNvPr id="15" name="流程图: 预定义过程 14"/>
            <p:cNvSpPr/>
            <p:nvPr/>
          </p:nvSpPr>
          <p:spPr>
            <a:xfrm>
              <a:off x="4692" y="5713"/>
              <a:ext cx="1529" cy="1926"/>
            </a:xfrm>
            <a:prstGeom prst="flowChartPredefined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MS</a:t>
              </a:r>
              <a:br>
                <a:rPr lang="en-US" altLang="zh-CN"/>
              </a:br>
              <a:r>
                <a:rPr lang="en-US" altLang="zh-CN"/>
                <a:t>LUIS</a:t>
              </a:r>
              <a:endParaRPr lang="en-US" altLang="zh-CN"/>
            </a:p>
          </p:txBody>
        </p:sp>
        <p:sp>
          <p:nvSpPr>
            <p:cNvPr id="16" name="流程图: 预定义过程 15"/>
            <p:cNvSpPr/>
            <p:nvPr/>
          </p:nvSpPr>
          <p:spPr>
            <a:xfrm>
              <a:off x="6473" y="5713"/>
              <a:ext cx="1529" cy="1926"/>
            </a:xfrm>
            <a:prstGeom prst="flowChartPredefined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Google</a:t>
              </a:r>
              <a:br>
                <a:rPr lang="en-US" altLang="zh-CN" sz="1400"/>
              </a:br>
              <a:r>
                <a:rPr lang="en-US" altLang="zh-CN" sz="1400"/>
                <a:t>Dialog</a:t>
              </a:r>
              <a:br>
                <a:rPr lang="en-US" altLang="zh-CN" sz="1400"/>
              </a:br>
              <a:r>
                <a:rPr lang="en-US" altLang="zh-CN" sz="1400"/>
                <a:t>Flow</a:t>
              </a:r>
              <a:endParaRPr lang="en-US" altLang="zh-CN" sz="1400"/>
            </a:p>
          </p:txBody>
        </p:sp>
        <p:sp>
          <p:nvSpPr>
            <p:cNvPr id="17" name="对角圆角矩形 16"/>
            <p:cNvSpPr/>
            <p:nvPr/>
          </p:nvSpPr>
          <p:spPr>
            <a:xfrm>
              <a:off x="4921" y="3588"/>
              <a:ext cx="1284" cy="1849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MS</a:t>
              </a:r>
              <a:br>
                <a:rPr lang="en-US" altLang="zh-CN"/>
              </a:br>
              <a:r>
                <a:rPr lang="en-US" altLang="zh-CN"/>
                <a:t>Bot</a:t>
              </a:r>
              <a:br>
                <a:rPr lang="en-US" altLang="zh-CN"/>
              </a:br>
              <a:r>
                <a:rPr lang="en-US" altLang="zh-CN" sz="900"/>
                <a:t>Framework</a:t>
              </a:r>
              <a:endParaRPr lang="en-US" altLang="zh-CN" sz="900"/>
            </a:p>
          </p:txBody>
        </p:sp>
        <p:sp>
          <p:nvSpPr>
            <p:cNvPr id="18" name="对角圆角矩形 17"/>
            <p:cNvSpPr/>
            <p:nvPr/>
          </p:nvSpPr>
          <p:spPr>
            <a:xfrm>
              <a:off x="6595" y="3587"/>
              <a:ext cx="1284" cy="185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Face</a:t>
              </a:r>
              <a:br>
                <a:rPr lang="en-US" altLang="zh-CN"/>
              </a:br>
              <a:r>
                <a:rPr lang="en-US" altLang="zh-CN"/>
                <a:t>book</a:t>
              </a:r>
              <a:br>
                <a:rPr lang="en-US" altLang="zh-CN"/>
              </a:br>
              <a:r>
                <a:rPr lang="en-US" altLang="zh-CN" sz="1000"/>
                <a:t>Messager</a:t>
              </a:r>
              <a:endParaRPr lang="en-US" altLang="zh-CN" sz="1000"/>
            </a:p>
          </p:txBody>
        </p:sp>
        <p:sp>
          <p:nvSpPr>
            <p:cNvPr id="19" name="对角圆角矩形 18"/>
            <p:cNvSpPr/>
            <p:nvPr/>
          </p:nvSpPr>
          <p:spPr>
            <a:xfrm>
              <a:off x="8245" y="3588"/>
              <a:ext cx="1284" cy="185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Slack</a:t>
              </a:r>
              <a:endParaRPr lang="en-US" altLang="zh-CN"/>
            </a:p>
          </p:txBody>
        </p:sp>
        <p:cxnSp>
          <p:nvCxnSpPr>
            <p:cNvPr id="21" name="直接箭头连接符 20"/>
            <p:cNvCxnSpPr>
              <a:stCxn id="13" idx="3"/>
              <a:endCxn id="14" idx="2"/>
            </p:cNvCxnSpPr>
            <p:nvPr/>
          </p:nvCxnSpPr>
          <p:spPr>
            <a:xfrm>
              <a:off x="11602" y="4245"/>
              <a:ext cx="7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385" y="365125"/>
            <a:ext cx="10515600" cy="1325563"/>
          </a:xfrm>
        </p:spPr>
        <p:txBody>
          <a:bodyPr/>
          <a:p>
            <a:r>
              <a:rPr lang="en-US" altLang="zh-CN"/>
              <a:t>Intent dection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9235" y="-293370"/>
            <a:ext cx="10213975" cy="7146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Botkit Highlight: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run using Node.JS , config via WebUI</a:t>
            </a:r>
            <a:endParaRPr lang="en-US" altLang="zh-CN"/>
          </a:p>
          <a:p>
            <a:r>
              <a:rPr lang="en-US" altLang="zh-CN"/>
              <a:t>2. can integrate with serveral commercial products:</a:t>
            </a:r>
            <a:br>
              <a:rPr lang="en-US" altLang="zh-CN"/>
            </a:br>
            <a:r>
              <a:rPr lang="en-US" altLang="zh-CN"/>
              <a:t>	a)   </a:t>
            </a:r>
            <a:r>
              <a:rPr lang="en-US" altLang="zh-CN" u="sng"/>
              <a:t>deploy </a:t>
            </a:r>
            <a:r>
              <a:rPr lang="en-US" altLang="zh-CN"/>
              <a:t>on other bot platforms. </a:t>
            </a:r>
            <a:br>
              <a:rPr lang="en-US" altLang="zh-CN"/>
            </a:br>
            <a:r>
              <a:rPr lang="en-US" altLang="zh-CN"/>
              <a:t>               e.g. Microsoft Bot framework; on the right =&gt;</a:t>
            </a:r>
            <a:br>
              <a:rPr lang="en-US" altLang="zh-CN"/>
            </a:br>
            <a:r>
              <a:rPr lang="en-US" altLang="zh-CN"/>
              <a:t>	b)   </a:t>
            </a:r>
            <a:r>
              <a:rPr lang="en-US" altLang="zh-CN" u="sng"/>
              <a:t>intent detection</a:t>
            </a:r>
            <a:r>
              <a:rPr lang="en-US" altLang="zh-CN"/>
              <a:t> through NLP APIs.</a:t>
            </a:r>
            <a:br>
              <a:rPr lang="en-US" altLang="zh-CN"/>
            </a:br>
            <a:r>
              <a:rPr lang="en-US" altLang="zh-CN"/>
              <a:t>	      e.g. plug-in from Microsoft LUIS </a:t>
            </a:r>
            <a:endParaRPr lang="en-US" altLang="zh-CN"/>
          </a:p>
          <a:p>
            <a:r>
              <a:rPr lang="en-US" altLang="zh-CN"/>
              <a:t>3. Edit </a:t>
            </a:r>
            <a:r>
              <a:rPr lang="en-US" altLang="zh-CN" u="sng"/>
              <a:t>Conversation flow </a:t>
            </a:r>
            <a:r>
              <a:rPr lang="en-US" altLang="zh-CN"/>
              <a:t>through 2 ways:</a:t>
            </a:r>
            <a:br>
              <a:rPr lang="en-US" altLang="zh-CN"/>
            </a:br>
            <a:r>
              <a:rPr lang="en-US" altLang="zh-CN"/>
              <a:t>	a)  web editor UI   </a:t>
            </a:r>
            <a:br>
              <a:rPr lang="en-US" altLang="zh-CN"/>
            </a:br>
            <a:r>
              <a:rPr lang="en-US" altLang="zh-CN"/>
              <a:t>        b)  javascript</a:t>
            </a:r>
            <a:endParaRPr lang="en-US" altLang="zh-CN"/>
          </a:p>
          <a:p>
            <a:r>
              <a:rPr lang="en-US" altLang="zh-CN"/>
              <a:t>4. Full version for more company supports.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1905" y="2228850"/>
            <a:ext cx="3385185" cy="355155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z="1800"/>
              <a:t>Xiaoming Ru</a:t>
            </a: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1) Web UI and live demo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0380" y="1691005"/>
            <a:ext cx="7004050" cy="435165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20" y="1938655"/>
            <a:ext cx="5010150" cy="435165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2) Connecting through token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2124710"/>
            <a:ext cx="3971290" cy="449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535" y="2167255"/>
            <a:ext cx="4018915" cy="4409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715" y="3391535"/>
            <a:ext cx="3980815" cy="267589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r>
              <a:rPr lang="en-US" altLang="zh-CN"/>
              <a:t>before (NO token): is an empty bot                         After (add token):</a:t>
            </a:r>
            <a:endParaRPr lang="en-US" altLang="zh-CN"/>
          </a:p>
          <a:p>
            <a:r>
              <a:rPr lang="en-US" altLang="zh-CN"/>
              <a:t>                                                                                      can handle Text &amp; </a:t>
            </a:r>
            <a:endParaRPr lang="en-US" altLang="zh-CN"/>
          </a:p>
          <a:p>
            <a:r>
              <a:rPr lang="en-US" altLang="zh-CN"/>
              <a:t>                                                                                      respond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3) a) Conversation flow via webUI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250" y="1548130"/>
            <a:ext cx="7390130" cy="4510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1275080"/>
            <a:ext cx="3876040" cy="3704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45" y="5173980"/>
            <a:ext cx="3504565" cy="157162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3) b) Conversation flow via node.js Script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9610" y="1354455"/>
            <a:ext cx="5624195" cy="547497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4) For company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7615" y="2426970"/>
            <a:ext cx="6283325" cy="383349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#Learning mode# on Client-chat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0440" y="1691005"/>
            <a:ext cx="3819525" cy="3829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15" y="5137150"/>
            <a:ext cx="3818890" cy="1409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475" y="1778000"/>
            <a:ext cx="4161790" cy="2780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" y="1691005"/>
            <a:ext cx="3542665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Comparsion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Xiaoming Ru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321435"/>
            <a:ext cx="9771380" cy="5400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演示</Application>
  <PresentationFormat>宽屏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install &amp; run @Node.JS</vt:lpstr>
      <vt:lpstr>Botkit Highlight:</vt:lpstr>
      <vt:lpstr>1) Web UI and live demo</vt:lpstr>
      <vt:lpstr>2) Connecting through token</vt:lpstr>
      <vt:lpstr>3) a) Conversation flow via webUI</vt:lpstr>
      <vt:lpstr>3) b) Conversation flow via node.js Script</vt:lpstr>
      <vt:lpstr>4) For company</vt:lpstr>
      <vt:lpstr>#Learning mode# on Client-chat</vt:lpstr>
      <vt:lpstr>Comparsion</vt:lpstr>
      <vt:lpstr>Integration possibility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ruxming</dc:creator>
  <cp:lastModifiedBy>ruxming</cp:lastModifiedBy>
  <cp:revision>90</cp:revision>
  <dcterms:created xsi:type="dcterms:W3CDTF">2018-03-28T03:49:00Z</dcterms:created>
  <dcterms:modified xsi:type="dcterms:W3CDTF">2018-06-04T04:20:02Z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