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redhat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ssl, layer 7, implement via libs, netscape headed</a:t>
            </a:r>
          </a:p>
          <a:p>
            <a:pPr/>
            <a:r>
              <a:t>supposed to berk sock() for adoption </a:t>
            </a:r>
          </a:p>
          <a:p>
            <a:pPr/>
            <a:r>
              <a:t>v3 was a redesign, 2014 POODLE blkcipher attack xcpt RC4 only nonblk cipher + broken</a:t>
            </a:r>
          </a:p>
          <a:p>
            <a:pPr/>
            <a:r>
              <a:t>hindsight a bitch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- lots of implementations</a:t>
            </a:r>
          </a:p>
          <a:p>
            <a:pPr/>
            <a:r>
              <a:t>not all the same</a:t>
            </a:r>
          </a:p>
          <a:p>
            <a:pPr/>
            <a:r>
              <a:t>vendors b vending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these bugs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703 and 704 aided and used in collaboration w/ DROWN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 reused keys</a:t>
            </a:r>
          </a:p>
          <a:p>
            <a:pPr/>
            <a:r>
              <a:t>impervious to PFS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rules + lab also released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engage audience, hands up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ckground S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ackground-1-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-1-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1739900" y="2298700"/>
            <a:ext cx="20904200" cy="46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739900" y="7061200"/>
            <a:ext cx="209042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1969750" y="130937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292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231900" y="9588500"/>
            <a:ext cx="10960100" cy="3429000"/>
          </a:xfrm>
          <a:prstGeom prst="roundRect">
            <a:avLst>
              <a:gd name="adj" fmla="val 6667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938631" y="2991312"/>
            <a:ext cx="15496355" cy="846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79000"/>
              </a:lnSpc>
              <a:defRPr sz="23100">
                <a:latin typeface="Bebas"/>
                <a:ea typeface="Bebas"/>
                <a:cs typeface="Bebas"/>
                <a:sym typeface="Bebas"/>
              </a:defRPr>
            </a:pPr>
            <a:r>
              <a:rPr spc="-693"/>
              <a:t>Practical</a:t>
            </a:r>
          </a:p>
          <a:p>
            <a:pPr algn="l">
              <a:lnSpc>
                <a:spcPct val="79000"/>
              </a:lnSpc>
              <a:defRPr sz="17650">
                <a:solidFill>
                  <a:schemeClr val="accent4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706"/>
              <a:t>DROWNing</a:t>
            </a:r>
          </a:p>
        </p:txBody>
      </p:sp>
      <p:sp>
        <p:nvSpPr>
          <p:cNvPr id="31" name="Shape 31"/>
          <p:cNvSpPr/>
          <p:nvPr/>
        </p:nvSpPr>
        <p:spPr>
          <a:xfrm>
            <a:off x="1498169" y="9893300"/>
            <a:ext cx="1041400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00100">
              <a:lnSpc>
                <a:spcPct val="120000"/>
              </a:lnSpc>
              <a:defRPr spc="28" sz="28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Putting a well known, highly computationally heavy crypto attack into practice in real time.</a:t>
            </a:r>
          </a:p>
        </p:txBody>
      </p:sp>
      <p:sp>
        <p:nvSpPr>
          <p:cNvPr id="32" name="Shape 32"/>
          <p:cNvSpPr/>
          <p:nvPr/>
        </p:nvSpPr>
        <p:spPr>
          <a:xfrm>
            <a:off x="1143000" y="1169171"/>
            <a:ext cx="8088962" cy="2386829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1088878" y="4775200"/>
            <a:ext cx="13420919" cy="1850779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1018736" y="6759543"/>
            <a:ext cx="14457841" cy="2128866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aphicFrame>
        <p:nvGraphicFramePr>
          <p:cNvPr id="35" name="Table 35"/>
          <p:cNvGraphicFramePr/>
          <p:nvPr/>
        </p:nvGraphicFramePr>
        <p:xfrm>
          <a:off x="1231899" y="12091951"/>
          <a:ext cx="10985501" cy="927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61833"/>
                <a:gridCol w="3661833"/>
                <a:gridCol w="3661833"/>
              </a:tblGrid>
              <a:tr h="360052"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Where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What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Who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>
                        <a:alpha val="29000"/>
                      </a:srgbClr>
                    </a:solidFill>
                  </a:tcPr>
                </a:tc>
              </a:tr>
              <a:tr h="567047"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Ruxmon Melbourne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Practical DROWNing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Tim Noise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6" name="SILVIO-FLOA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8139" y="1850610"/>
            <a:ext cx="13585147" cy="11946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" grpId="1"/>
      <p:bldP build="whole" bldLvl="1" animBg="1" rev="0" advAuto="0" spid="29" grpId="2"/>
      <p:bldP build="whole" bldLvl="1" animBg="1" rev="0" advAuto="0" spid="31" grpId="3"/>
      <p:bldP build="whole" bldLvl="1" animBg="1" rev="0" advAuto="0" spid="35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89000" y="3793546"/>
            <a:ext cx="22180447" cy="9207501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Vendor </a:t>
            </a:r>
            <a:r>
              <a:rPr spc="0">
                <a:solidFill>
                  <a:srgbClr val="D6A841"/>
                </a:solidFill>
              </a:rPr>
              <a:t>RESPONSE</a:t>
            </a:r>
          </a:p>
        </p:txBody>
      </p:sp>
      <p:sp>
        <p:nvSpPr>
          <p:cNvPr id="112" name="Shape 112"/>
          <p:cNvSpPr/>
          <p:nvPr/>
        </p:nvSpPr>
        <p:spPr>
          <a:xfrm>
            <a:off x="1117599" y="4187856"/>
            <a:ext cx="18903134" cy="84188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0day was March 1, 2016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Reported from upstream on February 22, 2016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Immediately treated as High Touch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Patches to OpenSSL were committed </a:t>
            </a:r>
            <a:br/>
            <a:r>
              <a:t>to git on 18th &amp; 20th of February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Other libraries followed shortly after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RPMs published 0day along with RHSA</a:t>
            </a:r>
          </a:p>
        </p:txBody>
      </p:sp>
      <p:sp>
        <p:nvSpPr>
          <p:cNvPr id="113" name="Shape 113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1295400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Cold sweats and beating day 0</a:t>
            </a:r>
          </a:p>
        </p:txBody>
      </p:sp>
      <p:pic>
        <p:nvPicPr>
          <p:cNvPr id="115" name="tipping-intensifies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8092" y="6602107"/>
            <a:ext cx="6362083" cy="6349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HOW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to DROWN</a:t>
            </a:r>
          </a:p>
        </p:txBody>
      </p:sp>
      <p:sp>
        <p:nvSpPr>
          <p:cNvPr id="120" name="Shape 120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295400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Better than Bondi Rescue</a:t>
            </a:r>
          </a:p>
        </p:txBody>
      </p:sp>
      <p:pic>
        <p:nvPicPr>
          <p:cNvPr id="122" name="Screen Shot 2016-04-29 at 6.17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685" y="2930378"/>
            <a:ext cx="20339042" cy="9837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889000" y="3810000"/>
            <a:ext cx="7458472" cy="9207500"/>
          </a:xfrm>
          <a:prstGeom prst="roundRect">
            <a:avLst>
              <a:gd name="adj" fmla="val 3065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HOW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to DROWN</a:t>
            </a:r>
          </a:p>
        </p:txBody>
      </p:sp>
      <p:sp>
        <p:nvSpPr>
          <p:cNvPr id="126" name="Shape 126"/>
          <p:cNvSpPr/>
          <p:nvPr/>
        </p:nvSpPr>
        <p:spPr>
          <a:xfrm>
            <a:off x="1168415" y="4204309"/>
            <a:ext cx="10230148" cy="786289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47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Attacker collects TLS RSA Key Exchange messages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47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Intercept cipher text containing 48 byte premaster secret to PKCS#1 v1.5 encoded messages of length to SSLv2 oracle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47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Perform the Bleichenbacher oracle 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47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Transform the data back into plain text</a:t>
            </a:r>
          </a:p>
        </p:txBody>
      </p:sp>
      <p:sp>
        <p:nvSpPr>
          <p:cNvPr id="127" name="Shape 127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295400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Better than Bondi Rescue</a:t>
            </a:r>
          </a:p>
        </p:txBody>
      </p:sp>
      <p:pic>
        <p:nvPicPr>
          <p:cNvPr id="129" name="Screen Shot 2016-04-29 at 5.51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3326" y="1006808"/>
            <a:ext cx="10230148" cy="11702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89000" y="3793546"/>
            <a:ext cx="20149025" cy="9207501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Difficulty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DROWNing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1168415" y="4204309"/>
            <a:ext cx="19766845" cy="59562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Computational work for standard drown is 2^50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requires observing 1000 TLS handshake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requires performing 40,000 negations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Under 8 hours and $440  using AWS EC2 Compute nodes</a:t>
            </a:r>
          </a:p>
        </p:txBody>
      </p:sp>
      <p:sp>
        <p:nvSpPr>
          <p:cNvPr id="134" name="Shape 134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295400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Spin up all the CUDA cores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856093" y="3810000"/>
            <a:ext cx="20501938" cy="9207500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DO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YOU CARE?</a:t>
            </a:r>
          </a:p>
        </p:txBody>
      </p:sp>
      <p:sp>
        <p:nvSpPr>
          <p:cNvPr id="139" name="Shape 139"/>
          <p:cNvSpPr/>
          <p:nvPr/>
        </p:nvSpPr>
        <p:spPr>
          <a:xfrm>
            <a:off x="1135508" y="4187856"/>
            <a:ext cx="19443946" cy="59562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Initial estimate at 11.5m (33% of scanned) of HTTPS server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Special DROWN 79% of the 11.5m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Key reuse allows multiple servers to expose each other (SMTP/IPMI/HTTPS etc)</a:t>
            </a:r>
          </a:p>
        </p:txBody>
      </p:sp>
      <p:sp>
        <p:nvSpPr>
          <p:cNvPr id="140" name="Shape 140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295400" y="2244274"/>
            <a:ext cx="12047957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Makes your KPIs look good and your CISO can sleep at night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872546" y="3793546"/>
            <a:ext cx="21629642" cy="9207501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117600" y="2311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SPECIAL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DROWN</a:t>
            </a:r>
          </a:p>
        </p:txBody>
      </p:sp>
      <p:sp>
        <p:nvSpPr>
          <p:cNvPr id="147" name="Shape 147"/>
          <p:cNvSpPr/>
          <p:nvPr/>
        </p:nvSpPr>
        <p:spPr>
          <a:xfrm>
            <a:off x="1135508" y="4187856"/>
            <a:ext cx="20970195" cy="84188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Special </a:t>
            </a:r>
            <a:r>
              <a:rPr i="1"/>
              <a:t>extra clear</a:t>
            </a:r>
            <a:r>
              <a:t> oracle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Requires only 1/2 the number of connections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Enabled by CVE-2016-703 / Divide-and-conquer session key recovery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Can be calculated in real time (under 1min on a single core)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Before the initial Handshake times out, allowing MITM</a:t>
            </a:r>
          </a:p>
        </p:txBody>
      </p:sp>
      <p:sp>
        <p:nvSpPr>
          <p:cNvPr id="148" name="Shape 148"/>
          <p:cNvSpPr/>
          <p:nvPr/>
        </p:nvSpPr>
        <p:spPr>
          <a:xfrm>
            <a:off x="1034757" y="1479257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295400" y="2228252"/>
            <a:ext cx="9976178" cy="58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It only takes a toddler 30 seconds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794118" y="2962420"/>
            <a:ext cx="15054243" cy="5220563"/>
          </a:xfrm>
          <a:prstGeom prst="roundRect">
            <a:avLst>
              <a:gd name="adj" fmla="val 4379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Take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AWAY</a:t>
            </a:r>
          </a:p>
        </p:txBody>
      </p:sp>
      <p:sp>
        <p:nvSpPr>
          <p:cNvPr id="153" name="Shape 153"/>
          <p:cNvSpPr/>
          <p:nvPr/>
        </p:nvSpPr>
        <p:spPr>
          <a:xfrm>
            <a:off x="1250486" y="3837156"/>
            <a:ext cx="15516648" cy="398493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Install patched packages!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Disable SSLv*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Disable Shitty Ciphers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Filter SSL negotiations on the network</a:t>
            </a:r>
          </a:p>
        </p:txBody>
      </p:sp>
      <p:sp>
        <p:nvSpPr>
          <p:cNvPr id="154" name="Shape 154"/>
          <p:cNvSpPr/>
          <p:nvPr/>
        </p:nvSpPr>
        <p:spPr>
          <a:xfrm>
            <a:off x="1079500" y="1507978"/>
            <a:ext cx="17892237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295400" y="2260295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Stuff to do when you get home</a:t>
            </a:r>
          </a:p>
        </p:txBody>
      </p:sp>
      <p:sp>
        <p:nvSpPr>
          <p:cNvPr id="156" name="Shape 156"/>
          <p:cNvSpPr/>
          <p:nvPr/>
        </p:nvSpPr>
        <p:spPr>
          <a:xfrm>
            <a:off x="922339" y="8312998"/>
            <a:ext cx="15020923" cy="4699535"/>
          </a:xfrm>
          <a:prstGeom prst="roundRect">
            <a:avLst>
              <a:gd name="adj" fmla="val 4807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1250486" y="9065924"/>
            <a:ext cx="15516648" cy="398493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Test for weak ciphers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Test for SSL negotiation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Test for Key Reuse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5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Do more than test! MITM and Decrypt things</a:t>
            </a:r>
          </a:p>
        </p:txBody>
      </p:sp>
      <p:sp>
        <p:nvSpPr>
          <p:cNvPr id="158" name="Shape 158"/>
          <p:cNvSpPr/>
          <p:nvPr/>
        </p:nvSpPr>
        <p:spPr>
          <a:xfrm>
            <a:off x="1161586" y="2927048"/>
            <a:ext cx="15516648" cy="8821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00100">
              <a:lnSpc>
                <a:spcPct val="130000"/>
              </a:lnSpc>
              <a:defRPr b="1" sz="55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Defenders</a:t>
            </a:r>
          </a:p>
        </p:txBody>
      </p:sp>
      <p:sp>
        <p:nvSpPr>
          <p:cNvPr id="159" name="Shape 159"/>
          <p:cNvSpPr/>
          <p:nvPr/>
        </p:nvSpPr>
        <p:spPr>
          <a:xfrm>
            <a:off x="1174286" y="8172148"/>
            <a:ext cx="15516648" cy="8821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00100">
              <a:lnSpc>
                <a:spcPct val="130000"/>
              </a:lnSpc>
              <a:defRPr b="1" sz="55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Attackers</a:t>
            </a:r>
          </a:p>
        </p:txBody>
      </p:sp>
      <p:pic>
        <p:nvPicPr>
          <p:cNvPr id="160" name="Untitled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7241" y="705599"/>
            <a:ext cx="8706254" cy="5804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292158" y="1073150"/>
            <a:ext cx="21987869" cy="57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800100">
              <a:defRPr sz="34100">
                <a:solidFill>
                  <a:srgbClr val="D6A841"/>
                </a:solidFill>
                <a:latin typeface="Bebas"/>
                <a:ea typeface="Bebas"/>
                <a:cs typeface="Bebas"/>
                <a:sym typeface="Bebas"/>
              </a:defRPr>
            </a:lvl1pPr>
          </a:lstStyle>
          <a:p>
            <a:pPr>
              <a:defRPr spc="682">
                <a:solidFill>
                  <a:srgbClr val="FF9300"/>
                </a:solidFill>
              </a:defRPr>
            </a:pPr>
            <a:r>
              <a:rPr spc="0">
                <a:solidFill>
                  <a:srgbClr val="D6A841"/>
                </a:solidFill>
              </a:rPr>
              <a:t>QUESTIONS?</a:t>
            </a:r>
          </a:p>
        </p:txBody>
      </p:sp>
      <p:sp>
        <p:nvSpPr>
          <p:cNvPr id="163" name="Shape 163"/>
          <p:cNvSpPr/>
          <p:nvPr/>
        </p:nvSpPr>
        <p:spPr>
          <a:xfrm>
            <a:off x="1450114" y="4086423"/>
            <a:ext cx="21671956" cy="2579027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292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231900" y="9588500"/>
            <a:ext cx="10960100" cy="3429000"/>
          </a:xfrm>
          <a:prstGeom prst="roundRect">
            <a:avLst>
              <a:gd name="adj" fmla="val 6667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938631" y="2991312"/>
            <a:ext cx="15496355" cy="846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79000"/>
              </a:lnSpc>
              <a:defRPr sz="23100">
                <a:latin typeface="Bebas"/>
                <a:ea typeface="Bebas"/>
                <a:cs typeface="Bebas"/>
                <a:sym typeface="Bebas"/>
              </a:defRPr>
            </a:pPr>
            <a:r>
              <a:rPr spc="-693"/>
              <a:t>Practical</a:t>
            </a:r>
          </a:p>
          <a:p>
            <a:pPr algn="l">
              <a:lnSpc>
                <a:spcPct val="79000"/>
              </a:lnSpc>
              <a:defRPr sz="17650">
                <a:solidFill>
                  <a:schemeClr val="accent4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706"/>
              <a:t>DROWNing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1498169" y="9893300"/>
            <a:ext cx="1041400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00100">
              <a:lnSpc>
                <a:spcPct val="120000"/>
              </a:lnSpc>
              <a:defRPr spc="28" sz="28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Putting a well known, highly computationally heavy crypto attack into practice in real time.</a:t>
            </a:r>
          </a:p>
        </p:txBody>
      </p:sp>
      <p:sp>
        <p:nvSpPr>
          <p:cNvPr id="168" name="Shape 168"/>
          <p:cNvSpPr/>
          <p:nvPr/>
        </p:nvSpPr>
        <p:spPr>
          <a:xfrm>
            <a:off x="1143000" y="1169171"/>
            <a:ext cx="8088962" cy="2386829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1088878" y="4775200"/>
            <a:ext cx="13420919" cy="1850779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018736" y="6759543"/>
            <a:ext cx="14457841" cy="2128866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aphicFrame>
        <p:nvGraphicFramePr>
          <p:cNvPr id="171" name="Table 171"/>
          <p:cNvGraphicFramePr/>
          <p:nvPr/>
        </p:nvGraphicFramePr>
        <p:xfrm>
          <a:off x="1231899" y="12091951"/>
          <a:ext cx="10985501" cy="927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61833"/>
                <a:gridCol w="3661833"/>
                <a:gridCol w="3661833"/>
              </a:tblGrid>
              <a:tr h="360052"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Where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What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Who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>
                        <a:alpha val="29000"/>
                      </a:srgbClr>
                    </a:solidFill>
                  </a:tcPr>
                </a:tc>
              </a:tr>
              <a:tr h="567047"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Ruxmon Melbourne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Practical DROWNing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12700">
                      <a:solidFill>
                        <a:srgbClr val="42424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8001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A9A9A9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Tim Noise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42424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72" name="SILVIO-FLOA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8139" y="1850610"/>
            <a:ext cx="13585147" cy="11946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  <p:bldP build="whole" bldLvl="1" animBg="1" rev="0" advAuto="0" spid="171" grpId="4"/>
      <p:bldP build="whole" bldLvl="1" animBg="1" rev="0" advAuto="0" spid="167" grpId="3"/>
      <p:bldP build="whole" bldLvl="1" animBg="1" rev="0" advAuto="0" spid="16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redca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9059" y="1981531"/>
            <a:ext cx="10920595" cy="1092059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889000" y="4419600"/>
            <a:ext cx="10083800" cy="6793315"/>
          </a:xfrm>
          <a:prstGeom prst="roundRect">
            <a:avLst>
              <a:gd name="adj" fmla="val 3365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101578" y="323850"/>
            <a:ext cx="13487401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t</a:t>
            </a:r>
            <a:r>
              <a:rPr spc="-126">
                <a:solidFill>
                  <a:srgbClr val="A9A9A9"/>
                </a:solidFill>
              </a:rPr>
              <a:t>IM</a:t>
            </a:r>
            <a:r>
              <a:t> </a:t>
            </a:r>
            <a:r>
              <a:rPr spc="0">
                <a:solidFill>
                  <a:schemeClr val="accent4"/>
                </a:solidFill>
              </a:rPr>
              <a:t>NOISE</a:t>
            </a:r>
          </a:p>
        </p:txBody>
      </p:sp>
      <p:sp>
        <p:nvSpPr>
          <p:cNvPr id="177" name="Shape 177"/>
          <p:cNvSpPr/>
          <p:nvPr/>
        </p:nvSpPr>
        <p:spPr>
          <a:xfrm>
            <a:off x="1320369" y="4851400"/>
            <a:ext cx="9408385" cy="71875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twitter/dnoiz1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github/dnoiz1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mIRC/dnz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streetz/notorious D N Z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tim@drkns.net</a:t>
            </a:r>
          </a:p>
        </p:txBody>
      </p:sp>
      <p:sp>
        <p:nvSpPr>
          <p:cNvPr id="178" name="Shape 178"/>
          <p:cNvSpPr/>
          <p:nvPr/>
        </p:nvSpPr>
        <p:spPr>
          <a:xfrm>
            <a:off x="1079500" y="1524000"/>
            <a:ext cx="11984171" cy="768734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1263357" y="2228252"/>
            <a:ext cx="9976179" cy="58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Blackhat sell out and V.I.L.E henchman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redcap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9059" y="1981531"/>
            <a:ext cx="10920595" cy="1092059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889000" y="4419600"/>
            <a:ext cx="10083800" cy="6793315"/>
          </a:xfrm>
          <a:prstGeom prst="roundRect">
            <a:avLst>
              <a:gd name="adj" fmla="val 3365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1101578" y="323850"/>
            <a:ext cx="13487401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t</a:t>
            </a:r>
            <a:r>
              <a:rPr spc="-126">
                <a:solidFill>
                  <a:srgbClr val="A9A9A9"/>
                </a:solidFill>
              </a:rPr>
              <a:t>IM</a:t>
            </a:r>
            <a:r>
              <a:t> </a:t>
            </a:r>
            <a:r>
              <a:rPr spc="0">
                <a:solidFill>
                  <a:schemeClr val="accent4"/>
                </a:solidFill>
              </a:rPr>
              <a:t>NOISE</a:t>
            </a:r>
          </a:p>
        </p:txBody>
      </p:sp>
      <p:sp>
        <p:nvSpPr>
          <p:cNvPr id="41" name="Shape 41"/>
          <p:cNvSpPr/>
          <p:nvPr/>
        </p:nvSpPr>
        <p:spPr>
          <a:xfrm>
            <a:off x="1320369" y="4851400"/>
            <a:ext cx="9408385" cy="71875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twitter/dnoiz1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github/dnoiz1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mIRC/dnz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streetz/notorious D N Z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tim@drkns.net</a:t>
            </a:r>
          </a:p>
        </p:txBody>
      </p:sp>
      <p:sp>
        <p:nvSpPr>
          <p:cNvPr id="42" name="Shape 42"/>
          <p:cNvSpPr/>
          <p:nvPr/>
        </p:nvSpPr>
        <p:spPr>
          <a:xfrm>
            <a:off x="1079500" y="1524000"/>
            <a:ext cx="11984171" cy="768734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1263357" y="2228252"/>
            <a:ext cx="9976179" cy="58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Blackhat sell out and V.I.L.E henchman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889000" y="3307207"/>
            <a:ext cx="17139588" cy="9737546"/>
          </a:xfrm>
          <a:prstGeom prst="roundRect">
            <a:avLst>
              <a:gd name="adj" fmla="val 2348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SECURE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SOCKET LAYER</a:t>
            </a:r>
          </a:p>
        </p:txBody>
      </p:sp>
      <p:sp>
        <p:nvSpPr>
          <p:cNvPr id="49" name="Shape 49"/>
          <p:cNvSpPr/>
          <p:nvPr/>
        </p:nvSpPr>
        <p:spPr>
          <a:xfrm>
            <a:off x="1155715" y="3294507"/>
            <a:ext cx="17656964" cy="10309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793750" indent="-793750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Sucked so bad v1 was never used</a:t>
            </a:r>
          </a:p>
        </p:txBody>
      </p:sp>
      <p:sp>
        <p:nvSpPr>
          <p:cNvPr id="50" name="Shape 50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1295400" y="2260295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Emphasis on the first S - SSL</a:t>
            </a:r>
          </a:p>
        </p:txBody>
      </p:sp>
      <p:pic>
        <p:nvPicPr>
          <p:cNvPr id="52" name="neither-can-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95113" y="7681593"/>
            <a:ext cx="11466422" cy="5458017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1155715" y="4489502"/>
            <a:ext cx="17656964" cy="10309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793750" indent="-793750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v2 was released in 1995</a:t>
            </a:r>
          </a:p>
        </p:txBody>
      </p:sp>
      <p:sp>
        <p:nvSpPr>
          <p:cNvPr id="54" name="Shape 54"/>
          <p:cNvSpPr/>
          <p:nvPr/>
        </p:nvSpPr>
        <p:spPr>
          <a:xfrm>
            <a:off x="1155715" y="5720818"/>
            <a:ext cx="17656964" cy="10309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793750" indent="-793750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It sucked so bad, v3 was released in 1996</a:t>
            </a:r>
          </a:p>
        </p:txBody>
      </p:sp>
      <p:sp>
        <p:nvSpPr>
          <p:cNvPr id="55" name="Shape 55"/>
          <p:cNvSpPr/>
          <p:nvPr/>
        </p:nvSpPr>
        <p:spPr>
          <a:xfrm>
            <a:off x="1217126" y="7090747"/>
            <a:ext cx="10976948" cy="22623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793750" indent="-793750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It sucked so bad TLS replaced it in 1998</a:t>
            </a:r>
          </a:p>
        </p:txBody>
      </p:sp>
      <p:sp>
        <p:nvSpPr>
          <p:cNvPr id="56" name="Shape 56"/>
          <p:cNvSpPr/>
          <p:nvPr/>
        </p:nvSpPr>
        <p:spPr>
          <a:xfrm>
            <a:off x="1156796" y="10923307"/>
            <a:ext cx="12121011" cy="22623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793750" indent="-793750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In 2016 we remembered v2 sucked and disabled it again</a:t>
            </a:r>
          </a:p>
        </p:txBody>
      </p:sp>
      <p:pic>
        <p:nvPicPr>
          <p:cNvPr id="5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37629" y="890817"/>
            <a:ext cx="4251159" cy="4251159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1134859" y="9622685"/>
            <a:ext cx="12525985" cy="10309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793750" indent="-793750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We went back to SSLv2 in 2014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" grpId="3"/>
      <p:bldP build="whole" bldLvl="1" animBg="1" rev="0" advAuto="0" spid="54" grpId="4"/>
      <p:bldP build="whole" bldLvl="1" animBg="1" rev="0" advAuto="0" spid="58" grpId="6"/>
      <p:bldP build="whole" bldLvl="1" animBg="1" rev="0" advAuto="0" spid="55" grpId="5"/>
      <p:bldP build="whole" bldLvl="1" animBg="1" rev="0" advAuto="0" spid="57" grpId="1"/>
      <p:bldP build="whole" bldLvl="1" animBg="1" rev="0" advAuto="0" spid="56" grpId="7"/>
      <p:bldP build="whole" bldLvl="1" animBg="1" rev="0" advAuto="0" spid="4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89000" y="3810000"/>
            <a:ext cx="14959442" cy="9207500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Transport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LAYER SECURITY</a:t>
            </a:r>
          </a:p>
        </p:txBody>
      </p:sp>
      <p:sp>
        <p:nvSpPr>
          <p:cNvPr id="64" name="Shape 64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1295400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Turns out SSL was not good</a:t>
            </a:r>
          </a:p>
        </p:txBody>
      </p:sp>
      <p:sp>
        <p:nvSpPr>
          <p:cNvPr id="66" name="Shape 66"/>
          <p:cNvSpPr/>
          <p:nvPr/>
        </p:nvSpPr>
        <p:spPr>
          <a:xfrm>
            <a:off x="1119054" y="4154949"/>
            <a:ext cx="15178393" cy="84188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TLS 1.0 released in 99 - allows for downgrade to SSL (thx)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TLS 1.1 released in 2006 - Fixes CBC, introduces explicit IV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TLS 1.2 released in 2008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solidFill>
                  <a:schemeClr val="accent5">
                    <a:hueOff val="243052"/>
                    <a:satOff val="19712"/>
                    <a:lumOff val="-10957"/>
                  </a:schemeClr>
                </a:solidFill>
              </a:rPr>
              <a:t>2011 TLS1.2 removes downgrade, particularly to SSLv2</a:t>
            </a:r>
          </a:p>
        </p:txBody>
      </p:sp>
      <p:pic>
        <p:nvPicPr>
          <p:cNvPr id="67" name="Untitled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6316" y="4612619"/>
            <a:ext cx="7602262" cy="7602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Basic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Handshakes</a:t>
            </a:r>
          </a:p>
        </p:txBody>
      </p:sp>
      <p:sp>
        <p:nvSpPr>
          <p:cNvPr id="70" name="Shape 70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295400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Were not blood-stacking just yet</a:t>
            </a:r>
          </a:p>
        </p:txBody>
      </p:sp>
      <p:pic>
        <p:nvPicPr>
          <p:cNvPr id="72" name="dill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9944" y="3308791"/>
            <a:ext cx="8179339" cy="485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creen Shot 2016-04-29 at 5.46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9551" y="3769568"/>
            <a:ext cx="12434246" cy="9393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Screen Shot 2016-04-29 at 5.54.5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43938" y="9645127"/>
            <a:ext cx="9751352" cy="2348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Protocol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IMPLENTATIONS</a:t>
            </a:r>
          </a:p>
        </p:txBody>
      </p:sp>
      <p:sp>
        <p:nvSpPr>
          <p:cNvPr id="77" name="Shape 77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1278946" y="2244274"/>
            <a:ext cx="9976178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Its actually people who make code</a:t>
            </a:r>
          </a:p>
        </p:txBody>
      </p:sp>
      <p:pic>
        <p:nvPicPr>
          <p:cNvPr id="79" name="Screen Shot 2016-04-29 at 12.27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770" y="3325261"/>
            <a:ext cx="22224913" cy="968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89000" y="3810000"/>
            <a:ext cx="7458472" cy="9207500"/>
          </a:xfrm>
          <a:prstGeom prst="roundRect">
            <a:avLst>
              <a:gd name="adj" fmla="val 3065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RECENT-ISH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ATTACKS</a:t>
            </a:r>
          </a:p>
        </p:txBody>
      </p:sp>
      <p:sp>
        <p:nvSpPr>
          <p:cNvPr id="85" name="Shape 85"/>
          <p:cNvSpPr/>
          <p:nvPr/>
        </p:nvSpPr>
        <p:spPr>
          <a:xfrm>
            <a:off x="1168415" y="3513265"/>
            <a:ext cx="10230148" cy="108815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BEAST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CRIME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BREACH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POODLE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Logjam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Heart bleed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Cache bleed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DROWN</a:t>
            </a:r>
          </a:p>
        </p:txBody>
      </p:sp>
      <p:sp>
        <p:nvSpPr>
          <p:cNvPr id="86" name="Shape 86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1295400" y="2244274"/>
            <a:ext cx="12313082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Are we bored with codenames, logos and fancy websites yet?</a:t>
            </a:r>
          </a:p>
        </p:txBody>
      </p:sp>
      <p:pic>
        <p:nvPicPr>
          <p:cNvPr id="8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6789" y="3707333"/>
            <a:ext cx="14143635" cy="9412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889000" y="3627148"/>
            <a:ext cx="20773419" cy="9390352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1117600" y="243817"/>
            <a:ext cx="21292225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Noteworthy</a:t>
            </a:r>
            <a:r>
              <a:t> </a:t>
            </a:r>
            <a:r>
              <a:rPr spc="0">
                <a:solidFill>
                  <a:srgbClr val="D6A841"/>
                </a:solidFill>
              </a:rPr>
              <a:t>CVEs Of the DAY</a:t>
            </a:r>
          </a:p>
        </p:txBody>
      </p:sp>
      <p:sp>
        <p:nvSpPr>
          <p:cNvPr id="94" name="Shape 94"/>
          <p:cNvSpPr/>
          <p:nvPr/>
        </p:nvSpPr>
        <p:spPr>
          <a:xfrm>
            <a:off x="1135508" y="3579079"/>
            <a:ext cx="22776411" cy="108815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CVE-2016-0800 / DROWN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CVE-2016-0705 / Double Free in DSA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CVE-2016-0798 / Memory Leak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CVE-2016-0797 / Null Pointer deref/Heap corruption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CVE-2016-0799 / Format String memory issues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CVE-2016-0702 / Side Channel Attack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CVE-2016-0703 / Divide and Conquer Key Recovery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5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CVE-2016-0704 / Bleichenbacher oracle in SSLv2</a:t>
            </a:r>
          </a:p>
        </p:txBody>
      </p:sp>
      <p:sp>
        <p:nvSpPr>
          <p:cNvPr id="95" name="Shape 95"/>
          <p:cNvSpPr/>
          <p:nvPr/>
        </p:nvSpPr>
        <p:spPr>
          <a:xfrm>
            <a:off x="1001851" y="1491525"/>
            <a:ext cx="18387962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95400" y="2212232"/>
            <a:ext cx="11899850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Not all DROWN related, OpenSSL bugs with the same day 0</a:t>
            </a:r>
          </a:p>
        </p:txBody>
      </p:sp>
      <p:pic>
        <p:nvPicPr>
          <p:cNvPr id="97" name="openss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07064" y="4005043"/>
            <a:ext cx="7413063" cy="1723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89000" y="3810000"/>
            <a:ext cx="14639499" cy="9207500"/>
          </a:xfrm>
          <a:prstGeom prst="roundRect">
            <a:avLst>
              <a:gd name="adj" fmla="val 2483"/>
            </a:avLst>
          </a:prstGeom>
          <a:solidFill>
            <a:srgbClr val="121212">
              <a:alpha val="50000"/>
            </a:srgbClr>
          </a:solidFill>
          <a:ln w="25400">
            <a:solidFill>
              <a:srgbClr val="424242">
                <a:alpha val="15000"/>
              </a:srgbClr>
            </a:solidFill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defTabSz="800100">
              <a:defRPr sz="32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117600" y="243817"/>
            <a:ext cx="18903133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 defTabSz="800100">
              <a:defRPr spc="252" sz="12600">
                <a:solidFill>
                  <a:srgbClr val="FF9300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spc="-378">
                <a:solidFill>
                  <a:srgbClr val="A9A9A9"/>
                </a:solidFill>
              </a:rPr>
              <a:t>DROWN </a:t>
            </a:r>
            <a:r>
              <a:rPr spc="0">
                <a:solidFill>
                  <a:srgbClr val="D6A841"/>
                </a:solidFill>
              </a:rPr>
              <a:t>CVE-2016-0800</a:t>
            </a:r>
          </a:p>
        </p:txBody>
      </p:sp>
      <p:sp>
        <p:nvSpPr>
          <p:cNvPr id="103" name="Shape 103"/>
          <p:cNvSpPr/>
          <p:nvPr/>
        </p:nvSpPr>
        <p:spPr>
          <a:xfrm>
            <a:off x="1242278" y="4204309"/>
            <a:ext cx="13932943" cy="808658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50800" dir="2220000">
              <a:srgbClr val="000000">
                <a:alpha val="9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2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 Downgrade to SSLv2 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2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Bleichenbacher padding oracle (CVE-2016-0704) 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2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Available to any port or service that can negotiate SSLv2</a:t>
            </a:r>
          </a:p>
          <a:p>
            <a:pPr marL="341923" indent="-341923" algn="l" defTabSz="800100">
              <a:lnSpc>
                <a:spcPct val="130000"/>
              </a:lnSpc>
              <a:buSzPct val="75000"/>
              <a:buChar char="•"/>
              <a:defRPr sz="6200">
                <a:solidFill>
                  <a:srgbClr val="A9A9A9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Compounded with CVE-2015-3197 to select disabled ciphers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1050778" y="1495278"/>
            <a:ext cx="17892238" cy="647701"/>
          </a:xfrm>
          <a:prstGeom prst="rect">
            <a:avLst/>
          </a:prstGeom>
          <a:gradFill>
            <a:gsLst>
              <a:gs pos="0">
                <a:srgbClr val="151515">
                  <a:alpha val="0"/>
                </a:srgbClr>
              </a:gs>
              <a:gs pos="100000">
                <a:srgbClr val="151515">
                  <a:alpha val="7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1295399" y="2244274"/>
            <a:ext cx="11580750" cy="58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00100">
              <a:lnSpc>
                <a:spcPct val="140000"/>
              </a:lnSpc>
              <a:defRPr sz="3400">
                <a:solidFill>
                  <a:srgbClr val="C0C0C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</a:lstStyle>
          <a:p>
            <a:pPr/>
            <a:r>
              <a:t>Decrypting RSA with Obsolete and Weakened eNcryption</a:t>
            </a:r>
          </a:p>
        </p:txBody>
      </p:sp>
      <p:pic>
        <p:nvPicPr>
          <p:cNvPr id="106" name="DROWN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27671" y="4270580"/>
            <a:ext cx="7635007" cy="7610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