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tif" ContentType="image/t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3004800" cy="9753600"/>
  <p:notesSz cx="6858000" cy="9144000"/>
  <p:defaultTextStyle>
    <a:lvl1pPr algn="ctr" defTabSz="584200">
      <a:defRPr sz="4200">
        <a:solidFill>
          <a:srgbClr val="FFFFFF"/>
        </a:solidFill>
        <a:effectLst>
          <a:outerShdw blurRad="50800" dist="38100" dir="5400000" rotWithShape="0">
            <a:srgbClr val="000000"/>
          </a:outerShdw>
        </a:effectLst>
        <a:latin typeface="+mn-lt"/>
        <a:ea typeface="+mn-ea"/>
        <a:cs typeface="+mn-cs"/>
        <a:sym typeface="Helvetica Neue Light"/>
      </a:defRPr>
    </a:lvl1pPr>
    <a:lvl2pPr indent="228600" algn="ctr" defTabSz="584200">
      <a:defRPr sz="4200">
        <a:solidFill>
          <a:srgbClr val="FFFFFF"/>
        </a:solidFill>
        <a:effectLst>
          <a:outerShdw blurRad="50800" dist="38100" dir="5400000" rotWithShape="0">
            <a:srgbClr val="000000"/>
          </a:outerShdw>
        </a:effectLst>
        <a:latin typeface="+mn-lt"/>
        <a:ea typeface="+mn-ea"/>
        <a:cs typeface="+mn-cs"/>
        <a:sym typeface="Helvetica Neue Light"/>
      </a:defRPr>
    </a:lvl2pPr>
    <a:lvl3pPr indent="457200" algn="ctr" defTabSz="584200">
      <a:defRPr sz="4200">
        <a:solidFill>
          <a:srgbClr val="FFFFFF"/>
        </a:solidFill>
        <a:effectLst>
          <a:outerShdw blurRad="50800" dist="38100" dir="5400000" rotWithShape="0">
            <a:srgbClr val="000000"/>
          </a:outerShdw>
        </a:effectLst>
        <a:latin typeface="+mn-lt"/>
        <a:ea typeface="+mn-ea"/>
        <a:cs typeface="+mn-cs"/>
        <a:sym typeface="Helvetica Neue Light"/>
      </a:defRPr>
    </a:lvl3pPr>
    <a:lvl4pPr indent="685800" algn="ctr" defTabSz="584200">
      <a:defRPr sz="4200">
        <a:solidFill>
          <a:srgbClr val="FFFFFF"/>
        </a:solidFill>
        <a:effectLst>
          <a:outerShdw blurRad="50800" dist="38100" dir="5400000" rotWithShape="0">
            <a:srgbClr val="000000"/>
          </a:outerShdw>
        </a:effectLst>
        <a:latin typeface="+mn-lt"/>
        <a:ea typeface="+mn-ea"/>
        <a:cs typeface="+mn-cs"/>
        <a:sym typeface="Helvetica Neue Light"/>
      </a:defRPr>
    </a:lvl4pPr>
    <a:lvl5pPr indent="914400" algn="ctr" defTabSz="584200">
      <a:defRPr sz="4200">
        <a:solidFill>
          <a:srgbClr val="FFFFFF"/>
        </a:solidFill>
        <a:effectLst>
          <a:outerShdw blurRad="50800" dist="38100" dir="5400000" rotWithShape="0">
            <a:srgbClr val="000000"/>
          </a:outerShdw>
        </a:effectLst>
        <a:latin typeface="+mn-lt"/>
        <a:ea typeface="+mn-ea"/>
        <a:cs typeface="+mn-cs"/>
        <a:sym typeface="Helvetica Neue Light"/>
      </a:defRPr>
    </a:lvl5pPr>
    <a:lvl6pPr indent="1143000" algn="ctr" defTabSz="584200">
      <a:defRPr sz="4200">
        <a:solidFill>
          <a:srgbClr val="FFFFFF"/>
        </a:solidFill>
        <a:effectLst>
          <a:outerShdw blurRad="50800" dist="38100" dir="5400000" rotWithShape="0">
            <a:srgbClr val="000000"/>
          </a:outerShdw>
        </a:effectLst>
        <a:latin typeface="+mn-lt"/>
        <a:ea typeface="+mn-ea"/>
        <a:cs typeface="+mn-cs"/>
        <a:sym typeface="Helvetica Neue Light"/>
      </a:defRPr>
    </a:lvl6pPr>
    <a:lvl7pPr indent="1371600" algn="ctr" defTabSz="584200">
      <a:defRPr sz="4200">
        <a:solidFill>
          <a:srgbClr val="FFFFFF"/>
        </a:solidFill>
        <a:effectLst>
          <a:outerShdw blurRad="50800" dist="38100" dir="5400000" rotWithShape="0">
            <a:srgbClr val="000000"/>
          </a:outerShdw>
        </a:effectLst>
        <a:latin typeface="+mn-lt"/>
        <a:ea typeface="+mn-ea"/>
        <a:cs typeface="+mn-cs"/>
        <a:sym typeface="Helvetica Neue Light"/>
      </a:defRPr>
    </a:lvl7pPr>
    <a:lvl8pPr indent="1600200" algn="ctr" defTabSz="584200">
      <a:defRPr sz="4200">
        <a:solidFill>
          <a:srgbClr val="FFFFFF"/>
        </a:solidFill>
        <a:effectLst>
          <a:outerShdw blurRad="50800" dist="38100" dir="5400000" rotWithShape="0">
            <a:srgbClr val="000000"/>
          </a:outerShdw>
        </a:effectLst>
        <a:latin typeface="+mn-lt"/>
        <a:ea typeface="+mn-ea"/>
        <a:cs typeface="+mn-cs"/>
        <a:sym typeface="Helvetica Neue Light"/>
      </a:defRPr>
    </a:lvl8pPr>
    <a:lvl9pPr indent="1828800" algn="ctr" defTabSz="584200">
      <a:defRPr sz="4200">
        <a:solidFill>
          <a:srgbClr val="FFFFFF"/>
        </a:solidFill>
        <a:effectLst>
          <a:outerShdw blurRad="50800" dist="38100" dir="5400000" rotWithShape="0">
            <a:srgbClr val="000000"/>
          </a:outerShdw>
        </a:effectLst>
        <a:latin typeface="+mn-lt"/>
        <a:ea typeface="+mn-ea"/>
        <a:cs typeface="+mn-cs"/>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1528" y="-96"/>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672989484"/>
      </p:ext>
    </p:extLst>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prstGeom prst="rect">
            <a:avLst/>
          </a:prstGeom>
        </p:spPr>
        <p:txBody>
          <a:bodyPr/>
          <a:lstStyle/>
          <a:p>
            <a:pPr lvl="0"/>
            <a:endParaRPr/>
          </a:p>
        </p:txBody>
      </p:sp>
      <p:sp>
        <p:nvSpPr>
          <p:cNvPr id="65" name="Shape 65"/>
          <p:cNvSpPr>
            <a:spLocks noGrp="1"/>
          </p:cNvSpPr>
          <p:nvPr>
            <p:ph type="body" sz="quarter" idx="1"/>
          </p:nvPr>
        </p:nvSpPr>
        <p:spPr>
          <a:prstGeom prst="rect">
            <a:avLst/>
          </a:prstGeom>
        </p:spPr>
        <p:txBody>
          <a:bodyPr/>
          <a:lstStyle/>
          <a:p>
            <a:pPr lvl="0">
              <a:defRPr sz="1800"/>
            </a:pPr>
            <a:r>
              <a:rPr sz="2400"/>
              <a:t>In one organisation that deployed this pattern - within 2 weeks the network team had accidentally routed around it, because the default route was around, not through.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prstGeom prst="rect">
            <a:avLst/>
          </a:prstGeom>
        </p:spPr>
        <p:txBody>
          <a:bodyPr/>
          <a:lstStyle/>
          <a:p>
            <a:pPr lvl="0"/>
            <a:endParaRPr/>
          </a:p>
        </p:txBody>
      </p:sp>
      <p:sp>
        <p:nvSpPr>
          <p:cNvPr id="87" name="Shape 87"/>
          <p:cNvSpPr>
            <a:spLocks noGrp="1"/>
          </p:cNvSpPr>
          <p:nvPr>
            <p:ph type="body" sz="quarter" idx="1"/>
          </p:nvPr>
        </p:nvSpPr>
        <p:spPr>
          <a:prstGeom prst="rect">
            <a:avLst/>
          </a:prstGeom>
        </p:spPr>
        <p:txBody>
          <a:bodyPr/>
          <a:lstStyle/>
          <a:p>
            <a:pPr lvl="0">
              <a:defRPr sz="1800"/>
            </a:pPr>
            <a:r>
              <a:rPr sz="2400"/>
              <a:t>The biggest malware incident a small financial institution I know ever had was when an anti-virus vendor consultant plugged his laptop into their network!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noRot="1" noChangeAspect="1"/>
          </p:cNvSpPr>
          <p:nvPr>
            <p:ph type="sldImg"/>
          </p:nvPr>
        </p:nvSpPr>
        <p:spPr>
          <a:prstGeom prst="rect">
            <a:avLst/>
          </a:prstGeom>
        </p:spPr>
        <p:txBody>
          <a:bodyPr/>
          <a:lstStyle/>
          <a:p>
            <a:pPr lvl="0"/>
            <a:endParaRPr/>
          </a:p>
        </p:txBody>
      </p:sp>
      <p:sp>
        <p:nvSpPr>
          <p:cNvPr id="106" name="Shape 106"/>
          <p:cNvSpPr>
            <a:spLocks noGrp="1"/>
          </p:cNvSpPr>
          <p:nvPr>
            <p:ph type="body" sz="quarter" idx="1"/>
          </p:nvPr>
        </p:nvSpPr>
        <p:spPr>
          <a:prstGeom prst="rect">
            <a:avLst/>
          </a:prstGeom>
        </p:spPr>
        <p:txBody>
          <a:bodyPr/>
          <a:lstStyle/>
          <a:p>
            <a:pPr lvl="0">
              <a:defRPr sz="1800"/>
            </a:pPr>
            <a:r>
              <a:rPr sz="2400"/>
              <a:t>Magic Silver Bullet Theory is for when you’ve exhausted the limits of your search for a conventional silver bullet but are still convinced one exists. Perfect example of this is a company I know who had one of pretty much every SIEM on the market.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prstGeom prst="rect">
            <a:avLst/>
          </a:prstGeom>
        </p:spPr>
        <p:txBody>
          <a:bodyPr/>
          <a:lstStyle/>
          <a:p>
            <a:pPr lvl="0"/>
            <a:endParaRPr/>
          </a:p>
        </p:txBody>
      </p:sp>
      <p:sp>
        <p:nvSpPr>
          <p:cNvPr id="113" name="Shape 113"/>
          <p:cNvSpPr>
            <a:spLocks noGrp="1"/>
          </p:cNvSpPr>
          <p:nvPr>
            <p:ph type="body" sz="quarter" idx="1"/>
          </p:nvPr>
        </p:nvSpPr>
        <p:spPr>
          <a:prstGeom prst="rect">
            <a:avLst/>
          </a:prstGeom>
        </p:spPr>
        <p:txBody>
          <a:bodyPr/>
          <a:lstStyle/>
          <a:p>
            <a:pPr lvl="0">
              <a:defRPr sz="1800"/>
            </a:pPr>
            <a:r>
              <a:rPr sz="2400" dirty="0"/>
              <a:t>(Remember the Check Point SecuRemote tunnelling issue mentioned earlier? I independently discovered and reported that to a Check Point reseller 18-24 months before PureSecurity. Did Check Point ever find out about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prstGeom prst="rect">
            <a:avLst/>
          </a:prstGeom>
        </p:spPr>
        <p:txBody>
          <a:bodyPr/>
          <a:lstStyle/>
          <a:p>
            <a:pPr lvl="0"/>
            <a:endParaRPr/>
          </a:p>
        </p:txBody>
      </p:sp>
      <p:sp>
        <p:nvSpPr>
          <p:cNvPr id="121" name="Shape 121"/>
          <p:cNvSpPr>
            <a:spLocks noGrp="1"/>
          </p:cNvSpPr>
          <p:nvPr>
            <p:ph type="body" sz="quarter" idx="1"/>
          </p:nvPr>
        </p:nvSpPr>
        <p:spPr>
          <a:prstGeom prst="rect">
            <a:avLst/>
          </a:prstGeom>
        </p:spPr>
        <p:txBody>
          <a:bodyPr/>
          <a:lstStyle/>
          <a:p>
            <a:pPr lvl="0">
              <a:defRPr sz="1800"/>
            </a:pPr>
            <a:r>
              <a:rPr sz="2400"/>
              <a:t>Your customers are records in a database, as are the details of your products. Your workflows exist in IT systems. Tell me again how IT isn’t your core business.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pPr lvl="0"/>
            <a:endParaRPr/>
          </a:p>
        </p:txBody>
      </p:sp>
      <p:sp>
        <p:nvSpPr>
          <p:cNvPr id="168" name="Shape 168"/>
          <p:cNvSpPr>
            <a:spLocks noGrp="1"/>
          </p:cNvSpPr>
          <p:nvPr>
            <p:ph type="body" sz="quarter" idx="1"/>
          </p:nvPr>
        </p:nvSpPr>
        <p:spPr>
          <a:prstGeom prst="rect">
            <a:avLst/>
          </a:prstGeom>
        </p:spPr>
        <p:txBody>
          <a:bodyPr/>
          <a:lstStyle/>
          <a:p>
            <a:pPr lvl="0">
              <a:defRPr sz="1800"/>
            </a:pPr>
            <a:r>
              <a:rPr sz="2400" dirty="0"/>
              <a:t>It’s ok, </a:t>
            </a:r>
            <a:r>
              <a:rPr lang="en-AU" sz="2400" dirty="0" smtClean="0"/>
              <a:t>things turn out for him and </a:t>
            </a:r>
            <a:r>
              <a:rPr sz="2400" dirty="0" smtClean="0"/>
              <a:t>he </a:t>
            </a:r>
            <a:r>
              <a:rPr sz="2400" dirty="0"/>
              <a:t>goes on to run Security conferences!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50900" y="1270000"/>
            <a:ext cx="11303000" cy="3505200"/>
          </a:xfrm>
          <a:prstGeom prst="rect">
            <a:avLst/>
          </a:prstGeom>
        </p:spPr>
        <p:txBody>
          <a:bodyPr anchor="b"/>
          <a:lstStyle/>
          <a:p>
            <a:pPr lvl="0">
              <a:defRPr sz="1800">
                <a:solidFill>
                  <a:srgbClr val="000000"/>
                </a:solidFill>
                <a:effectLst/>
              </a:defRPr>
            </a:pPr>
            <a:r>
              <a:rPr sz="7200">
                <a:solidFill>
                  <a:srgbClr val="FFFFFF"/>
                </a:solidFill>
                <a:effectLst>
                  <a:outerShdw blurRad="50800" dist="38100" dir="5400000" rotWithShape="0">
                    <a:srgbClr val="000000"/>
                  </a:outerShdw>
                </a:effectLst>
              </a:rPr>
              <a:t>Title Text</a:t>
            </a:r>
          </a:p>
        </p:txBody>
      </p:sp>
      <p:sp>
        <p:nvSpPr>
          <p:cNvPr id="6" name="Shape 6"/>
          <p:cNvSpPr>
            <a:spLocks noGrp="1"/>
          </p:cNvSpPr>
          <p:nvPr>
            <p:ph type="body"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pPr lvl="0">
              <a:defRPr sz="1800">
                <a:solidFill>
                  <a:srgbClr val="000000"/>
                </a:solidFill>
                <a:effectLst/>
              </a:defRPr>
            </a:pPr>
            <a:r>
              <a:rPr sz="42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42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42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42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4200">
                <a:solidFill>
                  <a:srgbClr val="73BFFF"/>
                </a:solidFill>
                <a:effectLst>
                  <a:outerShdw blurRad="50800" dist="38100" dir="5400000" rotWithShape="0">
                    <a:srgbClr val="000000"/>
                  </a:outerShdw>
                </a:effectLst>
              </a:rPr>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p:nvPr/>
        </p:nvSpPr>
        <p:spPr>
          <a:xfrm>
            <a:off x="5981700" y="4508500"/>
            <a:ext cx="1042950" cy="736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solidFill>
                  <a:srgbClr val="000000"/>
                </a:solidFill>
                <a:effectLst/>
              </a:defRPr>
            </a:pPr>
            <a:r>
              <a:rPr sz="4200">
                <a:solidFill>
                  <a:srgbClr val="FFFFFF"/>
                </a:solidFill>
                <a:effectLst>
                  <a:outerShdw blurRad="50800" dist="38100" dir="5400000" rotWithShape="0">
                    <a:srgbClr val="000000"/>
                  </a:outerShdw>
                </a:effectLst>
              </a:rPr>
              <a:t>Text</a:t>
            </a:r>
          </a:p>
        </p:txBody>
      </p:sp>
      <p:sp>
        <p:nvSpPr>
          <p:cNvPr id="9" name="Shape 9"/>
          <p:cNvSpPr>
            <a:spLocks noGrp="1"/>
          </p:cNvSpPr>
          <p:nvPr>
            <p:ph type="title"/>
          </p:nvPr>
        </p:nvSpPr>
        <p:spPr>
          <a:xfrm>
            <a:off x="787400" y="6807200"/>
            <a:ext cx="11430000" cy="1219200"/>
          </a:xfrm>
          <a:prstGeom prst="rect">
            <a:avLst/>
          </a:prstGeom>
        </p:spPr>
        <p:txBody>
          <a:bodyPr anchor="b"/>
          <a:lstStyle/>
          <a:p>
            <a:pPr lvl="0">
              <a:defRPr sz="1800">
                <a:solidFill>
                  <a:srgbClr val="000000"/>
                </a:solidFill>
                <a:effectLst/>
              </a:defRPr>
            </a:pPr>
            <a:r>
              <a:rPr sz="7200">
                <a:solidFill>
                  <a:srgbClr val="FFFFFF"/>
                </a:solidFill>
                <a:effectLst>
                  <a:outerShdw blurRad="50800" dist="38100" dir="5400000" rotWithShape="0">
                    <a:srgbClr val="000000"/>
                  </a:outerShdw>
                </a:effectLst>
              </a:rPr>
              <a:t>Title Text</a:t>
            </a:r>
          </a:p>
        </p:txBody>
      </p:sp>
      <p:sp>
        <p:nvSpPr>
          <p:cNvPr id="10" name="Shape 10"/>
          <p:cNvSpPr>
            <a:spLocks noGrp="1"/>
          </p:cNvSpPr>
          <p:nvPr>
            <p:ph type="body" idx="1"/>
          </p:nvPr>
        </p:nvSpPr>
        <p:spPr>
          <a:xfrm>
            <a:off x="787400" y="8013700"/>
            <a:ext cx="11430000" cy="15621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pPr lvl="0">
              <a:defRPr sz="1800">
                <a:solidFill>
                  <a:srgbClr val="000000"/>
                </a:solidFill>
                <a:effectLst/>
              </a:defRPr>
            </a:pPr>
            <a:r>
              <a:rPr sz="42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42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42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42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4200">
                <a:solidFill>
                  <a:srgbClr val="73BFFF"/>
                </a:solidFill>
                <a:effectLst>
                  <a:outerShdw blurRad="50800" dist="38100" dir="5400000" rotWithShape="0">
                    <a:srgbClr val="000000"/>
                  </a:outerShdw>
                </a:effectLst>
              </a:rPr>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2" name="Shape 12"/>
          <p:cNvSpPr>
            <a:spLocks noGrp="1"/>
          </p:cNvSpPr>
          <p:nvPr>
            <p:ph type="title"/>
          </p:nvPr>
        </p:nvSpPr>
        <p:spPr>
          <a:xfrm>
            <a:off x="787400" y="3657600"/>
            <a:ext cx="11430000" cy="2438400"/>
          </a:xfrm>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4" name="Shape 14"/>
          <p:cNvSpPr>
            <a:spLocks noGrp="1"/>
          </p:cNvSpPr>
          <p:nvPr>
            <p:ph type="title"/>
          </p:nvPr>
        </p:nvSpPr>
        <p:spPr>
          <a:xfrm>
            <a:off x="787400" y="1384300"/>
            <a:ext cx="5638800" cy="3505200"/>
          </a:xfrm>
          <a:prstGeom prst="rect">
            <a:avLst/>
          </a:prstGeom>
        </p:spPr>
        <p:txBody>
          <a:bodyPr anchor="b"/>
          <a:lstStyle/>
          <a:p>
            <a:pPr lvl="0">
              <a:defRPr sz="1800">
                <a:solidFill>
                  <a:srgbClr val="000000"/>
                </a:solidFill>
                <a:effectLst/>
              </a:defRPr>
            </a:pPr>
            <a:r>
              <a:rPr sz="7200">
                <a:solidFill>
                  <a:srgbClr val="FFFFFF"/>
                </a:solidFill>
                <a:effectLst>
                  <a:outerShdw blurRad="50800" dist="38100" dir="5400000" rotWithShape="0">
                    <a:srgbClr val="000000"/>
                  </a:outerShdw>
                </a:effectLst>
              </a:rPr>
              <a:t>Title Text</a:t>
            </a:r>
          </a:p>
        </p:txBody>
      </p:sp>
      <p:sp>
        <p:nvSpPr>
          <p:cNvPr id="15" name="Shape 15"/>
          <p:cNvSpPr>
            <a:spLocks noGrp="1"/>
          </p:cNvSpPr>
          <p:nvPr>
            <p:ph type="body"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pPr lvl="0">
              <a:defRPr sz="1800">
                <a:solidFill>
                  <a:srgbClr val="000000"/>
                </a:solidFill>
                <a:effectLst/>
              </a:defRPr>
            </a:pPr>
            <a:r>
              <a:rPr sz="4200">
                <a:solidFill>
                  <a:srgbClr val="73BFFF"/>
                </a:solidFill>
                <a:effectLst>
                  <a:outerShdw blurRad="50800" dist="38100" dir="5400000" rotWithShape="0">
                    <a:srgbClr val="000000"/>
                  </a:outerShdw>
                </a:effectLst>
              </a:rPr>
              <a:t>Body Level One</a:t>
            </a:r>
          </a:p>
          <a:p>
            <a:pPr lvl="1">
              <a:defRPr sz="1800">
                <a:solidFill>
                  <a:srgbClr val="000000"/>
                </a:solidFill>
                <a:effectLst/>
              </a:defRPr>
            </a:pPr>
            <a:r>
              <a:rPr sz="4200">
                <a:solidFill>
                  <a:srgbClr val="73BFFF"/>
                </a:solidFill>
                <a:effectLst>
                  <a:outerShdw blurRad="50800" dist="38100" dir="5400000" rotWithShape="0">
                    <a:srgbClr val="000000"/>
                  </a:outerShdw>
                </a:effectLst>
              </a:rPr>
              <a:t>Body Level Two</a:t>
            </a:r>
          </a:p>
          <a:p>
            <a:pPr lvl="2">
              <a:defRPr sz="1800">
                <a:solidFill>
                  <a:srgbClr val="000000"/>
                </a:solidFill>
                <a:effectLst/>
              </a:defRPr>
            </a:pPr>
            <a:r>
              <a:rPr sz="4200">
                <a:solidFill>
                  <a:srgbClr val="73BFFF"/>
                </a:solidFill>
                <a:effectLst>
                  <a:outerShdw blurRad="50800" dist="38100" dir="5400000" rotWithShape="0">
                    <a:srgbClr val="000000"/>
                  </a:outerShdw>
                </a:effectLst>
              </a:rPr>
              <a:t>Body Level Three</a:t>
            </a:r>
          </a:p>
          <a:p>
            <a:pPr lvl="3">
              <a:defRPr sz="1800">
                <a:solidFill>
                  <a:srgbClr val="000000"/>
                </a:solidFill>
                <a:effectLst/>
              </a:defRPr>
            </a:pPr>
            <a:r>
              <a:rPr sz="4200">
                <a:solidFill>
                  <a:srgbClr val="73BFFF"/>
                </a:solidFill>
                <a:effectLst>
                  <a:outerShdw blurRad="50800" dist="38100" dir="5400000" rotWithShape="0">
                    <a:srgbClr val="000000"/>
                  </a:outerShdw>
                </a:effectLst>
              </a:rPr>
              <a:t>Body Level Four</a:t>
            </a:r>
          </a:p>
          <a:p>
            <a:pPr lvl="4">
              <a:defRPr sz="1800">
                <a:solidFill>
                  <a:srgbClr val="000000"/>
                </a:solidFill>
                <a:effectLst/>
              </a:defRPr>
            </a:pPr>
            <a:r>
              <a:rPr sz="4200">
                <a:solidFill>
                  <a:srgbClr val="73BFFF"/>
                </a:solidFill>
                <a:effectLst>
                  <a:outerShdw blurRad="50800" dist="38100" dir="5400000" rotWithShape="0">
                    <a:srgbClr val="000000"/>
                  </a:outerShdw>
                </a:effectLst>
              </a:rPr>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Title Text</a:t>
            </a:r>
          </a:p>
        </p:txBody>
      </p:sp>
      <p:sp>
        <p:nvSpPr>
          <p:cNvPr id="20" name="Shape 20"/>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36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36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36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3600">
                <a:solidFill>
                  <a:srgbClr val="FFFFFF"/>
                </a:solidFill>
                <a:effectLst>
                  <a:outerShdw blurRad="50800" dist="38100" dir="5400000" rotWithShape="0">
                    <a:srgbClr val="000000"/>
                  </a:outerShdw>
                </a:effectLst>
              </a:rPr>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Title Text</a:t>
            </a:r>
          </a:p>
        </p:txBody>
      </p:sp>
      <p:sp>
        <p:nvSpPr>
          <p:cNvPr id="23" name="Shape 23"/>
          <p:cNvSpPr>
            <a:spLocks noGrp="1"/>
          </p:cNvSpPr>
          <p:nvPr>
            <p:ph type="body"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36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36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36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3600">
                <a:solidFill>
                  <a:srgbClr val="FFFFFF"/>
                </a:solidFill>
                <a:effectLst>
                  <a:outerShdw blurRad="50800" dist="38100" dir="5400000" rotWithShape="0">
                    <a:srgbClr val="000000"/>
                  </a:outerShdw>
                </a:effectLst>
              </a:rPr>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5" name="Shape 25"/>
          <p:cNvSpPr>
            <a:spLocks noGrp="1"/>
          </p:cNvSpPr>
          <p:nvPr>
            <p:ph type="body" idx="1"/>
          </p:nvPr>
        </p:nvSpPr>
        <p:spPr>
          <a:xfrm>
            <a:off x="787400" y="1371600"/>
            <a:ext cx="11430000" cy="701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36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36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36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3600">
                <a:solidFill>
                  <a:srgbClr val="FFFFFF"/>
                </a:solidFill>
                <a:effectLst>
                  <a:outerShdw blurRad="50800" dist="38100" dir="5400000" rotWithShape="0">
                    <a:srgbClr val="000000"/>
                  </a:outerShdw>
                </a:effectLst>
              </a:rPr>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Title Text</a:t>
            </a:r>
          </a:p>
        </p:txBody>
      </p:sp>
      <p:sp>
        <p:nvSpPr>
          <p:cNvPr id="3" name="Shape 3"/>
          <p:cNvSpPr>
            <a:spLocks noGrp="1"/>
          </p:cNvSpPr>
          <p:nvPr>
            <p:ph type="body" idx="1"/>
          </p:nvPr>
        </p:nvSpPr>
        <p:spPr>
          <a:xfrm>
            <a:off x="787400" y="2768600"/>
            <a:ext cx="11430000" cy="571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Body Level One</a:t>
            </a:r>
          </a:p>
          <a:p>
            <a:pPr lvl="1">
              <a:defRPr sz="1800">
                <a:solidFill>
                  <a:srgbClr val="000000"/>
                </a:solidFill>
                <a:effectLst/>
              </a:defRPr>
            </a:pPr>
            <a:r>
              <a:rPr sz="3600">
                <a:solidFill>
                  <a:srgbClr val="FFFFFF"/>
                </a:solidFill>
                <a:effectLst>
                  <a:outerShdw blurRad="50800" dist="38100" dir="5400000" rotWithShape="0">
                    <a:srgbClr val="000000"/>
                  </a:outerShdw>
                </a:effectLst>
              </a:rPr>
              <a:t>Body Level Two</a:t>
            </a:r>
          </a:p>
          <a:p>
            <a:pPr lvl="2">
              <a:defRPr sz="1800">
                <a:solidFill>
                  <a:srgbClr val="000000"/>
                </a:solidFill>
                <a:effectLst/>
              </a:defRPr>
            </a:pPr>
            <a:r>
              <a:rPr sz="3600">
                <a:solidFill>
                  <a:srgbClr val="FFFFFF"/>
                </a:solidFill>
                <a:effectLst>
                  <a:outerShdw blurRad="50800" dist="38100" dir="5400000" rotWithShape="0">
                    <a:srgbClr val="000000"/>
                  </a:outerShdw>
                </a:effectLst>
              </a:rPr>
              <a:t>Body Level Three</a:t>
            </a:r>
          </a:p>
          <a:p>
            <a:pPr lvl="3">
              <a:defRPr sz="1800">
                <a:solidFill>
                  <a:srgbClr val="000000"/>
                </a:solidFill>
                <a:effectLst/>
              </a:defRPr>
            </a:pPr>
            <a:r>
              <a:rPr sz="3600">
                <a:solidFill>
                  <a:srgbClr val="FFFFFF"/>
                </a:solidFill>
                <a:effectLst>
                  <a:outerShdw blurRad="50800" dist="38100" dir="5400000" rotWithShape="0">
                    <a:srgbClr val="000000"/>
                  </a:outerShdw>
                </a:effectLst>
              </a:rPr>
              <a:t>Body Level Four</a:t>
            </a:r>
          </a:p>
          <a:p>
            <a:pPr lvl="4">
              <a:defRPr sz="1800">
                <a:solidFill>
                  <a:srgbClr val="000000"/>
                </a:solidFill>
                <a:effectLst/>
              </a:defRPr>
            </a:pPr>
            <a:r>
              <a:rPr sz="3600">
                <a:solidFill>
                  <a:srgbClr val="FFFFFF"/>
                </a:solidFill>
                <a:effectLst>
                  <a:outerShdw blurRad="50800" dist="38100" dir="5400000" rotWithShape="0">
                    <a:srgbClr val="000000"/>
                  </a:outerShdw>
                </a:effectLst>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defTabSz="584200">
        <a:defRPr sz="7200">
          <a:solidFill>
            <a:srgbClr val="FFFFFF"/>
          </a:solidFill>
          <a:effectLst>
            <a:outerShdw blurRad="50800" dist="38100" dir="5400000" rotWithShape="0">
              <a:srgbClr val="000000"/>
            </a:outerShdw>
          </a:effectLst>
          <a:latin typeface="+mn-lt"/>
          <a:ea typeface="+mn-ea"/>
          <a:cs typeface="+mn-cs"/>
          <a:sym typeface="Helvetica Neue Light"/>
        </a:defRPr>
      </a:lvl1pPr>
      <a:lvl2pPr indent="228600" defTabSz="584200">
        <a:defRPr sz="7200">
          <a:solidFill>
            <a:srgbClr val="FFFFFF"/>
          </a:solidFill>
          <a:effectLst>
            <a:outerShdw blurRad="50800" dist="38100" dir="5400000" rotWithShape="0">
              <a:srgbClr val="000000"/>
            </a:outerShdw>
          </a:effectLst>
          <a:latin typeface="+mn-lt"/>
          <a:ea typeface="+mn-ea"/>
          <a:cs typeface="+mn-cs"/>
          <a:sym typeface="Helvetica Neue Light"/>
        </a:defRPr>
      </a:lvl2pPr>
      <a:lvl3pPr indent="457200" defTabSz="584200">
        <a:defRPr sz="7200">
          <a:solidFill>
            <a:srgbClr val="FFFFFF"/>
          </a:solidFill>
          <a:effectLst>
            <a:outerShdw blurRad="50800" dist="38100" dir="5400000" rotWithShape="0">
              <a:srgbClr val="000000"/>
            </a:outerShdw>
          </a:effectLst>
          <a:latin typeface="+mn-lt"/>
          <a:ea typeface="+mn-ea"/>
          <a:cs typeface="+mn-cs"/>
          <a:sym typeface="Helvetica Neue Light"/>
        </a:defRPr>
      </a:lvl3pPr>
      <a:lvl4pPr indent="685800" defTabSz="584200">
        <a:defRPr sz="7200">
          <a:solidFill>
            <a:srgbClr val="FFFFFF"/>
          </a:solidFill>
          <a:effectLst>
            <a:outerShdw blurRad="50800" dist="38100" dir="5400000" rotWithShape="0">
              <a:srgbClr val="000000"/>
            </a:outerShdw>
          </a:effectLst>
          <a:latin typeface="+mn-lt"/>
          <a:ea typeface="+mn-ea"/>
          <a:cs typeface="+mn-cs"/>
          <a:sym typeface="Helvetica Neue Light"/>
        </a:defRPr>
      </a:lvl4pPr>
      <a:lvl5pPr indent="914400" defTabSz="584200">
        <a:defRPr sz="7200">
          <a:solidFill>
            <a:srgbClr val="FFFFFF"/>
          </a:solidFill>
          <a:effectLst>
            <a:outerShdw blurRad="50800" dist="38100" dir="5400000" rotWithShape="0">
              <a:srgbClr val="000000"/>
            </a:outerShdw>
          </a:effectLst>
          <a:latin typeface="+mn-lt"/>
          <a:ea typeface="+mn-ea"/>
          <a:cs typeface="+mn-cs"/>
          <a:sym typeface="Helvetica Neue Light"/>
        </a:defRPr>
      </a:lvl5pPr>
      <a:lvl6pPr indent="1143000" defTabSz="584200">
        <a:defRPr sz="7200">
          <a:solidFill>
            <a:srgbClr val="FFFFFF"/>
          </a:solidFill>
          <a:effectLst>
            <a:outerShdw blurRad="50800" dist="38100" dir="5400000" rotWithShape="0">
              <a:srgbClr val="000000"/>
            </a:outerShdw>
          </a:effectLst>
          <a:latin typeface="+mn-lt"/>
          <a:ea typeface="+mn-ea"/>
          <a:cs typeface="+mn-cs"/>
          <a:sym typeface="Helvetica Neue Light"/>
        </a:defRPr>
      </a:lvl6pPr>
      <a:lvl7pPr indent="1371600" defTabSz="584200">
        <a:defRPr sz="7200">
          <a:solidFill>
            <a:srgbClr val="FFFFFF"/>
          </a:solidFill>
          <a:effectLst>
            <a:outerShdw blurRad="50800" dist="38100" dir="5400000" rotWithShape="0">
              <a:srgbClr val="000000"/>
            </a:outerShdw>
          </a:effectLst>
          <a:latin typeface="+mn-lt"/>
          <a:ea typeface="+mn-ea"/>
          <a:cs typeface="+mn-cs"/>
          <a:sym typeface="Helvetica Neue Light"/>
        </a:defRPr>
      </a:lvl7pPr>
      <a:lvl8pPr indent="1600200" defTabSz="584200">
        <a:defRPr sz="7200">
          <a:solidFill>
            <a:srgbClr val="FFFFFF"/>
          </a:solidFill>
          <a:effectLst>
            <a:outerShdw blurRad="50800" dist="38100" dir="5400000" rotWithShape="0">
              <a:srgbClr val="000000"/>
            </a:outerShdw>
          </a:effectLst>
          <a:latin typeface="+mn-lt"/>
          <a:ea typeface="+mn-ea"/>
          <a:cs typeface="+mn-cs"/>
          <a:sym typeface="Helvetica Neue Light"/>
        </a:defRPr>
      </a:lvl8pPr>
      <a:lvl9pPr indent="1828800" defTabSz="584200">
        <a:defRPr sz="7200">
          <a:solidFill>
            <a:srgbClr val="FFFFFF"/>
          </a:solidFill>
          <a:effectLst>
            <a:outerShdw blurRad="50800" dist="38100" dir="5400000" rotWithShape="0">
              <a:srgbClr val="000000"/>
            </a:outerShdw>
          </a:effectLst>
          <a:latin typeface="+mn-lt"/>
          <a:ea typeface="+mn-ea"/>
          <a:cs typeface="+mn-cs"/>
          <a:sym typeface="Helvetica Neue Light"/>
        </a:defRPr>
      </a:lvl9pPr>
    </p:titleStyle>
    <p:bodyStyle>
      <a:lvl1pPr marL="444500" indent="-444500" defTabSz="584200">
        <a:spcBef>
          <a:spcPts val="3600"/>
        </a:spcBef>
        <a:buSzPct val="30000"/>
        <a:buBlip>
          <a:blip r:embed="rId15"/>
        </a:buBlip>
        <a:defRPr sz="3600">
          <a:solidFill>
            <a:srgbClr val="FFFFFF"/>
          </a:solidFill>
          <a:effectLst>
            <a:outerShdw blurRad="50800" dist="38100" dir="5400000" rotWithShape="0">
              <a:srgbClr val="000000"/>
            </a:outerShdw>
          </a:effectLst>
          <a:latin typeface="+mn-lt"/>
          <a:ea typeface="+mn-ea"/>
          <a:cs typeface="+mn-cs"/>
          <a:sym typeface="Helvetica Neue Light"/>
        </a:defRPr>
      </a:lvl1pPr>
      <a:lvl2pPr marL="889000" indent="-444500" defTabSz="584200">
        <a:spcBef>
          <a:spcPts val="3600"/>
        </a:spcBef>
        <a:buSzPct val="30000"/>
        <a:buBlip>
          <a:blip r:embed="rId15"/>
        </a:buBlip>
        <a:defRPr sz="3600">
          <a:solidFill>
            <a:srgbClr val="FFFFFF"/>
          </a:solidFill>
          <a:effectLst>
            <a:outerShdw blurRad="50800" dist="38100" dir="5400000" rotWithShape="0">
              <a:srgbClr val="000000"/>
            </a:outerShdw>
          </a:effectLst>
          <a:latin typeface="+mn-lt"/>
          <a:ea typeface="+mn-ea"/>
          <a:cs typeface="+mn-cs"/>
          <a:sym typeface="Helvetica Neue Light"/>
        </a:defRPr>
      </a:lvl2pPr>
      <a:lvl3pPr marL="1333500" indent="-444500" defTabSz="584200">
        <a:spcBef>
          <a:spcPts val="3600"/>
        </a:spcBef>
        <a:buSzPct val="30000"/>
        <a:buBlip>
          <a:blip r:embed="rId15"/>
        </a:buBlip>
        <a:defRPr sz="3600">
          <a:solidFill>
            <a:srgbClr val="FFFFFF"/>
          </a:solidFill>
          <a:effectLst>
            <a:outerShdw blurRad="50800" dist="38100" dir="5400000" rotWithShape="0">
              <a:srgbClr val="000000"/>
            </a:outerShdw>
          </a:effectLst>
          <a:latin typeface="+mn-lt"/>
          <a:ea typeface="+mn-ea"/>
          <a:cs typeface="+mn-cs"/>
          <a:sym typeface="Helvetica Neue Light"/>
        </a:defRPr>
      </a:lvl3pPr>
      <a:lvl4pPr marL="1778000" indent="-444500" defTabSz="584200">
        <a:spcBef>
          <a:spcPts val="3600"/>
        </a:spcBef>
        <a:buSzPct val="30000"/>
        <a:buBlip>
          <a:blip r:embed="rId15"/>
        </a:buBlip>
        <a:defRPr sz="3600">
          <a:solidFill>
            <a:srgbClr val="FFFFFF"/>
          </a:solidFill>
          <a:effectLst>
            <a:outerShdw blurRad="50800" dist="38100" dir="5400000" rotWithShape="0">
              <a:srgbClr val="000000"/>
            </a:outerShdw>
          </a:effectLst>
          <a:latin typeface="+mn-lt"/>
          <a:ea typeface="+mn-ea"/>
          <a:cs typeface="+mn-cs"/>
          <a:sym typeface="Helvetica Neue Light"/>
        </a:defRPr>
      </a:lvl4pPr>
      <a:lvl5pPr marL="2222500" indent="-444500" defTabSz="584200">
        <a:spcBef>
          <a:spcPts val="3600"/>
        </a:spcBef>
        <a:buSzPct val="30000"/>
        <a:buBlip>
          <a:blip r:embed="rId15"/>
        </a:buBlip>
        <a:defRPr sz="3600">
          <a:solidFill>
            <a:srgbClr val="FFFFFF"/>
          </a:solidFill>
          <a:effectLst>
            <a:outerShdw blurRad="50800" dist="38100" dir="5400000" rotWithShape="0">
              <a:srgbClr val="000000"/>
            </a:outerShdw>
          </a:effectLst>
          <a:latin typeface="+mn-lt"/>
          <a:ea typeface="+mn-ea"/>
          <a:cs typeface="+mn-cs"/>
          <a:sym typeface="Helvetica Neue Light"/>
        </a:defRPr>
      </a:lvl5pPr>
      <a:lvl6pPr marL="2667000" indent="-444500" defTabSz="584200">
        <a:spcBef>
          <a:spcPts val="3600"/>
        </a:spcBef>
        <a:buSzPct val="30000"/>
        <a:buBlip>
          <a:blip r:embed="rId15"/>
        </a:buBlip>
        <a:defRPr sz="3600">
          <a:solidFill>
            <a:srgbClr val="FFFFFF"/>
          </a:solidFill>
          <a:effectLst>
            <a:outerShdw blurRad="50800" dist="38100" dir="5400000" rotWithShape="0">
              <a:srgbClr val="000000"/>
            </a:outerShdw>
          </a:effectLst>
          <a:latin typeface="+mn-lt"/>
          <a:ea typeface="+mn-ea"/>
          <a:cs typeface="+mn-cs"/>
          <a:sym typeface="Helvetica Neue Light"/>
        </a:defRPr>
      </a:lvl6pPr>
      <a:lvl7pPr marL="3111500" indent="-444500" defTabSz="584200">
        <a:spcBef>
          <a:spcPts val="3600"/>
        </a:spcBef>
        <a:buSzPct val="30000"/>
        <a:buBlip>
          <a:blip r:embed="rId15"/>
        </a:buBlip>
        <a:defRPr sz="3600">
          <a:solidFill>
            <a:srgbClr val="FFFFFF"/>
          </a:solidFill>
          <a:effectLst>
            <a:outerShdw blurRad="50800" dist="38100" dir="5400000" rotWithShape="0">
              <a:srgbClr val="000000"/>
            </a:outerShdw>
          </a:effectLst>
          <a:latin typeface="+mn-lt"/>
          <a:ea typeface="+mn-ea"/>
          <a:cs typeface="+mn-cs"/>
          <a:sym typeface="Helvetica Neue Light"/>
        </a:defRPr>
      </a:lvl7pPr>
      <a:lvl8pPr marL="3556000" indent="-444500" defTabSz="584200">
        <a:spcBef>
          <a:spcPts val="3600"/>
        </a:spcBef>
        <a:buSzPct val="30000"/>
        <a:buBlip>
          <a:blip r:embed="rId15"/>
        </a:buBlip>
        <a:defRPr sz="3600">
          <a:solidFill>
            <a:srgbClr val="FFFFFF"/>
          </a:solidFill>
          <a:effectLst>
            <a:outerShdw blurRad="50800" dist="38100" dir="5400000" rotWithShape="0">
              <a:srgbClr val="000000"/>
            </a:outerShdw>
          </a:effectLst>
          <a:latin typeface="+mn-lt"/>
          <a:ea typeface="+mn-ea"/>
          <a:cs typeface="+mn-cs"/>
          <a:sym typeface="Helvetica Neue Light"/>
        </a:defRPr>
      </a:lvl8pPr>
      <a:lvl9pPr marL="4000500" indent="-444500" defTabSz="584200">
        <a:spcBef>
          <a:spcPts val="3600"/>
        </a:spcBef>
        <a:buSzPct val="30000"/>
        <a:buBlip>
          <a:blip r:embed="rId15"/>
        </a:buBlip>
        <a:defRPr sz="3600">
          <a:solidFill>
            <a:srgbClr val="FFFFFF"/>
          </a:solidFill>
          <a:effectLst>
            <a:outerShdw blurRad="50800" dist="38100" dir="5400000" rotWithShape="0">
              <a:srgbClr val="000000"/>
            </a:outerShdw>
          </a:effectLst>
          <a:latin typeface="+mn-lt"/>
          <a:ea typeface="+mn-ea"/>
          <a:cs typeface="+mn-cs"/>
          <a:sym typeface="Helvetica Neue Light"/>
        </a:defRPr>
      </a:lvl9pPr>
    </p:bodyStyle>
    <p:otherStyle>
      <a:lvl1pPr algn="r" defTabSz="584200">
        <a:defRPr sz="1400" b="1">
          <a:solidFill>
            <a:schemeClr val="tx1"/>
          </a:solidFill>
          <a:latin typeface="+mn-lt"/>
          <a:ea typeface="+mn-ea"/>
          <a:cs typeface="+mn-cs"/>
          <a:sym typeface="Helvetica Neue"/>
        </a:defRPr>
      </a:lvl1pPr>
      <a:lvl2pPr indent="228600" algn="r" defTabSz="584200">
        <a:defRPr sz="1400" b="1">
          <a:solidFill>
            <a:schemeClr val="tx1"/>
          </a:solidFill>
          <a:latin typeface="+mn-lt"/>
          <a:ea typeface="+mn-ea"/>
          <a:cs typeface="+mn-cs"/>
          <a:sym typeface="Helvetica Neue"/>
        </a:defRPr>
      </a:lvl2pPr>
      <a:lvl3pPr indent="457200" algn="r" defTabSz="584200">
        <a:defRPr sz="1400" b="1">
          <a:solidFill>
            <a:schemeClr val="tx1"/>
          </a:solidFill>
          <a:latin typeface="+mn-lt"/>
          <a:ea typeface="+mn-ea"/>
          <a:cs typeface="+mn-cs"/>
          <a:sym typeface="Helvetica Neue"/>
        </a:defRPr>
      </a:lvl3pPr>
      <a:lvl4pPr indent="685800" algn="r" defTabSz="584200">
        <a:defRPr sz="1400" b="1">
          <a:solidFill>
            <a:schemeClr val="tx1"/>
          </a:solidFill>
          <a:latin typeface="+mn-lt"/>
          <a:ea typeface="+mn-ea"/>
          <a:cs typeface="+mn-cs"/>
          <a:sym typeface="Helvetica Neue"/>
        </a:defRPr>
      </a:lvl4pPr>
      <a:lvl5pPr indent="914400" algn="r" defTabSz="584200">
        <a:defRPr sz="1400" b="1">
          <a:solidFill>
            <a:schemeClr val="tx1"/>
          </a:solidFill>
          <a:latin typeface="+mn-lt"/>
          <a:ea typeface="+mn-ea"/>
          <a:cs typeface="+mn-cs"/>
          <a:sym typeface="Helvetica Neue"/>
        </a:defRPr>
      </a:lvl5pPr>
      <a:lvl6pPr indent="1143000" algn="r" defTabSz="584200">
        <a:defRPr sz="1400" b="1">
          <a:solidFill>
            <a:schemeClr val="tx1"/>
          </a:solidFill>
          <a:latin typeface="+mn-lt"/>
          <a:ea typeface="+mn-ea"/>
          <a:cs typeface="+mn-cs"/>
          <a:sym typeface="Helvetica Neue"/>
        </a:defRPr>
      </a:lvl6pPr>
      <a:lvl7pPr indent="1371600" algn="r" defTabSz="584200">
        <a:defRPr sz="1400" b="1">
          <a:solidFill>
            <a:schemeClr val="tx1"/>
          </a:solidFill>
          <a:latin typeface="+mn-lt"/>
          <a:ea typeface="+mn-ea"/>
          <a:cs typeface="+mn-cs"/>
          <a:sym typeface="Helvetica Neue"/>
        </a:defRPr>
      </a:lvl7pPr>
      <a:lvl8pPr indent="1600200" algn="r" defTabSz="584200">
        <a:defRPr sz="1400" b="1">
          <a:solidFill>
            <a:schemeClr val="tx1"/>
          </a:solidFill>
          <a:latin typeface="+mn-lt"/>
          <a:ea typeface="+mn-ea"/>
          <a:cs typeface="+mn-cs"/>
          <a:sym typeface="Helvetica Neue"/>
        </a:defRPr>
      </a:lvl8pPr>
      <a:lvl9pPr indent="1828800" algn="r" defTabSz="584200">
        <a:defRPr sz="1400" b="1">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t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p:nvPr>
        </p:nvSpPr>
        <p:spPr>
          <a:xfrm>
            <a:off x="850900" y="7269896"/>
            <a:ext cx="11303000" cy="1207134"/>
          </a:xfrm>
          <a:prstGeom prst="rect">
            <a:avLst/>
          </a:prstGeom>
        </p:spPr>
        <p:txBody>
          <a:bodyPr/>
          <a:lstStyle>
            <a:lvl1pPr algn="ctr"/>
          </a:lstStyle>
          <a:p>
            <a:pPr lvl="0">
              <a:defRPr sz="1800">
                <a:solidFill>
                  <a:srgbClr val="000000"/>
                </a:solidFill>
                <a:effectLst/>
              </a:defRPr>
            </a:pPr>
            <a:r>
              <a:rPr sz="7200">
                <a:solidFill>
                  <a:srgbClr val="FFFFFF"/>
                </a:solidFill>
                <a:effectLst>
                  <a:outerShdw blurRad="50800" dist="38100" dir="5400000" rotWithShape="0">
                    <a:srgbClr val="000000"/>
                  </a:outerShdw>
                </a:effectLst>
              </a:rPr>
              <a:t>Security Anti-Patterns</a:t>
            </a:r>
          </a:p>
        </p:txBody>
      </p:sp>
      <p:sp>
        <p:nvSpPr>
          <p:cNvPr id="34" name="Shape 34"/>
          <p:cNvSpPr>
            <a:spLocks noGrp="1"/>
          </p:cNvSpPr>
          <p:nvPr>
            <p:ph type="body" idx="1"/>
          </p:nvPr>
        </p:nvSpPr>
        <p:spPr>
          <a:xfrm>
            <a:off x="850900" y="8777468"/>
            <a:ext cx="11303000" cy="791988"/>
          </a:xfrm>
          <a:prstGeom prst="rect">
            <a:avLst/>
          </a:prstGeom>
        </p:spPr>
        <p:txBody>
          <a:bodyPr/>
          <a:lstStyle>
            <a:lvl1pPr algn="ctr"/>
          </a:lstStyle>
          <a:p>
            <a:pPr lvl="0">
              <a:defRPr sz="1800">
                <a:solidFill>
                  <a:srgbClr val="000000"/>
                </a:solidFill>
                <a:effectLst/>
              </a:defRPr>
            </a:pPr>
            <a:r>
              <a:rPr sz="4200">
                <a:solidFill>
                  <a:srgbClr val="73BFFF"/>
                </a:solidFill>
                <a:effectLst>
                  <a:outerShdw blurRad="50800" dist="38100" dir="5400000" rotWithShape="0">
                    <a:srgbClr val="000000"/>
                  </a:outerShdw>
                </a:effectLst>
              </a:rPr>
              <a:t>Barry Anderson</a:t>
            </a:r>
          </a:p>
        </p:txBody>
      </p:sp>
      <p:pic>
        <p:nvPicPr>
          <p:cNvPr id="35" name="pasted-image.tif"/>
          <p:cNvPicPr/>
          <p:nvPr/>
        </p:nvPicPr>
        <p:blipFill>
          <a:blip r:embed="rId2">
            <a:extLst/>
          </a:blip>
          <a:stretch>
            <a:fillRect/>
          </a:stretch>
        </p:blipFill>
        <p:spPr>
          <a:xfrm>
            <a:off x="1693393" y="250288"/>
            <a:ext cx="9618014" cy="6719171"/>
          </a:xfrm>
          <a:prstGeom prst="rect">
            <a:avLst/>
          </a:prstGeom>
          <a:ln w="12700">
            <a:miter lim="400000"/>
          </a:ln>
        </p:spPr>
      </p:pic>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Landing VPNs on a firewall</a:t>
            </a:r>
          </a:p>
        </p:txBody>
      </p:sp>
      <p:sp>
        <p:nvSpPr>
          <p:cNvPr id="68" name="Shape 68"/>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69" name="Shape 69"/>
          <p:cNvSpPr/>
          <p:nvPr/>
        </p:nvSpPr>
        <p:spPr>
          <a:xfrm>
            <a:off x="787400" y="5934290"/>
            <a:ext cx="11430000"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dirty="0">
                <a:solidFill>
                  <a:srgbClr val="FFFFFF"/>
                </a:solidFill>
                <a:effectLst>
                  <a:outerShdw blurRad="50800" dist="38100" dir="5400000" rotWithShape="0">
                    <a:srgbClr val="000000"/>
                  </a:outerShdw>
                </a:effectLst>
              </a:rPr>
              <a:t>Anyone remember the Check Point SecuRemote tunnelling vulnerability? </a:t>
            </a:r>
          </a:p>
        </p:txBody>
      </p:sp>
      <p:sp>
        <p:nvSpPr>
          <p:cNvPr id="70" name="Shape 70"/>
          <p:cNvSpPr/>
          <p:nvPr/>
        </p:nvSpPr>
        <p:spPr>
          <a:xfrm>
            <a:off x="787400" y="2351579"/>
            <a:ext cx="11430000" cy="187751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Where the firewall that terminates VPNs is the device with the rules protecting the destination server.</a:t>
            </a:r>
          </a:p>
        </p:txBody>
      </p:sp>
    </p:spTree>
  </p:cSld>
  <p:clrMapOvr>
    <a:masterClrMapping/>
  </p:clrMapOvr>
  <p:transition xmlns:p14="http://schemas.microsoft.com/office/powerpoint/2010/mai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Flat DHCP/dynamic DNS scopes </a:t>
            </a:r>
          </a:p>
        </p:txBody>
      </p:sp>
      <p:sp>
        <p:nvSpPr>
          <p:cNvPr id="73" name="Shape 73"/>
          <p:cNvSpPr>
            <a:spLocks noGrp="1"/>
          </p:cNvSpPr>
          <p:nvPr>
            <p:ph type="body" idx="1"/>
          </p:nvPr>
        </p:nvSpPr>
        <p:spPr>
          <a:xfrm>
            <a:off x="787399" y="2534317"/>
            <a:ext cx="11430001" cy="1877518"/>
          </a:xfrm>
          <a:prstGeom prst="rect">
            <a:avLst/>
          </a:prstGeom>
        </p:spPr>
        <p:txBody>
          <a:bodyPr/>
          <a:lstStyle>
            <a:lvl1pPr>
              <a:buBlip>
                <a:blip r:embed="rId2"/>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When any box that connects to your network gets a name in the same scope as e.g. your servers.</a:t>
            </a:r>
          </a:p>
        </p:txBody>
      </p:sp>
      <p:sp>
        <p:nvSpPr>
          <p:cNvPr id="74" name="Shape 74"/>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75" name="Shape 75"/>
          <p:cNvSpPr/>
          <p:nvPr/>
        </p:nvSpPr>
        <p:spPr>
          <a:xfrm>
            <a:off x="800189" y="6345449"/>
            <a:ext cx="11430001"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337820" indent="-337820" algn="l" defTabSz="443991">
              <a:spcBef>
                <a:spcPts val="2700"/>
              </a:spcBef>
              <a:buSzPct val="30000"/>
              <a:buBlip>
                <a:blip r:embed="rId2"/>
              </a:buBlip>
              <a:defRPr sz="2736">
                <a:effectLst>
                  <a:outerShdw blurRad="38608" dist="28956" dir="5400000" rotWithShape="0">
                    <a:srgbClr val="000000"/>
                  </a:outerShdw>
                </a:effectLst>
              </a:defRPr>
            </a:lvl1pPr>
          </a:lstStyle>
          <a:p>
            <a:pPr lvl="0">
              <a:defRPr sz="1800">
                <a:solidFill>
                  <a:srgbClr val="000000"/>
                </a:solidFill>
                <a:effectLst/>
              </a:defRPr>
            </a:pPr>
            <a:r>
              <a:rPr sz="2736">
                <a:solidFill>
                  <a:srgbClr val="FFFFFF"/>
                </a:solidFill>
                <a:effectLst>
                  <a:outerShdw blurRad="38608" dist="28956" dir="5400000" rotWithShape="0">
                    <a:srgbClr val="000000"/>
                  </a:outerShdw>
                </a:effectLst>
              </a:rPr>
              <a:t>Because when the contractor with the shiny apple laptop that's so cool he named it after a comic-book character, connects it to the network where the people who named your B2B server liked the same character, your B2B server suddenly goes off the air and nobody can work out why.</a:t>
            </a:r>
          </a:p>
        </p:txBody>
      </p:sp>
    </p:spTree>
  </p:cSld>
  <p:clrMapOvr>
    <a:masterClrMapping/>
  </p:clrMapOvr>
  <p:transition xmlns:p14="http://schemas.microsoft.com/office/powerpoint/2010/mai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Marketechture</a:t>
            </a:r>
          </a:p>
        </p:txBody>
      </p:sp>
      <p:sp>
        <p:nvSpPr>
          <p:cNvPr id="78" name="Shape 78"/>
          <p:cNvSpPr>
            <a:spLocks noGrp="1"/>
          </p:cNvSpPr>
          <p:nvPr>
            <p:ph type="body" idx="1"/>
          </p:nvPr>
        </p:nvSpPr>
        <p:spPr>
          <a:xfrm>
            <a:off x="787399" y="2534317"/>
            <a:ext cx="11430001" cy="1877518"/>
          </a:xfrm>
          <a:prstGeom prst="rect">
            <a:avLst/>
          </a:prstGeom>
        </p:spPr>
        <p:txBody>
          <a:bodyPr/>
          <a:lstStyle>
            <a:lvl1pPr>
              <a:buBlip>
                <a:blip r:embed="rId2"/>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When you allow your vendors to determine the shape of your network.</a:t>
            </a:r>
          </a:p>
        </p:txBody>
      </p:sp>
      <p:sp>
        <p:nvSpPr>
          <p:cNvPr id="79" name="Shape 79"/>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80" name="Shape 80"/>
          <p:cNvSpPr/>
          <p:nvPr/>
        </p:nvSpPr>
        <p:spPr>
          <a:xfrm>
            <a:off x="800189" y="6345449"/>
            <a:ext cx="11430001"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marL="413384" lvl="0" indent="-413384" algn="l" defTabSz="543305">
              <a:spcBef>
                <a:spcPts val="3300"/>
              </a:spcBef>
              <a:buSzPct val="30000"/>
              <a:buBlip>
                <a:blip r:embed="rId2"/>
              </a:buBlip>
              <a:defRPr sz="1800">
                <a:solidFill>
                  <a:srgbClr val="000000"/>
                </a:solidFill>
                <a:effectLst/>
              </a:defRPr>
            </a:pPr>
            <a:r>
              <a:rPr sz="3348">
                <a:solidFill>
                  <a:srgbClr val="FFFFFF"/>
                </a:solidFill>
                <a:effectLst>
                  <a:outerShdw blurRad="47244" dist="35433" dir="5400000" rotWithShape="0">
                    <a:srgbClr val="000000"/>
                  </a:outerShdw>
                </a:effectLst>
              </a:rPr>
              <a:t>Because your architecture is an expression of your strategy. </a:t>
            </a:r>
          </a:p>
          <a:p>
            <a:pPr marL="413384" lvl="0" indent="-413384" algn="l" defTabSz="543305">
              <a:spcBef>
                <a:spcPts val="3300"/>
              </a:spcBef>
              <a:buSzPct val="30000"/>
              <a:buBlip>
                <a:blip r:embed="rId2"/>
              </a:buBlip>
              <a:defRPr sz="1800">
                <a:solidFill>
                  <a:srgbClr val="000000"/>
                </a:solidFill>
                <a:effectLst/>
              </a:defRPr>
            </a:pPr>
            <a:r>
              <a:rPr sz="3348">
                <a:solidFill>
                  <a:srgbClr val="FFFFFF"/>
                </a:solidFill>
                <a:effectLst>
                  <a:outerShdw blurRad="47244" dist="35433" dir="5400000" rotWithShape="0">
                    <a:srgbClr val="000000"/>
                  </a:outerShdw>
                </a:effectLst>
              </a:rPr>
              <a:t>"...form ever follows function" -- Louis Sullivan</a:t>
            </a:r>
          </a:p>
        </p:txBody>
      </p:sp>
    </p:spTree>
  </p:cSld>
  <p:clrMapOvr>
    <a:masterClrMapping/>
  </p:clrMapOvr>
  <p:transition xmlns:p14="http://schemas.microsoft.com/office/powerpoint/2010/mai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"So where do I connect up?"</a:t>
            </a:r>
          </a:p>
        </p:txBody>
      </p:sp>
      <p:sp>
        <p:nvSpPr>
          <p:cNvPr id="83" name="Shape 83"/>
          <p:cNvSpPr>
            <a:spLocks noGrp="1"/>
          </p:cNvSpPr>
          <p:nvPr>
            <p:ph type="body" idx="1"/>
          </p:nvPr>
        </p:nvSpPr>
        <p:spPr>
          <a:xfrm>
            <a:off x="787399" y="2578249"/>
            <a:ext cx="11430001" cy="1877519"/>
          </a:xfrm>
          <a:prstGeom prst="rect">
            <a:avLst/>
          </a:prstGeom>
        </p:spPr>
        <p:txBody>
          <a:bodyPr/>
          <a:lstStyle>
            <a:lvl1pPr>
              <a:buBlip>
                <a:blip r:embed="rId3"/>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Allowing anyone to plug an unsecured endpoint into your network.</a:t>
            </a:r>
          </a:p>
        </p:txBody>
      </p:sp>
      <p:sp>
        <p:nvSpPr>
          <p:cNvPr id="84" name="Shape 84"/>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85" name="Shape 85"/>
          <p:cNvSpPr/>
          <p:nvPr/>
        </p:nvSpPr>
        <p:spPr>
          <a:xfrm>
            <a:off x="787400" y="5957131"/>
            <a:ext cx="11430000" cy="243334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3"/>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Because they don't have your controls!</a:t>
            </a:r>
          </a:p>
        </p:txBody>
      </p:sp>
    </p:spTree>
  </p:cSld>
  <p:clrMapOvr>
    <a:masterClrMapping/>
  </p:clrMapOvr>
  <p:transition xmlns:p14="http://schemas.microsoft.com/office/powerpoint/2010/mai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Behavioural - Community</a:t>
            </a:r>
          </a:p>
        </p:txBody>
      </p:sp>
    </p:spTree>
  </p:cSld>
  <p:clrMapOvr>
    <a:masterClrMapping/>
  </p:clrMapOvr>
  <p:transition xmlns:p14="http://schemas.microsoft.com/office/powerpoint/2010/mai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Victim Blaming</a:t>
            </a:r>
          </a:p>
        </p:txBody>
      </p:sp>
      <p:sp>
        <p:nvSpPr>
          <p:cNvPr id="92" name="Shape 92"/>
          <p:cNvSpPr>
            <a:spLocks noGrp="1"/>
          </p:cNvSpPr>
          <p:nvPr>
            <p:ph type="body" idx="1"/>
          </p:nvPr>
        </p:nvSpPr>
        <p:spPr>
          <a:prstGeom prst="rect">
            <a:avLst/>
          </a:prstGeom>
        </p:spPr>
        <p:txBody>
          <a:bodyPr/>
          <a:lstStyle>
            <a:lvl1pPr>
              <a:buBlip>
                <a:blip r:embed="rId2"/>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Can you imagine if a surgeon blamed the patient for a failure to provide effective care?</a:t>
            </a:r>
          </a:p>
        </p:txBody>
      </p:sp>
    </p:spTree>
  </p:cSld>
  <p:clrMapOvr>
    <a:masterClrMapping/>
  </p:clrMapOvr>
  <p:transition xmlns:p14="http://schemas.microsoft.com/office/powerpoint/2010/mai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Behavioural - Organisational</a:t>
            </a:r>
          </a:p>
        </p:txBody>
      </p:sp>
    </p:spTree>
  </p:cSld>
  <p:clrMapOvr>
    <a:masterClrMapping/>
  </p:clrMapOvr>
  <p:transition xmlns:p14="http://schemas.microsoft.com/office/powerpoint/2010/mai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Pig in a poke</a:t>
            </a:r>
          </a:p>
        </p:txBody>
      </p:sp>
      <p:sp>
        <p:nvSpPr>
          <p:cNvPr id="97" name="Shape 97"/>
          <p:cNvSpPr>
            <a:spLocks noGrp="1"/>
          </p:cNvSpPr>
          <p:nvPr>
            <p:ph type="body" idx="1"/>
          </p:nvPr>
        </p:nvSpPr>
        <p:spPr>
          <a:xfrm>
            <a:off x="787400" y="2715302"/>
            <a:ext cx="11430001" cy="1877519"/>
          </a:xfrm>
          <a:prstGeom prst="rect">
            <a:avLst/>
          </a:prstGeom>
        </p:spPr>
        <p:txBody>
          <a:bodyPr/>
          <a:lstStyle>
            <a:lvl1pPr marL="328929" indent="-328929" defTabSz="432308">
              <a:spcBef>
                <a:spcPts val="2600"/>
              </a:spcBef>
              <a:buBlip>
                <a:blip r:embed="rId2"/>
              </a:buBlip>
              <a:defRPr sz="2664">
                <a:effectLst>
                  <a:outerShdw blurRad="37592" dist="28194" dir="5400000" rotWithShape="0">
                    <a:srgbClr val="000000"/>
                  </a:outerShdw>
                </a:effectLst>
              </a:defRPr>
            </a:lvl1pPr>
          </a:lstStyle>
          <a:p>
            <a:pPr lvl="0">
              <a:defRPr sz="1800">
                <a:solidFill>
                  <a:srgbClr val="000000"/>
                </a:solidFill>
                <a:effectLst/>
              </a:defRPr>
            </a:pPr>
            <a:r>
              <a:rPr sz="2664">
                <a:solidFill>
                  <a:srgbClr val="FFFFFF"/>
                </a:solidFill>
                <a:effectLst>
                  <a:outerShdw blurRad="37592" dist="28194" dir="5400000" rotWithShape="0">
                    <a:srgbClr val="000000"/>
                  </a:outerShdw>
                </a:effectLst>
              </a:rPr>
              <a:t>Wikipedia: An offering or deal that is foolishly accepted without being examined first. Origin a confidence trick originating in the Late Middle Ages, when meat was scarce, but cats and dogs (puppies) were not. Selecting a vendor product without running a shoot out (at the vendor's expense).</a:t>
            </a:r>
          </a:p>
        </p:txBody>
      </p:sp>
      <p:sp>
        <p:nvSpPr>
          <p:cNvPr id="98" name="Shape 98"/>
          <p:cNvSpPr/>
          <p:nvPr/>
        </p:nvSpPr>
        <p:spPr>
          <a:xfrm>
            <a:off x="787399" y="4799023"/>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99" name="Shape 99"/>
          <p:cNvSpPr/>
          <p:nvPr/>
        </p:nvSpPr>
        <p:spPr>
          <a:xfrm>
            <a:off x="787400" y="6345449"/>
            <a:ext cx="11430000"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Because if you don't have the cajones to admit your mistake, five years later, your company is still paying maintenance on that purchase.</a:t>
            </a:r>
          </a:p>
        </p:txBody>
      </p:sp>
    </p:spTree>
  </p:cSld>
  <p:clrMapOvr>
    <a:masterClrMapping/>
  </p:clrMapOvr>
  <p:transition xmlns:p14="http://schemas.microsoft.com/office/powerpoint/2010/mai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Magic Silver Bullet Thinking</a:t>
            </a:r>
          </a:p>
        </p:txBody>
      </p:sp>
      <p:sp>
        <p:nvSpPr>
          <p:cNvPr id="102" name="Shape 102"/>
          <p:cNvSpPr>
            <a:spLocks noGrp="1"/>
          </p:cNvSpPr>
          <p:nvPr>
            <p:ph type="body" idx="1"/>
          </p:nvPr>
        </p:nvSpPr>
        <p:spPr>
          <a:xfrm>
            <a:off x="787400" y="2715302"/>
            <a:ext cx="11430001" cy="1877519"/>
          </a:xfrm>
          <a:prstGeom prst="rect">
            <a:avLst/>
          </a:prstGeom>
        </p:spPr>
        <p:txBody>
          <a:bodyPr/>
          <a:lstStyle>
            <a:lvl1pPr>
              <a:buBlip>
                <a:blip r:embed="rId3"/>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Similar to Pig in a Poke, buying a vendor product/story without running a PoC (at the vendor's expense).</a:t>
            </a:r>
          </a:p>
        </p:txBody>
      </p:sp>
      <p:sp>
        <p:nvSpPr>
          <p:cNvPr id="103" name="Shape 103"/>
          <p:cNvSpPr/>
          <p:nvPr/>
        </p:nvSpPr>
        <p:spPr>
          <a:xfrm>
            <a:off x="787399" y="4799023"/>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04" name="Shape 104"/>
          <p:cNvSpPr/>
          <p:nvPr/>
        </p:nvSpPr>
        <p:spPr>
          <a:xfrm>
            <a:off x="787400" y="6345449"/>
            <a:ext cx="11430000"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360045" indent="-360045" algn="l" defTabSz="473201">
              <a:spcBef>
                <a:spcPts val="2900"/>
              </a:spcBef>
              <a:buSzPct val="30000"/>
              <a:buBlip>
                <a:blip r:embed="rId3"/>
              </a:buBlip>
              <a:defRPr sz="2916">
                <a:effectLst>
                  <a:outerShdw blurRad="41148" dist="30861" dir="5400000" rotWithShape="0">
                    <a:srgbClr val="000000"/>
                  </a:outerShdw>
                </a:effectLst>
              </a:defRPr>
            </a:lvl1pPr>
          </a:lstStyle>
          <a:p>
            <a:pPr lvl="0">
              <a:defRPr sz="1800">
                <a:solidFill>
                  <a:srgbClr val="000000"/>
                </a:solidFill>
                <a:effectLst/>
              </a:defRPr>
            </a:pPr>
            <a:r>
              <a:rPr sz="2916">
                <a:solidFill>
                  <a:srgbClr val="FFFFFF"/>
                </a:solidFill>
                <a:effectLst>
                  <a:outerShdw blurRad="41148" dist="30861" dir="5400000" rotWithShape="0">
                    <a:srgbClr val="000000"/>
                  </a:outerShdw>
                </a:effectLst>
              </a:rPr>
              <a:t>Because you never build the capability to deal with the real problems, instead wasting resources deploying products that never get used when you realise they're not a silver bullet after all. (The problem is the thinking, not the product.)</a:t>
            </a:r>
          </a:p>
        </p:txBody>
      </p:sp>
    </p:spTree>
  </p:cSld>
  <p:clrMapOvr>
    <a:masterClrMapping/>
  </p:clrMapOvr>
  <p:transition xmlns:p14="http://schemas.microsoft.com/office/powerpoint/2010/mai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Impedance Mismatch</a:t>
            </a:r>
          </a:p>
        </p:txBody>
      </p:sp>
      <p:sp>
        <p:nvSpPr>
          <p:cNvPr id="109" name="Shape 109"/>
          <p:cNvSpPr>
            <a:spLocks noGrp="1"/>
          </p:cNvSpPr>
          <p:nvPr>
            <p:ph type="body" idx="1"/>
          </p:nvPr>
        </p:nvSpPr>
        <p:spPr>
          <a:xfrm>
            <a:off x="787400" y="2715302"/>
            <a:ext cx="11430001" cy="1877519"/>
          </a:xfrm>
          <a:prstGeom prst="rect">
            <a:avLst/>
          </a:prstGeom>
        </p:spPr>
        <p:txBody>
          <a:bodyPr/>
          <a:lstStyle>
            <a:lvl1pPr>
              <a:buBlip>
                <a:blip r:embed="rId3"/>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Interposing a vendor who you pay a support contract to between yourself and the manufacturer (who they pay on a per-incident basis.)</a:t>
            </a:r>
          </a:p>
        </p:txBody>
      </p:sp>
      <p:sp>
        <p:nvSpPr>
          <p:cNvPr id="110" name="Shape 110"/>
          <p:cNvSpPr/>
          <p:nvPr/>
        </p:nvSpPr>
        <p:spPr>
          <a:xfrm>
            <a:off x="787399" y="4799023"/>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11" name="Shape 111"/>
          <p:cNvSpPr/>
          <p:nvPr/>
        </p:nvSpPr>
        <p:spPr>
          <a:xfrm>
            <a:off x="787400" y="6345449"/>
            <a:ext cx="11430000"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3"/>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Because you're never sure whether a problem gets reported back to the manufacturer or not - and with security-related bugs, you can't afford that.</a:t>
            </a:r>
          </a:p>
        </p:txBody>
      </p:sp>
    </p:spTree>
  </p:cSld>
  <p:clrMapOvr>
    <a:masterClrMapping/>
  </p:clrMapOvr>
  <p:transition xmlns:p14="http://schemas.microsoft.com/office/powerpoint/2010/mai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What is this talk about</a:t>
            </a:r>
          </a:p>
        </p:txBody>
      </p:sp>
      <p:sp>
        <p:nvSpPr>
          <p:cNvPr id="38" name="Shape 38"/>
          <p:cNvSpPr>
            <a:spLocks noGrp="1"/>
          </p:cNvSpPr>
          <p:nvPr>
            <p:ph type="body" idx="1"/>
          </p:nvPr>
        </p:nvSpPr>
        <p:spPr>
          <a:prstGeom prst="rect">
            <a:avLst/>
          </a:prstGeom>
        </p:spPr>
        <p:txBody>
          <a:bodyPr/>
          <a:lstStyle/>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Learning from failure</a:t>
            </a:r>
          </a:p>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Starting a conversation</a:t>
            </a:r>
          </a:p>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Holding ourselves to account</a:t>
            </a:r>
          </a:p>
        </p:txBody>
      </p:sp>
    </p:spTree>
  </p:cSld>
  <p:clrMapOvr>
    <a:masterClrMapping/>
  </p:clrMapOvr>
  <p:transition xmlns:p14="http://schemas.microsoft.com/office/powerpoint/2010/mai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Outsourcing</a:t>
            </a:r>
          </a:p>
        </p:txBody>
      </p:sp>
      <p:sp>
        <p:nvSpPr>
          <p:cNvPr id="116" name="Shape 116"/>
          <p:cNvSpPr>
            <a:spLocks noGrp="1"/>
          </p:cNvSpPr>
          <p:nvPr>
            <p:ph type="body" idx="1"/>
          </p:nvPr>
        </p:nvSpPr>
        <p:spPr>
          <a:xfrm>
            <a:off x="787400" y="2715302"/>
            <a:ext cx="11430001" cy="1877519"/>
          </a:xfrm>
          <a:prstGeom prst="rect">
            <a:avLst/>
          </a:prstGeom>
        </p:spPr>
        <p:txBody>
          <a:bodyPr/>
          <a:lstStyle>
            <a:lvl1pPr marL="360045" indent="-360045" defTabSz="473201">
              <a:spcBef>
                <a:spcPts val="2900"/>
              </a:spcBef>
              <a:buBlip>
                <a:blip r:embed="rId3"/>
              </a:buBlip>
              <a:defRPr sz="2916">
                <a:effectLst>
                  <a:outerShdw blurRad="41148" dist="30861" dir="5400000" rotWithShape="0">
                    <a:srgbClr val="000000"/>
                  </a:outerShdw>
                </a:effectLst>
              </a:defRPr>
            </a:lvl1pPr>
          </a:lstStyle>
          <a:p>
            <a:pPr lvl="0">
              <a:defRPr sz="1800">
                <a:solidFill>
                  <a:srgbClr val="000000"/>
                </a:solidFill>
                <a:effectLst/>
              </a:defRPr>
            </a:pPr>
            <a:r>
              <a:rPr sz="2916">
                <a:solidFill>
                  <a:srgbClr val="FFFFFF"/>
                </a:solidFill>
                <a:effectLst>
                  <a:outerShdw blurRad="41148" dist="30861" dir="5400000" rotWithShape="0">
                    <a:srgbClr val="000000"/>
                  </a:outerShdw>
                </a:effectLst>
              </a:rPr>
              <a:t>outsourcing to &lt;insert global IT services company here&gt; (where your servers end up being managed from China - which may be the case for a lot of companies anyway, but they're not usually paying for it!)</a:t>
            </a:r>
          </a:p>
        </p:txBody>
      </p:sp>
      <p:sp>
        <p:nvSpPr>
          <p:cNvPr id="117" name="Shape 117"/>
          <p:cNvSpPr/>
          <p:nvPr/>
        </p:nvSpPr>
        <p:spPr>
          <a:xfrm>
            <a:off x="787399" y="4799023"/>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18" name="Shape 118"/>
          <p:cNvSpPr/>
          <p:nvPr/>
        </p:nvSpPr>
        <p:spPr>
          <a:xfrm>
            <a:off x="787400" y="6010430"/>
            <a:ext cx="11430000" cy="187751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3"/>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Because if your company doesn't make widgets, IT is your core business.</a:t>
            </a:r>
          </a:p>
        </p:txBody>
      </p:sp>
      <p:sp>
        <p:nvSpPr>
          <p:cNvPr id="119" name="Shape 119"/>
          <p:cNvSpPr/>
          <p:nvPr/>
        </p:nvSpPr>
        <p:spPr>
          <a:xfrm>
            <a:off x="787399" y="7520458"/>
            <a:ext cx="11430001" cy="187751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3"/>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Because if you can't successfully manage the delivery of something, what makes you think you can successfully manage its delivery with even less control?</a:t>
            </a:r>
          </a:p>
        </p:txBody>
      </p:sp>
    </p:spTree>
  </p:cSld>
  <p:clrMapOvr>
    <a:masterClrMapping/>
  </p:clrMapOvr>
  <p:transition xmlns:p14="http://schemas.microsoft.com/office/powerpoint/2010/mai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Strategic Sourcing</a:t>
            </a:r>
          </a:p>
        </p:txBody>
      </p:sp>
      <p:sp>
        <p:nvSpPr>
          <p:cNvPr id="124" name="Shape 124"/>
          <p:cNvSpPr>
            <a:spLocks noGrp="1"/>
          </p:cNvSpPr>
          <p:nvPr>
            <p:ph type="body" idx="1"/>
          </p:nvPr>
        </p:nvSpPr>
        <p:spPr>
          <a:xfrm>
            <a:off x="787400" y="2448811"/>
            <a:ext cx="11430000" cy="2364818"/>
          </a:xfrm>
          <a:prstGeom prst="rect">
            <a:avLst/>
          </a:prstGeom>
        </p:spPr>
        <p:txBody>
          <a:bodyPr/>
          <a:lstStyle/>
          <a:p>
            <a:pPr marL="311150" lvl="0" indent="-311150" defTabSz="408940">
              <a:spcBef>
                <a:spcPts val="2500"/>
              </a:spcBef>
              <a:buBlip>
                <a:blip r:embed="rId2"/>
              </a:buBlip>
              <a:defRPr sz="1800">
                <a:solidFill>
                  <a:srgbClr val="000000"/>
                </a:solidFill>
                <a:effectLst/>
              </a:defRPr>
            </a:pPr>
            <a:r>
              <a:rPr sz="2520">
                <a:solidFill>
                  <a:srgbClr val="FFFFFF"/>
                </a:solidFill>
                <a:effectLst>
                  <a:outerShdw blurRad="35560" dist="26669" dir="5400000" rotWithShape="0">
                    <a:srgbClr val="000000"/>
                  </a:outerShdw>
                </a:effectLst>
              </a:rPr>
              <a:t>an institutional procurement process that continuously improves and re-evaluates the purchasing activities of a company.</a:t>
            </a:r>
          </a:p>
          <a:p>
            <a:pPr marL="311150" lvl="0" indent="-311150" defTabSz="408940">
              <a:spcBef>
                <a:spcPts val="2500"/>
              </a:spcBef>
              <a:buBlip>
                <a:blip r:embed="rId2"/>
              </a:buBlip>
              <a:defRPr sz="1800">
                <a:solidFill>
                  <a:srgbClr val="000000"/>
                </a:solidFill>
                <a:effectLst/>
              </a:defRPr>
            </a:pPr>
            <a:r>
              <a:rPr sz="2520">
                <a:solidFill>
                  <a:srgbClr val="FFFFFF"/>
                </a:solidFill>
                <a:effectLst>
                  <a:outerShdw blurRad="35560" dist="26669" dir="5400000" rotWithShape="0">
                    <a:srgbClr val="000000"/>
                  </a:outerShdw>
                </a:effectLst>
              </a:rPr>
              <a:t>popularized through work with a variety of blue chip companies by a number of consulting firms such as A.T. Kearney, Booz Allen Hamilton, KPMG, PricewaterhouseCoopers, and PRTM in the late 80s and early 90s. </a:t>
            </a:r>
          </a:p>
        </p:txBody>
      </p:sp>
      <p:sp>
        <p:nvSpPr>
          <p:cNvPr id="125" name="Shape 125"/>
          <p:cNvSpPr/>
          <p:nvPr/>
        </p:nvSpPr>
        <p:spPr>
          <a:xfrm>
            <a:off x="787399" y="4799023"/>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26" name="Shape 126"/>
          <p:cNvSpPr/>
          <p:nvPr/>
        </p:nvSpPr>
        <p:spPr>
          <a:xfrm>
            <a:off x="787400" y="6345449"/>
            <a:ext cx="11430000"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360045" indent="-360045" algn="l" defTabSz="473201">
              <a:spcBef>
                <a:spcPts val="2900"/>
              </a:spcBef>
              <a:buSzPct val="30000"/>
              <a:buBlip>
                <a:blip r:embed="rId2"/>
              </a:buBlip>
              <a:defRPr sz="2916">
                <a:effectLst>
                  <a:outerShdw blurRad="41148" dist="30861" dir="5400000" rotWithShape="0">
                    <a:srgbClr val="000000"/>
                  </a:outerShdw>
                </a:effectLst>
              </a:defRPr>
            </a:lvl1pPr>
          </a:lstStyle>
          <a:p>
            <a:pPr lvl="0">
              <a:defRPr sz="1800">
                <a:solidFill>
                  <a:srgbClr val="000000"/>
                </a:solidFill>
                <a:effectLst/>
              </a:defRPr>
            </a:pPr>
            <a:r>
              <a:rPr sz="2916">
                <a:solidFill>
                  <a:srgbClr val="FFFFFF"/>
                </a:solidFill>
                <a:effectLst>
                  <a:outerShdw blurRad="41148" dist="30861" dir="5400000" rotWithShape="0">
                    <a:srgbClr val="000000"/>
                  </a:outerShdw>
                </a:effectLst>
              </a:rPr>
              <a:t>This doesn't have to be an anti-pattern, (although you can quickly change where you buy pens, but not so quickly change over who supports your IT), but the potential is there, especially when it becomes a stepping stone to... </a:t>
            </a:r>
          </a:p>
        </p:txBody>
      </p:sp>
    </p:spTree>
  </p:cSld>
  <p:clrMapOvr>
    <a:masterClrMapping/>
  </p:clrMapOvr>
  <p:transition xmlns:p14="http://schemas.microsoft.com/office/powerpoint/2010/mai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"Strategic Sourcing"</a:t>
            </a:r>
          </a:p>
        </p:txBody>
      </p:sp>
      <p:sp>
        <p:nvSpPr>
          <p:cNvPr id="129" name="Shape 129"/>
          <p:cNvSpPr>
            <a:spLocks noGrp="1"/>
          </p:cNvSpPr>
          <p:nvPr>
            <p:ph type="body" idx="1"/>
          </p:nvPr>
        </p:nvSpPr>
        <p:spPr>
          <a:xfrm>
            <a:off x="787400" y="2715302"/>
            <a:ext cx="11430001" cy="1877519"/>
          </a:xfrm>
          <a:prstGeom prst="rect">
            <a:avLst/>
          </a:prstGeom>
        </p:spPr>
        <p:txBody>
          <a:bodyPr/>
          <a:lstStyle>
            <a:lvl1pPr>
              <a:buBlip>
                <a:blip r:embed="rId2"/>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Even when it costs more, only deploying the organisation's resources to do things only the organisation can do.</a:t>
            </a:r>
          </a:p>
        </p:txBody>
      </p:sp>
      <p:sp>
        <p:nvSpPr>
          <p:cNvPr id="130" name="Shape 130"/>
          <p:cNvSpPr/>
          <p:nvPr/>
        </p:nvSpPr>
        <p:spPr>
          <a:xfrm>
            <a:off x="787399" y="4799023"/>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31" name="Shape 131"/>
          <p:cNvSpPr/>
          <p:nvPr/>
        </p:nvSpPr>
        <p:spPr>
          <a:xfrm>
            <a:off x="787400" y="6345449"/>
            <a:ext cx="11430000"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So you're not doing the best thing, and you can't even justify doing something sub-optimal because it's cheaper!</a:t>
            </a:r>
          </a:p>
        </p:txBody>
      </p:sp>
    </p:spTree>
  </p:cSld>
  <p:clrMapOvr>
    <a:masterClrMapping/>
  </p:clrMapOvr>
  <p:transition xmlns:p14="http://schemas.microsoft.com/office/powerpoint/2010/mai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The Emperor's New Clothes</a:t>
            </a:r>
          </a:p>
        </p:txBody>
      </p:sp>
      <p:sp>
        <p:nvSpPr>
          <p:cNvPr id="134" name="Shape 134"/>
          <p:cNvSpPr>
            <a:spLocks noGrp="1"/>
          </p:cNvSpPr>
          <p:nvPr>
            <p:ph type="body" idx="1"/>
          </p:nvPr>
        </p:nvSpPr>
        <p:spPr>
          <a:xfrm>
            <a:off x="787399" y="2578249"/>
            <a:ext cx="11430001" cy="1877519"/>
          </a:xfrm>
          <a:prstGeom prst="rect">
            <a:avLst/>
          </a:prstGeom>
        </p:spPr>
        <p:txBody>
          <a:bodyPr/>
          <a:lstStyle>
            <a:lvl1pPr>
              <a:buBlip>
                <a:blip r:embed="rId2"/>
              </a:buBlip>
            </a:lvl1pPr>
          </a:lstStyle>
          <a:p>
            <a:pPr lvl="0">
              <a:defRPr sz="1800">
                <a:solidFill>
                  <a:srgbClr val="000000"/>
                </a:solidFill>
                <a:effectLst/>
              </a:defRPr>
            </a:pPr>
            <a:r>
              <a:rPr sz="3600" dirty="0">
                <a:solidFill>
                  <a:srgbClr val="FFFFFF"/>
                </a:solidFill>
                <a:effectLst>
                  <a:outerShdw blurRad="50800" dist="38100" dir="5400000" rotWithShape="0">
                    <a:srgbClr val="000000"/>
                  </a:outerShdw>
                </a:effectLst>
              </a:rPr>
              <a:t>When decisions aren't assessed based on the </a:t>
            </a:r>
            <a:r>
              <a:rPr sz="3600" dirty="0" smtClean="0">
                <a:solidFill>
                  <a:srgbClr val="FFFFFF"/>
                </a:solidFill>
                <a:effectLst>
                  <a:outerShdw blurRad="50800" dist="38100" dir="5400000" rotWithShape="0">
                    <a:srgbClr val="000000"/>
                  </a:outerShdw>
                </a:effectLst>
              </a:rPr>
              <a:t>evidence</a:t>
            </a:r>
            <a:r>
              <a:rPr lang="en-AU" sz="3600" dirty="0" smtClean="0">
                <a:solidFill>
                  <a:srgbClr val="FFFFFF"/>
                </a:solidFill>
                <a:effectLst>
                  <a:outerShdw blurRad="50800" dist="38100" dir="5400000" rotWithShape="0">
                    <a:srgbClr val="000000"/>
                  </a:outerShdw>
                </a:effectLst>
              </a:rPr>
              <a:t>, but</a:t>
            </a:r>
            <a:r>
              <a:rPr sz="3600" dirty="0" smtClean="0">
                <a:solidFill>
                  <a:srgbClr val="FFFFFF"/>
                </a:solidFill>
                <a:effectLst>
                  <a:outerShdw blurRad="50800" dist="38100" dir="5400000" rotWithShape="0">
                    <a:srgbClr val="000000"/>
                  </a:outerShdw>
                </a:effectLst>
              </a:rPr>
              <a:t> </a:t>
            </a:r>
            <a:r>
              <a:rPr sz="3600" dirty="0">
                <a:solidFill>
                  <a:srgbClr val="FFFFFF"/>
                </a:solidFill>
                <a:effectLst>
                  <a:outerShdw blurRad="50800" dist="38100" dir="5400000" rotWithShape="0">
                    <a:srgbClr val="000000"/>
                  </a:outerShdw>
                </a:effectLst>
              </a:rPr>
              <a:t>based on where on the food chain the decision-maker lies.</a:t>
            </a:r>
          </a:p>
        </p:txBody>
      </p:sp>
      <p:sp>
        <p:nvSpPr>
          <p:cNvPr id="135" name="Shape 135"/>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36" name="Shape 136"/>
          <p:cNvSpPr/>
          <p:nvPr/>
        </p:nvSpPr>
        <p:spPr>
          <a:xfrm>
            <a:off x="800189" y="6345449"/>
            <a:ext cx="11430001"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Because if you aren't willing to assess whether you're off course,how can you ever correct?</a:t>
            </a:r>
          </a:p>
        </p:txBody>
      </p:sp>
    </p:spTree>
  </p:cSld>
  <p:clrMapOvr>
    <a:masterClrMapping/>
  </p:clrMapOvr>
  <p:transition xmlns:p14="http://schemas.microsoft.com/office/powerpoint/2010/mai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Preventive Controls are all we need!</a:t>
            </a:r>
          </a:p>
        </p:txBody>
      </p:sp>
      <p:sp>
        <p:nvSpPr>
          <p:cNvPr id="139" name="Shape 139"/>
          <p:cNvSpPr>
            <a:spLocks noGrp="1"/>
          </p:cNvSpPr>
          <p:nvPr>
            <p:ph type="body" idx="1"/>
          </p:nvPr>
        </p:nvSpPr>
        <p:spPr>
          <a:xfrm>
            <a:off x="787400" y="2715302"/>
            <a:ext cx="11430001" cy="3750791"/>
          </a:xfrm>
          <a:prstGeom prst="rect">
            <a:avLst/>
          </a:prstGeom>
        </p:spPr>
        <p:txBody>
          <a:bodyPr/>
          <a:lstStyle/>
          <a:p>
            <a:pPr marL="440055" lvl="0" indent="-440055" defTabSz="578358">
              <a:spcBef>
                <a:spcPts val="3500"/>
              </a:spcBef>
              <a:buBlip>
                <a:blip r:embed="rId2"/>
              </a:buBlip>
              <a:defRPr sz="1800">
                <a:solidFill>
                  <a:srgbClr val="000000"/>
                </a:solidFill>
                <a:effectLst/>
              </a:defRPr>
            </a:pPr>
            <a:r>
              <a:rPr sz="3564">
                <a:solidFill>
                  <a:srgbClr val="FFFFFF"/>
                </a:solidFill>
                <a:effectLst>
                  <a:outerShdw blurRad="50292" dist="37719" dir="5400000" rotWithShape="0">
                    <a:srgbClr val="000000"/>
                  </a:outerShdw>
                </a:effectLst>
              </a:rPr>
              <a:t>“Prevention Eventually fails” Richard Bejtlich</a:t>
            </a:r>
          </a:p>
          <a:p>
            <a:pPr marL="440055" lvl="0" indent="-440055" defTabSz="578358">
              <a:spcBef>
                <a:spcPts val="3500"/>
              </a:spcBef>
              <a:buBlip>
                <a:blip r:embed="rId2"/>
              </a:buBlip>
              <a:defRPr sz="1800">
                <a:solidFill>
                  <a:srgbClr val="000000"/>
                </a:solidFill>
                <a:effectLst/>
              </a:defRPr>
            </a:pPr>
            <a:r>
              <a:rPr sz="3564">
                <a:solidFill>
                  <a:srgbClr val="FFFFFF"/>
                </a:solidFill>
                <a:effectLst>
                  <a:outerShdw blurRad="50292" dist="37719" dir="5400000" rotWithShape="0">
                    <a:srgbClr val="000000"/>
                  </a:outerShdw>
                </a:effectLst>
              </a:rPr>
              <a:t>“Prevention is ideal; detection is a must” Dr Eric Cole</a:t>
            </a:r>
          </a:p>
          <a:p>
            <a:pPr marL="440055" lvl="0" indent="-440055" defTabSz="578358">
              <a:spcBef>
                <a:spcPts val="3500"/>
              </a:spcBef>
              <a:buBlip>
                <a:blip r:embed="rId2"/>
              </a:buBlip>
              <a:defRPr sz="1800">
                <a:solidFill>
                  <a:srgbClr val="000000"/>
                </a:solidFill>
                <a:effectLst/>
              </a:defRPr>
            </a:pPr>
            <a:r>
              <a:rPr sz="3564">
                <a:solidFill>
                  <a:srgbClr val="FFFFFF"/>
                </a:solidFill>
                <a:effectLst>
                  <a:outerShdw blurRad="50292" dist="37719" dir="5400000" rotWithShape="0">
                    <a:srgbClr val="000000"/>
                  </a:outerShdw>
                </a:effectLst>
              </a:rPr>
              <a:t>“I don’t care if you’re talking about pregnancy or data breaches. With a sufficient sample size, prevention fails.” Phil Hagen</a:t>
            </a:r>
          </a:p>
        </p:txBody>
      </p:sp>
      <p:sp>
        <p:nvSpPr>
          <p:cNvPr id="140" name="Shape 140"/>
          <p:cNvSpPr/>
          <p:nvPr/>
        </p:nvSpPr>
        <p:spPr>
          <a:xfrm>
            <a:off x="787400" y="6187436"/>
            <a:ext cx="11430000"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41" name="Shape 141"/>
          <p:cNvSpPr/>
          <p:nvPr/>
        </p:nvSpPr>
        <p:spPr>
          <a:xfrm>
            <a:off x="787400" y="7612375"/>
            <a:ext cx="11430000" cy="187751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Because if you don’t have the detective controls in place, how do you know your preventive control has failed you?</a:t>
            </a:r>
          </a:p>
        </p:txBody>
      </p:sp>
    </p:spTree>
  </p:cSld>
  <p:clrMapOvr>
    <a:masterClrMapping/>
  </p:clrMapOvr>
  <p:transition xmlns:p14="http://schemas.microsoft.com/office/powerpoint/2010/mai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Reductio ad absurdam</a:t>
            </a:r>
          </a:p>
        </p:txBody>
      </p:sp>
      <p:sp>
        <p:nvSpPr>
          <p:cNvPr id="144" name="Shape 144"/>
          <p:cNvSpPr>
            <a:spLocks noGrp="1"/>
          </p:cNvSpPr>
          <p:nvPr>
            <p:ph type="body" idx="1"/>
          </p:nvPr>
        </p:nvSpPr>
        <p:spPr>
          <a:xfrm>
            <a:off x="787399" y="2578249"/>
            <a:ext cx="11430001" cy="1877519"/>
          </a:xfrm>
          <a:prstGeom prst="rect">
            <a:avLst/>
          </a:prstGeom>
        </p:spPr>
        <p:txBody>
          <a:bodyPr/>
          <a:lstStyle>
            <a:lvl1pPr marL="373379" indent="-373379" defTabSz="490727">
              <a:spcBef>
                <a:spcPts val="3000"/>
              </a:spcBef>
              <a:buBlip>
                <a:blip r:embed="rId2"/>
              </a:buBlip>
              <a:defRPr sz="3024">
                <a:effectLst>
                  <a:outerShdw blurRad="42672" dist="32004" dir="5400000" rotWithShape="0">
                    <a:srgbClr val="000000"/>
                  </a:outerShdw>
                </a:effectLst>
              </a:defRPr>
            </a:lvl1pPr>
          </a:lstStyle>
          <a:p>
            <a:pPr lvl="0">
              <a:defRPr sz="1800">
                <a:solidFill>
                  <a:srgbClr val="000000"/>
                </a:solidFill>
                <a:effectLst/>
              </a:defRPr>
            </a:pPr>
            <a:r>
              <a:rPr sz="3024">
                <a:solidFill>
                  <a:srgbClr val="FFFFFF"/>
                </a:solidFill>
                <a:effectLst>
                  <a:outerShdw blurRad="42672" dist="32004" dir="5400000" rotWithShape="0">
                    <a:srgbClr val="000000"/>
                  </a:outerShdw>
                </a:effectLst>
              </a:rPr>
              <a:t>Take a fundamentally good idea "prevention eventually fails" and drill until you reach peak stupid: "All our controls are detective since prevention fails. Our compensating controls are contractual." </a:t>
            </a:r>
          </a:p>
        </p:txBody>
      </p:sp>
      <p:sp>
        <p:nvSpPr>
          <p:cNvPr id="145" name="Shape 145"/>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46" name="Shape 146"/>
          <p:cNvSpPr/>
          <p:nvPr/>
        </p:nvSpPr>
        <p:spPr>
          <a:xfrm>
            <a:off x="800189" y="6345449"/>
            <a:ext cx="11430001"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This particular example is an anti-pattern as it assumes you can react in time (or at all) and administrative controls don't stop bad actors.</a:t>
            </a:r>
          </a:p>
        </p:txBody>
      </p:sp>
    </p:spTree>
  </p:cSld>
  <p:clrMapOvr>
    <a:masterClrMapping/>
  </p:clrMapOvr>
  <p:transition xmlns:p14="http://schemas.microsoft.com/office/powerpoint/2010/mai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Best Practices</a:t>
            </a:r>
          </a:p>
        </p:txBody>
      </p:sp>
      <p:sp>
        <p:nvSpPr>
          <p:cNvPr id="149" name="Shape 149"/>
          <p:cNvSpPr>
            <a:spLocks noGrp="1"/>
          </p:cNvSpPr>
          <p:nvPr>
            <p:ph type="body" idx="1"/>
          </p:nvPr>
        </p:nvSpPr>
        <p:spPr>
          <a:xfrm>
            <a:off x="787399" y="2532565"/>
            <a:ext cx="11430001" cy="1877518"/>
          </a:xfrm>
          <a:prstGeom prst="rect">
            <a:avLst/>
          </a:prstGeom>
        </p:spPr>
        <p:txBody>
          <a:bodyPr/>
          <a:lstStyle>
            <a:lvl1pPr>
              <a:buBlip>
                <a:blip r:embed="rId2"/>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Treating "best practices" like aspirational guidelines, or said another way, like the ceiling instead of the floor </a:t>
            </a:r>
          </a:p>
        </p:txBody>
      </p:sp>
      <p:sp>
        <p:nvSpPr>
          <p:cNvPr id="150" name="Shape 150"/>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51" name="Shape 151"/>
          <p:cNvSpPr/>
          <p:nvPr/>
        </p:nvSpPr>
        <p:spPr>
          <a:xfrm>
            <a:off x="800189" y="6345449"/>
            <a:ext cx="11430001"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"Best Practices" are those practices everyone should implement i.e. worst acceptable practices.</a:t>
            </a:r>
          </a:p>
        </p:txBody>
      </p:sp>
    </p:spTree>
  </p:cSld>
  <p:clrMapOvr>
    <a:masterClrMapping/>
  </p:clrMapOvr>
  <p:transition xmlns:p14="http://schemas.microsoft.com/office/powerpoint/2010/mai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“We don’t want to boil the ocean”</a:t>
            </a:r>
          </a:p>
        </p:txBody>
      </p:sp>
      <p:sp>
        <p:nvSpPr>
          <p:cNvPr id="154" name="Shape 154"/>
          <p:cNvSpPr>
            <a:spLocks noGrp="1"/>
          </p:cNvSpPr>
          <p:nvPr>
            <p:ph type="body" idx="1"/>
          </p:nvPr>
        </p:nvSpPr>
        <p:spPr>
          <a:xfrm>
            <a:off x="787400" y="2768600"/>
            <a:ext cx="10309160" cy="5715000"/>
          </a:xfrm>
          <a:prstGeom prst="rect">
            <a:avLst/>
          </a:prstGeom>
        </p:spPr>
        <p:txBody>
          <a:bodyPr/>
          <a:lstStyle/>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As a truism about the overcommitment of resources to a fruitless task, this makes sense.</a:t>
            </a:r>
          </a:p>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As an excuse for not doing what you know to do, on the other hand...</a:t>
            </a:r>
          </a:p>
        </p:txBody>
      </p:sp>
    </p:spTree>
  </p:cSld>
  <p:clrMapOvr>
    <a:masterClrMapping/>
  </p:clrMapOvr>
  <p:transition xmlns:p14="http://schemas.microsoft.com/office/powerpoint/2010/mai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Behavioural - Personal</a:t>
            </a:r>
          </a:p>
        </p:txBody>
      </p:sp>
    </p:spTree>
  </p:cSld>
  <p:clrMapOvr>
    <a:masterClrMapping/>
  </p:clrMapOvr>
  <p:transition xmlns:p14="http://schemas.microsoft.com/office/powerpoint/2010/mai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"Above my pay grade"</a:t>
            </a:r>
          </a:p>
        </p:txBody>
      </p:sp>
      <p:sp>
        <p:nvSpPr>
          <p:cNvPr id="159" name="Shape 159"/>
          <p:cNvSpPr>
            <a:spLocks noGrp="1"/>
          </p:cNvSpPr>
          <p:nvPr>
            <p:ph type="body" idx="1"/>
          </p:nvPr>
        </p:nvSpPr>
        <p:spPr>
          <a:xfrm>
            <a:off x="787399" y="2578249"/>
            <a:ext cx="11430001" cy="1877519"/>
          </a:xfrm>
          <a:prstGeom prst="rect">
            <a:avLst/>
          </a:prstGeom>
        </p:spPr>
        <p:txBody>
          <a:bodyPr/>
          <a:lstStyle>
            <a:lvl1pPr>
              <a:buBlip>
                <a:blip r:embed="rId2"/>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A variant of The Emperor's New Clothes </a:t>
            </a:r>
          </a:p>
        </p:txBody>
      </p:sp>
      <p:sp>
        <p:nvSpPr>
          <p:cNvPr id="160" name="Shape 160"/>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61" name="Shape 161"/>
          <p:cNvSpPr/>
          <p:nvPr/>
        </p:nvSpPr>
        <p:spPr>
          <a:xfrm>
            <a:off x="800189" y="6345449"/>
            <a:ext cx="11430001"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An unwillingness to stand up for what you believe in - this looks like the Emperor’s New Clothes, but is more an issue of personal responsibility?</a:t>
            </a:r>
          </a:p>
        </p:txBody>
      </p:sp>
    </p:spTree>
  </p:cSld>
  <p:clrMapOvr>
    <a:masterClrMapping/>
  </p:clrMapOvr>
  <p:transition xmlns:p14="http://schemas.microsoft.com/office/powerpoint/2010/mai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should you care?	</a:t>
            </a:r>
          </a:p>
        </p:txBody>
      </p:sp>
      <p:sp>
        <p:nvSpPr>
          <p:cNvPr id="41" name="Shape 41"/>
          <p:cNvSpPr>
            <a:spLocks noGrp="1"/>
          </p:cNvSpPr>
          <p:nvPr>
            <p:ph type="body" idx="1"/>
          </p:nvPr>
        </p:nvSpPr>
        <p:spPr>
          <a:prstGeom prst="rect">
            <a:avLst/>
          </a:prstGeom>
        </p:spPr>
        <p:txBody>
          <a:bodyPr/>
          <a:lstStyle/>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Because the Threat Landscape is getting more and more cluttered and attackers are getting more and more skilful.</a:t>
            </a:r>
          </a:p>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“It’s 2015, nobody is still doing any of this, right?”</a:t>
            </a:r>
          </a:p>
          <a:p>
            <a:pPr lvl="1">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Yes, they are (and it seems like it’s getting worse).</a:t>
            </a:r>
          </a:p>
        </p:txBody>
      </p:sp>
    </p:spTree>
  </p:cSld>
  <p:clrMapOvr>
    <a:masterClrMapping/>
  </p:clrMapOvr>
  <p:transition xmlns:p14="http://schemas.microsoft.com/office/powerpoint/2010/mai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Running network clients on your firewall</a:t>
            </a:r>
          </a:p>
        </p:txBody>
      </p:sp>
      <p:sp>
        <p:nvSpPr>
          <p:cNvPr id="164" name="Shape 164"/>
          <p:cNvSpPr>
            <a:spLocks noGrp="1"/>
          </p:cNvSpPr>
          <p:nvPr>
            <p:ph type="body" idx="1"/>
          </p:nvPr>
        </p:nvSpPr>
        <p:spPr>
          <a:xfrm>
            <a:off x="787399" y="2578249"/>
            <a:ext cx="11430001" cy="1877518"/>
          </a:xfrm>
          <a:prstGeom prst="rect">
            <a:avLst/>
          </a:prstGeom>
        </p:spPr>
        <p:txBody>
          <a:bodyPr/>
          <a:lstStyle>
            <a:lvl1pPr marL="360045" indent="-360045" defTabSz="473201">
              <a:spcBef>
                <a:spcPts val="2900"/>
              </a:spcBef>
              <a:buBlip>
                <a:blip r:embed="rId3"/>
              </a:buBlip>
              <a:defRPr sz="2916">
                <a:effectLst>
                  <a:outerShdw blurRad="41148" dist="30861" dir="5400000" rotWithShape="0">
                    <a:srgbClr val="000000"/>
                  </a:outerShdw>
                </a:effectLst>
              </a:defRPr>
            </a:lvl1pPr>
          </a:lstStyle>
          <a:p>
            <a:pPr lvl="0">
              <a:defRPr sz="1800">
                <a:solidFill>
                  <a:srgbClr val="000000"/>
                </a:solidFill>
                <a:effectLst/>
              </a:defRPr>
            </a:pPr>
            <a:r>
              <a:rPr sz="2916" dirty="0">
                <a:solidFill>
                  <a:srgbClr val="FFFFFF"/>
                </a:solidFill>
                <a:effectLst>
                  <a:outerShdw blurRad="41148" dist="30861" dir="5400000" rotWithShape="0">
                    <a:srgbClr val="000000"/>
                  </a:outerShdw>
                </a:effectLst>
              </a:rPr>
              <a:t>This may seem like a good idea to the junior firewall administrator who realises one day that the </a:t>
            </a:r>
            <a:r>
              <a:rPr sz="2916" dirty="0" smtClean="0">
                <a:solidFill>
                  <a:srgbClr val="FFFFFF"/>
                </a:solidFill>
                <a:effectLst>
                  <a:outerShdw blurRad="41148" dist="30861" dir="5400000" rotWithShape="0">
                    <a:srgbClr val="000000"/>
                  </a:outerShdw>
                </a:effectLst>
              </a:rPr>
              <a:t>firewall </a:t>
            </a:r>
            <a:r>
              <a:rPr sz="2916" dirty="0">
                <a:solidFill>
                  <a:srgbClr val="FFFFFF"/>
                </a:solidFill>
                <a:effectLst>
                  <a:outerShdw blurRad="41148" dist="30861" dir="5400000" rotWithShape="0">
                    <a:srgbClr val="000000"/>
                  </a:outerShdw>
                </a:effectLst>
              </a:rPr>
              <a:t>he's administering allows all connections from the firewall out to the Internet (see </a:t>
            </a:r>
            <a:r>
              <a:rPr sz="2916" dirty="0" smtClean="0">
                <a:solidFill>
                  <a:srgbClr val="FFFFFF"/>
                </a:solidFill>
                <a:effectLst>
                  <a:outerShdw blurRad="41148" dist="30861" dir="5400000" rotWithShape="0">
                    <a:srgbClr val="000000"/>
                  </a:outerShdw>
                </a:effectLst>
              </a:rPr>
              <a:t>Firewall </a:t>
            </a:r>
            <a:r>
              <a:rPr sz="2916" dirty="0">
                <a:solidFill>
                  <a:srgbClr val="FFFFFF"/>
                </a:solidFill>
                <a:effectLst>
                  <a:outerShdw blurRad="41148" dist="30861" dir="5400000" rotWithShape="0">
                    <a:srgbClr val="000000"/>
                  </a:outerShdw>
                </a:effectLst>
              </a:rPr>
              <a:t>Implied Rules).</a:t>
            </a:r>
          </a:p>
        </p:txBody>
      </p:sp>
      <p:sp>
        <p:nvSpPr>
          <p:cNvPr id="165" name="Shape 165"/>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66" name="Shape 166"/>
          <p:cNvSpPr/>
          <p:nvPr/>
        </p:nvSpPr>
        <p:spPr>
          <a:xfrm>
            <a:off x="800189" y="6345449"/>
            <a:ext cx="11430001"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3"/>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Can you say client-side exploits?</a:t>
            </a:r>
          </a:p>
        </p:txBody>
      </p:sp>
    </p:spTree>
  </p:cSld>
  <p:clrMapOvr>
    <a:masterClrMapping/>
  </p:clrMapOvr>
  <p:transition xmlns:p14="http://schemas.microsoft.com/office/powerpoint/2010/mai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Behavioural - Vendor</a:t>
            </a:r>
          </a:p>
        </p:txBody>
      </p:sp>
    </p:spTree>
  </p:cSld>
  <p:clrMapOvr>
    <a:masterClrMapping/>
  </p:clrMapOvr>
  <p:transition xmlns:p14="http://schemas.microsoft.com/office/powerpoint/2010/mai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body" idx="1"/>
          </p:nvPr>
        </p:nvSpPr>
        <p:spPr>
          <a:xfrm>
            <a:off x="787400" y="2578249"/>
            <a:ext cx="11430000" cy="3088153"/>
          </a:xfrm>
          <a:prstGeom prst="rect">
            <a:avLst/>
          </a:prstGeom>
        </p:spPr>
        <p:txBody>
          <a:bodyPr/>
          <a:lstStyle/>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Coding practices that make me shudder. Seriously.</a:t>
            </a:r>
          </a:p>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Regressions like you wouldn't believe.</a:t>
            </a:r>
          </a:p>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Code Fiefdoms.</a:t>
            </a:r>
          </a:p>
        </p:txBody>
      </p:sp>
      <p:sp>
        <p:nvSpPr>
          <p:cNvPr id="173" name="Shape 173"/>
          <p:cNvSpPr/>
          <p:nvPr/>
        </p:nvSpPr>
        <p:spPr>
          <a:xfrm>
            <a:off x="787399" y="6485539"/>
            <a:ext cx="11430001" cy="165415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74" name="Shape 174"/>
          <p:cNvSpPr/>
          <p:nvPr/>
        </p:nvSpPr>
        <p:spPr>
          <a:xfrm>
            <a:off x="787400" y="7997687"/>
            <a:ext cx="11430001" cy="14130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Crap coding practices lead to crap code.</a:t>
            </a:r>
          </a:p>
        </p:txBody>
      </p:sp>
      <p:sp>
        <p:nvSpPr>
          <p:cNvPr id="175" name="Shape 175"/>
          <p:cNvSpPr/>
          <p:nvPr/>
        </p:nvSpPr>
        <p:spPr>
          <a:xfrm>
            <a:off x="1897481" y="883211"/>
            <a:ext cx="9209838" cy="1179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Development Practices</a:t>
            </a:r>
          </a:p>
        </p:txBody>
      </p:sp>
    </p:spTree>
  </p:cSld>
  <p:clrMapOvr>
    <a:masterClrMapping/>
  </p:clrMapOvr>
  <p:transition xmlns:p14="http://schemas.microsoft.com/office/powerpoint/2010/mai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body" idx="1"/>
          </p:nvPr>
        </p:nvSpPr>
        <p:spPr>
          <a:xfrm>
            <a:off x="787399" y="2578249"/>
            <a:ext cx="11430001" cy="1877518"/>
          </a:xfrm>
          <a:prstGeom prst="rect">
            <a:avLst/>
          </a:prstGeom>
        </p:spPr>
        <p:txBody>
          <a:bodyPr/>
          <a:lstStyle/>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Who here does test and cert on security products?</a:t>
            </a:r>
          </a:p>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If not, why not?</a:t>
            </a:r>
          </a:p>
        </p:txBody>
      </p:sp>
      <p:sp>
        <p:nvSpPr>
          <p:cNvPr id="178" name="Shape 178"/>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79" name="Shape 179"/>
          <p:cNvSpPr/>
          <p:nvPr/>
        </p:nvSpPr>
        <p:spPr>
          <a:xfrm>
            <a:off x="787400" y="6345449"/>
            <a:ext cx="11430000"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Bugs in security software have consequences.</a:t>
            </a:r>
          </a:p>
        </p:txBody>
      </p:sp>
      <p:sp>
        <p:nvSpPr>
          <p:cNvPr id="180" name="Shape 180"/>
          <p:cNvSpPr/>
          <p:nvPr/>
        </p:nvSpPr>
        <p:spPr>
          <a:xfrm>
            <a:off x="2864002" y="883211"/>
            <a:ext cx="7276796" cy="1179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Insufficient Testing</a:t>
            </a:r>
          </a:p>
        </p:txBody>
      </p:sp>
    </p:spTree>
  </p:cSld>
  <p:clrMapOvr>
    <a:masterClrMapping/>
  </p:clrMapOvr>
  <p:transition xmlns:p14="http://schemas.microsoft.com/office/powerpoint/2010/mai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Product-Specific</a:t>
            </a:r>
          </a:p>
        </p:txBody>
      </p:sp>
    </p:spTree>
  </p:cSld>
  <p:clrMapOvr>
    <a:masterClrMapping/>
  </p:clrMapOvr>
  <p:transition xmlns:p14="http://schemas.microsoft.com/office/powerpoint/2010/mai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Firewall Policy "Version Control"</a:t>
            </a:r>
          </a:p>
        </p:txBody>
      </p:sp>
      <p:sp>
        <p:nvSpPr>
          <p:cNvPr id="185" name="Shape 185"/>
          <p:cNvSpPr>
            <a:spLocks noGrp="1"/>
          </p:cNvSpPr>
          <p:nvPr>
            <p:ph type="body" idx="1"/>
          </p:nvPr>
        </p:nvSpPr>
        <p:spPr>
          <a:xfrm>
            <a:off x="787400" y="2715302"/>
            <a:ext cx="11430001" cy="1877519"/>
          </a:xfrm>
          <a:prstGeom prst="rect">
            <a:avLst/>
          </a:prstGeom>
        </p:spPr>
        <p:txBody>
          <a:bodyPr/>
          <a:lstStyle>
            <a:lvl1pPr>
              <a:buBlip>
                <a:blip r:embed="rId2"/>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Simply tars up the configuration directory</a:t>
            </a:r>
          </a:p>
        </p:txBody>
      </p:sp>
      <p:sp>
        <p:nvSpPr>
          <p:cNvPr id="186" name="Shape 186"/>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87" name="Shape 187"/>
          <p:cNvSpPr/>
          <p:nvPr/>
        </p:nvSpPr>
        <p:spPr>
          <a:xfrm>
            <a:off x="787400" y="6345449"/>
            <a:ext cx="11430000"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Because a restore may blow away a whole lot more than you were expecting - other policies for example!</a:t>
            </a:r>
          </a:p>
        </p:txBody>
      </p:sp>
    </p:spTree>
  </p:cSld>
  <p:clrMapOvr>
    <a:masterClrMapping/>
  </p:clrMapOvr>
  <p:transition xmlns:p14="http://schemas.microsoft.com/office/powerpoint/2010/mai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Firewall Implied Rules</a:t>
            </a:r>
          </a:p>
        </p:txBody>
      </p:sp>
      <p:sp>
        <p:nvSpPr>
          <p:cNvPr id="190" name="Shape 190"/>
          <p:cNvSpPr>
            <a:spLocks noGrp="1"/>
          </p:cNvSpPr>
          <p:nvPr>
            <p:ph type="body" idx="1"/>
          </p:nvPr>
        </p:nvSpPr>
        <p:spPr>
          <a:xfrm>
            <a:off x="787400" y="2715302"/>
            <a:ext cx="11430001" cy="1877519"/>
          </a:xfrm>
          <a:prstGeom prst="rect">
            <a:avLst/>
          </a:prstGeom>
        </p:spPr>
        <p:txBody>
          <a:bodyPr/>
          <a:lstStyle>
            <a:lvl1pPr marL="360045" indent="-360045" defTabSz="473201">
              <a:spcBef>
                <a:spcPts val="2900"/>
              </a:spcBef>
              <a:buBlip>
                <a:blip r:embed="rId2"/>
              </a:buBlip>
              <a:defRPr sz="2916">
                <a:effectLst>
                  <a:outerShdw blurRad="41148" dist="30861" dir="5400000" rotWithShape="0">
                    <a:srgbClr val="000000"/>
                  </a:outerShdw>
                </a:effectLst>
              </a:defRPr>
            </a:lvl1pPr>
          </a:lstStyle>
          <a:p>
            <a:pPr lvl="0">
              <a:defRPr sz="1800">
                <a:solidFill>
                  <a:srgbClr val="000000"/>
                </a:solidFill>
                <a:effectLst/>
              </a:defRPr>
            </a:pPr>
            <a:r>
              <a:rPr sz="2916" dirty="0">
                <a:solidFill>
                  <a:srgbClr val="FFFFFF"/>
                </a:solidFill>
                <a:effectLst>
                  <a:outerShdw blurRad="41148" dist="30861" dir="5400000" rotWithShape="0">
                    <a:srgbClr val="000000"/>
                  </a:outerShdw>
                </a:effectLst>
              </a:rPr>
              <a:t>If you check Firewall Implied Rules under Global </a:t>
            </a:r>
            <a:r>
              <a:rPr sz="2916" dirty="0" smtClean="0">
                <a:solidFill>
                  <a:srgbClr val="FFFFFF"/>
                </a:solidFill>
                <a:effectLst>
                  <a:outerShdw blurRad="41148" dist="30861" dir="5400000" rotWithShape="0">
                    <a:srgbClr val="000000"/>
                  </a:outerShdw>
                </a:effectLst>
              </a:rPr>
              <a:t>Properties</a:t>
            </a:r>
            <a:r>
              <a:rPr lang="en-AU" sz="2916" dirty="0" smtClean="0">
                <a:solidFill>
                  <a:srgbClr val="FFFFFF"/>
                </a:solidFill>
                <a:effectLst>
                  <a:outerShdw blurRad="41148" dist="30861" dir="5400000" rotWithShape="0">
                    <a:srgbClr val="000000"/>
                  </a:outerShdw>
                </a:effectLst>
              </a:rPr>
              <a:t> on a specific vendor’s firewall</a:t>
            </a:r>
            <a:r>
              <a:rPr sz="2916" dirty="0" smtClean="0">
                <a:solidFill>
                  <a:srgbClr val="FFFFFF"/>
                </a:solidFill>
                <a:effectLst>
                  <a:outerShdw blurRad="41148" dist="30861" dir="5400000" rotWithShape="0">
                    <a:srgbClr val="000000"/>
                  </a:outerShdw>
                </a:effectLst>
              </a:rPr>
              <a:t>, </a:t>
            </a:r>
            <a:r>
              <a:rPr sz="2916" dirty="0">
                <a:solidFill>
                  <a:srgbClr val="FFFFFF"/>
                </a:solidFill>
                <a:effectLst>
                  <a:outerShdw blurRad="41148" dist="30861" dir="5400000" rotWithShape="0">
                    <a:srgbClr val="000000"/>
                  </a:outerShdw>
                </a:effectLst>
              </a:rPr>
              <a:t>you'll see what traffic your firewall allows that you haven't explicitly told it to in your rulebase. (This used to be even worse as any inbound connections were allowed!) </a:t>
            </a:r>
          </a:p>
        </p:txBody>
      </p:sp>
      <p:sp>
        <p:nvSpPr>
          <p:cNvPr id="191" name="Shape 191"/>
          <p:cNvSpPr/>
          <p:nvPr/>
        </p:nvSpPr>
        <p:spPr>
          <a:xfrm>
            <a:off x="787400" y="4799023"/>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192" name="Shape 192"/>
          <p:cNvSpPr/>
          <p:nvPr/>
        </p:nvSpPr>
        <p:spPr>
          <a:xfrm>
            <a:off x="800189" y="6345449"/>
            <a:ext cx="11430001"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dirty="0" smtClean="0">
                <a:solidFill>
                  <a:srgbClr val="FFFFFF"/>
                </a:solidFill>
                <a:effectLst>
                  <a:outerShdw blurRad="50800" dist="38100" dir="5400000" rotWithShape="0">
                    <a:srgbClr val="000000"/>
                  </a:outerShdw>
                </a:effectLst>
              </a:rPr>
              <a:t>Because </a:t>
            </a:r>
            <a:r>
              <a:rPr lang="en-AU" sz="3600" dirty="0" smtClean="0">
                <a:solidFill>
                  <a:srgbClr val="FFFFFF"/>
                </a:solidFill>
                <a:effectLst>
                  <a:outerShdw blurRad="50800" dist="38100" dir="5400000" rotWithShape="0">
                    <a:srgbClr val="000000"/>
                  </a:outerShdw>
                </a:effectLst>
              </a:rPr>
              <a:t>&lt;sarcasm&gt; </a:t>
            </a:r>
            <a:r>
              <a:rPr sz="3600" dirty="0" smtClean="0">
                <a:solidFill>
                  <a:srgbClr val="FFFFFF"/>
                </a:solidFill>
                <a:effectLst>
                  <a:outerShdw blurRad="50800" dist="38100" dir="5400000" rotWithShape="0">
                    <a:srgbClr val="000000"/>
                  </a:outerShdw>
                </a:effectLst>
              </a:rPr>
              <a:t>of </a:t>
            </a:r>
            <a:r>
              <a:rPr sz="3600" dirty="0">
                <a:solidFill>
                  <a:srgbClr val="FFFFFF"/>
                </a:solidFill>
                <a:effectLst>
                  <a:outerShdw blurRad="50800" dist="38100" dir="5400000" rotWithShape="0">
                    <a:srgbClr val="000000"/>
                  </a:outerShdw>
                </a:effectLst>
              </a:rPr>
              <a:t>*course* that general-purpose O/S your firewall is running on has no remote exploits</a:t>
            </a:r>
            <a:r>
              <a:rPr sz="3600" dirty="0" smtClean="0">
                <a:solidFill>
                  <a:srgbClr val="FFFFFF"/>
                </a:solidFill>
                <a:effectLst>
                  <a:outerShdw blurRad="50800" dist="38100" dir="5400000" rotWithShape="0">
                    <a:srgbClr val="000000"/>
                  </a:outerShdw>
                </a:effectLst>
              </a:rPr>
              <a:t>!</a:t>
            </a:r>
            <a:r>
              <a:rPr lang="en-AU" sz="3600" dirty="0" smtClean="0">
                <a:solidFill>
                  <a:srgbClr val="FFFFFF"/>
                </a:solidFill>
                <a:effectLst>
                  <a:outerShdw blurRad="50800" dist="38100" dir="5400000" rotWithShape="0">
                    <a:srgbClr val="000000"/>
                  </a:outerShdw>
                </a:effectLst>
              </a:rPr>
              <a:t>&lt;/sarcasm&gt;</a:t>
            </a:r>
            <a:endParaRPr sz="3600" dirty="0">
              <a:solidFill>
                <a:srgbClr val="FFFFFF"/>
              </a:solidFill>
              <a:effectLst>
                <a:outerShdw blurRad="50800" dist="38100" dir="5400000" rotWithShape="0">
                  <a:srgbClr val="000000"/>
                </a:outerShdw>
              </a:effectLst>
            </a:endParaRPr>
          </a:p>
        </p:txBody>
      </p:sp>
    </p:spTree>
  </p:cSld>
  <p:clrMapOvr>
    <a:masterClrMapping/>
  </p:clrMapOvr>
  <p:transition xmlns:p14="http://schemas.microsoft.com/office/powerpoint/2010/mai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Where to from here?</a:t>
            </a:r>
          </a:p>
        </p:txBody>
      </p:sp>
      <p:sp>
        <p:nvSpPr>
          <p:cNvPr id="195" name="Shape 195"/>
          <p:cNvSpPr>
            <a:spLocks noGrp="1"/>
          </p:cNvSpPr>
          <p:nvPr>
            <p:ph type="body" idx="1"/>
          </p:nvPr>
        </p:nvSpPr>
        <p:spPr>
          <a:prstGeom prst="rect">
            <a:avLst/>
          </a:prstGeom>
        </p:spPr>
        <p:txBody>
          <a:bodyPr/>
          <a:lstStyle/>
          <a:p>
            <a:pPr lvl="0">
              <a:buBlip>
                <a:blip r:embed="rId2"/>
              </a:buBlip>
              <a:defRPr sz="1800">
                <a:solidFill>
                  <a:srgbClr val="000000"/>
                </a:solidFill>
                <a:effectLst/>
              </a:defRPr>
            </a:pPr>
            <a:r>
              <a:rPr sz="3600" dirty="0">
                <a:solidFill>
                  <a:srgbClr val="FFFFFF"/>
                </a:solidFill>
                <a:effectLst>
                  <a:outerShdw blurRad="50800" dist="38100" dir="5400000" rotWithShape="0">
                    <a:srgbClr val="000000"/>
                  </a:outerShdw>
                </a:effectLst>
              </a:rPr>
              <a:t>Doctor it hurts when I do this.</a:t>
            </a:r>
          </a:p>
          <a:p>
            <a:pPr lvl="0">
              <a:buBlip>
                <a:blip r:embed="rId2"/>
              </a:buBlip>
              <a:defRPr sz="1800">
                <a:solidFill>
                  <a:srgbClr val="000000"/>
                </a:solidFill>
                <a:effectLst/>
              </a:defRPr>
            </a:pPr>
            <a:r>
              <a:rPr sz="3600" dirty="0">
                <a:solidFill>
                  <a:srgbClr val="FFFFFF"/>
                </a:solidFill>
                <a:effectLst>
                  <a:outerShdw blurRad="50800" dist="38100" dir="5400000" rotWithShape="0">
                    <a:srgbClr val="000000"/>
                  </a:outerShdw>
                </a:effectLst>
              </a:rPr>
              <a:t>Don't do that!</a:t>
            </a:r>
          </a:p>
          <a:p>
            <a:pPr lvl="0">
              <a:buBlip>
                <a:blip r:embed="rId2"/>
              </a:buBlip>
              <a:defRPr sz="1800">
                <a:solidFill>
                  <a:srgbClr val="000000"/>
                </a:solidFill>
                <a:effectLst/>
              </a:defRPr>
            </a:pPr>
            <a:r>
              <a:rPr sz="3600" dirty="0">
                <a:solidFill>
                  <a:srgbClr val="FFFFFF"/>
                </a:solidFill>
                <a:effectLst>
                  <a:outerShdw blurRad="50800" dist="38100" dir="5400000" rotWithShape="0">
                    <a:srgbClr val="000000"/>
                  </a:outerShdw>
                </a:effectLst>
              </a:rPr>
              <a:t>How many of these rang bells for you? How many are you unsure about? Would you like to be sure?</a:t>
            </a:r>
          </a:p>
        </p:txBody>
      </p:sp>
    </p:spTree>
  </p:cSld>
  <p:clrMapOvr>
    <a:masterClrMapping/>
  </p:clrMapOvr>
  <p:transition xmlns:p14="http://schemas.microsoft.com/office/powerpoint/2010/mai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title"/>
          </p:nvPr>
        </p:nvSpPr>
        <p:spPr>
          <a:xfrm>
            <a:off x="830646" y="253999"/>
            <a:ext cx="11430001" cy="2438401"/>
          </a:xfrm>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Design Patterns</a:t>
            </a:r>
          </a:p>
        </p:txBody>
      </p:sp>
      <p:sp>
        <p:nvSpPr>
          <p:cNvPr id="44" name="Shape 44"/>
          <p:cNvSpPr>
            <a:spLocks noGrp="1"/>
          </p:cNvSpPr>
          <p:nvPr>
            <p:ph type="body" idx="1"/>
          </p:nvPr>
        </p:nvSpPr>
        <p:spPr>
          <a:xfrm>
            <a:off x="830646" y="5970309"/>
            <a:ext cx="11430001" cy="1230326"/>
          </a:xfrm>
          <a:prstGeom prst="rect">
            <a:avLst/>
          </a:prstGeom>
        </p:spPr>
        <p:txBody>
          <a:bodyPr/>
          <a:lstStyle>
            <a:lvl1pPr>
              <a:buBlip>
                <a:blip r:embed="rId2"/>
              </a:buBlip>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“a general reusable solution to a commonly occurring problem within a given context”</a:t>
            </a:r>
          </a:p>
        </p:txBody>
      </p:sp>
      <p:sp>
        <p:nvSpPr>
          <p:cNvPr id="45" name="Shape 45"/>
          <p:cNvSpPr/>
          <p:nvPr/>
        </p:nvSpPr>
        <p:spPr>
          <a:xfrm>
            <a:off x="866720" y="2837054"/>
            <a:ext cx="11357854" cy="2029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solidFill>
                  <a:srgbClr val="000000"/>
                </a:solidFill>
                <a:effectLst/>
              </a:defRPr>
            </a:pPr>
            <a:endParaRPr sz="4200">
              <a:solidFill>
                <a:srgbClr val="FFFFFF"/>
              </a:solidFill>
              <a:effectLst>
                <a:outerShdw blurRad="50800" dist="38100" dir="5400000" rotWithShape="0">
                  <a:srgbClr val="000000"/>
                </a:outerShdw>
              </a:effectLst>
            </a:endParaRPr>
          </a:p>
          <a:p>
            <a:pPr lvl="0">
              <a:defRPr sz="1800">
                <a:solidFill>
                  <a:srgbClr val="000000"/>
                </a:solidFill>
                <a:effectLst/>
              </a:defRPr>
            </a:pPr>
            <a:r>
              <a:rPr sz="4200">
                <a:solidFill>
                  <a:srgbClr val="FFFFFF"/>
                </a:solidFill>
                <a:effectLst>
                  <a:outerShdw blurRad="50800" dist="38100" dir="5400000" rotWithShape="0">
                    <a:srgbClr val="000000"/>
                  </a:outerShdw>
                </a:effectLst>
              </a:rPr>
              <a:t>Elements of Reusable Object-Oriented Software</a:t>
            </a:r>
          </a:p>
          <a:p>
            <a:pPr lvl="0">
              <a:defRPr sz="1800">
                <a:solidFill>
                  <a:srgbClr val="000000"/>
                </a:solidFill>
                <a:effectLst/>
              </a:defRPr>
            </a:pPr>
            <a:r>
              <a:rPr sz="4200">
                <a:solidFill>
                  <a:srgbClr val="FFFFFF"/>
                </a:solidFill>
                <a:effectLst>
                  <a:outerShdw blurRad="50800" dist="38100" dir="5400000" rotWithShape="0">
                    <a:srgbClr val="000000"/>
                  </a:outerShdw>
                </a:effectLst>
              </a:rPr>
              <a:t>Gamma, Helm, Johnson, Vlissides</a:t>
            </a:r>
          </a:p>
        </p:txBody>
      </p:sp>
    </p:spTree>
  </p:cSld>
  <p:clrMapOvr>
    <a:masterClrMapping/>
  </p:clrMapOvr>
  <p:transition xmlns:p14="http://schemas.microsoft.com/office/powerpoint/2010/mai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Anti-Patterns</a:t>
            </a:r>
          </a:p>
        </p:txBody>
      </p:sp>
      <p:sp>
        <p:nvSpPr>
          <p:cNvPr id="48" name="Shape 48"/>
          <p:cNvSpPr>
            <a:spLocks noGrp="1"/>
          </p:cNvSpPr>
          <p:nvPr>
            <p:ph type="body" idx="1"/>
          </p:nvPr>
        </p:nvSpPr>
        <p:spPr>
          <a:xfrm>
            <a:off x="787400" y="2019300"/>
            <a:ext cx="11430001" cy="5715000"/>
          </a:xfrm>
          <a:prstGeom prst="rect">
            <a:avLst/>
          </a:prstGeom>
        </p:spPr>
        <p:txBody>
          <a:bodyPr/>
          <a:lstStyle/>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Coined in 1995 by Andrew Koenig in an article for Journal of Object-Oriented Programming:</a:t>
            </a:r>
          </a:p>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"Anti-pattern is just like pattern, except that instead of solution it gives something thats looks superficially like a solution, but isn't one."</a:t>
            </a:r>
          </a:p>
        </p:txBody>
      </p:sp>
      <p:sp>
        <p:nvSpPr>
          <p:cNvPr id="49" name="Shape 49"/>
          <p:cNvSpPr/>
          <p:nvPr/>
        </p:nvSpPr>
        <p:spPr>
          <a:xfrm>
            <a:off x="787400" y="7591531"/>
            <a:ext cx="11430000" cy="123032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2"/>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a general reusable incorrect solution to a commonly occurring problem within a given context</a:t>
            </a:r>
          </a:p>
        </p:txBody>
      </p:sp>
      <p:sp>
        <p:nvSpPr>
          <p:cNvPr id="50" name="Shape 50"/>
          <p:cNvSpPr/>
          <p:nvPr/>
        </p:nvSpPr>
        <p:spPr>
          <a:xfrm>
            <a:off x="6138811" y="6946040"/>
            <a:ext cx="727177"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effectLst/>
              </a:defRPr>
            </a:pPr>
            <a:r>
              <a:rPr sz="4200">
                <a:solidFill>
                  <a:srgbClr val="FFFFFF"/>
                </a:solidFill>
                <a:effectLst>
                  <a:outerShdw blurRad="50800" dist="38100" dir="5400000" rotWithShape="0">
                    <a:srgbClr val="000000"/>
                  </a:outerShdw>
                </a:effectLst>
              </a:rPr>
              <a:t>or:</a:t>
            </a:r>
          </a:p>
        </p:txBody>
      </p:sp>
    </p:spTree>
  </p:cSld>
  <p:clrMapOvr>
    <a:masterClrMapping/>
  </p:clrMapOvr>
  <p:transition xmlns:p14="http://schemas.microsoft.com/office/powerpoint/2010/mai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Anti-Patterns</a:t>
            </a:r>
          </a:p>
        </p:txBody>
      </p:sp>
      <p:sp>
        <p:nvSpPr>
          <p:cNvPr id="53" name="Shape 53"/>
          <p:cNvSpPr>
            <a:spLocks noGrp="1"/>
          </p:cNvSpPr>
          <p:nvPr>
            <p:ph type="body" idx="1"/>
          </p:nvPr>
        </p:nvSpPr>
        <p:spPr>
          <a:prstGeom prst="rect">
            <a:avLst/>
          </a:prstGeom>
        </p:spPr>
        <p:txBody>
          <a:bodyPr/>
          <a:lstStyle/>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Wikipedia defines it as:</a:t>
            </a:r>
          </a:p>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A commonly used process, structure or pattern of action that despite initially appearing to be an appropriate and effective response to a problem, typically has more bad consequences than beneficial results, and</a:t>
            </a:r>
          </a:p>
          <a:p>
            <a:pPr lvl="0">
              <a:buBlip>
                <a:blip r:embed="rId2"/>
              </a:buBlip>
              <a:defRPr sz="1800">
                <a:solidFill>
                  <a:srgbClr val="000000"/>
                </a:solidFill>
                <a:effectLst/>
              </a:defRPr>
            </a:pPr>
            <a:r>
              <a:rPr sz="3600">
                <a:solidFill>
                  <a:srgbClr val="FFFFFF"/>
                </a:solidFill>
                <a:effectLst>
                  <a:outerShdw blurRad="50800" dist="38100" dir="5400000" rotWithShape="0">
                    <a:srgbClr val="000000"/>
                  </a:outerShdw>
                </a:effectLst>
              </a:rPr>
              <a:t>A good alternative solution exists that is documented, repeatable and proven to be effective.</a:t>
            </a:r>
          </a:p>
        </p:txBody>
      </p:sp>
    </p:spTree>
  </p:cSld>
  <p:clrMapOvr>
    <a:masterClrMapping/>
  </p:clrMapOvr>
  <p:transition xmlns:p14="http://schemas.microsoft.com/office/powerpoint/2010/mai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Anti-Pattern Categories</a:t>
            </a:r>
          </a:p>
        </p:txBody>
      </p:sp>
      <p:sp>
        <p:nvSpPr>
          <p:cNvPr id="56" name="Shape 56"/>
          <p:cNvSpPr>
            <a:spLocks noGrp="1"/>
          </p:cNvSpPr>
          <p:nvPr>
            <p:ph type="body" idx="1"/>
          </p:nvPr>
        </p:nvSpPr>
        <p:spPr>
          <a:prstGeom prst="rect">
            <a:avLst/>
          </a:prstGeom>
        </p:spPr>
        <p:txBody>
          <a:bodyPr/>
          <a:lstStyle/>
          <a:p>
            <a:pPr marL="440055" lvl="0" indent="-440055" defTabSz="578358">
              <a:spcBef>
                <a:spcPts val="3500"/>
              </a:spcBef>
              <a:buBlip>
                <a:blip r:embed="rId2"/>
              </a:buBlip>
              <a:defRPr sz="1800">
                <a:solidFill>
                  <a:srgbClr val="000000"/>
                </a:solidFill>
                <a:effectLst/>
              </a:defRPr>
            </a:pPr>
            <a:r>
              <a:rPr sz="3564">
                <a:solidFill>
                  <a:srgbClr val="FFFFFF"/>
                </a:solidFill>
                <a:effectLst>
                  <a:outerShdw blurRad="50292" dist="37719" dir="5400000" rotWithShape="0">
                    <a:srgbClr val="000000"/>
                  </a:outerShdw>
                </a:effectLst>
              </a:rPr>
              <a:t>Architectural</a:t>
            </a:r>
          </a:p>
          <a:p>
            <a:pPr marL="440055" lvl="0" indent="-440055" defTabSz="578358">
              <a:spcBef>
                <a:spcPts val="3500"/>
              </a:spcBef>
              <a:buBlip>
                <a:blip r:embed="rId2"/>
              </a:buBlip>
              <a:defRPr sz="1800">
                <a:solidFill>
                  <a:srgbClr val="000000"/>
                </a:solidFill>
                <a:effectLst/>
              </a:defRPr>
            </a:pPr>
            <a:r>
              <a:rPr sz="3564">
                <a:solidFill>
                  <a:srgbClr val="FFFFFF"/>
                </a:solidFill>
                <a:effectLst>
                  <a:outerShdw blurRad="50292" dist="37719" dir="5400000" rotWithShape="0">
                    <a:srgbClr val="000000"/>
                  </a:outerShdw>
                </a:effectLst>
              </a:rPr>
              <a:t>Behavioural - Community</a:t>
            </a:r>
          </a:p>
          <a:p>
            <a:pPr marL="440055" lvl="0" indent="-440055" defTabSz="578358">
              <a:spcBef>
                <a:spcPts val="3500"/>
              </a:spcBef>
              <a:buBlip>
                <a:blip r:embed="rId2"/>
              </a:buBlip>
              <a:defRPr sz="1800">
                <a:solidFill>
                  <a:srgbClr val="000000"/>
                </a:solidFill>
                <a:effectLst/>
              </a:defRPr>
            </a:pPr>
            <a:r>
              <a:rPr sz="3564">
                <a:solidFill>
                  <a:srgbClr val="FFFFFF"/>
                </a:solidFill>
                <a:effectLst>
                  <a:outerShdw blurRad="50292" dist="37719" dir="5400000" rotWithShape="0">
                    <a:srgbClr val="000000"/>
                  </a:outerShdw>
                </a:effectLst>
              </a:rPr>
              <a:t>Behavioural - Organizational</a:t>
            </a:r>
          </a:p>
          <a:p>
            <a:pPr marL="440055" lvl="0" indent="-440055" defTabSz="578358">
              <a:spcBef>
                <a:spcPts val="3500"/>
              </a:spcBef>
              <a:buBlip>
                <a:blip r:embed="rId2"/>
              </a:buBlip>
              <a:defRPr sz="1800">
                <a:solidFill>
                  <a:srgbClr val="000000"/>
                </a:solidFill>
                <a:effectLst/>
              </a:defRPr>
            </a:pPr>
            <a:r>
              <a:rPr sz="3564">
                <a:solidFill>
                  <a:srgbClr val="FFFFFF"/>
                </a:solidFill>
                <a:effectLst>
                  <a:outerShdw blurRad="50292" dist="37719" dir="5400000" rotWithShape="0">
                    <a:srgbClr val="000000"/>
                  </a:outerShdw>
                </a:effectLst>
              </a:rPr>
              <a:t>Behavioural - Personal</a:t>
            </a:r>
          </a:p>
          <a:p>
            <a:pPr marL="440055" lvl="0" indent="-440055" defTabSz="578358">
              <a:spcBef>
                <a:spcPts val="3500"/>
              </a:spcBef>
              <a:buBlip>
                <a:blip r:embed="rId2"/>
              </a:buBlip>
              <a:defRPr sz="1800">
                <a:solidFill>
                  <a:srgbClr val="000000"/>
                </a:solidFill>
                <a:effectLst/>
              </a:defRPr>
            </a:pPr>
            <a:r>
              <a:rPr sz="3564">
                <a:solidFill>
                  <a:srgbClr val="FFFFFF"/>
                </a:solidFill>
                <a:effectLst>
                  <a:outerShdw blurRad="50292" dist="37719" dir="5400000" rotWithShape="0">
                    <a:srgbClr val="000000"/>
                  </a:outerShdw>
                </a:effectLst>
              </a:rPr>
              <a:t>Behavioural - Vendor</a:t>
            </a:r>
          </a:p>
          <a:p>
            <a:pPr marL="440055" lvl="0" indent="-440055" defTabSz="578358">
              <a:spcBef>
                <a:spcPts val="3500"/>
              </a:spcBef>
              <a:buBlip>
                <a:blip r:embed="rId2"/>
              </a:buBlip>
              <a:defRPr sz="1800">
                <a:solidFill>
                  <a:srgbClr val="000000"/>
                </a:solidFill>
                <a:effectLst/>
              </a:defRPr>
            </a:pPr>
            <a:r>
              <a:rPr sz="3564">
                <a:solidFill>
                  <a:srgbClr val="FFFFFF"/>
                </a:solidFill>
                <a:effectLst>
                  <a:outerShdw blurRad="50292" dist="37719" dir="5400000" rotWithShape="0">
                    <a:srgbClr val="000000"/>
                  </a:outerShdw>
                </a:effectLst>
              </a:rPr>
              <a:t>Product-Specific</a:t>
            </a:r>
          </a:p>
        </p:txBody>
      </p:sp>
    </p:spTree>
  </p:cSld>
  <p:clrMapOvr>
    <a:masterClrMapping/>
  </p:clrMapOvr>
  <p:transition xmlns:p14="http://schemas.microsoft.com/office/powerpoint/2010/mai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Architectural</a:t>
            </a:r>
          </a:p>
        </p:txBody>
      </p:sp>
    </p:spTree>
  </p:cSld>
  <p:clrMapOvr>
    <a:masterClrMapping/>
  </p:clrMapOvr>
  <p:transition xmlns:p14="http://schemas.microsoft.com/office/powerpoint/2010/mai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Firewall-on-a-stick</a:t>
            </a:r>
          </a:p>
        </p:txBody>
      </p:sp>
      <p:sp>
        <p:nvSpPr>
          <p:cNvPr id="61" name="Shape 61"/>
          <p:cNvSpPr/>
          <p:nvPr/>
        </p:nvSpPr>
        <p:spPr>
          <a:xfrm>
            <a:off x="787400" y="4292687"/>
            <a:ext cx="11430001" cy="1654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algn="l">
              <a:defRPr sz="7200"/>
            </a:lvl1pPr>
          </a:lstStyle>
          <a:p>
            <a:pPr lvl="0">
              <a:defRPr sz="1800">
                <a:solidFill>
                  <a:srgbClr val="000000"/>
                </a:solidFill>
                <a:effectLst/>
              </a:defRPr>
            </a:pPr>
            <a:r>
              <a:rPr sz="7200">
                <a:solidFill>
                  <a:srgbClr val="FFFFFF"/>
                </a:solidFill>
                <a:effectLst>
                  <a:outerShdw blurRad="50800" dist="38100" dir="5400000" rotWithShape="0">
                    <a:srgbClr val="000000"/>
                  </a:outerShdw>
                </a:effectLst>
              </a:rPr>
              <a:t>Why this is an anti-pattern</a:t>
            </a:r>
          </a:p>
        </p:txBody>
      </p:sp>
      <p:sp>
        <p:nvSpPr>
          <p:cNvPr id="62" name="Shape 62"/>
          <p:cNvSpPr/>
          <p:nvPr/>
        </p:nvSpPr>
        <p:spPr>
          <a:xfrm>
            <a:off x="787400" y="5934290"/>
            <a:ext cx="11430000" cy="187751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3"/>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Because a firewall that you can bypass (accidentally or otherwise), isn't a firewall - it’s an optionally inline controls application point.</a:t>
            </a:r>
          </a:p>
        </p:txBody>
      </p:sp>
      <p:sp>
        <p:nvSpPr>
          <p:cNvPr id="63" name="Shape 63"/>
          <p:cNvSpPr/>
          <p:nvPr/>
        </p:nvSpPr>
        <p:spPr>
          <a:xfrm>
            <a:off x="787400" y="2351579"/>
            <a:ext cx="11430000" cy="187751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lvl1pPr marL="444500" indent="-444500" algn="l">
              <a:spcBef>
                <a:spcPts val="3600"/>
              </a:spcBef>
              <a:buSzPct val="30000"/>
              <a:buBlip>
                <a:blip r:embed="rId3"/>
              </a:buBlip>
              <a:defRPr sz="3600"/>
            </a:lvl1pPr>
          </a:lstStyle>
          <a:p>
            <a:pPr lvl="0">
              <a:defRPr sz="1800">
                <a:solidFill>
                  <a:srgbClr val="000000"/>
                </a:solidFill>
                <a:effectLst/>
              </a:defRPr>
            </a:pPr>
            <a:r>
              <a:rPr sz="3600">
                <a:solidFill>
                  <a:srgbClr val="FFFFFF"/>
                </a:solidFill>
                <a:effectLst>
                  <a:outerShdw blurRad="50800" dist="38100" dir="5400000" rotWithShape="0">
                    <a:srgbClr val="000000"/>
                  </a:outerShdw>
                </a:effectLst>
              </a:rPr>
              <a:t>Where instead of being inline, the firewall is off to one side and the router/switch decides what traffic to send there.</a:t>
            </a:r>
          </a:p>
        </p:txBody>
      </p:sp>
    </p:spTree>
  </p:cSld>
  <p:clrMapOvr>
    <a:masterClrMapping/>
  </p:clrMapOvr>
  <p:transition xmlns:p14="http://schemas.microsoft.com/office/powerpoint/2010/mai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1885</Words>
  <Application>Microsoft Macintosh PowerPoint</Application>
  <PresentationFormat>Custom</PresentationFormat>
  <Paragraphs>144</Paragraphs>
  <Slides>37</Slides>
  <Notes>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Industrial</vt:lpstr>
      <vt:lpstr>Security Anti-Patterns</vt:lpstr>
      <vt:lpstr>What is this talk about</vt:lpstr>
      <vt:lpstr>Why should you care? </vt:lpstr>
      <vt:lpstr>Design Patterns</vt:lpstr>
      <vt:lpstr>Anti-Patterns</vt:lpstr>
      <vt:lpstr>Anti-Patterns</vt:lpstr>
      <vt:lpstr>Anti-Pattern Categories</vt:lpstr>
      <vt:lpstr>Architectural</vt:lpstr>
      <vt:lpstr>Firewall-on-a-stick</vt:lpstr>
      <vt:lpstr>Landing VPNs on a firewall</vt:lpstr>
      <vt:lpstr>Flat DHCP/dynamic DNS scopes </vt:lpstr>
      <vt:lpstr>Marketechture</vt:lpstr>
      <vt:lpstr>"So where do I connect up?"</vt:lpstr>
      <vt:lpstr>Behavioural - Community</vt:lpstr>
      <vt:lpstr>Victim Blaming</vt:lpstr>
      <vt:lpstr>Behavioural - Organisational</vt:lpstr>
      <vt:lpstr>Pig in a poke</vt:lpstr>
      <vt:lpstr>Magic Silver Bullet Thinking</vt:lpstr>
      <vt:lpstr>Impedance Mismatch</vt:lpstr>
      <vt:lpstr>Outsourcing</vt:lpstr>
      <vt:lpstr>Strategic Sourcing</vt:lpstr>
      <vt:lpstr>"Strategic Sourcing"</vt:lpstr>
      <vt:lpstr>The Emperor's New Clothes</vt:lpstr>
      <vt:lpstr>Preventive Controls are all we need!</vt:lpstr>
      <vt:lpstr>Reductio ad absurdam</vt:lpstr>
      <vt:lpstr>Best Practices</vt:lpstr>
      <vt:lpstr>“We don’t want to boil the ocean”</vt:lpstr>
      <vt:lpstr>Behavioural - Personal</vt:lpstr>
      <vt:lpstr>"Above my pay grade"</vt:lpstr>
      <vt:lpstr>Running network clients on your firewall</vt:lpstr>
      <vt:lpstr>Behavioural - Vendor</vt:lpstr>
      <vt:lpstr>PowerPoint Presentation</vt:lpstr>
      <vt:lpstr>PowerPoint Presentation</vt:lpstr>
      <vt:lpstr>Product-Specific</vt:lpstr>
      <vt:lpstr>Firewall Policy "Version Control"</vt:lpstr>
      <vt:lpstr>Firewall Implied Rules</vt:lpstr>
      <vt:lpstr>Where to from here?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Anti-Patterns</dc:title>
  <cp:lastModifiedBy>Barry Anderson</cp:lastModifiedBy>
  <cp:revision>3</cp:revision>
  <dcterms:modified xsi:type="dcterms:W3CDTF">2016-03-08T07:13:01Z</dcterms:modified>
</cp:coreProperties>
</file>