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wo jellyfish against a pink background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Two jellyfish touching against a dark blue background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Two jellyfish against a blue background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uk.wikipedia.org/wiki/%D0%91%D1%83%D0%B4%D0%BE%D0%B2%D0%B0_%D0%9C%D0%B5%D1%80%D0%BA%D0%BB%D0%B0-%D0%94%D0%B5%D0%BC%D2%91%D0%B0%D1%80%D0%B4%D0%B0" TargetMode="External"/><Relationship Id="rId3" Type="http://schemas.openxmlformats.org/officeDocument/2006/relationships/hyperlink" Target="https://uk.wikipedia.org/wiki/%D0%A1%D1%83%D0%BC%D0%B0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uk.wikipedia.org/wiki/%D0%9A%D1%80%D0%B8%D0%BF%D1%82%D0%BE%D0%B0%D0%BD%D0%B0%D0%BB%D1%96%D0%B7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-256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SHA-256</a:t>
            </a:r>
          </a:p>
        </p:txBody>
      </p:sp>
      <p:sp>
        <p:nvSpPr>
          <p:cNvPr id="152" name="Chaikovskyi Pavlo 10.03.20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Chaikovskyi Pavlo 10.03.2022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-25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SHA-256</a:t>
            </a:r>
          </a:p>
        </p:txBody>
      </p:sp>
      <p:sp>
        <p:nvSpPr>
          <p:cNvPr id="155" name="Схема роботи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Схема роботи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4902" y="3880507"/>
            <a:ext cx="13974196" cy="86872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-25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SHA-256</a:t>
            </a:r>
          </a:p>
        </p:txBody>
      </p:sp>
      <p:sp>
        <p:nvSpPr>
          <p:cNvPr id="159" name="Основні відомості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Основні відомості</a:t>
            </a:r>
          </a:p>
        </p:txBody>
      </p:sp>
      <p:sp>
        <p:nvSpPr>
          <p:cNvPr id="160" name="Геш-функції сімейства SHA-2 побудовані на основі структури Меркла-Демґарда.…"/>
          <p:cNvSpPr txBox="1"/>
          <p:nvPr/>
        </p:nvSpPr>
        <p:spPr>
          <a:xfrm>
            <a:off x="241002" y="3925087"/>
            <a:ext cx="23901996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700"/>
              </a:spcBef>
              <a:defRPr sz="2800">
                <a:solidFill>
                  <a:srgbClr val="2021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Геш-функції сімейства </a:t>
            </a:r>
            <a:r>
              <a:rPr i="1"/>
              <a:t>SHA-2</a:t>
            </a:r>
            <a:r>
              <a:t> побудовані на основі </a:t>
            </a:r>
            <a:r>
              <a:rPr>
                <a:hlinkClick r:id="rId2" invalidUrl="" action="" tgtFrame="" tooltip="" history="1" highlightClick="0" endSnd="0"/>
              </a:rPr>
              <a:t>структури Меркла-Демґарда</a:t>
            </a:r>
            <a:r>
              <a:t>.</a:t>
            </a:r>
          </a:p>
          <a:p>
            <a:pPr defTabSz="457200">
              <a:spcBef>
                <a:spcPts val="700"/>
              </a:spcBef>
              <a:defRPr sz="2800">
                <a:solidFill>
                  <a:srgbClr val="2021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Початкове повідомлення після доповнення розбивається на блоки, кожен блок — на 16 слів. Алгоритм пропускає кожен блок повідомлення через цикл з 64-ма чи 80-ма ітераціями (раундами). На кожній ітерації 2 слова перетворюються, функцію перетворення задають інші слова. Результати обробки кожного блоку складаються, </a:t>
            </a:r>
            <a:r>
              <a:rPr>
                <a:hlinkClick r:id="rId3" invalidUrl="" action="" tgtFrame="" tooltip="" history="1" highlightClick="0" endSnd="0"/>
              </a:rPr>
              <a:t>сума</a:t>
            </a:r>
            <a:r>
              <a:t> є значенням геш-функції.</a:t>
            </a:r>
          </a:p>
        </p:txBody>
      </p:sp>
      <p:pic>
        <p:nvPicPr>
          <p:cNvPr id="161" name="Screenshot 2022-03-10 at 13.19.03.png" descr="Screenshot 2022-03-10 at 13.19.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56851" y="6188473"/>
            <a:ext cx="9284568" cy="521462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ext"/>
          <p:cNvSpPr txBox="1"/>
          <p:nvPr/>
        </p:nvSpPr>
        <p:spPr>
          <a:xfrm>
            <a:off x="11841937" y="6611874"/>
            <a:ext cx="700126" cy="49225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163" name="Криптоаналіз геш-функції досліджує стійкість алгоритму, щонайменше, до таких видів атак:…"/>
          <p:cNvSpPr txBox="1"/>
          <p:nvPr/>
        </p:nvSpPr>
        <p:spPr>
          <a:xfrm>
            <a:off x="3243560" y="11595953"/>
            <a:ext cx="17896880" cy="1656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spcBef>
                <a:spcPts val="700"/>
              </a:spcBef>
              <a:defRPr sz="3200">
                <a:solidFill>
                  <a:srgbClr val="2021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hlinkClick r:id="rId5" invalidUrl="" action="" tgtFrame="" tooltip="" history="1" highlightClick="0" endSnd="0"/>
              </a:rPr>
              <a:t>Криптоаналіз</a:t>
            </a:r>
            <a:r>
              <a:t> геш-функції досліджує стійкість алгоритму, щонайменше, до таких видів атак:</a:t>
            </a:r>
          </a:p>
          <a:p>
            <a:pPr marL="457200" indent="-317500" algn="l" defTabSz="457200">
              <a:spcBef>
                <a:spcPts val="100"/>
              </a:spcBef>
              <a:buClr>
                <a:srgbClr val="202122"/>
              </a:buClr>
              <a:buSzPct val="100000"/>
              <a:buFont typeface="Helvetica"/>
              <a:buChar char="•"/>
              <a:defRPr sz="3200">
                <a:solidFill>
                  <a:srgbClr val="2021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Знаходження колізій, тобто різних повідомлень з однаковим гешем.</a:t>
            </a:r>
          </a:p>
          <a:p>
            <a:pPr marL="457200" indent="-317500" algn="l" defTabSz="457200">
              <a:spcBef>
                <a:spcPts val="100"/>
              </a:spcBef>
              <a:buClr>
                <a:srgbClr val="202122"/>
              </a:buClr>
              <a:buSzPct val="100000"/>
              <a:buFont typeface="Helvetica"/>
              <a:buChar char="•"/>
              <a:defRPr sz="3200">
                <a:solidFill>
                  <a:srgbClr val="2021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Знаходження прообразу (preimage), тобто невідомого повідомлення за його гешем.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