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046799ea2_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046799ea2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046799ea2_4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046799ea2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046799ea2_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046799ea2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046799ea2_4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046799ea2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046799ea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0046799ea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720d200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30720d2005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749abe9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30749abe9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749abe9e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0749abe9e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0430c3c4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00430c3c43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0430c3c4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300430c3c43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0430c3c4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300430c3c43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0430c3c4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00430c3c43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03622b0e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03622b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046799ea2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046799ea2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046799ea2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046799ea2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turing.com/kb/guide-to-autoregressive-models" TargetMode="External"/><Relationship Id="rId4" Type="http://schemas.openxmlformats.org/officeDocument/2006/relationships/hyperlink" Target="https://www.oreilly.com/library/view/practical-time-series/9781492041641/ch04.html" TargetMode="External"/><Relationship Id="rId9" Type="http://schemas.openxmlformats.org/officeDocument/2006/relationships/image" Target="../media/image1.png"/><Relationship Id="rId5" Type="http://schemas.openxmlformats.org/officeDocument/2006/relationships/hyperlink" Target="https://seralouk.medium.com/forecasting-timeseries-using-machine-learning-deep-learning-446eccc6eb6d" TargetMode="External"/><Relationship Id="rId6" Type="http://schemas.openxmlformats.org/officeDocument/2006/relationships/hyperlink" Target="https://www.analyticsvidhya.com/blog/2021/06/random-forest-for-time-series-forecasting/" TargetMode="External"/><Relationship Id="rId7" Type="http://schemas.openxmlformats.org/officeDocument/2006/relationships/hyperlink" Target="https://www.turing.com/kb/guide-to-autoregressive-models" TargetMode="External"/><Relationship Id="rId8" Type="http://schemas.openxmlformats.org/officeDocument/2006/relationships/hyperlink" Target="https://www.oreilly.com/library/view/practical-time-series/9781492041641/ch04.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0.png"/><Relationship Id="rId9"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0" y="1813250"/>
            <a:ext cx="10278000" cy="41019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Final Project </a:t>
            </a:r>
            <a:endParaRPr/>
          </a:p>
          <a:p>
            <a:pPr indent="0" lvl="0" marL="0" marR="0" rtl="0" algn="l">
              <a:spcBef>
                <a:spcPts val="0"/>
              </a:spcBef>
              <a:spcAft>
                <a:spcPts val="0"/>
              </a:spcAft>
              <a:buNone/>
            </a:pPr>
            <a:r>
              <a:t/>
            </a:r>
            <a:endParaRPr/>
          </a:p>
          <a:p>
            <a:pPr indent="0" lvl="0" marL="0" rtl="0" algn="l">
              <a:lnSpc>
                <a:spcPct val="125000"/>
              </a:lnSpc>
              <a:spcBef>
                <a:spcPts val="0"/>
              </a:spcBef>
              <a:spcAft>
                <a:spcPts val="0"/>
              </a:spcAft>
              <a:buSzPts val="1100"/>
              <a:buNone/>
            </a:pPr>
            <a:r>
              <a:rPr b="1" lang="en-US" sz="3000">
                <a:solidFill>
                  <a:srgbClr val="FF6600"/>
                </a:solidFill>
              </a:rPr>
              <a:t>Retail-Forecasting for a Large Beverage Company</a:t>
            </a:r>
            <a:endParaRPr b="1" sz="3000">
              <a:solidFill>
                <a:srgbClr val="FF6600"/>
              </a:solidFill>
            </a:endParaRPr>
          </a:p>
          <a:p>
            <a:pPr indent="0" lvl="0" marL="0" marR="0" rtl="0" algn="l">
              <a:spcBef>
                <a:spcPts val="600"/>
              </a:spcBef>
              <a:spcAft>
                <a:spcPts val="0"/>
              </a:spcAft>
              <a:buNone/>
            </a:pPr>
            <a:r>
              <a:rPr b="1" lang="en-US" sz="2300">
                <a:solidFill>
                  <a:srgbClr val="FF6600"/>
                </a:solidFill>
              </a:rPr>
              <a:t>by</a:t>
            </a:r>
            <a:endParaRPr b="1" sz="2300">
              <a:solidFill>
                <a:srgbClr val="FF6600"/>
              </a:solidFill>
            </a:endParaRPr>
          </a:p>
          <a:p>
            <a:pPr indent="0" lvl="0" marL="0" marR="0" rtl="0" algn="l">
              <a:spcBef>
                <a:spcPts val="0"/>
              </a:spcBef>
              <a:spcAft>
                <a:spcPts val="0"/>
              </a:spcAft>
              <a:buNone/>
            </a:pPr>
            <a:r>
              <a:rPr b="1" lang="en-US" sz="2300">
                <a:solidFill>
                  <a:srgbClr val="FF6600"/>
                </a:solidFill>
              </a:rPr>
              <a:t>Chenxin Shen</a:t>
            </a:r>
            <a:endParaRPr b="1" sz="2300">
              <a:solidFill>
                <a:srgbClr val="FF6600"/>
              </a:solidFill>
            </a:endParaRPr>
          </a:p>
          <a:p>
            <a:pPr indent="0" lvl="0" marL="0" marR="0" rtl="0" algn="l">
              <a:spcBef>
                <a:spcPts val="0"/>
              </a:spcBef>
              <a:spcAft>
                <a:spcPts val="0"/>
              </a:spcAft>
              <a:buNone/>
            </a:pPr>
            <a:r>
              <a:rPr b="1" lang="en-US" sz="2300">
                <a:solidFill>
                  <a:srgbClr val="FF6600"/>
                </a:solidFill>
              </a:rPr>
              <a:t>Gloria Jepkurui</a:t>
            </a:r>
            <a:endParaRPr b="1" sz="2300">
              <a:solidFill>
                <a:srgbClr val="FF6600"/>
              </a:solidFill>
            </a:endParaRPr>
          </a:p>
          <a:p>
            <a:pPr indent="0" lvl="0" marL="0" marR="0" rtl="0" algn="l">
              <a:spcBef>
                <a:spcPts val="0"/>
              </a:spcBef>
              <a:spcAft>
                <a:spcPts val="0"/>
              </a:spcAft>
              <a:buNone/>
            </a:pPr>
            <a:r>
              <a:rPr b="1" lang="en-US" sz="2300">
                <a:solidFill>
                  <a:srgbClr val="FF6600"/>
                </a:solidFill>
              </a:rPr>
              <a:t>Nuzat Siddiqua</a:t>
            </a:r>
            <a:endParaRPr b="1" sz="2300">
              <a:solidFill>
                <a:srgbClr val="FF6600"/>
              </a:solidFill>
            </a:endParaRPr>
          </a:p>
          <a:p>
            <a:pPr indent="0" lvl="0" marL="0" marR="0" rtl="0" algn="l">
              <a:spcBef>
                <a:spcPts val="0"/>
              </a:spcBef>
              <a:spcAft>
                <a:spcPts val="0"/>
              </a:spcAft>
              <a:buNone/>
            </a:pPr>
            <a:r>
              <a:t/>
            </a:r>
            <a:endParaRPr b="1" sz="2300">
              <a:solidFill>
                <a:srgbClr val="FF6600"/>
              </a:solidFill>
            </a:endParaRPr>
          </a:p>
          <a:p>
            <a:pPr indent="0" lvl="0" marL="0" marR="0" rtl="0" algn="l">
              <a:spcBef>
                <a:spcPts val="0"/>
              </a:spcBef>
              <a:spcAft>
                <a:spcPts val="0"/>
              </a:spcAft>
              <a:buNone/>
            </a:pPr>
            <a:r>
              <a:rPr b="1" lang="en-US" sz="2300">
                <a:solidFill>
                  <a:srgbClr val="FF6600"/>
                </a:solidFill>
              </a:rPr>
              <a:t>14-09-2024</a:t>
            </a:r>
            <a:endParaRPr b="1" sz="2300">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a:blip r:embed="rId3">
            <a:alphaModFix/>
          </a:blip>
          <a:stretch>
            <a:fillRect/>
          </a:stretch>
        </p:blipFill>
        <p:spPr>
          <a:xfrm>
            <a:off x="383775" y="1207450"/>
            <a:ext cx="7380151" cy="4991876"/>
          </a:xfrm>
          <a:prstGeom prst="rect">
            <a:avLst/>
          </a:prstGeom>
          <a:noFill/>
          <a:ln>
            <a:noFill/>
          </a:ln>
        </p:spPr>
      </p:pic>
      <p:sp>
        <p:nvSpPr>
          <p:cNvPr id="162" name="Google Shape;162;p22"/>
          <p:cNvSpPr txBox="1"/>
          <p:nvPr/>
        </p:nvSpPr>
        <p:spPr>
          <a:xfrm>
            <a:off x="1846375" y="424950"/>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SKU4 Monthly Average Sales</a:t>
            </a:r>
            <a:endParaRPr sz="2500">
              <a:solidFill>
                <a:schemeClr val="dk1"/>
              </a:solidFill>
              <a:latin typeface="Calibri"/>
              <a:ea typeface="Calibri"/>
              <a:cs typeface="Calibri"/>
              <a:sym typeface="Calibri"/>
            </a:endParaRPr>
          </a:p>
        </p:txBody>
      </p:sp>
      <p:sp>
        <p:nvSpPr>
          <p:cNvPr id="163" name="Google Shape;163;p22"/>
          <p:cNvSpPr txBox="1"/>
          <p:nvPr/>
        </p:nvSpPr>
        <p:spPr>
          <a:xfrm>
            <a:off x="7998200" y="1961025"/>
            <a:ext cx="3711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Sku4 sales is high in june august, september and </a:t>
            </a:r>
            <a:r>
              <a:rPr lang="en-US" sz="2200">
                <a:solidFill>
                  <a:schemeClr val="dk1"/>
                </a:solidFill>
                <a:latin typeface="Calibri"/>
                <a:ea typeface="Calibri"/>
                <a:cs typeface="Calibri"/>
                <a:sym typeface="Calibri"/>
              </a:rPr>
              <a:t>february, and low in december and january</a:t>
            </a:r>
            <a:r>
              <a:rPr lang="en-US" sz="2200">
                <a:solidFill>
                  <a:schemeClr val="dk1"/>
                </a:solidFill>
                <a:latin typeface="Calibri"/>
                <a:ea typeface="Calibri"/>
                <a:cs typeface="Calibri"/>
                <a:sym typeface="Calibri"/>
              </a:rPr>
              <a:t>. Due to the trend and sales distribution , the products sales are likely  affected by seasonality. </a:t>
            </a:r>
            <a:endParaRPr sz="2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293275" y="1172725"/>
            <a:ext cx="6732624" cy="4849475"/>
          </a:xfrm>
          <a:prstGeom prst="rect">
            <a:avLst/>
          </a:prstGeom>
          <a:noFill/>
          <a:ln>
            <a:noFill/>
          </a:ln>
        </p:spPr>
      </p:pic>
      <p:sp>
        <p:nvSpPr>
          <p:cNvPr id="169" name="Google Shape;169;p23"/>
          <p:cNvSpPr txBox="1"/>
          <p:nvPr/>
        </p:nvSpPr>
        <p:spPr>
          <a:xfrm>
            <a:off x="1040425" y="351725"/>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Sku5 Monthly </a:t>
            </a:r>
            <a:r>
              <a:rPr lang="en-US" sz="2500">
                <a:solidFill>
                  <a:schemeClr val="dk1"/>
                </a:solidFill>
                <a:latin typeface="Calibri"/>
                <a:ea typeface="Calibri"/>
                <a:cs typeface="Calibri"/>
                <a:sym typeface="Calibri"/>
              </a:rPr>
              <a:t>Average</a:t>
            </a:r>
            <a:r>
              <a:rPr lang="en-US" sz="2500">
                <a:solidFill>
                  <a:schemeClr val="dk1"/>
                </a:solidFill>
                <a:latin typeface="Calibri"/>
                <a:ea typeface="Calibri"/>
                <a:cs typeface="Calibri"/>
                <a:sym typeface="Calibri"/>
              </a:rPr>
              <a:t> Sales</a:t>
            </a:r>
            <a:endParaRPr sz="2500">
              <a:solidFill>
                <a:schemeClr val="dk1"/>
              </a:solidFill>
              <a:latin typeface="Calibri"/>
              <a:ea typeface="Calibri"/>
              <a:cs typeface="Calibri"/>
              <a:sym typeface="Calibri"/>
            </a:endParaRPr>
          </a:p>
        </p:txBody>
      </p:sp>
      <p:sp>
        <p:nvSpPr>
          <p:cNvPr id="170" name="Google Shape;170;p23"/>
          <p:cNvSpPr txBox="1"/>
          <p:nvPr/>
        </p:nvSpPr>
        <p:spPr>
          <a:xfrm>
            <a:off x="7185775" y="2017050"/>
            <a:ext cx="4188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sales starts going up in may and is at the peak in july and august then it starts dropping in september. This shows a pattern in SKU5 sales and that the product demand is influenced by seasonality. </a:t>
            </a:r>
            <a:endParaRPr sz="2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295200" y="1491875"/>
            <a:ext cx="6346926" cy="4471276"/>
          </a:xfrm>
          <a:prstGeom prst="rect">
            <a:avLst/>
          </a:prstGeom>
          <a:noFill/>
          <a:ln>
            <a:noFill/>
          </a:ln>
        </p:spPr>
      </p:pic>
      <p:sp>
        <p:nvSpPr>
          <p:cNvPr id="176" name="Google Shape;176;p24"/>
          <p:cNvSpPr txBox="1"/>
          <p:nvPr/>
        </p:nvSpPr>
        <p:spPr>
          <a:xfrm>
            <a:off x="820600" y="366175"/>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SKU6 Monthly Average Sales </a:t>
            </a:r>
            <a:endParaRPr sz="2500">
              <a:solidFill>
                <a:schemeClr val="dk1"/>
              </a:solidFill>
              <a:latin typeface="Calibri"/>
              <a:ea typeface="Calibri"/>
              <a:cs typeface="Calibri"/>
              <a:sym typeface="Calibri"/>
            </a:endParaRPr>
          </a:p>
        </p:txBody>
      </p:sp>
      <p:sp>
        <p:nvSpPr>
          <p:cNvPr id="177" name="Google Shape;177;p24"/>
          <p:cNvSpPr txBox="1"/>
          <p:nvPr/>
        </p:nvSpPr>
        <p:spPr>
          <a:xfrm>
            <a:off x="6835575" y="1491875"/>
            <a:ext cx="4048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The average sales of SKU6 is relatively low compared to the other products. In october, the </a:t>
            </a:r>
            <a:r>
              <a:rPr lang="en-US" sz="2000">
                <a:solidFill>
                  <a:schemeClr val="dk1"/>
                </a:solidFill>
                <a:latin typeface="Calibri"/>
                <a:ea typeface="Calibri"/>
                <a:cs typeface="Calibri"/>
                <a:sym typeface="Calibri"/>
              </a:rPr>
              <a:t>sales</a:t>
            </a:r>
            <a:r>
              <a:rPr lang="en-US" sz="2000">
                <a:solidFill>
                  <a:schemeClr val="dk1"/>
                </a:solidFill>
                <a:latin typeface="Calibri"/>
                <a:ea typeface="Calibri"/>
                <a:cs typeface="Calibri"/>
                <a:sym typeface="Calibri"/>
              </a:rPr>
              <a:t> spikes but drops in december, january, </a:t>
            </a:r>
            <a:r>
              <a:rPr lang="en-US" sz="2000">
                <a:solidFill>
                  <a:schemeClr val="dk1"/>
                </a:solidFill>
                <a:latin typeface="Calibri"/>
                <a:ea typeface="Calibri"/>
                <a:cs typeface="Calibri"/>
                <a:sym typeface="Calibri"/>
              </a:rPr>
              <a:t>february</a:t>
            </a:r>
            <a:r>
              <a:rPr lang="en-US" sz="2000">
                <a:solidFill>
                  <a:schemeClr val="dk1"/>
                </a:solidFill>
                <a:latin typeface="Calibri"/>
                <a:ea typeface="Calibri"/>
                <a:cs typeface="Calibri"/>
                <a:sym typeface="Calibri"/>
              </a:rPr>
              <a:t> and april.This indicates seasonality in product demand, however, marketing strategies should be implemented to improve </a:t>
            </a:r>
            <a:r>
              <a:rPr lang="en-US" sz="2000">
                <a:solidFill>
                  <a:schemeClr val="dk1"/>
                </a:solidFill>
                <a:latin typeface="Calibri"/>
                <a:ea typeface="Calibri"/>
                <a:cs typeface="Calibri"/>
                <a:sym typeface="Calibri"/>
              </a:rPr>
              <a:t>overall</a:t>
            </a:r>
            <a:r>
              <a:rPr lang="en-US" sz="2000">
                <a:solidFill>
                  <a:schemeClr val="dk1"/>
                </a:solidFill>
                <a:latin typeface="Calibri"/>
                <a:ea typeface="Calibri"/>
                <a:cs typeface="Calibri"/>
                <a:sym typeface="Calibri"/>
              </a:rPr>
              <a:t> sales.</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5"/>
          <p:cNvPicPr preferRelativeResize="0"/>
          <p:nvPr/>
        </p:nvPicPr>
        <p:blipFill>
          <a:blip r:embed="rId3">
            <a:alphaModFix/>
          </a:blip>
          <a:stretch>
            <a:fillRect/>
          </a:stretch>
        </p:blipFill>
        <p:spPr>
          <a:xfrm>
            <a:off x="420175" y="3697925"/>
            <a:ext cx="6399074" cy="2678525"/>
          </a:xfrm>
          <a:prstGeom prst="rect">
            <a:avLst/>
          </a:prstGeom>
          <a:noFill/>
          <a:ln>
            <a:noFill/>
          </a:ln>
        </p:spPr>
      </p:pic>
      <p:pic>
        <p:nvPicPr>
          <p:cNvPr id="183" name="Google Shape;183;p25"/>
          <p:cNvPicPr preferRelativeResize="0"/>
          <p:nvPr/>
        </p:nvPicPr>
        <p:blipFill>
          <a:blip r:embed="rId4">
            <a:alphaModFix/>
          </a:blip>
          <a:stretch>
            <a:fillRect/>
          </a:stretch>
        </p:blipFill>
        <p:spPr>
          <a:xfrm>
            <a:off x="420175" y="658325"/>
            <a:ext cx="6399076" cy="2801449"/>
          </a:xfrm>
          <a:prstGeom prst="rect">
            <a:avLst/>
          </a:prstGeom>
          <a:noFill/>
          <a:ln>
            <a:noFill/>
          </a:ln>
        </p:spPr>
      </p:pic>
      <p:sp>
        <p:nvSpPr>
          <p:cNvPr id="184" name="Google Shape;184;p25"/>
          <p:cNvSpPr txBox="1"/>
          <p:nvPr/>
        </p:nvSpPr>
        <p:spPr>
          <a:xfrm>
            <a:off x="6996375" y="1120600"/>
            <a:ext cx="41115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Sku3, sku1 and Sku4 shows </a:t>
            </a:r>
            <a:r>
              <a:rPr lang="en-US" sz="1900">
                <a:solidFill>
                  <a:schemeClr val="dk1"/>
                </a:solidFill>
                <a:latin typeface="Calibri"/>
                <a:ea typeface="Calibri"/>
                <a:cs typeface="Calibri"/>
                <a:sym typeface="Calibri"/>
              </a:rPr>
              <a:t>establishment</a:t>
            </a:r>
            <a:r>
              <a:rPr lang="en-US" sz="1900">
                <a:solidFill>
                  <a:schemeClr val="dk1"/>
                </a:solidFill>
                <a:latin typeface="Calibri"/>
                <a:ea typeface="Calibri"/>
                <a:cs typeface="Calibri"/>
                <a:sym typeface="Calibri"/>
              </a:rPr>
              <a:t> in the market, </a:t>
            </a:r>
            <a:r>
              <a:rPr lang="en-US" sz="1900">
                <a:solidFill>
                  <a:schemeClr val="dk1"/>
                </a:solidFill>
                <a:latin typeface="Calibri"/>
                <a:ea typeface="Calibri"/>
                <a:cs typeface="Calibri"/>
                <a:sym typeface="Calibri"/>
              </a:rPr>
              <a:t>however</a:t>
            </a:r>
            <a:r>
              <a:rPr lang="en-US" sz="1900">
                <a:solidFill>
                  <a:schemeClr val="dk1"/>
                </a:solidFill>
                <a:latin typeface="Calibri"/>
                <a:ea typeface="Calibri"/>
                <a:cs typeface="Calibri"/>
                <a:sym typeface="Calibri"/>
              </a:rPr>
              <a:t> sku6, sku5 and sku1 needs more strategies increase sales. Some months, the sales are high and low in some months varying per product this shows </a:t>
            </a:r>
            <a:r>
              <a:rPr lang="en-US" sz="1900">
                <a:solidFill>
                  <a:schemeClr val="dk1"/>
                </a:solidFill>
                <a:latin typeface="Calibri"/>
                <a:ea typeface="Calibri"/>
                <a:cs typeface="Calibri"/>
                <a:sym typeface="Calibri"/>
              </a:rPr>
              <a:t>seasonality</a:t>
            </a:r>
            <a:r>
              <a:rPr lang="en-US" sz="1900">
                <a:solidFill>
                  <a:schemeClr val="dk1"/>
                </a:solidFill>
                <a:latin typeface="Calibri"/>
                <a:ea typeface="Calibri"/>
                <a:cs typeface="Calibri"/>
                <a:sym typeface="Calibri"/>
              </a:rPr>
              <a:t> in product demand. </a:t>
            </a:r>
            <a:endParaRPr sz="1900">
              <a:solidFill>
                <a:schemeClr val="dk1"/>
              </a:solidFill>
              <a:latin typeface="Calibri"/>
              <a:ea typeface="Calibri"/>
              <a:cs typeface="Calibri"/>
              <a:sym typeface="Calibri"/>
            </a:endParaRPr>
          </a:p>
        </p:txBody>
      </p:sp>
      <p:sp>
        <p:nvSpPr>
          <p:cNvPr id="185" name="Google Shape;185;p25"/>
          <p:cNvSpPr txBox="1"/>
          <p:nvPr/>
        </p:nvSpPr>
        <p:spPr>
          <a:xfrm>
            <a:off x="6996375" y="4040675"/>
            <a:ext cx="47823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Most of the products sales when the price discount is somewhere between 20% and 50%. sku3 and sku6 had the highest sales when </a:t>
            </a:r>
            <a:r>
              <a:rPr lang="en-US" sz="1900">
                <a:solidFill>
                  <a:schemeClr val="dk1"/>
                </a:solidFill>
                <a:latin typeface="Calibri"/>
                <a:ea typeface="Calibri"/>
                <a:cs typeface="Calibri"/>
                <a:sym typeface="Calibri"/>
              </a:rPr>
              <a:t>the price discount was around 50%.  Sku2 was slightly affected by price discount. </a:t>
            </a:r>
            <a:endParaRPr sz="1900">
              <a:solidFill>
                <a:schemeClr val="dk1"/>
              </a:solidFill>
              <a:latin typeface="Calibri"/>
              <a:ea typeface="Calibri"/>
              <a:cs typeface="Calibri"/>
              <a:sym typeface="Calibri"/>
            </a:endParaRPr>
          </a:p>
        </p:txBody>
      </p:sp>
      <p:sp>
        <p:nvSpPr>
          <p:cNvPr id="186" name="Google Shape;186;p25"/>
          <p:cNvSpPr txBox="1"/>
          <p:nvPr/>
        </p:nvSpPr>
        <p:spPr>
          <a:xfrm>
            <a:off x="1512775" y="42725"/>
            <a:ext cx="806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Sales Overtime and Impact of Price discount on Sales</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ctrTitle"/>
          </p:nvPr>
        </p:nvSpPr>
        <p:spPr>
          <a:xfrm>
            <a:off x="-323150" y="0"/>
            <a:ext cx="4560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Model</a:t>
            </a:r>
            <a:endParaRPr b="1">
              <a:solidFill>
                <a:srgbClr val="FF6600"/>
              </a:solidFill>
            </a:endParaRPr>
          </a:p>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Suggestions</a:t>
            </a:r>
            <a:endParaRPr b="1">
              <a:solidFill>
                <a:srgbClr val="FF6600"/>
              </a:solidFill>
            </a:endParaRPr>
          </a:p>
        </p:txBody>
      </p:sp>
      <p:sp>
        <p:nvSpPr>
          <p:cNvPr id="192" name="Google Shape;192;p26"/>
          <p:cNvSpPr txBox="1"/>
          <p:nvPr>
            <p:ph idx="1" type="subTitle"/>
          </p:nvPr>
        </p:nvSpPr>
        <p:spPr>
          <a:xfrm>
            <a:off x="4811376" y="0"/>
            <a:ext cx="7380900" cy="6858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75000"/>
              <a:buNone/>
            </a:pPr>
            <a:r>
              <a:rPr lang="en-US" sz="3200">
                <a:solidFill>
                  <a:srgbClr val="FF6600"/>
                </a:solidFill>
              </a:rPr>
              <a:t>Classical Models:</a:t>
            </a:r>
            <a:endParaRPr sz="3200">
              <a:solidFill>
                <a:srgbClr val="FF6600"/>
              </a:solidFill>
            </a:endParaRPr>
          </a:p>
          <a:p>
            <a:pPr indent="-369570" lvl="0" marL="457200" rtl="0" algn="l">
              <a:lnSpc>
                <a:spcPct val="90000"/>
              </a:lnSpc>
              <a:spcBef>
                <a:spcPts val="1000"/>
              </a:spcBef>
              <a:spcAft>
                <a:spcPts val="0"/>
              </a:spcAft>
              <a:buSzPct val="100000"/>
              <a:buAutoNum type="arabicPeriod"/>
            </a:pPr>
            <a:r>
              <a:rPr lang="en-US"/>
              <a:t>Linear Regression</a:t>
            </a:r>
            <a:endParaRPr/>
          </a:p>
          <a:p>
            <a:pPr indent="-369570" lvl="0" marL="457200" rtl="0" algn="l">
              <a:lnSpc>
                <a:spcPct val="90000"/>
              </a:lnSpc>
              <a:spcBef>
                <a:spcPts val="0"/>
              </a:spcBef>
              <a:spcAft>
                <a:spcPts val="0"/>
              </a:spcAft>
              <a:buSzPct val="100000"/>
              <a:buAutoNum type="arabicPeriod"/>
            </a:pPr>
            <a:r>
              <a:rPr lang="en-US"/>
              <a:t>Autoregressive Model (or ARMA Model) (</a:t>
            </a:r>
            <a:r>
              <a:rPr lang="en-US" u="sng">
                <a:solidFill>
                  <a:schemeClr val="hlink"/>
                </a:solidFill>
                <a:hlinkClick r:id="rId3"/>
              </a:rPr>
              <a:t>https://www.turing.com/kb/guide-to-autoregressive-models</a:t>
            </a:r>
            <a:r>
              <a:rPr lang="en-US"/>
              <a:t>) </a:t>
            </a:r>
            <a:endParaRPr/>
          </a:p>
          <a:p>
            <a:pPr indent="-369570" lvl="0" marL="457200" rtl="0" algn="l">
              <a:lnSpc>
                <a:spcPct val="90000"/>
              </a:lnSpc>
              <a:spcBef>
                <a:spcPts val="0"/>
              </a:spcBef>
              <a:spcAft>
                <a:spcPts val="0"/>
              </a:spcAft>
              <a:buSzPct val="100000"/>
              <a:buAutoNum type="arabicPeriod"/>
            </a:pPr>
            <a:r>
              <a:rPr lang="en-US"/>
              <a:t>Monte Carlo Method (</a:t>
            </a:r>
            <a:r>
              <a:rPr lang="en-US" u="sng">
                <a:solidFill>
                  <a:schemeClr val="hlink"/>
                </a:solidFill>
                <a:hlinkClick r:id="rId4"/>
              </a:rPr>
              <a:t>https://www.oreilly.com/library/view/practical-time-series/9781492041641/ch04.html</a:t>
            </a:r>
            <a:r>
              <a:rPr lang="en-US"/>
              <a:t>) </a:t>
            </a:r>
            <a:endParaRPr/>
          </a:p>
          <a:p>
            <a:pPr indent="0" lvl="0" marL="0" rtl="0" algn="just">
              <a:spcBef>
                <a:spcPts val="1000"/>
              </a:spcBef>
              <a:spcAft>
                <a:spcPts val="0"/>
              </a:spcAft>
              <a:buNone/>
            </a:pPr>
            <a:r>
              <a:rPr lang="en-US" sz="3200">
                <a:solidFill>
                  <a:srgbClr val="FF6600"/>
                </a:solidFill>
              </a:rPr>
              <a:t>ML Models:</a:t>
            </a:r>
            <a:endParaRPr sz="3200">
              <a:solidFill>
                <a:srgbClr val="FF6600"/>
              </a:solidFill>
            </a:endParaRPr>
          </a:p>
          <a:p>
            <a:pPr indent="-369570" lvl="0" marL="457200" rtl="0" algn="l">
              <a:spcBef>
                <a:spcPts val="1000"/>
              </a:spcBef>
              <a:spcAft>
                <a:spcPts val="0"/>
              </a:spcAft>
              <a:buSzPct val="100000"/>
              <a:buAutoNum type="arabicPeriod"/>
            </a:pPr>
            <a:r>
              <a:rPr lang="en-US"/>
              <a:t>Ridge Regression (</a:t>
            </a:r>
            <a:r>
              <a:rPr lang="en-US" u="sng">
                <a:solidFill>
                  <a:schemeClr val="hlink"/>
                </a:solidFill>
                <a:hlinkClick r:id="rId5"/>
              </a:rPr>
              <a:t>https://seralouk.medium.com/forecasting-timeseries-using-machine-learning-deep-learning-446eccc6eb6d</a:t>
            </a:r>
            <a:r>
              <a:rPr lang="en-US"/>
              <a:t>) </a:t>
            </a:r>
            <a:endParaRPr/>
          </a:p>
          <a:p>
            <a:pPr indent="-369570" lvl="0" marL="457200" rtl="0" algn="l">
              <a:spcBef>
                <a:spcPts val="0"/>
              </a:spcBef>
              <a:spcAft>
                <a:spcPts val="0"/>
              </a:spcAft>
              <a:buSzPct val="100000"/>
              <a:buAutoNum type="arabicPeriod"/>
            </a:pPr>
            <a:r>
              <a:rPr lang="en-US"/>
              <a:t>Random Forest (</a:t>
            </a:r>
            <a:r>
              <a:rPr lang="en-US" u="sng">
                <a:solidFill>
                  <a:schemeClr val="hlink"/>
                </a:solidFill>
                <a:hlinkClick r:id="rId6"/>
              </a:rPr>
              <a:t>https://www.analyticsvidhya.com/blog/2021/06/random-forest-for-time-series-forecasting/</a:t>
            </a:r>
            <a:r>
              <a:rPr lang="en-US"/>
              <a:t>) </a:t>
            </a:r>
            <a:endParaRPr/>
          </a:p>
          <a:p>
            <a:pPr indent="0" lvl="0" marL="0" rtl="0" algn="just">
              <a:spcBef>
                <a:spcPts val="1000"/>
              </a:spcBef>
              <a:spcAft>
                <a:spcPts val="0"/>
              </a:spcAft>
              <a:buNone/>
            </a:pPr>
            <a:r>
              <a:rPr lang="en-US" sz="3200">
                <a:solidFill>
                  <a:srgbClr val="FF6600"/>
                </a:solidFill>
              </a:rPr>
              <a:t>DL Models:</a:t>
            </a:r>
            <a:endParaRPr sz="3200">
              <a:solidFill>
                <a:srgbClr val="FF6600"/>
              </a:solidFill>
            </a:endParaRPr>
          </a:p>
          <a:p>
            <a:pPr indent="-369570" lvl="0" marL="457200" rtl="0" algn="l">
              <a:spcBef>
                <a:spcPts val="1000"/>
              </a:spcBef>
              <a:spcAft>
                <a:spcPts val="0"/>
              </a:spcAft>
              <a:buSzPct val="100000"/>
              <a:buAutoNum type="arabicPeriod"/>
            </a:pPr>
            <a:r>
              <a:rPr lang="en-US"/>
              <a:t>Linear Regression</a:t>
            </a:r>
            <a:endParaRPr/>
          </a:p>
          <a:p>
            <a:pPr indent="-369570" lvl="0" marL="457200" rtl="0" algn="l">
              <a:spcBef>
                <a:spcPts val="0"/>
              </a:spcBef>
              <a:spcAft>
                <a:spcPts val="0"/>
              </a:spcAft>
              <a:buSzPct val="100000"/>
              <a:buAutoNum type="arabicPeriod"/>
            </a:pPr>
            <a:r>
              <a:rPr lang="en-US"/>
              <a:t>Autoregressive Model (or ARMA Model) (</a:t>
            </a:r>
            <a:r>
              <a:rPr lang="en-US" u="sng">
                <a:solidFill>
                  <a:schemeClr val="hlink"/>
                </a:solidFill>
                <a:hlinkClick r:id="rId7"/>
              </a:rPr>
              <a:t>https://www.turing.com/kb/guide-to-autoregressive-models</a:t>
            </a:r>
            <a:r>
              <a:rPr lang="en-US"/>
              <a:t>) </a:t>
            </a:r>
            <a:endParaRPr/>
          </a:p>
          <a:p>
            <a:pPr indent="-369570" lvl="0" marL="457200" rtl="0" algn="l">
              <a:spcBef>
                <a:spcPts val="0"/>
              </a:spcBef>
              <a:spcAft>
                <a:spcPts val="0"/>
              </a:spcAft>
              <a:buSzPct val="100000"/>
              <a:buAutoNum type="arabicPeriod"/>
            </a:pPr>
            <a:r>
              <a:rPr lang="en-US"/>
              <a:t>Monte Carlo Method (</a:t>
            </a:r>
            <a:r>
              <a:rPr lang="en-US" u="sng">
                <a:solidFill>
                  <a:schemeClr val="hlink"/>
                </a:solidFill>
                <a:hlinkClick r:id="rId8"/>
              </a:rPr>
              <a:t>https://www.oreilly.com/library/view/practical-time-series/9781492041641/ch04.html</a:t>
            </a:r>
            <a:r>
              <a:rPr lang="en-US"/>
              <a:t>) </a:t>
            </a:r>
            <a:endParaRPr>
              <a:solidFill>
                <a:srgbClr val="FF6600"/>
              </a:solidFill>
            </a:endParaRPr>
          </a:p>
        </p:txBody>
      </p:sp>
      <p:pic>
        <p:nvPicPr>
          <p:cNvPr id="193" name="Google Shape;193;p26"/>
          <p:cNvPicPr preferRelativeResize="0"/>
          <p:nvPr/>
        </p:nvPicPr>
        <p:blipFill rotWithShape="1">
          <a:blip r:embed="rId9">
            <a:alphaModFix/>
          </a:blip>
          <a:srcRect b="0" l="0" r="0" t="0"/>
          <a:stretch/>
        </p:blipFill>
        <p:spPr>
          <a:xfrm>
            <a:off x="0" y="5863771"/>
            <a:ext cx="1654627" cy="9942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ctrTitle"/>
          </p:nvPr>
        </p:nvSpPr>
        <p:spPr>
          <a:xfrm>
            <a:off x="-323150" y="0"/>
            <a:ext cx="4560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sz="4800">
                <a:solidFill>
                  <a:srgbClr val="FF6600"/>
                </a:solidFill>
              </a:rPr>
              <a:t>Model Selection</a:t>
            </a:r>
            <a:endParaRPr sz="4800"/>
          </a:p>
        </p:txBody>
      </p:sp>
      <p:sp>
        <p:nvSpPr>
          <p:cNvPr id="199" name="Google Shape;199;p27"/>
          <p:cNvSpPr txBox="1"/>
          <p:nvPr>
            <p:ph idx="1" type="subTitle"/>
          </p:nvPr>
        </p:nvSpPr>
        <p:spPr>
          <a:xfrm>
            <a:off x="4811376" y="0"/>
            <a:ext cx="7380900" cy="68580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sz="3200">
                <a:solidFill>
                  <a:srgbClr val="FF6600"/>
                </a:solidFill>
              </a:rPr>
              <a:t>	Model selection and Evaluation</a:t>
            </a:r>
            <a:endParaRPr sz="3200">
              <a:solidFill>
                <a:srgbClr val="FF6600"/>
              </a:solidFill>
            </a:endParaRPr>
          </a:p>
          <a:p>
            <a:pPr indent="0" lvl="0" marL="0" rtl="0" algn="l">
              <a:spcBef>
                <a:spcPts val="1000"/>
              </a:spcBef>
              <a:spcAft>
                <a:spcPts val="0"/>
              </a:spcAft>
              <a:buClr>
                <a:schemeClr val="dk1"/>
              </a:buClr>
              <a:buSzPts val="1100"/>
              <a:buFont typeface="Arial"/>
              <a:buNone/>
            </a:pPr>
            <a:r>
              <a:rPr lang="en-US"/>
              <a:t>I</a:t>
            </a:r>
            <a:r>
              <a:rPr lang="en-US"/>
              <a:t>n our analysis we tried different models:</a:t>
            </a:r>
            <a:endParaRPr/>
          </a:p>
          <a:p>
            <a:pPr indent="0" lvl="0" marL="0" rtl="0" algn="l">
              <a:spcBef>
                <a:spcPts val="1000"/>
              </a:spcBef>
              <a:spcAft>
                <a:spcPts val="0"/>
              </a:spcAft>
              <a:buClr>
                <a:schemeClr val="dk1"/>
              </a:buClr>
              <a:buSzPts val="1100"/>
              <a:buFont typeface="Arial"/>
              <a:buNone/>
            </a:pPr>
            <a:r>
              <a:t/>
            </a:r>
            <a:endParaRPr/>
          </a:p>
          <a:p>
            <a:pPr indent="-381000" lvl="0" marL="914400" rtl="0" algn="l">
              <a:spcBef>
                <a:spcPts val="1000"/>
              </a:spcBef>
              <a:spcAft>
                <a:spcPts val="0"/>
              </a:spcAft>
              <a:buSzPts val="2400"/>
              <a:buAutoNum type="arabicPeriod"/>
            </a:pPr>
            <a:r>
              <a:rPr lang="en-US"/>
              <a:t>Classical Models: We tried ARIMA and Linear regression; which gave us insights on how different features impacted the sales of each product.  </a:t>
            </a:r>
            <a:endParaRPr/>
          </a:p>
          <a:p>
            <a:pPr indent="0" lvl="0" marL="914400" rtl="0" algn="l">
              <a:spcBef>
                <a:spcPts val="1000"/>
              </a:spcBef>
              <a:spcAft>
                <a:spcPts val="0"/>
              </a:spcAft>
              <a:buClr>
                <a:schemeClr val="dk1"/>
              </a:buClr>
              <a:buSzPts val="1100"/>
              <a:buFont typeface="Arial"/>
              <a:buNone/>
            </a:pPr>
            <a:r>
              <a:t/>
            </a:r>
            <a:endParaRPr/>
          </a:p>
          <a:p>
            <a:pPr indent="-381000" lvl="0" marL="914400" rtl="0" algn="l">
              <a:spcBef>
                <a:spcPts val="1000"/>
              </a:spcBef>
              <a:spcAft>
                <a:spcPts val="0"/>
              </a:spcAft>
              <a:buSzPts val="2400"/>
              <a:buAutoNum type="arabicPeriod"/>
            </a:pPr>
            <a:r>
              <a:rPr lang="en-US"/>
              <a:t>Machine Learning models: We tried </a:t>
            </a:r>
            <a:r>
              <a:rPr lang="en-US" sz="2300"/>
              <a:t>Random Forest, XGBoost; which captures more complex relationship in the data</a:t>
            </a:r>
            <a:endParaRPr sz="2300"/>
          </a:p>
          <a:p>
            <a:pPr indent="0" lvl="0" marL="914400" rtl="0" algn="l">
              <a:spcBef>
                <a:spcPts val="1000"/>
              </a:spcBef>
              <a:spcAft>
                <a:spcPts val="0"/>
              </a:spcAft>
              <a:buClr>
                <a:schemeClr val="dk1"/>
              </a:buClr>
              <a:buSzPts val="1100"/>
              <a:buFont typeface="Arial"/>
              <a:buNone/>
            </a:pPr>
            <a:r>
              <a:t/>
            </a:r>
            <a:endParaRPr sz="2300"/>
          </a:p>
          <a:p>
            <a:pPr indent="-381000" lvl="0" marL="914400" rtl="0" algn="l">
              <a:spcBef>
                <a:spcPts val="1000"/>
              </a:spcBef>
              <a:spcAft>
                <a:spcPts val="0"/>
              </a:spcAft>
              <a:buSzPts val="2400"/>
              <a:buAutoNum type="arabicPeriod"/>
            </a:pPr>
            <a:r>
              <a:rPr lang="en-US"/>
              <a:t>Deep Learning Models: We tried </a:t>
            </a:r>
            <a:r>
              <a:rPr lang="en-US" sz="2300"/>
              <a:t>LSTM, which detects more complicated data patterns</a:t>
            </a:r>
            <a:endParaRPr sz="2300"/>
          </a:p>
          <a:p>
            <a:pPr indent="0" lvl="0" marL="914400" rtl="0" algn="l">
              <a:spcBef>
                <a:spcPts val="1000"/>
              </a:spcBef>
              <a:spcAft>
                <a:spcPts val="0"/>
              </a:spcAft>
              <a:buClr>
                <a:schemeClr val="dk1"/>
              </a:buClr>
              <a:buSzPts val="1100"/>
              <a:buFont typeface="Arial"/>
              <a:buNone/>
            </a:pPr>
            <a:r>
              <a:t/>
            </a:r>
            <a:endParaRPr sz="2300"/>
          </a:p>
          <a:p>
            <a:pPr indent="0" lvl="0" marL="0" rtl="0" algn="just">
              <a:lnSpc>
                <a:spcPct val="100000"/>
              </a:lnSpc>
              <a:spcBef>
                <a:spcPts val="1000"/>
              </a:spcBef>
              <a:spcAft>
                <a:spcPts val="0"/>
              </a:spcAft>
              <a:buNone/>
            </a:pPr>
            <a:r>
              <a:t/>
            </a:r>
            <a:endParaRPr/>
          </a:p>
        </p:txBody>
      </p:sp>
      <p:pic>
        <p:nvPicPr>
          <p:cNvPr id="200" name="Google Shape;200;p2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ctrTitle"/>
          </p:nvPr>
        </p:nvSpPr>
        <p:spPr>
          <a:xfrm>
            <a:off x="-323150" y="0"/>
            <a:ext cx="36498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endParaRPr/>
          </a:p>
          <a:p>
            <a:pPr indent="0" lvl="0" marL="0" rtl="0" algn="ctr">
              <a:lnSpc>
                <a:spcPct val="90000"/>
              </a:lnSpc>
              <a:spcBef>
                <a:spcPts val="0"/>
              </a:spcBef>
              <a:spcAft>
                <a:spcPts val="0"/>
              </a:spcAft>
              <a:buClr>
                <a:schemeClr val="dk1"/>
              </a:buClr>
              <a:buSzPts val="6000"/>
              <a:buFont typeface="Calibri"/>
              <a:buNone/>
            </a:pPr>
            <a:r>
              <a:rPr lang="en-US">
                <a:solidFill>
                  <a:srgbClr val="FF6600"/>
                </a:solidFill>
              </a:rPr>
              <a:t>Result</a:t>
            </a:r>
            <a:endParaRPr>
              <a:solidFill>
                <a:srgbClr val="FF6600"/>
              </a:solidFill>
            </a:endParaRPr>
          </a:p>
          <a:p>
            <a:pPr indent="0" lvl="0" marL="0" rtl="0" algn="ctr">
              <a:lnSpc>
                <a:spcPct val="90000"/>
              </a:lnSpc>
              <a:spcBef>
                <a:spcPts val="0"/>
              </a:spcBef>
              <a:spcAft>
                <a:spcPts val="0"/>
              </a:spcAft>
              <a:buClr>
                <a:schemeClr val="dk1"/>
              </a:buClr>
              <a:buSzPts val="6000"/>
              <a:buFont typeface="Calibri"/>
              <a:buNone/>
            </a:pPr>
            <a:r>
              <a:rPr lang="en-US">
                <a:solidFill>
                  <a:srgbClr val="FF6600"/>
                </a:solidFill>
              </a:rPr>
              <a:t>(Random Forest)</a:t>
            </a:r>
            <a:endParaRPr>
              <a:solidFill>
                <a:srgbClr val="FF6600"/>
              </a:solidFill>
            </a:endParaRPr>
          </a:p>
        </p:txBody>
      </p:sp>
      <p:sp>
        <p:nvSpPr>
          <p:cNvPr id="206" name="Google Shape;206;p28"/>
          <p:cNvSpPr txBox="1"/>
          <p:nvPr>
            <p:ph idx="1" type="subTitle"/>
          </p:nvPr>
        </p:nvSpPr>
        <p:spPr>
          <a:xfrm>
            <a:off x="4811376" y="0"/>
            <a:ext cx="7380900" cy="6858000"/>
          </a:xfrm>
          <a:prstGeom prst="rect">
            <a:avLst/>
          </a:prstGeom>
          <a:noFill/>
          <a:ln>
            <a:noFill/>
          </a:ln>
        </p:spPr>
        <p:txBody>
          <a:bodyPr anchorCtr="0" anchor="t" bIns="45700" lIns="91425" spcFirstLastPara="1" rIns="91425" wrap="square" tIns="45700">
            <a:normAutofit/>
          </a:bodyPr>
          <a:lstStyle/>
          <a:p>
            <a:pPr indent="0" lvl="0" marL="457200" rtl="0" algn="just">
              <a:lnSpc>
                <a:spcPct val="100000"/>
              </a:lnSpc>
              <a:spcBef>
                <a:spcPts val="1000"/>
              </a:spcBef>
              <a:spcAft>
                <a:spcPts val="0"/>
              </a:spcAft>
              <a:buNone/>
            </a:pPr>
            <a:r>
              <a:t/>
            </a:r>
            <a:endParaRPr>
              <a:solidFill>
                <a:srgbClr val="FF6600"/>
              </a:solidFill>
            </a:endParaRPr>
          </a:p>
          <a:p>
            <a:pPr indent="0" lvl="0" marL="457200" rtl="0" algn="just">
              <a:lnSpc>
                <a:spcPct val="100000"/>
              </a:lnSpc>
              <a:spcBef>
                <a:spcPts val="1000"/>
              </a:spcBef>
              <a:spcAft>
                <a:spcPts val="0"/>
              </a:spcAft>
              <a:buNone/>
            </a:pPr>
            <a:r>
              <a:t/>
            </a:r>
            <a:endParaRPr>
              <a:solidFill>
                <a:srgbClr val="FF6600"/>
              </a:solidFill>
            </a:endParaRPr>
          </a:p>
        </p:txBody>
      </p:sp>
      <p:pic>
        <p:nvPicPr>
          <p:cNvPr id="207" name="Google Shape;207;p2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208" name="Google Shape;208;p28"/>
          <p:cNvPicPr preferRelativeResize="0"/>
          <p:nvPr/>
        </p:nvPicPr>
        <p:blipFill>
          <a:blip r:embed="rId4">
            <a:alphaModFix/>
          </a:blip>
          <a:stretch>
            <a:fillRect/>
          </a:stretch>
        </p:blipFill>
        <p:spPr>
          <a:xfrm>
            <a:off x="3979450" y="418538"/>
            <a:ext cx="3529579" cy="2051275"/>
          </a:xfrm>
          <a:prstGeom prst="rect">
            <a:avLst/>
          </a:prstGeom>
          <a:noFill/>
          <a:ln>
            <a:noFill/>
          </a:ln>
        </p:spPr>
      </p:pic>
      <p:pic>
        <p:nvPicPr>
          <p:cNvPr id="209" name="Google Shape;209;p28"/>
          <p:cNvPicPr preferRelativeResize="0"/>
          <p:nvPr/>
        </p:nvPicPr>
        <p:blipFill>
          <a:blip r:embed="rId5">
            <a:alphaModFix/>
          </a:blip>
          <a:stretch>
            <a:fillRect/>
          </a:stretch>
        </p:blipFill>
        <p:spPr>
          <a:xfrm>
            <a:off x="7881875" y="453689"/>
            <a:ext cx="3294287" cy="1980950"/>
          </a:xfrm>
          <a:prstGeom prst="rect">
            <a:avLst/>
          </a:prstGeom>
          <a:noFill/>
          <a:ln>
            <a:noFill/>
          </a:ln>
        </p:spPr>
      </p:pic>
      <p:pic>
        <p:nvPicPr>
          <p:cNvPr id="210" name="Google Shape;210;p28"/>
          <p:cNvPicPr preferRelativeResize="0"/>
          <p:nvPr/>
        </p:nvPicPr>
        <p:blipFill>
          <a:blip r:embed="rId6">
            <a:alphaModFix/>
          </a:blip>
          <a:stretch>
            <a:fillRect/>
          </a:stretch>
        </p:blipFill>
        <p:spPr>
          <a:xfrm>
            <a:off x="4037488" y="2504925"/>
            <a:ext cx="3413501" cy="1980950"/>
          </a:xfrm>
          <a:prstGeom prst="rect">
            <a:avLst/>
          </a:prstGeom>
          <a:noFill/>
          <a:ln>
            <a:noFill/>
          </a:ln>
        </p:spPr>
      </p:pic>
      <p:pic>
        <p:nvPicPr>
          <p:cNvPr id="211" name="Google Shape;211;p28"/>
          <p:cNvPicPr preferRelativeResize="0"/>
          <p:nvPr/>
        </p:nvPicPr>
        <p:blipFill>
          <a:blip r:embed="rId7">
            <a:alphaModFix/>
          </a:blip>
          <a:stretch>
            <a:fillRect/>
          </a:stretch>
        </p:blipFill>
        <p:spPr>
          <a:xfrm>
            <a:off x="7838675" y="2487339"/>
            <a:ext cx="3261454" cy="1980950"/>
          </a:xfrm>
          <a:prstGeom prst="rect">
            <a:avLst/>
          </a:prstGeom>
          <a:noFill/>
          <a:ln>
            <a:noFill/>
          </a:ln>
        </p:spPr>
      </p:pic>
      <p:pic>
        <p:nvPicPr>
          <p:cNvPr id="212" name="Google Shape;212;p28"/>
          <p:cNvPicPr preferRelativeResize="0"/>
          <p:nvPr/>
        </p:nvPicPr>
        <p:blipFill>
          <a:blip r:embed="rId8">
            <a:alphaModFix/>
          </a:blip>
          <a:stretch>
            <a:fillRect/>
          </a:stretch>
        </p:blipFill>
        <p:spPr>
          <a:xfrm>
            <a:off x="4214762" y="4520975"/>
            <a:ext cx="3294275" cy="1908925"/>
          </a:xfrm>
          <a:prstGeom prst="rect">
            <a:avLst/>
          </a:prstGeom>
          <a:noFill/>
          <a:ln>
            <a:noFill/>
          </a:ln>
        </p:spPr>
      </p:pic>
      <p:pic>
        <p:nvPicPr>
          <p:cNvPr id="213" name="Google Shape;213;p28"/>
          <p:cNvPicPr preferRelativeResize="0"/>
          <p:nvPr/>
        </p:nvPicPr>
        <p:blipFill>
          <a:blip r:embed="rId9">
            <a:alphaModFix/>
          </a:blip>
          <a:stretch>
            <a:fillRect/>
          </a:stretch>
        </p:blipFill>
        <p:spPr>
          <a:xfrm>
            <a:off x="7822263" y="4521000"/>
            <a:ext cx="3413500" cy="19848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ctrTitle"/>
          </p:nvPr>
        </p:nvSpPr>
        <p:spPr>
          <a:xfrm>
            <a:off x="-323150" y="0"/>
            <a:ext cx="3999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endParaRPr/>
          </a:p>
          <a:p>
            <a:pPr indent="0" lvl="0" marL="0" rtl="0" algn="ctr">
              <a:lnSpc>
                <a:spcPct val="90000"/>
              </a:lnSpc>
              <a:spcBef>
                <a:spcPts val="0"/>
              </a:spcBef>
              <a:spcAft>
                <a:spcPts val="0"/>
              </a:spcAft>
              <a:buClr>
                <a:schemeClr val="dk1"/>
              </a:buClr>
              <a:buSzPts val="6000"/>
              <a:buFont typeface="Calibri"/>
              <a:buNone/>
            </a:pPr>
            <a:r>
              <a:t/>
            </a:r>
            <a:endParaRPr/>
          </a:p>
          <a:p>
            <a:pPr indent="0" lvl="0" marL="0" rtl="0" algn="ctr">
              <a:lnSpc>
                <a:spcPct val="90000"/>
              </a:lnSpc>
              <a:spcBef>
                <a:spcPts val="0"/>
              </a:spcBef>
              <a:spcAft>
                <a:spcPts val="0"/>
              </a:spcAft>
              <a:buClr>
                <a:schemeClr val="dk1"/>
              </a:buClr>
              <a:buSzPts val="6000"/>
              <a:buFont typeface="Calibri"/>
              <a:buNone/>
            </a:pPr>
            <a:r>
              <a:rPr lang="en-US">
                <a:solidFill>
                  <a:srgbClr val="FF6600"/>
                </a:solidFill>
              </a:rPr>
              <a:t>Conclusion</a:t>
            </a:r>
            <a:endParaRPr>
              <a:solidFill>
                <a:srgbClr val="FF6600"/>
              </a:solidFill>
            </a:endParaRPr>
          </a:p>
        </p:txBody>
      </p:sp>
      <p:sp>
        <p:nvSpPr>
          <p:cNvPr id="219" name="Google Shape;219;p29"/>
          <p:cNvSpPr txBox="1"/>
          <p:nvPr>
            <p:ph idx="1" type="subTitle"/>
          </p:nvPr>
        </p:nvSpPr>
        <p:spPr>
          <a:xfrm>
            <a:off x="4540825" y="1763100"/>
            <a:ext cx="6819600" cy="28110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1000"/>
              </a:spcBef>
              <a:spcAft>
                <a:spcPts val="0"/>
              </a:spcAft>
              <a:buClr>
                <a:srgbClr val="FF6600"/>
              </a:buClr>
              <a:buSzPts val="2400"/>
              <a:buFont typeface="Arial"/>
              <a:buNone/>
            </a:pPr>
            <a:r>
              <a:rPr lang="en-US" sz="3200">
                <a:solidFill>
                  <a:srgbClr val="FF6600"/>
                </a:solidFill>
              </a:rPr>
              <a:t>Recommendation:</a:t>
            </a:r>
            <a:endParaRPr/>
          </a:p>
          <a:p>
            <a:pPr indent="0" lvl="0" marL="0" rtl="0" algn="just">
              <a:spcBef>
                <a:spcPts val="1000"/>
              </a:spcBef>
              <a:spcAft>
                <a:spcPts val="0"/>
              </a:spcAft>
              <a:buClr>
                <a:schemeClr val="dk1"/>
              </a:buClr>
              <a:buSzPts val="1100"/>
              <a:buFont typeface="Arial"/>
              <a:buNone/>
            </a:pPr>
            <a:r>
              <a:rPr lang="en-US"/>
              <a:t>After testing and evaluating these models, </a:t>
            </a:r>
            <a:r>
              <a:rPr lang="en-US">
                <a:latin typeface="Arial"/>
                <a:ea typeface="Arial"/>
                <a:cs typeface="Arial"/>
                <a:sym typeface="Arial"/>
              </a:rPr>
              <a:t>we found that </a:t>
            </a:r>
            <a:r>
              <a:rPr lang="en-US"/>
              <a:t>Machine Learning models are demonstrating the best performance. For some products, Random Forest generally performs better, and XGBoost is better for some SKUs. ARIMA performed well for only SKU 4 compared to other models. </a:t>
            </a:r>
            <a:endParaRPr/>
          </a:p>
          <a:p>
            <a:pPr indent="0" lvl="0" marL="0" rtl="0" algn="l">
              <a:spcBef>
                <a:spcPts val="1000"/>
              </a:spcBef>
              <a:spcAft>
                <a:spcPts val="0"/>
              </a:spcAft>
              <a:buClr>
                <a:schemeClr val="dk1"/>
              </a:buClr>
              <a:buSzPts val="1100"/>
              <a:buFont typeface="Arial"/>
              <a:buNone/>
            </a:pPr>
            <a:r>
              <a:t/>
            </a:r>
            <a:endParaRPr>
              <a:latin typeface="Arial"/>
              <a:ea typeface="Arial"/>
              <a:cs typeface="Arial"/>
              <a:sym typeface="Arial"/>
            </a:endParaRPr>
          </a:p>
        </p:txBody>
      </p:sp>
      <p:pic>
        <p:nvPicPr>
          <p:cNvPr id="220" name="Google Shape;220;p2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26" name="Google Shape;226;p30"/>
          <p:cNvSpPr txBox="1"/>
          <p:nvPr>
            <p:ph idx="1" type="subTitle"/>
          </p:nvPr>
        </p:nvSpPr>
        <p:spPr>
          <a:xfrm>
            <a:off x="3316507" y="2679418"/>
            <a:ext cx="5559000" cy="16557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0" y="0"/>
            <a:ext cx="44883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Problem Statement</a:t>
            </a:r>
            <a:endParaRPr/>
          </a:p>
        </p:txBody>
      </p:sp>
      <p:sp>
        <p:nvSpPr>
          <p:cNvPr id="91" name="Google Shape;91;p14"/>
          <p:cNvSpPr txBox="1"/>
          <p:nvPr>
            <p:ph idx="1" type="subTitle"/>
          </p:nvPr>
        </p:nvSpPr>
        <p:spPr>
          <a:xfrm>
            <a:off x="5224300" y="1059200"/>
            <a:ext cx="6427200" cy="65706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rgbClr val="FF6600"/>
              </a:buClr>
              <a:buSzPts val="2400"/>
              <a:buNone/>
            </a:pPr>
            <a:r>
              <a:rPr lang="en-US" sz="2300">
                <a:solidFill>
                  <a:srgbClr val="1F2328"/>
                </a:solidFill>
                <a:highlight>
                  <a:schemeClr val="lt1"/>
                </a:highlight>
                <a:latin typeface="Arial"/>
                <a:ea typeface="Arial"/>
                <a:cs typeface="Arial"/>
                <a:sym typeface="Arial"/>
              </a:rPr>
              <a:t>The project aims to create multivariate forecasting models using AI/ML to anticipate weekly beverage demand at the item level. The organization presently employs an internal software program, but it has trouble managing the different time series patterns in the data that are impacted by trends, seasonality, and holidays. The goal is to replace this approach with parallel-operating, more accurate and efficient ML/Deep Learning models that provide insights into variable contributions for explainability, ideally with PySpark.</a:t>
            </a:r>
            <a:endParaRPr sz="2500">
              <a:latin typeface="Arial"/>
              <a:ea typeface="Arial"/>
              <a:cs typeface="Arial"/>
              <a:sym typeface="Arial"/>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323150" y="0"/>
            <a:ext cx="4560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98" name="Google Shape;98;p15"/>
          <p:cNvSpPr txBox="1"/>
          <p:nvPr>
            <p:ph idx="1" type="subTitle"/>
          </p:nvPr>
        </p:nvSpPr>
        <p:spPr>
          <a:xfrm>
            <a:off x="4811376" y="0"/>
            <a:ext cx="73809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sz="3200">
                <a:solidFill>
                  <a:srgbClr val="FF6600"/>
                </a:solidFill>
              </a:rPr>
              <a:t>General Analysis for all products</a:t>
            </a:r>
            <a:endParaRPr sz="3200">
              <a:solidFill>
                <a:srgbClr val="FF6600"/>
              </a:solidFill>
            </a:endParaRPr>
          </a:p>
          <a:p>
            <a:pPr indent="-381000" lvl="0" marL="457200" rtl="0" algn="just">
              <a:lnSpc>
                <a:spcPct val="100000"/>
              </a:lnSpc>
              <a:spcBef>
                <a:spcPts val="1000"/>
              </a:spcBef>
              <a:spcAft>
                <a:spcPts val="0"/>
              </a:spcAft>
              <a:buSzPts val="2400"/>
              <a:buAutoNum type="arabicPeriod"/>
            </a:pPr>
            <a:r>
              <a:rPr lang="en-US"/>
              <a:t>What is the seasonal pattern of average monthly sales, and how does seasonality influence product demand?</a:t>
            </a:r>
            <a:endParaRPr/>
          </a:p>
          <a:p>
            <a:pPr indent="-381000" lvl="0" marL="457200" rtl="0" algn="l">
              <a:lnSpc>
                <a:spcPct val="100000"/>
              </a:lnSpc>
              <a:spcBef>
                <a:spcPts val="0"/>
              </a:spcBef>
              <a:spcAft>
                <a:spcPts val="0"/>
              </a:spcAft>
              <a:buSzPts val="2400"/>
              <a:buAutoNum type="arabicPeriod"/>
            </a:pPr>
            <a:r>
              <a:rPr lang="en-US"/>
              <a:t>How do different promotion strategies (In-Store, Catalogue, and Store End) influence sales performance?</a:t>
            </a:r>
            <a:endParaRPr/>
          </a:p>
          <a:p>
            <a:pPr indent="-381000" lvl="0" marL="457200" rtl="0" algn="l">
              <a:lnSpc>
                <a:spcPct val="100000"/>
              </a:lnSpc>
              <a:spcBef>
                <a:spcPts val="0"/>
              </a:spcBef>
              <a:spcAft>
                <a:spcPts val="0"/>
              </a:spcAft>
              <a:buSzPts val="2400"/>
              <a:buAutoNum type="arabicPeriod"/>
            </a:pPr>
            <a:r>
              <a:rPr lang="en-US"/>
              <a:t>What is the impact of covid/non-covid time on sales and how do sales trends differ during holiday periods compared to non-holiday periods on sales ?</a:t>
            </a:r>
            <a:endParaRPr/>
          </a:p>
          <a:p>
            <a:pPr indent="-381000" lvl="0" marL="457200" rtl="0" algn="l">
              <a:lnSpc>
                <a:spcPct val="100000"/>
              </a:lnSpc>
              <a:spcBef>
                <a:spcPts val="0"/>
              </a:spcBef>
              <a:spcAft>
                <a:spcPts val="0"/>
              </a:spcAft>
              <a:buSzPts val="2400"/>
              <a:buAutoNum type="arabicPeriod"/>
            </a:pPr>
            <a:r>
              <a:rPr lang="en-US"/>
              <a:t>What are the average monthly sales per product?</a:t>
            </a:r>
            <a:endParaRPr/>
          </a:p>
          <a:p>
            <a:pPr indent="-381000" lvl="0" marL="457200" rtl="0" algn="l">
              <a:lnSpc>
                <a:spcPct val="100000"/>
              </a:lnSpc>
              <a:spcBef>
                <a:spcPts val="0"/>
              </a:spcBef>
              <a:spcAft>
                <a:spcPts val="0"/>
              </a:spcAft>
              <a:buSzPts val="2400"/>
              <a:buAutoNum type="arabicPeriod"/>
            </a:pPr>
            <a:r>
              <a:rPr lang="en-US"/>
              <a:t>What are each products sales overtime and the impacts of price discount on sales.</a:t>
            </a:r>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0" y="0"/>
            <a:ext cx="1077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05" name="Google Shape;105;p16"/>
          <p:cNvSpPr txBox="1"/>
          <p:nvPr>
            <p:ph idx="1" type="subTitle"/>
          </p:nvPr>
        </p:nvSpPr>
        <p:spPr>
          <a:xfrm>
            <a:off x="861750" y="0"/>
            <a:ext cx="10762200" cy="2172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rPr lang="en-US">
                <a:solidFill>
                  <a:srgbClr val="FF6600"/>
                </a:solidFill>
                <a:latin typeface="Arial"/>
                <a:ea typeface="Arial"/>
                <a:cs typeface="Arial"/>
                <a:sym typeface="Arial"/>
              </a:rPr>
              <a:t>1. </a:t>
            </a:r>
            <a:r>
              <a:rPr lang="en-US">
                <a:solidFill>
                  <a:srgbClr val="212121"/>
                </a:solidFill>
                <a:highlight>
                  <a:srgbClr val="FFFFFF"/>
                </a:highlight>
                <a:latin typeface="Arial"/>
                <a:ea typeface="Arial"/>
                <a:cs typeface="Arial"/>
                <a:sym typeface="Arial"/>
              </a:rPr>
              <a:t>What is the seasonal pattern of average monthly sales, and how does seasonality influence product demand?</a:t>
            </a:r>
            <a:endParaRPr>
              <a:solidFill>
                <a:srgbClr val="212121"/>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07" name="Google Shape;107;p16"/>
          <p:cNvPicPr preferRelativeResize="0"/>
          <p:nvPr/>
        </p:nvPicPr>
        <p:blipFill>
          <a:blip r:embed="rId4">
            <a:alphaModFix/>
          </a:blip>
          <a:stretch>
            <a:fillRect/>
          </a:stretch>
        </p:blipFill>
        <p:spPr>
          <a:xfrm>
            <a:off x="861750" y="1342350"/>
            <a:ext cx="7620301" cy="4414684"/>
          </a:xfrm>
          <a:prstGeom prst="rect">
            <a:avLst/>
          </a:prstGeom>
          <a:noFill/>
          <a:ln>
            <a:noFill/>
          </a:ln>
        </p:spPr>
      </p:pic>
      <p:sp>
        <p:nvSpPr>
          <p:cNvPr id="108" name="Google Shape;108;p16"/>
          <p:cNvSpPr txBox="1"/>
          <p:nvPr>
            <p:ph idx="1" type="subTitle"/>
          </p:nvPr>
        </p:nvSpPr>
        <p:spPr>
          <a:xfrm>
            <a:off x="8258325" y="1270525"/>
            <a:ext cx="3365700" cy="503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FF6600"/>
              </a:buClr>
              <a:buSzPts val="2400"/>
              <a:buNone/>
            </a:pPr>
            <a:r>
              <a:rPr lang="en-US" sz="2000">
                <a:latin typeface="Arial"/>
                <a:ea typeface="Arial"/>
                <a:cs typeface="Arial"/>
                <a:sym typeface="Arial"/>
              </a:rPr>
              <a:t>Sales are </a:t>
            </a:r>
            <a:r>
              <a:rPr b="1" lang="en-US" sz="2000">
                <a:latin typeface="Arial"/>
                <a:ea typeface="Arial"/>
                <a:cs typeface="Arial"/>
                <a:sym typeface="Arial"/>
              </a:rPr>
              <a:t>highest in June (Month 6)</a:t>
            </a:r>
            <a:r>
              <a:rPr lang="en-US" sz="2000">
                <a:latin typeface="Arial"/>
                <a:ea typeface="Arial"/>
                <a:cs typeface="Arial"/>
                <a:sym typeface="Arial"/>
              </a:rPr>
              <a:t> and </a:t>
            </a:r>
            <a:r>
              <a:rPr b="1" lang="en-US" sz="2000">
                <a:latin typeface="Arial"/>
                <a:ea typeface="Arial"/>
                <a:cs typeface="Arial"/>
                <a:sym typeface="Arial"/>
              </a:rPr>
              <a:t>October (Month 10)</a:t>
            </a:r>
            <a:r>
              <a:rPr lang="en-US" sz="2000">
                <a:latin typeface="Arial"/>
                <a:ea typeface="Arial"/>
                <a:cs typeface="Arial"/>
                <a:sym typeface="Arial"/>
              </a:rPr>
              <a:t>, indicating strong demand during mid-year and pre-holiday periods. The sales peaks in June and October may be driven by specific holiday seasons or promotional campaigns. There is a noticeable dip in </a:t>
            </a:r>
            <a:r>
              <a:rPr b="1" lang="en-US" sz="2000">
                <a:latin typeface="Arial"/>
                <a:ea typeface="Arial"/>
                <a:cs typeface="Arial"/>
                <a:sym typeface="Arial"/>
              </a:rPr>
              <a:t>December (Month 12)</a:t>
            </a:r>
            <a:r>
              <a:rPr lang="en-US" sz="2000">
                <a:latin typeface="Arial"/>
                <a:ea typeface="Arial"/>
                <a:cs typeface="Arial"/>
                <a:sym typeface="Arial"/>
              </a:rPr>
              <a:t> despite the holiday season, which could suggest the need for more focused promotions or inventory adjustments during this time.</a:t>
            </a:r>
            <a:endParaRPr sz="20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t/>
            </a:r>
            <a:endParaRPr sz="20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0" y="0"/>
            <a:ext cx="1077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14" name="Google Shape;114;p17"/>
          <p:cNvSpPr txBox="1"/>
          <p:nvPr>
            <p:ph idx="1" type="subTitle"/>
          </p:nvPr>
        </p:nvSpPr>
        <p:spPr>
          <a:xfrm>
            <a:off x="714750" y="0"/>
            <a:ext cx="10909200" cy="2172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rPr lang="en-US">
                <a:solidFill>
                  <a:srgbClr val="FF6600"/>
                </a:solidFill>
                <a:latin typeface="Arial"/>
                <a:ea typeface="Arial"/>
                <a:cs typeface="Arial"/>
                <a:sym typeface="Arial"/>
              </a:rPr>
              <a:t>2. </a:t>
            </a:r>
            <a:r>
              <a:rPr lang="en-US">
                <a:solidFill>
                  <a:srgbClr val="212121"/>
                </a:solidFill>
                <a:highlight>
                  <a:srgbClr val="FFFFFF"/>
                </a:highlight>
                <a:latin typeface="Arial"/>
                <a:ea typeface="Arial"/>
                <a:cs typeface="Arial"/>
                <a:sym typeface="Arial"/>
              </a:rPr>
              <a:t>How do different promotion strategies (In-Store, Catalogue, and Store End) influence sales performance?</a:t>
            </a:r>
            <a:endParaRPr>
              <a:solidFill>
                <a:srgbClr val="212121"/>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15" name="Google Shape;115;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16" name="Google Shape;116;p17"/>
          <p:cNvSpPr txBox="1"/>
          <p:nvPr>
            <p:ph idx="1" type="subTitle"/>
          </p:nvPr>
        </p:nvSpPr>
        <p:spPr>
          <a:xfrm>
            <a:off x="861750" y="1342350"/>
            <a:ext cx="11077200" cy="3702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2400"/>
              <a:buNone/>
            </a:pPr>
            <a:r>
              <a:t/>
            </a:r>
            <a:endParaRPr sz="2000">
              <a:solidFill>
                <a:srgbClr val="FF6600"/>
              </a:solidFill>
            </a:endParaRPr>
          </a:p>
        </p:txBody>
      </p:sp>
      <p:pic>
        <p:nvPicPr>
          <p:cNvPr id="117" name="Google Shape;117;p17"/>
          <p:cNvPicPr preferRelativeResize="0"/>
          <p:nvPr/>
        </p:nvPicPr>
        <p:blipFill>
          <a:blip r:embed="rId4">
            <a:alphaModFix/>
          </a:blip>
          <a:stretch>
            <a:fillRect/>
          </a:stretch>
        </p:blipFill>
        <p:spPr>
          <a:xfrm>
            <a:off x="557624" y="1380725"/>
            <a:ext cx="3397525" cy="3224469"/>
          </a:xfrm>
          <a:prstGeom prst="rect">
            <a:avLst/>
          </a:prstGeom>
          <a:noFill/>
          <a:ln>
            <a:noFill/>
          </a:ln>
        </p:spPr>
      </p:pic>
      <p:pic>
        <p:nvPicPr>
          <p:cNvPr id="118" name="Google Shape;118;p17"/>
          <p:cNvPicPr preferRelativeResize="0"/>
          <p:nvPr/>
        </p:nvPicPr>
        <p:blipFill>
          <a:blip r:embed="rId5">
            <a:alphaModFix/>
          </a:blip>
          <a:stretch>
            <a:fillRect/>
          </a:stretch>
        </p:blipFill>
        <p:spPr>
          <a:xfrm>
            <a:off x="4369275" y="1447400"/>
            <a:ext cx="3295075" cy="3068430"/>
          </a:xfrm>
          <a:prstGeom prst="rect">
            <a:avLst/>
          </a:prstGeom>
          <a:noFill/>
          <a:ln>
            <a:noFill/>
          </a:ln>
        </p:spPr>
      </p:pic>
      <p:pic>
        <p:nvPicPr>
          <p:cNvPr id="119" name="Google Shape;119;p17"/>
          <p:cNvPicPr preferRelativeResize="0"/>
          <p:nvPr/>
        </p:nvPicPr>
        <p:blipFill>
          <a:blip r:embed="rId6">
            <a:alphaModFix/>
          </a:blip>
          <a:stretch>
            <a:fillRect/>
          </a:stretch>
        </p:blipFill>
        <p:spPr>
          <a:xfrm>
            <a:off x="8108125" y="1342350"/>
            <a:ext cx="3118750" cy="3068425"/>
          </a:xfrm>
          <a:prstGeom prst="rect">
            <a:avLst/>
          </a:prstGeom>
          <a:noFill/>
          <a:ln>
            <a:noFill/>
          </a:ln>
        </p:spPr>
      </p:pic>
      <p:sp>
        <p:nvSpPr>
          <p:cNvPr id="120" name="Google Shape;120;p17"/>
          <p:cNvSpPr txBox="1"/>
          <p:nvPr>
            <p:ph idx="1" type="subTitle"/>
          </p:nvPr>
        </p:nvSpPr>
        <p:spPr>
          <a:xfrm>
            <a:off x="714900" y="4685075"/>
            <a:ext cx="10909200" cy="19395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8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a:latin typeface="Arial"/>
                <a:ea typeface="Arial"/>
                <a:cs typeface="Arial"/>
                <a:sym typeface="Arial"/>
              </a:rPr>
              <a:t>In-store and store end promotions are highly effective strategies for boosting sales, while catalogue promotions seem to have a more neutral or even negative impact on sales performance. The company should focus more on physical, in-store promotional strategies to drive demand.</a:t>
            </a:r>
            <a:endParaRPr>
              <a:latin typeface="Arial"/>
              <a:ea typeface="Arial"/>
              <a:cs typeface="Arial"/>
              <a:sym typeface="Aria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ctrTitle"/>
          </p:nvPr>
        </p:nvSpPr>
        <p:spPr>
          <a:xfrm>
            <a:off x="0" y="0"/>
            <a:ext cx="1077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26" name="Google Shape;126;p18"/>
          <p:cNvSpPr txBox="1"/>
          <p:nvPr>
            <p:ph idx="1" type="subTitle"/>
          </p:nvPr>
        </p:nvSpPr>
        <p:spPr>
          <a:xfrm>
            <a:off x="714750" y="0"/>
            <a:ext cx="10909200" cy="2172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rPr lang="en-US">
                <a:solidFill>
                  <a:srgbClr val="FF6600"/>
                </a:solidFill>
                <a:latin typeface="Arial"/>
                <a:ea typeface="Arial"/>
                <a:cs typeface="Arial"/>
                <a:sym typeface="Arial"/>
              </a:rPr>
              <a:t>3. </a:t>
            </a:r>
            <a:r>
              <a:rPr lang="en-US"/>
              <a:t>What is the impact of covid/non-covid time on sales and how do sales trends differ during holiday periods compared to non-holiday periods on sales ?</a:t>
            </a:r>
            <a:endParaRPr>
              <a:solidFill>
                <a:srgbClr val="FF6600"/>
              </a:solidFil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27" name="Google Shape;127;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28" name="Google Shape;128;p18"/>
          <p:cNvSpPr txBox="1"/>
          <p:nvPr>
            <p:ph idx="1" type="subTitle"/>
          </p:nvPr>
        </p:nvSpPr>
        <p:spPr>
          <a:xfrm>
            <a:off x="861750" y="1342350"/>
            <a:ext cx="11077200" cy="3702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2400"/>
              <a:buNone/>
            </a:pPr>
            <a:r>
              <a:t/>
            </a:r>
            <a:endParaRPr sz="2000">
              <a:solidFill>
                <a:srgbClr val="FF6600"/>
              </a:solidFill>
            </a:endParaRPr>
          </a:p>
        </p:txBody>
      </p:sp>
      <p:sp>
        <p:nvSpPr>
          <p:cNvPr id="129" name="Google Shape;129;p18"/>
          <p:cNvSpPr txBox="1"/>
          <p:nvPr>
            <p:ph idx="1" type="subTitle"/>
          </p:nvPr>
        </p:nvSpPr>
        <p:spPr>
          <a:xfrm>
            <a:off x="8395800" y="1303750"/>
            <a:ext cx="3686400" cy="5213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2400"/>
              <a:buNone/>
            </a:pPr>
            <a:r>
              <a:rPr lang="en-US" sz="2300"/>
              <a:t>COVID seems to have a negative impact on sales, likely due to restrictions, changes in consumer behavior, or disruptions in supply chains. </a:t>
            </a:r>
            <a:endParaRPr sz="2300"/>
          </a:p>
          <a:p>
            <a:pPr indent="0" lvl="0" marL="0" rtl="0" algn="just">
              <a:lnSpc>
                <a:spcPct val="90000"/>
              </a:lnSpc>
              <a:spcBef>
                <a:spcPts val="1000"/>
              </a:spcBef>
              <a:spcAft>
                <a:spcPts val="0"/>
              </a:spcAft>
              <a:buClr>
                <a:schemeClr val="dk1"/>
              </a:buClr>
              <a:buSzPts val="2400"/>
              <a:buNone/>
            </a:pPr>
            <a:r>
              <a:rPr lang="en-US" sz="2300"/>
              <a:t>Overall, holiday periods show no significant positive impact on sales compared to non-holiday periods.</a:t>
            </a:r>
            <a:endParaRPr sz="2300"/>
          </a:p>
          <a:p>
            <a:pPr indent="0" lvl="0" marL="0" rtl="0" algn="just">
              <a:lnSpc>
                <a:spcPct val="90000"/>
              </a:lnSpc>
              <a:spcBef>
                <a:spcPts val="1000"/>
              </a:spcBef>
              <a:spcAft>
                <a:spcPts val="0"/>
              </a:spcAft>
              <a:buClr>
                <a:schemeClr val="dk1"/>
              </a:buClr>
              <a:buSzPts val="2400"/>
              <a:buNone/>
            </a:pPr>
            <a:r>
              <a:rPr lang="en-US" sz="2300"/>
              <a:t>The negative trend during Christmas could suggest that customers may purchase well in advance or opt for alternatives.</a:t>
            </a:r>
            <a:endParaRPr sz="2300"/>
          </a:p>
        </p:txBody>
      </p:sp>
      <p:pic>
        <p:nvPicPr>
          <p:cNvPr id="130" name="Google Shape;130;p18"/>
          <p:cNvPicPr preferRelativeResize="0"/>
          <p:nvPr/>
        </p:nvPicPr>
        <p:blipFill>
          <a:blip r:embed="rId4">
            <a:alphaModFix/>
          </a:blip>
          <a:stretch>
            <a:fillRect/>
          </a:stretch>
        </p:blipFill>
        <p:spPr>
          <a:xfrm>
            <a:off x="288524" y="1342350"/>
            <a:ext cx="4098519" cy="2172300"/>
          </a:xfrm>
          <a:prstGeom prst="rect">
            <a:avLst/>
          </a:prstGeom>
          <a:noFill/>
          <a:ln>
            <a:noFill/>
          </a:ln>
        </p:spPr>
      </p:pic>
      <p:pic>
        <p:nvPicPr>
          <p:cNvPr id="131" name="Google Shape;131;p18"/>
          <p:cNvPicPr preferRelativeResize="0"/>
          <p:nvPr/>
        </p:nvPicPr>
        <p:blipFill>
          <a:blip r:embed="rId5">
            <a:alphaModFix/>
          </a:blip>
          <a:stretch>
            <a:fillRect/>
          </a:stretch>
        </p:blipFill>
        <p:spPr>
          <a:xfrm>
            <a:off x="4387049" y="1303750"/>
            <a:ext cx="4098525" cy="2249502"/>
          </a:xfrm>
          <a:prstGeom prst="rect">
            <a:avLst/>
          </a:prstGeom>
          <a:noFill/>
          <a:ln>
            <a:noFill/>
          </a:ln>
        </p:spPr>
      </p:pic>
      <p:pic>
        <p:nvPicPr>
          <p:cNvPr id="132" name="Google Shape;132;p18"/>
          <p:cNvPicPr preferRelativeResize="0"/>
          <p:nvPr/>
        </p:nvPicPr>
        <p:blipFill>
          <a:blip r:embed="rId6">
            <a:alphaModFix/>
          </a:blip>
          <a:stretch>
            <a:fillRect/>
          </a:stretch>
        </p:blipFill>
        <p:spPr>
          <a:xfrm>
            <a:off x="4415988" y="3752451"/>
            <a:ext cx="4040600" cy="2222304"/>
          </a:xfrm>
          <a:prstGeom prst="rect">
            <a:avLst/>
          </a:prstGeom>
          <a:noFill/>
          <a:ln>
            <a:noFill/>
          </a:ln>
        </p:spPr>
      </p:pic>
      <p:pic>
        <p:nvPicPr>
          <p:cNvPr id="133" name="Google Shape;133;p18"/>
          <p:cNvPicPr preferRelativeResize="0"/>
          <p:nvPr/>
        </p:nvPicPr>
        <p:blipFill rotWithShape="1">
          <a:blip r:embed="rId7">
            <a:alphaModFix/>
          </a:blip>
          <a:srcRect b="5589" l="0" r="0" t="-5590"/>
          <a:stretch/>
        </p:blipFill>
        <p:spPr>
          <a:xfrm>
            <a:off x="241550" y="3738861"/>
            <a:ext cx="4040612" cy="224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3">
            <a:alphaModFix/>
          </a:blip>
          <a:stretch>
            <a:fillRect/>
          </a:stretch>
        </p:blipFill>
        <p:spPr>
          <a:xfrm>
            <a:off x="324725" y="1465375"/>
            <a:ext cx="7321101" cy="4940600"/>
          </a:xfrm>
          <a:prstGeom prst="rect">
            <a:avLst/>
          </a:prstGeom>
          <a:noFill/>
          <a:ln>
            <a:noFill/>
          </a:ln>
        </p:spPr>
      </p:pic>
      <p:sp>
        <p:nvSpPr>
          <p:cNvPr id="139" name="Google Shape;139;p19"/>
          <p:cNvSpPr txBox="1"/>
          <p:nvPr/>
        </p:nvSpPr>
        <p:spPr>
          <a:xfrm>
            <a:off x="1626575" y="5216775"/>
            <a:ext cx="844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0" name="Google Shape;140;p19"/>
          <p:cNvSpPr txBox="1"/>
          <p:nvPr/>
        </p:nvSpPr>
        <p:spPr>
          <a:xfrm>
            <a:off x="7882000" y="1465375"/>
            <a:ext cx="43392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Average sales of SKU1 </a:t>
            </a:r>
            <a:r>
              <a:rPr lang="en-US" sz="2200">
                <a:solidFill>
                  <a:schemeClr val="dk1"/>
                </a:solidFill>
                <a:latin typeface="Calibri"/>
                <a:ea typeface="Calibri"/>
                <a:cs typeface="Calibri"/>
                <a:sym typeface="Calibri"/>
              </a:rPr>
              <a:t>fluctuates</a:t>
            </a: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throughout</a:t>
            </a:r>
            <a:r>
              <a:rPr lang="en-US" sz="2200">
                <a:solidFill>
                  <a:schemeClr val="dk1"/>
                </a:solidFill>
                <a:latin typeface="Calibri"/>
                <a:ea typeface="Calibri"/>
                <a:cs typeface="Calibri"/>
                <a:sym typeface="Calibri"/>
              </a:rPr>
              <a:t> the year, in november and december the sales are high; this could be influenced by high demand or other factors like promotions or the festive season. </a:t>
            </a:r>
            <a:endParaRPr sz="2200">
              <a:solidFill>
                <a:schemeClr val="dk1"/>
              </a:solidFill>
              <a:latin typeface="Calibri"/>
              <a:ea typeface="Calibri"/>
              <a:cs typeface="Calibri"/>
              <a:sym typeface="Calibri"/>
            </a:endParaRPr>
          </a:p>
        </p:txBody>
      </p:sp>
      <p:sp>
        <p:nvSpPr>
          <p:cNvPr id="141" name="Google Shape;141;p19"/>
          <p:cNvSpPr txBox="1"/>
          <p:nvPr/>
        </p:nvSpPr>
        <p:spPr>
          <a:xfrm>
            <a:off x="2183425" y="527550"/>
            <a:ext cx="844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2" name="Google Shape;142;p19"/>
          <p:cNvSpPr txBox="1"/>
          <p:nvPr/>
        </p:nvSpPr>
        <p:spPr>
          <a:xfrm>
            <a:off x="1121275" y="-111300"/>
            <a:ext cx="8440500" cy="1416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2700">
                <a:solidFill>
                  <a:schemeClr val="dk1"/>
                </a:solidFill>
                <a:latin typeface="Calibri"/>
                <a:ea typeface="Calibri"/>
                <a:cs typeface="Calibri"/>
                <a:sym typeface="Calibri"/>
              </a:rPr>
              <a:t>A</a:t>
            </a:r>
            <a:r>
              <a:rPr lang="en-US" sz="2700">
                <a:solidFill>
                  <a:schemeClr val="dk1"/>
                </a:solidFill>
                <a:latin typeface="Calibri"/>
                <a:ea typeface="Calibri"/>
                <a:cs typeface="Calibri"/>
                <a:sym typeface="Calibri"/>
              </a:rPr>
              <a:t>verage monthly sales per product</a:t>
            </a:r>
            <a:endParaRPr sz="27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0" rtl="0" algn="l">
              <a:spcBef>
                <a:spcPts val="0"/>
              </a:spcBef>
              <a:spcAft>
                <a:spcPts val="0"/>
              </a:spcAft>
              <a:buNone/>
            </a:pPr>
            <a:r>
              <a:rPr lang="en-US" sz="2500">
                <a:solidFill>
                  <a:schemeClr val="dk1"/>
                </a:solidFill>
                <a:latin typeface="Calibri"/>
                <a:ea typeface="Calibri"/>
                <a:cs typeface="Calibri"/>
                <a:sym typeface="Calibri"/>
              </a:rPr>
              <a:t>SKU1 Monthly Average Sales</a:t>
            </a:r>
            <a:endParaRPr sz="2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0"/>
          <p:cNvPicPr preferRelativeResize="0"/>
          <p:nvPr/>
        </p:nvPicPr>
        <p:blipFill>
          <a:blip r:embed="rId3">
            <a:alphaModFix/>
          </a:blip>
          <a:stretch>
            <a:fillRect/>
          </a:stretch>
        </p:blipFill>
        <p:spPr>
          <a:xfrm>
            <a:off x="0" y="1362800"/>
            <a:ext cx="7616300" cy="4718451"/>
          </a:xfrm>
          <a:prstGeom prst="rect">
            <a:avLst/>
          </a:prstGeom>
          <a:noFill/>
          <a:ln>
            <a:noFill/>
          </a:ln>
        </p:spPr>
      </p:pic>
      <p:sp>
        <p:nvSpPr>
          <p:cNvPr id="148" name="Google Shape;148;p20"/>
          <p:cNvSpPr txBox="1"/>
          <p:nvPr/>
        </p:nvSpPr>
        <p:spPr>
          <a:xfrm>
            <a:off x="7734400" y="1674600"/>
            <a:ext cx="4221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average sales of Sku2 are </a:t>
            </a:r>
            <a:r>
              <a:rPr lang="en-US" sz="2200">
                <a:solidFill>
                  <a:schemeClr val="dk1"/>
                </a:solidFill>
                <a:latin typeface="Calibri"/>
                <a:ea typeface="Calibri"/>
                <a:cs typeface="Calibri"/>
                <a:sym typeface="Calibri"/>
              </a:rPr>
              <a:t>high </a:t>
            </a:r>
            <a:r>
              <a:rPr lang="en-US" sz="2200">
                <a:solidFill>
                  <a:schemeClr val="dk1"/>
                </a:solidFill>
                <a:latin typeface="Calibri"/>
                <a:ea typeface="Calibri"/>
                <a:cs typeface="Calibri"/>
                <a:sym typeface="Calibri"/>
              </a:rPr>
              <a:t>in october, may and june indicating the high product demand in those months and the lowest in december.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149" name="Google Shape;149;p20"/>
          <p:cNvSpPr txBox="1"/>
          <p:nvPr/>
        </p:nvSpPr>
        <p:spPr>
          <a:xfrm>
            <a:off x="1407450" y="367175"/>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SKU2 Monthly Average Sales</a:t>
            </a:r>
            <a:endParaRPr sz="2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1"/>
          <p:cNvPicPr preferRelativeResize="0"/>
          <p:nvPr/>
        </p:nvPicPr>
        <p:blipFill>
          <a:blip r:embed="rId3">
            <a:alphaModFix/>
          </a:blip>
          <a:stretch>
            <a:fillRect/>
          </a:stretch>
        </p:blipFill>
        <p:spPr>
          <a:xfrm>
            <a:off x="177125" y="1075575"/>
            <a:ext cx="6907824" cy="5153275"/>
          </a:xfrm>
          <a:prstGeom prst="rect">
            <a:avLst/>
          </a:prstGeom>
          <a:noFill/>
          <a:ln>
            <a:noFill/>
          </a:ln>
        </p:spPr>
      </p:pic>
      <p:sp>
        <p:nvSpPr>
          <p:cNvPr id="155" name="Google Shape;155;p21"/>
          <p:cNvSpPr txBox="1"/>
          <p:nvPr/>
        </p:nvSpPr>
        <p:spPr>
          <a:xfrm>
            <a:off x="7282950" y="1641225"/>
            <a:ext cx="4527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Sku3 sales well </a:t>
            </a:r>
            <a:r>
              <a:rPr lang="en-US" sz="2200">
                <a:solidFill>
                  <a:schemeClr val="dk1"/>
                </a:solidFill>
                <a:latin typeface="Calibri"/>
                <a:ea typeface="Calibri"/>
                <a:cs typeface="Calibri"/>
                <a:sym typeface="Calibri"/>
              </a:rPr>
              <a:t>throughout</a:t>
            </a:r>
            <a:r>
              <a:rPr lang="en-US" sz="2200">
                <a:solidFill>
                  <a:schemeClr val="dk1"/>
                </a:solidFill>
                <a:latin typeface="Calibri"/>
                <a:ea typeface="Calibri"/>
                <a:cs typeface="Calibri"/>
                <a:sym typeface="Calibri"/>
              </a:rPr>
              <a:t> the year, some </a:t>
            </a:r>
            <a:r>
              <a:rPr lang="en-US" sz="2200">
                <a:solidFill>
                  <a:schemeClr val="dk1"/>
                </a:solidFill>
                <a:latin typeface="Calibri"/>
                <a:ea typeface="Calibri"/>
                <a:cs typeface="Calibri"/>
                <a:sym typeface="Calibri"/>
              </a:rPr>
              <a:t>months</a:t>
            </a:r>
            <a:r>
              <a:rPr lang="en-US" sz="2200">
                <a:solidFill>
                  <a:schemeClr val="dk1"/>
                </a:solidFill>
                <a:latin typeface="Calibri"/>
                <a:ea typeface="Calibri"/>
                <a:cs typeface="Calibri"/>
                <a:sym typeface="Calibri"/>
              </a:rPr>
              <a:t> performing well than the others; for instance june, august, </a:t>
            </a:r>
            <a:r>
              <a:rPr lang="en-US" sz="2200">
                <a:solidFill>
                  <a:schemeClr val="dk1"/>
                </a:solidFill>
                <a:latin typeface="Calibri"/>
                <a:ea typeface="Calibri"/>
                <a:cs typeface="Calibri"/>
                <a:sym typeface="Calibri"/>
              </a:rPr>
              <a:t>september</a:t>
            </a:r>
            <a:r>
              <a:rPr lang="en-US" sz="2200">
                <a:solidFill>
                  <a:schemeClr val="dk1"/>
                </a:solidFill>
                <a:latin typeface="Calibri"/>
                <a:ea typeface="Calibri"/>
                <a:cs typeface="Calibri"/>
                <a:sym typeface="Calibri"/>
              </a:rPr>
              <a:t> and </a:t>
            </a:r>
            <a:r>
              <a:rPr lang="en-US" sz="2200">
                <a:solidFill>
                  <a:schemeClr val="dk1"/>
                </a:solidFill>
                <a:latin typeface="Calibri"/>
                <a:ea typeface="Calibri"/>
                <a:cs typeface="Calibri"/>
                <a:sym typeface="Calibri"/>
              </a:rPr>
              <a:t>february</a:t>
            </a:r>
            <a:r>
              <a:rPr lang="en-US" sz="2200">
                <a:solidFill>
                  <a:schemeClr val="dk1"/>
                </a:solidFill>
                <a:latin typeface="Calibri"/>
                <a:ea typeface="Calibri"/>
                <a:cs typeface="Calibri"/>
                <a:sym typeface="Calibri"/>
              </a:rPr>
              <a:t> the product’s demand is high and quite low in december. This demand could be influenced by some factors like seasonality.</a:t>
            </a:r>
            <a:endParaRPr sz="2200">
              <a:solidFill>
                <a:schemeClr val="dk1"/>
              </a:solidFill>
              <a:latin typeface="Calibri"/>
              <a:ea typeface="Calibri"/>
              <a:cs typeface="Calibri"/>
              <a:sym typeface="Calibri"/>
            </a:endParaRPr>
          </a:p>
        </p:txBody>
      </p:sp>
      <p:sp>
        <p:nvSpPr>
          <p:cNvPr id="156" name="Google Shape;156;p21"/>
          <p:cNvSpPr txBox="1"/>
          <p:nvPr/>
        </p:nvSpPr>
        <p:spPr>
          <a:xfrm>
            <a:off x="615450" y="351700"/>
            <a:ext cx="844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SKU3 Monthly Average Sales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