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PT Sans Narrow"/>
      <p:regular r:id="rId55"/>
      <p:bold r:id="rId56"/>
    </p:embeddedFont>
    <p:embeddedFont>
      <p:font typeface="Open Sans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1" roundtripDataSignature="AMtx7mgOc55uzv2bUCOqbmC5i2QoXdR9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OpenSans-regular.fntdata"/><Relationship Id="rId12" Type="http://schemas.openxmlformats.org/officeDocument/2006/relationships/slide" Target="slides/slide7.xml"/><Relationship Id="rId56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59" Type="http://schemas.openxmlformats.org/officeDocument/2006/relationships/font" Target="fonts/OpenSans-italic.fntdata"/><Relationship Id="rId14" Type="http://schemas.openxmlformats.org/officeDocument/2006/relationships/slide" Target="slides/slide9.xml"/><Relationship Id="rId58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a6d7d25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a6d7d25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0" name="Google Shape;69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1" name="Google Shape;74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3" name="Google Shape;76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2" name="Google Shape;79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4" name="Google Shape;81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4" name="Google Shape;84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5" name="Google Shape;87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0" name="Google Shape;91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4" name="Google Shape;95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8" name="Google Shape;99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7" name="Google Shape;103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3" name="Google Shape;104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9" name="Google Shape;104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5" name="Google Shape;105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1" name="Google Shape;106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7" name="Google Shape;106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5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50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50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50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50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50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50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50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5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5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9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59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5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6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5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5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57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5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8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67" name="Google Shape;67;p1"/>
          <p:cNvSpPr txBox="1"/>
          <p:nvPr/>
        </p:nvSpPr>
        <p:spPr>
          <a:xfrm>
            <a:off x="2137250" y="2774164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Boston University CS 506 - Lance Galletti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300275" y="3048225"/>
            <a:ext cx="85206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Given a distance function </a:t>
            </a:r>
            <a:r>
              <a:rPr b="1" lang="en"/>
              <a:t>d</a:t>
            </a:r>
            <a:r>
              <a:rPr lang="en"/>
              <a:t>, we can find points (not necessarily part of our dataset) for each cluster called </a:t>
            </a:r>
            <a:r>
              <a:rPr b="1" lang="en"/>
              <a:t>centroids</a:t>
            </a:r>
            <a:r>
              <a:rPr lang="en"/>
              <a:t> that are at the center of each cluster.</a:t>
            </a:r>
            <a:endParaRPr/>
          </a:p>
        </p:txBody>
      </p:sp>
      <p:sp>
        <p:nvSpPr>
          <p:cNvPr id="285" name="Google Shape;285;p9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9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9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9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9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9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9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p9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9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9"/>
          <p:cNvSpPr/>
          <p:nvPr/>
        </p:nvSpPr>
        <p:spPr>
          <a:xfrm>
            <a:off x="6192283" y="24814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9"/>
          <p:cNvSpPr/>
          <p:nvPr/>
        </p:nvSpPr>
        <p:spPr>
          <a:xfrm>
            <a:off x="6192283" y="20826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9"/>
          <p:cNvSpPr/>
          <p:nvPr/>
        </p:nvSpPr>
        <p:spPr>
          <a:xfrm>
            <a:off x="6363962" y="21351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9"/>
          <p:cNvSpPr/>
          <p:nvPr/>
        </p:nvSpPr>
        <p:spPr>
          <a:xfrm>
            <a:off x="6743185" y="152993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9"/>
          <p:cNvSpPr/>
          <p:nvPr/>
        </p:nvSpPr>
        <p:spPr>
          <a:xfrm>
            <a:off x="6192283" y="227132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9"/>
          <p:cNvSpPr/>
          <p:nvPr/>
        </p:nvSpPr>
        <p:spPr>
          <a:xfrm>
            <a:off x="6034920" y="23283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9"/>
          <p:cNvSpPr/>
          <p:nvPr/>
        </p:nvSpPr>
        <p:spPr>
          <a:xfrm>
            <a:off x="6900278" y="15929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9"/>
          <p:cNvSpPr/>
          <p:nvPr/>
        </p:nvSpPr>
        <p:spPr>
          <a:xfrm>
            <a:off x="6743185" y="17459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9"/>
          <p:cNvSpPr/>
          <p:nvPr/>
        </p:nvSpPr>
        <p:spPr>
          <a:xfrm>
            <a:off x="6821731" y="14149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9"/>
          <p:cNvSpPr/>
          <p:nvPr/>
        </p:nvSpPr>
        <p:spPr>
          <a:xfrm>
            <a:off x="6574399" y="1872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9"/>
          <p:cNvSpPr/>
          <p:nvPr/>
        </p:nvSpPr>
        <p:spPr>
          <a:xfrm>
            <a:off x="7457211" y="24168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9"/>
          <p:cNvSpPr/>
          <p:nvPr/>
        </p:nvSpPr>
        <p:spPr>
          <a:xfrm>
            <a:off x="7638230" y="24859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9"/>
          <p:cNvSpPr/>
          <p:nvPr/>
        </p:nvSpPr>
        <p:spPr>
          <a:xfrm>
            <a:off x="7669805" y="22713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9"/>
          <p:cNvSpPr/>
          <p:nvPr/>
        </p:nvSpPr>
        <p:spPr>
          <a:xfrm>
            <a:off x="7819249" y="21724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9"/>
          <p:cNvSpPr/>
          <p:nvPr/>
        </p:nvSpPr>
        <p:spPr>
          <a:xfrm>
            <a:off x="7457211" y="25832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9"/>
          <p:cNvSpPr/>
          <p:nvPr/>
        </p:nvSpPr>
        <p:spPr>
          <a:xfrm>
            <a:off x="7669805" y="20917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9"/>
          <p:cNvCxnSpPr/>
          <p:nvPr/>
        </p:nvCxnSpPr>
        <p:spPr>
          <a:xfrm>
            <a:off x="5801513" y="12837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9"/>
          <p:cNvCxnSpPr/>
          <p:nvPr/>
        </p:nvCxnSpPr>
        <p:spPr>
          <a:xfrm>
            <a:off x="5801513" y="28802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Google Shape;323;p9"/>
          <p:cNvSpPr/>
          <p:nvPr/>
        </p:nvSpPr>
        <p:spPr>
          <a:xfrm>
            <a:off x="6743185" y="196205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"/>
          <p:cNvSpPr/>
          <p:nvPr/>
        </p:nvSpPr>
        <p:spPr>
          <a:xfrm>
            <a:off x="6034920" y="2507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"/>
          <p:cNvSpPr txBox="1"/>
          <p:nvPr/>
        </p:nvSpPr>
        <p:spPr>
          <a:xfrm>
            <a:off x="4121663" y="184006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9"/>
          <p:cNvSpPr/>
          <p:nvPr/>
        </p:nvSpPr>
        <p:spPr>
          <a:xfrm>
            <a:off x="2733900" y="2059725"/>
            <a:ext cx="730800" cy="7074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9"/>
          <p:cNvSpPr/>
          <p:nvPr/>
        </p:nvSpPr>
        <p:spPr>
          <a:xfrm>
            <a:off x="3060010" y="2368581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9"/>
          <p:cNvSpPr/>
          <p:nvPr/>
        </p:nvSpPr>
        <p:spPr>
          <a:xfrm>
            <a:off x="5883100" y="1524925"/>
            <a:ext cx="2035500" cy="13350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9"/>
          <p:cNvSpPr/>
          <p:nvPr/>
        </p:nvSpPr>
        <p:spPr>
          <a:xfrm>
            <a:off x="6861560" y="2147556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35" name="Google Shape;335;p10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0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0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0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0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0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0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0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0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0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0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0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0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0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0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0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p10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10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3" name="Google Shape;353;p10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0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0"/>
          <p:cNvSpPr/>
          <p:nvPr/>
        </p:nvSpPr>
        <p:spPr>
          <a:xfrm>
            <a:off x="6192283" y="24814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0"/>
          <p:cNvSpPr/>
          <p:nvPr/>
        </p:nvSpPr>
        <p:spPr>
          <a:xfrm>
            <a:off x="6192283" y="20826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0"/>
          <p:cNvSpPr/>
          <p:nvPr/>
        </p:nvSpPr>
        <p:spPr>
          <a:xfrm>
            <a:off x="6363962" y="21351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0"/>
          <p:cNvSpPr/>
          <p:nvPr/>
        </p:nvSpPr>
        <p:spPr>
          <a:xfrm>
            <a:off x="6743185" y="152993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0"/>
          <p:cNvSpPr/>
          <p:nvPr/>
        </p:nvSpPr>
        <p:spPr>
          <a:xfrm>
            <a:off x="6192283" y="227132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0"/>
          <p:cNvSpPr/>
          <p:nvPr/>
        </p:nvSpPr>
        <p:spPr>
          <a:xfrm>
            <a:off x="6034920" y="23283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0"/>
          <p:cNvSpPr/>
          <p:nvPr/>
        </p:nvSpPr>
        <p:spPr>
          <a:xfrm>
            <a:off x="6900278" y="15929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0"/>
          <p:cNvSpPr/>
          <p:nvPr/>
        </p:nvSpPr>
        <p:spPr>
          <a:xfrm>
            <a:off x="6743185" y="17459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0"/>
          <p:cNvSpPr/>
          <p:nvPr/>
        </p:nvSpPr>
        <p:spPr>
          <a:xfrm>
            <a:off x="6821731" y="14149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0"/>
          <p:cNvSpPr/>
          <p:nvPr/>
        </p:nvSpPr>
        <p:spPr>
          <a:xfrm>
            <a:off x="6574399" y="1872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0"/>
          <p:cNvSpPr/>
          <p:nvPr/>
        </p:nvSpPr>
        <p:spPr>
          <a:xfrm>
            <a:off x="7457211" y="24168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0"/>
          <p:cNvSpPr/>
          <p:nvPr/>
        </p:nvSpPr>
        <p:spPr>
          <a:xfrm>
            <a:off x="7638230" y="24859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0"/>
          <p:cNvSpPr/>
          <p:nvPr/>
        </p:nvSpPr>
        <p:spPr>
          <a:xfrm>
            <a:off x="7669805" y="22713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0"/>
          <p:cNvSpPr/>
          <p:nvPr/>
        </p:nvSpPr>
        <p:spPr>
          <a:xfrm>
            <a:off x="7819249" y="21724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0"/>
          <p:cNvSpPr/>
          <p:nvPr/>
        </p:nvSpPr>
        <p:spPr>
          <a:xfrm>
            <a:off x="7457211" y="25832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0"/>
          <p:cNvSpPr/>
          <p:nvPr/>
        </p:nvSpPr>
        <p:spPr>
          <a:xfrm>
            <a:off x="7669805" y="20917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" name="Google Shape;371;p10"/>
          <p:cNvCxnSpPr/>
          <p:nvPr/>
        </p:nvCxnSpPr>
        <p:spPr>
          <a:xfrm>
            <a:off x="5801513" y="12837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10"/>
          <p:cNvCxnSpPr/>
          <p:nvPr/>
        </p:nvCxnSpPr>
        <p:spPr>
          <a:xfrm>
            <a:off x="5801513" y="28802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3" name="Google Shape;373;p10"/>
          <p:cNvSpPr/>
          <p:nvPr/>
        </p:nvSpPr>
        <p:spPr>
          <a:xfrm>
            <a:off x="6743185" y="196205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0"/>
          <p:cNvSpPr/>
          <p:nvPr/>
        </p:nvSpPr>
        <p:spPr>
          <a:xfrm>
            <a:off x="6034920" y="2507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0"/>
          <p:cNvSpPr txBox="1"/>
          <p:nvPr/>
        </p:nvSpPr>
        <p:spPr>
          <a:xfrm>
            <a:off x="4121663" y="184006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10"/>
          <p:cNvSpPr/>
          <p:nvPr/>
        </p:nvSpPr>
        <p:spPr>
          <a:xfrm>
            <a:off x="2733900" y="2059725"/>
            <a:ext cx="730800" cy="7074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0"/>
          <p:cNvSpPr/>
          <p:nvPr/>
        </p:nvSpPr>
        <p:spPr>
          <a:xfrm>
            <a:off x="3060010" y="2368581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0"/>
          <p:cNvSpPr/>
          <p:nvPr/>
        </p:nvSpPr>
        <p:spPr>
          <a:xfrm>
            <a:off x="5883100" y="1524925"/>
            <a:ext cx="2035500" cy="13350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0"/>
          <p:cNvSpPr/>
          <p:nvPr/>
        </p:nvSpPr>
        <p:spPr>
          <a:xfrm>
            <a:off x="6861560" y="2147556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0"/>
          <p:cNvSpPr txBox="1"/>
          <p:nvPr>
            <p:ph idx="1" type="body"/>
          </p:nvPr>
        </p:nvSpPr>
        <p:spPr>
          <a:xfrm>
            <a:off x="311700" y="3048225"/>
            <a:ext cx="85206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Q: When </a:t>
            </a:r>
            <a:r>
              <a:rPr b="1" lang="en"/>
              <a:t>d</a:t>
            </a:r>
            <a:r>
              <a:rPr lang="en"/>
              <a:t> is Euclidean, what is the </a:t>
            </a:r>
            <a:r>
              <a:rPr b="1" lang="en"/>
              <a:t>centroid</a:t>
            </a:r>
            <a:r>
              <a:rPr lang="en"/>
              <a:t> (also called </a:t>
            </a:r>
            <a:r>
              <a:rPr b="1" lang="en"/>
              <a:t>center of mass</a:t>
            </a:r>
            <a:r>
              <a:rPr lang="en"/>
              <a:t>) of </a:t>
            </a:r>
            <a:r>
              <a:rPr b="1" lang="en"/>
              <a:t>m</a:t>
            </a:r>
            <a:r>
              <a:rPr lang="en"/>
              <a:t> points </a:t>
            </a:r>
            <a:r>
              <a:rPr b="1" lang="en"/>
              <a:t>{x</a:t>
            </a:r>
            <a:r>
              <a:rPr b="1" baseline="-25000" lang="en"/>
              <a:t>1</a:t>
            </a:r>
            <a:r>
              <a:rPr b="1" lang="en"/>
              <a:t>, … , x</a:t>
            </a:r>
            <a:r>
              <a:rPr b="1" baseline="-25000" lang="en"/>
              <a:t>m</a:t>
            </a:r>
            <a:r>
              <a:rPr b="1" lang="en"/>
              <a:t>} 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A: The mean / average of the points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86" name="Google Shape;386;p11"/>
          <p:cNvSpPr txBox="1"/>
          <p:nvPr>
            <p:ph idx="1" type="body"/>
          </p:nvPr>
        </p:nvSpPr>
        <p:spPr>
          <a:xfrm>
            <a:off x="311700" y="3048225"/>
            <a:ext cx="8520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Turns out when </a:t>
            </a:r>
            <a:r>
              <a:rPr b="1" lang="en"/>
              <a:t>d</a:t>
            </a:r>
            <a:r>
              <a:rPr lang="en"/>
              <a:t> is Euclidean:</a:t>
            </a:r>
            <a:endParaRPr/>
          </a:p>
        </p:txBody>
      </p:sp>
      <p:sp>
        <p:nvSpPr>
          <p:cNvPr id="387" name="Google Shape;387;p11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1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1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1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1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1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1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1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1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1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1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1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1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1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1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1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11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" name="Google Shape;404;p11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5" name="Google Shape;405;p11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1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1"/>
          <p:cNvSpPr/>
          <p:nvPr/>
        </p:nvSpPr>
        <p:spPr>
          <a:xfrm>
            <a:off x="6192283" y="24814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1"/>
          <p:cNvSpPr/>
          <p:nvPr/>
        </p:nvSpPr>
        <p:spPr>
          <a:xfrm>
            <a:off x="6192283" y="20826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1"/>
          <p:cNvSpPr/>
          <p:nvPr/>
        </p:nvSpPr>
        <p:spPr>
          <a:xfrm>
            <a:off x="6363962" y="21351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1"/>
          <p:cNvSpPr/>
          <p:nvPr/>
        </p:nvSpPr>
        <p:spPr>
          <a:xfrm>
            <a:off x="6743185" y="152993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1"/>
          <p:cNvSpPr/>
          <p:nvPr/>
        </p:nvSpPr>
        <p:spPr>
          <a:xfrm>
            <a:off x="6192283" y="227132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1"/>
          <p:cNvSpPr/>
          <p:nvPr/>
        </p:nvSpPr>
        <p:spPr>
          <a:xfrm>
            <a:off x="6034920" y="23283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1"/>
          <p:cNvSpPr/>
          <p:nvPr/>
        </p:nvSpPr>
        <p:spPr>
          <a:xfrm>
            <a:off x="6900278" y="15929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1"/>
          <p:cNvSpPr/>
          <p:nvPr/>
        </p:nvSpPr>
        <p:spPr>
          <a:xfrm>
            <a:off x="6743185" y="17459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1"/>
          <p:cNvSpPr/>
          <p:nvPr/>
        </p:nvSpPr>
        <p:spPr>
          <a:xfrm>
            <a:off x="6821731" y="14149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1"/>
          <p:cNvSpPr/>
          <p:nvPr/>
        </p:nvSpPr>
        <p:spPr>
          <a:xfrm>
            <a:off x="6574399" y="1872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1"/>
          <p:cNvSpPr/>
          <p:nvPr/>
        </p:nvSpPr>
        <p:spPr>
          <a:xfrm>
            <a:off x="7457211" y="24168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1"/>
          <p:cNvSpPr/>
          <p:nvPr/>
        </p:nvSpPr>
        <p:spPr>
          <a:xfrm>
            <a:off x="7638230" y="24859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1"/>
          <p:cNvSpPr/>
          <p:nvPr/>
        </p:nvSpPr>
        <p:spPr>
          <a:xfrm>
            <a:off x="7669805" y="22713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1"/>
          <p:cNvSpPr/>
          <p:nvPr/>
        </p:nvSpPr>
        <p:spPr>
          <a:xfrm>
            <a:off x="7819249" y="21724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1"/>
          <p:cNvSpPr/>
          <p:nvPr/>
        </p:nvSpPr>
        <p:spPr>
          <a:xfrm>
            <a:off x="7457211" y="25832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1"/>
          <p:cNvSpPr/>
          <p:nvPr/>
        </p:nvSpPr>
        <p:spPr>
          <a:xfrm>
            <a:off x="7669805" y="20917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11"/>
          <p:cNvCxnSpPr/>
          <p:nvPr/>
        </p:nvCxnSpPr>
        <p:spPr>
          <a:xfrm>
            <a:off x="5801513" y="12837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4" name="Google Shape;424;p11"/>
          <p:cNvCxnSpPr/>
          <p:nvPr/>
        </p:nvCxnSpPr>
        <p:spPr>
          <a:xfrm>
            <a:off x="5801513" y="28802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5" name="Google Shape;425;p11"/>
          <p:cNvSpPr/>
          <p:nvPr/>
        </p:nvSpPr>
        <p:spPr>
          <a:xfrm>
            <a:off x="6743185" y="196205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1"/>
          <p:cNvSpPr/>
          <p:nvPr/>
        </p:nvSpPr>
        <p:spPr>
          <a:xfrm>
            <a:off x="6034920" y="2507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1"/>
          <p:cNvSpPr txBox="1"/>
          <p:nvPr/>
        </p:nvSpPr>
        <p:spPr>
          <a:xfrm>
            <a:off x="4121663" y="184006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11"/>
          <p:cNvSpPr/>
          <p:nvPr/>
        </p:nvSpPr>
        <p:spPr>
          <a:xfrm>
            <a:off x="2733900" y="2059725"/>
            <a:ext cx="730800" cy="7074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1"/>
          <p:cNvSpPr/>
          <p:nvPr/>
        </p:nvSpPr>
        <p:spPr>
          <a:xfrm>
            <a:off x="3060010" y="2368581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1"/>
          <p:cNvSpPr/>
          <p:nvPr/>
        </p:nvSpPr>
        <p:spPr>
          <a:xfrm>
            <a:off x="5883100" y="1524925"/>
            <a:ext cx="2035500" cy="13350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1"/>
          <p:cNvSpPr/>
          <p:nvPr/>
        </p:nvSpPr>
        <p:spPr>
          <a:xfrm>
            <a:off x="6861560" y="2147556"/>
            <a:ext cx="78600" cy="89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175" y="3435988"/>
            <a:ext cx="61436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438" name="Google Shape;438;p12"/>
          <p:cNvSpPr txBox="1"/>
          <p:nvPr>
            <p:ph idx="1" type="body"/>
          </p:nvPr>
        </p:nvSpPr>
        <p:spPr>
          <a:xfrm>
            <a:off x="311700" y="1266325"/>
            <a:ext cx="85206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Given </a:t>
            </a:r>
            <a:r>
              <a:rPr b="1" lang="en"/>
              <a:t>X = {x</a:t>
            </a:r>
            <a:r>
              <a:rPr b="1" baseline="-25000" lang="en"/>
              <a:t>1</a:t>
            </a:r>
            <a:r>
              <a:rPr b="1" lang="en"/>
              <a:t>, … , x</a:t>
            </a:r>
            <a:r>
              <a:rPr b="1" baseline="-25000" lang="en"/>
              <a:t>n</a:t>
            </a:r>
            <a:r>
              <a:rPr b="1" lang="en"/>
              <a:t>}</a:t>
            </a:r>
            <a:r>
              <a:rPr lang="en"/>
              <a:t> our dataset and </a:t>
            </a:r>
            <a:r>
              <a:rPr b="1" lang="en"/>
              <a:t>k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Find </a:t>
            </a:r>
            <a:r>
              <a:rPr b="1" lang="en"/>
              <a:t>k</a:t>
            </a:r>
            <a:r>
              <a:rPr lang="en"/>
              <a:t> points </a:t>
            </a:r>
            <a:r>
              <a:rPr b="1" lang="en"/>
              <a:t>{𝝻</a:t>
            </a:r>
            <a:r>
              <a:rPr b="1" baseline="-25000" lang="en"/>
              <a:t>1</a:t>
            </a:r>
            <a:r>
              <a:rPr b="1" lang="en"/>
              <a:t>, … , 𝝻</a:t>
            </a:r>
            <a:r>
              <a:rPr b="1" baseline="-25000" lang="en"/>
              <a:t>k</a:t>
            </a:r>
            <a:r>
              <a:rPr b="1" lang="en"/>
              <a:t>} </a:t>
            </a:r>
            <a:r>
              <a:rPr lang="en"/>
              <a:t>that minimize the </a:t>
            </a:r>
            <a:r>
              <a:rPr b="1" lang="en"/>
              <a:t>cost function</a:t>
            </a:r>
            <a:r>
              <a:rPr lang="en"/>
              <a:t>:</a:t>
            </a:r>
            <a:endParaRPr/>
          </a:p>
        </p:txBody>
      </p:sp>
      <p:pic>
        <p:nvPicPr>
          <p:cNvPr id="439" name="Google Shape;43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9950" y="2274925"/>
            <a:ext cx="232410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12"/>
          <p:cNvSpPr txBox="1"/>
          <p:nvPr>
            <p:ph idx="1" type="body"/>
          </p:nvPr>
        </p:nvSpPr>
        <p:spPr>
          <a:xfrm>
            <a:off x="311700" y="343577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When </a:t>
            </a:r>
            <a:r>
              <a:rPr b="1" lang="en"/>
              <a:t>k=1</a:t>
            </a:r>
            <a:r>
              <a:rPr lang="en"/>
              <a:t> and </a:t>
            </a:r>
            <a:r>
              <a:rPr b="1" lang="en"/>
              <a:t>k=n</a:t>
            </a:r>
            <a:r>
              <a:rPr lang="en"/>
              <a:t> this is easy. Why?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When </a:t>
            </a:r>
            <a:r>
              <a:rPr b="1" lang="en"/>
              <a:t>x</a:t>
            </a:r>
            <a:r>
              <a:rPr b="1" baseline="-25000" lang="en"/>
              <a:t>i</a:t>
            </a:r>
            <a:r>
              <a:rPr b="1" lang="en"/>
              <a:t> </a:t>
            </a:r>
            <a:r>
              <a:rPr lang="en"/>
              <a:t>lives in more than 2 dimensions, this is a very difficult (</a:t>
            </a:r>
            <a:r>
              <a:rPr b="1" lang="en"/>
              <a:t>NP-hard</a:t>
            </a:r>
            <a:r>
              <a:rPr lang="en"/>
              <a:t>) problem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Lloyd’s Algorithm</a:t>
            </a:r>
            <a:endParaRPr/>
          </a:p>
        </p:txBody>
      </p:sp>
      <p:sp>
        <p:nvSpPr>
          <p:cNvPr id="446" name="Google Shape;446;p13"/>
          <p:cNvSpPr txBox="1"/>
          <p:nvPr>
            <p:ph idx="1" type="body"/>
          </p:nvPr>
        </p:nvSpPr>
        <p:spPr>
          <a:xfrm>
            <a:off x="233275" y="1243925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Randomly pick </a:t>
            </a:r>
            <a:r>
              <a:rPr b="1" lang="en"/>
              <a:t>k </a:t>
            </a:r>
            <a:r>
              <a:rPr lang="en"/>
              <a:t>centers  </a:t>
            </a:r>
            <a:r>
              <a:rPr b="1" lang="en"/>
              <a:t>{𝝻</a:t>
            </a:r>
            <a:r>
              <a:rPr b="1" baseline="-25000" lang="en"/>
              <a:t>1</a:t>
            </a:r>
            <a:r>
              <a:rPr b="1" lang="en"/>
              <a:t>, … , 𝝻</a:t>
            </a:r>
            <a:r>
              <a:rPr b="1" baseline="-25000" lang="en"/>
              <a:t>k</a:t>
            </a:r>
            <a:r>
              <a:rPr b="1" lang="en"/>
              <a:t>}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Assign each point in the dataset to its closest center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the new centers as the means of each cluster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2 &amp; 3 until convergence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Lloyd’s Algorithm</a:t>
            </a:r>
            <a:endParaRPr/>
          </a:p>
        </p:txBody>
      </p:sp>
      <p:pic>
        <p:nvPicPr>
          <p:cNvPr id="452" name="Google Shape;45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200" y="1096400"/>
            <a:ext cx="6569599" cy="396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Lloyd’s Algorithm</a:t>
            </a:r>
            <a:endParaRPr/>
          </a:p>
        </p:txBody>
      </p:sp>
      <p:sp>
        <p:nvSpPr>
          <p:cNvPr id="458" name="Google Shape;458;p15"/>
          <p:cNvSpPr txBox="1"/>
          <p:nvPr>
            <p:ph idx="1" type="body"/>
          </p:nvPr>
        </p:nvSpPr>
        <p:spPr>
          <a:xfrm>
            <a:off x="311700" y="1199100"/>
            <a:ext cx="8520600" cy="3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Will this algorithm always converge?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Proof</a:t>
            </a:r>
            <a:r>
              <a:rPr lang="en" sz="1600"/>
              <a:t> (by contradiction): Suppose it does not converge. Then, either: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minimum of the cost function is only reached in the limit (i.e. after an infinite number of iterations).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	</a:t>
            </a:r>
            <a:r>
              <a:rPr b="1" lang="en" sz="1600"/>
              <a:t>Impossible</a:t>
            </a:r>
            <a:r>
              <a:rPr lang="en" sz="1600"/>
              <a:t> because we are iterating over a finite set of partitions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algorithm gets stuck in a cycle / loop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Impossible</a:t>
            </a:r>
            <a:r>
              <a:rPr lang="en" sz="1600"/>
              <a:t> since this would require having a clustering that has a lower cost than itself and we know: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old ≠ new clustering then the cost has improved</a:t>
            </a:r>
            <a:endParaRPr sz="1600"/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old = new clustering then the cost is unchanged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Conclusion</a:t>
            </a:r>
            <a:r>
              <a:rPr lang="en" sz="1600"/>
              <a:t>: Lloyd’s Algorithm always converges!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Lloyd’s Algorithm</a:t>
            </a:r>
            <a:endParaRPr/>
          </a:p>
        </p:txBody>
      </p:sp>
      <p:sp>
        <p:nvSpPr>
          <p:cNvPr id="464" name="Google Shape;464;p16"/>
          <p:cNvSpPr txBox="1"/>
          <p:nvPr>
            <p:ph idx="1" type="body"/>
          </p:nvPr>
        </p:nvSpPr>
        <p:spPr>
          <a:xfrm>
            <a:off x="311700" y="1266325"/>
            <a:ext cx="8520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Will this always converge to the optimal solution?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Lloyd’s Algorithm</a:t>
            </a:r>
            <a:endParaRPr/>
          </a:p>
        </p:txBody>
      </p:sp>
      <p:pic>
        <p:nvPicPr>
          <p:cNvPr id="470" name="Google Shape;47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0563" y="1086900"/>
            <a:ext cx="4542874" cy="396762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17"/>
          <p:cNvSpPr txBox="1"/>
          <p:nvPr/>
        </p:nvSpPr>
        <p:spPr>
          <a:xfrm>
            <a:off x="4941575" y="3643725"/>
            <a:ext cx="3996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choice of initial points has a large influence on the resulting clustering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Initialization</a:t>
            </a:r>
            <a:endParaRPr/>
          </a:p>
        </p:txBody>
      </p:sp>
      <p:sp>
        <p:nvSpPr>
          <p:cNvPr id="477" name="Google Shape;477;p18"/>
          <p:cNvSpPr txBox="1"/>
          <p:nvPr>
            <p:ph idx="1" type="body"/>
          </p:nvPr>
        </p:nvSpPr>
        <p:spPr>
          <a:xfrm>
            <a:off x="311700" y="1266325"/>
            <a:ext cx="85206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One solution: Run Lloyd’s algorithm multiple times and choose the result with the lowest cost.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This can still lead to bad results because of randomness.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Another solution: Try different initialization methods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399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a Clustering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clustering is a grouping / assignment of objects (data points) such that objects in the same group / cluster are: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 to one another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dissimilar to objects in other groups</a:t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1232950" y="3892188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1232950" y="345252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408025" y="351045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1794750" y="28432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1232950" y="3660563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1072475" y="372345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1954950" y="291262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1794750" y="30814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1874850" y="2716388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1622625" y="32206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522900" y="38210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2707500" y="3897213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2739700" y="366057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2892100" y="355152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2522900" y="400442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2739700" y="3462575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2"/>
          <p:cNvCxnSpPr/>
          <p:nvPr/>
        </p:nvCxnSpPr>
        <p:spPr>
          <a:xfrm>
            <a:off x="834450" y="2571750"/>
            <a:ext cx="13800" cy="17601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2"/>
          <p:cNvCxnSpPr/>
          <p:nvPr/>
        </p:nvCxnSpPr>
        <p:spPr>
          <a:xfrm>
            <a:off x="834450" y="4331850"/>
            <a:ext cx="2160900" cy="201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2"/>
          <p:cNvSpPr/>
          <p:nvPr/>
        </p:nvSpPr>
        <p:spPr>
          <a:xfrm>
            <a:off x="3431900" y="3185250"/>
            <a:ext cx="1352100" cy="51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794750" y="3319600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072475" y="3921438"/>
            <a:ext cx="80100" cy="99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5794600" y="3882138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5794600" y="3442475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5969675" y="3500400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6356400" y="2833150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5794600" y="3650513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5634125" y="3713400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516600" y="2902575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6356400" y="3071350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6436500" y="2706338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184275" y="3210550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7084550" y="3810950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7269150" y="3887163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7301350" y="3650525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7453750" y="3541475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7084550" y="3994375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7301350" y="3452525"/>
            <a:ext cx="80100" cy="990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2"/>
          <p:cNvCxnSpPr/>
          <p:nvPr/>
        </p:nvCxnSpPr>
        <p:spPr>
          <a:xfrm>
            <a:off x="5396100" y="2561700"/>
            <a:ext cx="13800" cy="17601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2"/>
          <p:cNvCxnSpPr/>
          <p:nvPr/>
        </p:nvCxnSpPr>
        <p:spPr>
          <a:xfrm>
            <a:off x="5396100" y="4321800"/>
            <a:ext cx="2160900" cy="201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2"/>
          <p:cNvSpPr/>
          <p:nvPr/>
        </p:nvSpPr>
        <p:spPr>
          <a:xfrm>
            <a:off x="6356400" y="3309550"/>
            <a:ext cx="80100" cy="990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5634125" y="3911388"/>
            <a:ext cx="80100" cy="990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Random</a:t>
            </a:r>
            <a:endParaRPr/>
          </a:p>
        </p:txBody>
      </p:sp>
      <p:sp>
        <p:nvSpPr>
          <p:cNvPr id="483" name="Google Shape;483;p19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9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9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9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9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9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9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9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9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9"/>
          <p:cNvSpPr/>
          <p:nvPr/>
        </p:nvSpPr>
        <p:spPr>
          <a:xfrm>
            <a:off x="6382850" y="388860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9"/>
          <p:cNvSpPr/>
          <p:nvPr/>
        </p:nvSpPr>
        <p:spPr>
          <a:xfrm>
            <a:off x="66405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9"/>
          <p:cNvSpPr/>
          <p:nvPr/>
        </p:nvSpPr>
        <p:spPr>
          <a:xfrm>
            <a:off x="5959250" y="38324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9"/>
          <p:cNvSpPr/>
          <p:nvPr/>
        </p:nvSpPr>
        <p:spPr>
          <a:xfrm>
            <a:off x="61251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9"/>
          <p:cNvSpPr/>
          <p:nvPr/>
        </p:nvSpPr>
        <p:spPr>
          <a:xfrm>
            <a:off x="6187900" y="304560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9"/>
          <p:cNvSpPr/>
          <p:nvPr/>
        </p:nvSpPr>
        <p:spPr>
          <a:xfrm>
            <a:off x="5701550" y="33147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Random</a:t>
            </a:r>
            <a:endParaRPr/>
          </a:p>
        </p:txBody>
      </p:sp>
      <p:sp>
        <p:nvSpPr>
          <p:cNvPr id="503" name="Google Shape;503;p20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0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0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0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0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0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0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0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0"/>
          <p:cNvSpPr/>
          <p:nvPr/>
        </p:nvSpPr>
        <p:spPr>
          <a:xfrm>
            <a:off x="6382850" y="388860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0"/>
          <p:cNvSpPr/>
          <p:nvPr/>
        </p:nvSpPr>
        <p:spPr>
          <a:xfrm>
            <a:off x="6640550" y="34671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0"/>
          <p:cNvSpPr/>
          <p:nvPr/>
        </p:nvSpPr>
        <p:spPr>
          <a:xfrm>
            <a:off x="5959250" y="38324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0"/>
          <p:cNvSpPr/>
          <p:nvPr/>
        </p:nvSpPr>
        <p:spPr>
          <a:xfrm>
            <a:off x="6125150" y="34671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0"/>
          <p:cNvSpPr/>
          <p:nvPr/>
        </p:nvSpPr>
        <p:spPr>
          <a:xfrm>
            <a:off x="6187900" y="304560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0"/>
          <p:cNvSpPr/>
          <p:nvPr/>
        </p:nvSpPr>
        <p:spPr>
          <a:xfrm>
            <a:off x="5701550" y="33147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0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0"/>
          <p:cNvSpPr txBox="1"/>
          <p:nvPr/>
        </p:nvSpPr>
        <p:spPr>
          <a:xfrm>
            <a:off x="784400" y="3675650"/>
            <a:ext cx="34962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Starting with initialization points too close to each other may problematic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524" name="Google Shape;524;p21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1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1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1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1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1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1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1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1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1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1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1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1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1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1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544" name="Google Shape;544;p22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2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2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2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2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2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2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2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2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2"/>
          <p:cNvSpPr txBox="1"/>
          <p:nvPr/>
        </p:nvSpPr>
        <p:spPr>
          <a:xfrm>
            <a:off x="784400" y="3675650"/>
            <a:ext cx="2933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Pick the first center at random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4" name="Google Shape;554;p22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2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2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2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2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2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565" name="Google Shape;565;p23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3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3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3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3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3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3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3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3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3"/>
          <p:cNvSpPr txBox="1"/>
          <p:nvPr/>
        </p:nvSpPr>
        <p:spPr>
          <a:xfrm>
            <a:off x="784400" y="3675650"/>
            <a:ext cx="2933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Pick the next center to be the point farthest from all previous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5" name="Google Shape;575;p23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3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3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3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3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3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586" name="Google Shape;586;p24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4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4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4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4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4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4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4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4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4"/>
          <p:cNvSpPr txBox="1"/>
          <p:nvPr/>
        </p:nvSpPr>
        <p:spPr>
          <a:xfrm>
            <a:off x="784400" y="3675650"/>
            <a:ext cx="2933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Pick the next center to be the point farthest from all previous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6" name="Google Shape;596;p24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4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4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4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4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4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Farthest First Traversal</a:t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5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5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5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5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5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5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5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5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5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5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5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5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5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5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627" name="Google Shape;627;p26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6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6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6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6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6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6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6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6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6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6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6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6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6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6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6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6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7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7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7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7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7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7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7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7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7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671" name="Google Shape;671;p28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8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8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8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8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28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28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8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8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8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8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8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8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28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8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8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8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a6d7d25da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20" name="Google Shape;120;gba6d7d25da_0_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Outlier detection / anomaly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Cleaning /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 card fraud, spam filter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Filling Gaps in your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the same marketing strategy for similar people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Infer probable values for gaps in the data (similar users could have similar hobbies, likes / dislikes etc.)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693" name="Google Shape;693;p29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9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29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9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29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9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29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9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9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9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9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29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29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9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9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9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9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FFT and outliers</a:t>
            </a:r>
            <a:endParaRPr/>
          </a:p>
        </p:txBody>
      </p:sp>
      <p:sp>
        <p:nvSpPr>
          <p:cNvPr id="715" name="Google Shape;715;p30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0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0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0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0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0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0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0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0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0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0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0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0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0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0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0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0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0"/>
          <p:cNvSpPr txBox="1"/>
          <p:nvPr/>
        </p:nvSpPr>
        <p:spPr>
          <a:xfrm>
            <a:off x="784400" y="3675650"/>
            <a:ext cx="3658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Random might have worked better here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38" name="Google Shape;738;p31"/>
          <p:cNvSpPr txBox="1"/>
          <p:nvPr>
            <p:ph idx="1" type="body"/>
          </p:nvPr>
        </p:nvSpPr>
        <p:spPr>
          <a:xfrm>
            <a:off x="311700" y="1266325"/>
            <a:ext cx="85206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Initialize with a combination of the two methods: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a random center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 </a:t>
            </a:r>
            <a:r>
              <a:rPr b="1" lang="en"/>
              <a:t>D(x)</a:t>
            </a:r>
            <a:r>
              <a:rPr lang="en"/>
              <a:t> be the distance between </a:t>
            </a:r>
            <a:r>
              <a:rPr b="1" lang="en"/>
              <a:t>x</a:t>
            </a:r>
            <a:r>
              <a:rPr lang="en"/>
              <a:t> and the centers selected so far. Choose the next center with probability proportional to </a:t>
            </a:r>
            <a:r>
              <a:rPr b="1" lang="en"/>
              <a:t>D(x)</a:t>
            </a:r>
            <a:r>
              <a:rPr b="1" baseline="30000" lang="en"/>
              <a:t>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 = 0</a:t>
            </a:r>
            <a:r>
              <a:rPr lang="en"/>
              <a:t> : random initialization (all points have equal probability)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 = ∞ </a:t>
            </a:r>
            <a:r>
              <a:rPr lang="en"/>
              <a:t>: farthest first traversal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 = 2</a:t>
            </a:r>
            <a:r>
              <a:rPr lang="en"/>
              <a:t> : K-means++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44" name="Google Shape;744;p32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2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2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2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2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2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2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2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2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2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2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2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2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2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2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2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2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66" name="Google Shape;766;p33"/>
          <p:cNvSpPr/>
          <p:nvPr/>
        </p:nvSpPr>
        <p:spPr>
          <a:xfrm>
            <a:off x="1344700" y="1647250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3"/>
          <p:cNvSpPr/>
          <p:nvPr/>
        </p:nvSpPr>
        <p:spPr>
          <a:xfrm>
            <a:off x="1889325" y="191635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3"/>
          <p:cNvSpPr/>
          <p:nvPr/>
        </p:nvSpPr>
        <p:spPr>
          <a:xfrm>
            <a:off x="1425400" y="22322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3"/>
          <p:cNvSpPr/>
          <p:nvPr/>
        </p:nvSpPr>
        <p:spPr>
          <a:xfrm>
            <a:off x="3882875" y="1781725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3"/>
          <p:cNvSpPr/>
          <p:nvPr/>
        </p:nvSpPr>
        <p:spPr>
          <a:xfrm>
            <a:off x="3718150" y="2232225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3"/>
          <p:cNvSpPr/>
          <p:nvPr/>
        </p:nvSpPr>
        <p:spPr>
          <a:xfrm>
            <a:off x="4443150" y="1837750"/>
            <a:ext cx="257700" cy="269100"/>
          </a:xfrm>
          <a:prstGeom prst="ellipse">
            <a:avLst/>
          </a:prstGeom>
          <a:solidFill>
            <a:srgbClr val="E6913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3"/>
          <p:cNvSpPr/>
          <p:nvPr/>
        </p:nvSpPr>
        <p:spPr>
          <a:xfrm>
            <a:off x="4140575" y="2232225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3"/>
          <p:cNvSpPr/>
          <p:nvPr/>
        </p:nvSpPr>
        <p:spPr>
          <a:xfrm>
            <a:off x="1889325" y="233112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3"/>
          <p:cNvSpPr/>
          <p:nvPr/>
        </p:nvSpPr>
        <p:spPr>
          <a:xfrm>
            <a:off x="3975850" y="2571750"/>
            <a:ext cx="257700" cy="269100"/>
          </a:xfrm>
          <a:prstGeom prst="ellipse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3"/>
          <p:cNvSpPr/>
          <p:nvPr/>
        </p:nvSpPr>
        <p:spPr>
          <a:xfrm>
            <a:off x="6535250" y="40410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3"/>
          <p:cNvSpPr/>
          <p:nvPr/>
        </p:nvSpPr>
        <p:spPr>
          <a:xfrm>
            <a:off x="6792950" y="36195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3"/>
          <p:cNvSpPr/>
          <p:nvPr/>
        </p:nvSpPr>
        <p:spPr>
          <a:xfrm>
            <a:off x="6111650" y="39848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3"/>
          <p:cNvSpPr/>
          <p:nvPr/>
        </p:nvSpPr>
        <p:spPr>
          <a:xfrm>
            <a:off x="6277550" y="3619500"/>
            <a:ext cx="257700" cy="269100"/>
          </a:xfrm>
          <a:prstGeom prst="ellipse">
            <a:avLst/>
          </a:pr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3"/>
          <p:cNvSpPr/>
          <p:nvPr/>
        </p:nvSpPr>
        <p:spPr>
          <a:xfrm>
            <a:off x="6340300" y="31980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3"/>
          <p:cNvSpPr/>
          <p:nvPr/>
        </p:nvSpPr>
        <p:spPr>
          <a:xfrm>
            <a:off x="5853950" y="3467100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3"/>
          <p:cNvSpPr/>
          <p:nvPr/>
        </p:nvSpPr>
        <p:spPr>
          <a:xfrm>
            <a:off x="7646900" y="1256175"/>
            <a:ext cx="257700" cy="269100"/>
          </a:xfrm>
          <a:prstGeom prst="ellipse">
            <a:avLst/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3"/>
          <p:cNvSpPr/>
          <p:nvPr/>
        </p:nvSpPr>
        <p:spPr>
          <a:xfrm>
            <a:off x="369800" y="4456575"/>
            <a:ext cx="257700" cy="269100"/>
          </a:xfrm>
          <a:prstGeom prst="ellipse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3"/>
          <p:cNvSpPr txBox="1"/>
          <p:nvPr/>
        </p:nvSpPr>
        <p:spPr>
          <a:xfrm>
            <a:off x="1490375" y="3727100"/>
            <a:ext cx="35523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 reason to use k-means over k-means++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89" name="Google Shape;789;p34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a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795" name="Google Shape;795;p35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a</a:t>
            </a:r>
            <a:r>
              <a:rPr lang="en"/>
              <a:t>?</a:t>
            </a:r>
            <a:endParaRPr/>
          </a:p>
        </p:txBody>
      </p:sp>
      <p:sp>
        <p:nvSpPr>
          <p:cNvPr id="796" name="Google Shape;796;p35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5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5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5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805" name="Google Shape;805;p36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36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6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6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6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p36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817" name="Google Shape;817;p37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818" name="Google Shape;818;p37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7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7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7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7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3" name="Google Shape;823;p37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24" name="Google Shape;824;p37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5" name="Google Shape;825;p37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6" name="Google Shape;826;p37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7" name="Google Shape;827;p37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8" name="Google Shape;828;p37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9" name="Google Shape;829;p37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p37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37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2" name="Google Shape;832;p37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3" name="Google Shape;833;p37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4" name="Google Shape;834;p37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5" name="Google Shape;835;p37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6" name="Google Shape;836;p37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7" name="Google Shape;837;p37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8" name="Google Shape;838;p37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9" name="Google Shape;839;p37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0" name="Google Shape;840;p37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1" name="Google Shape;841;p37"/>
          <p:cNvSpPr txBox="1"/>
          <p:nvPr/>
        </p:nvSpPr>
        <p:spPr>
          <a:xfrm>
            <a:off x="82182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847" name="Google Shape;847;p38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848" name="Google Shape;848;p38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38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38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8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8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3" name="Google Shape;853;p38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54" name="Google Shape;854;p38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5" name="Google Shape;855;p38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6" name="Google Shape;856;p38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7" name="Google Shape;857;p38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8" name="Google Shape;858;p38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9" name="Google Shape;859;p38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0" name="Google Shape;860;p38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1" name="Google Shape;861;p38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2" name="Google Shape;862;p38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3" name="Google Shape;863;p38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4" name="Google Shape;864;p38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5" name="Google Shape;865;p38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6" name="Google Shape;866;p38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7" name="Google Shape;867;p38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8" name="Google Shape;868;p38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9" name="Google Shape;869;p38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0" name="Google Shape;870;p38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1" name="Google Shape;871;p38"/>
          <p:cNvSpPr txBox="1"/>
          <p:nvPr/>
        </p:nvSpPr>
        <p:spPr>
          <a:xfrm>
            <a:off x="82182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2" name="Google Shape;872;p38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The Clustering Problem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311700" y="1266325"/>
            <a:ext cx="85206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Given a collection of data points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Find a clustering such that: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Similar </a:t>
            </a:r>
            <a:r>
              <a:rPr lang="en"/>
              <a:t>data points are in the </a:t>
            </a:r>
            <a:r>
              <a:rPr b="1" lang="en"/>
              <a:t>same cluster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Dissimilar </a:t>
            </a:r>
            <a:r>
              <a:rPr lang="en"/>
              <a:t>data points are in </a:t>
            </a:r>
            <a:r>
              <a:rPr b="1" lang="en"/>
              <a:t>different clusters</a:t>
            </a:r>
            <a:endParaRPr b="1"/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311700" y="2966325"/>
            <a:ext cx="85206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Questions: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does </a:t>
            </a:r>
            <a:r>
              <a:rPr b="1" lang="en"/>
              <a:t>similar </a:t>
            </a:r>
            <a:r>
              <a:rPr lang="en"/>
              <a:t>mean?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find a </a:t>
            </a:r>
            <a:r>
              <a:rPr b="1" lang="en"/>
              <a:t>clustering</a:t>
            </a:r>
            <a:r>
              <a:rPr lang="en"/>
              <a:t>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we know if we have found a </a:t>
            </a:r>
            <a:r>
              <a:rPr b="1" lang="en"/>
              <a:t>good clustering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878" name="Google Shape;878;p39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9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9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39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9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4" name="Google Shape;884;p39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5" name="Google Shape;885;p39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6" name="Google Shape;886;p39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7" name="Google Shape;887;p39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8" name="Google Shape;888;p39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9" name="Google Shape;889;p39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0" name="Google Shape;890;p39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1" name="Google Shape;891;p39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2" name="Google Shape;892;p39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3" name="Google Shape;893;p39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4" name="Google Shape;894;p39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5" name="Google Shape;895;p39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6" name="Google Shape;896;p39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7" name="Google Shape;897;p39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8" name="Google Shape;898;p39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9" name="Google Shape;899;p39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0" name="Google Shape;900;p39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1" name="Google Shape;901;p39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2" name="Google Shape;902;p39"/>
          <p:cNvSpPr txBox="1"/>
          <p:nvPr/>
        </p:nvSpPr>
        <p:spPr>
          <a:xfrm>
            <a:off x="82182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3" name="Google Shape;903;p39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39"/>
          <p:cNvSpPr/>
          <p:nvPr/>
        </p:nvSpPr>
        <p:spPr>
          <a:xfrm>
            <a:off x="1485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39"/>
          <p:cNvSpPr/>
          <p:nvPr/>
        </p:nvSpPr>
        <p:spPr>
          <a:xfrm>
            <a:off x="2024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39"/>
          <p:cNvSpPr/>
          <p:nvPr/>
        </p:nvSpPr>
        <p:spPr>
          <a:xfrm>
            <a:off x="257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39"/>
          <p:cNvSpPr/>
          <p:nvPr/>
        </p:nvSpPr>
        <p:spPr>
          <a:xfrm>
            <a:off x="311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913" name="Google Shape;913;p40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914" name="Google Shape;914;p40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40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40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40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40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9" name="Google Shape;919;p40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0" name="Google Shape;920;p40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1" name="Google Shape;921;p40"/>
          <p:cNvSpPr txBox="1"/>
          <p:nvPr/>
        </p:nvSpPr>
        <p:spPr>
          <a:xfrm>
            <a:off x="82182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22" name="Google Shape;922;p40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3" name="Google Shape;923;p40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4" name="Google Shape;924;p40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5" name="Google Shape;925;p40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6" name="Google Shape;926;p40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7" name="Google Shape;927;p40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8" name="Google Shape;928;p40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9" name="Google Shape;929;p40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0" name="Google Shape;930;p40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1" name="Google Shape;931;p40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2" name="Google Shape;932;p40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3" name="Google Shape;933;p40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4" name="Google Shape;934;p40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5" name="Google Shape;935;p40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6" name="Google Shape;936;p40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7" name="Google Shape;937;p40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8" name="Google Shape;938;p40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40"/>
          <p:cNvSpPr/>
          <p:nvPr/>
        </p:nvSpPr>
        <p:spPr>
          <a:xfrm>
            <a:off x="1485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40"/>
          <p:cNvSpPr/>
          <p:nvPr/>
        </p:nvSpPr>
        <p:spPr>
          <a:xfrm>
            <a:off x="2024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40"/>
          <p:cNvSpPr/>
          <p:nvPr/>
        </p:nvSpPr>
        <p:spPr>
          <a:xfrm>
            <a:off x="257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40"/>
          <p:cNvSpPr/>
          <p:nvPr/>
        </p:nvSpPr>
        <p:spPr>
          <a:xfrm>
            <a:off x="311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40"/>
          <p:cNvSpPr/>
          <p:nvPr/>
        </p:nvSpPr>
        <p:spPr>
          <a:xfrm>
            <a:off x="3640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40"/>
          <p:cNvSpPr/>
          <p:nvPr/>
        </p:nvSpPr>
        <p:spPr>
          <a:xfrm>
            <a:off x="4178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40"/>
          <p:cNvSpPr/>
          <p:nvPr/>
        </p:nvSpPr>
        <p:spPr>
          <a:xfrm>
            <a:off x="4717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40"/>
          <p:cNvSpPr/>
          <p:nvPr/>
        </p:nvSpPr>
        <p:spPr>
          <a:xfrm>
            <a:off x="5255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40"/>
          <p:cNvSpPr/>
          <p:nvPr/>
        </p:nvSpPr>
        <p:spPr>
          <a:xfrm>
            <a:off x="579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40"/>
          <p:cNvSpPr/>
          <p:nvPr/>
        </p:nvSpPr>
        <p:spPr>
          <a:xfrm>
            <a:off x="633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40"/>
          <p:cNvSpPr/>
          <p:nvPr/>
        </p:nvSpPr>
        <p:spPr>
          <a:xfrm>
            <a:off x="6871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40"/>
          <p:cNvSpPr/>
          <p:nvPr/>
        </p:nvSpPr>
        <p:spPr>
          <a:xfrm>
            <a:off x="7410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40"/>
          <p:cNvSpPr/>
          <p:nvPr/>
        </p:nvSpPr>
        <p:spPr>
          <a:xfrm>
            <a:off x="7948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957" name="Google Shape;957;p41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958" name="Google Shape;958;p41"/>
          <p:cNvSpPr/>
          <p:nvPr/>
        </p:nvSpPr>
        <p:spPr>
          <a:xfrm>
            <a:off x="4170838" y="2519100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41"/>
          <p:cNvSpPr/>
          <p:nvPr/>
        </p:nvSpPr>
        <p:spPr>
          <a:xfrm>
            <a:off x="4715463" y="2788200"/>
            <a:ext cx="257700" cy="2691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41"/>
          <p:cNvSpPr/>
          <p:nvPr/>
        </p:nvSpPr>
        <p:spPr>
          <a:xfrm>
            <a:off x="4251538" y="31040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41"/>
          <p:cNvSpPr/>
          <p:nvPr/>
        </p:nvSpPr>
        <p:spPr>
          <a:xfrm>
            <a:off x="4715463" y="320297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41"/>
          <p:cNvSpPr txBox="1"/>
          <p:nvPr/>
        </p:nvSpPr>
        <p:spPr>
          <a:xfrm>
            <a:off x="6231875" y="2519100"/>
            <a:ext cx="18168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3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9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D(y)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2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4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D(z)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= 1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3" name="Google Shape;963;p41"/>
          <p:cNvSpPr txBox="1"/>
          <p:nvPr/>
        </p:nvSpPr>
        <p:spPr>
          <a:xfrm>
            <a:off x="311700" y="2439825"/>
            <a:ext cx="22701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Let’s set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= 2</a:t>
            </a:r>
            <a:endParaRPr b="1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64" name="Google Shape;964;p41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5" name="Google Shape;965;p41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6" name="Google Shape;966;p41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7" name="Google Shape;967;p41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8" name="Google Shape;968;p41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9" name="Google Shape;969;p41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0" name="Google Shape;970;p41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1" name="Google Shape;971;p41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2" name="Google Shape;972;p41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3" name="Google Shape;973;p41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4" name="Google Shape;974;p41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5" name="Google Shape;975;p41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6" name="Google Shape;976;p41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7" name="Google Shape;977;p41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8" name="Google Shape;978;p41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9" name="Google Shape;979;p41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0" name="Google Shape;980;p41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1" name="Google Shape;981;p41"/>
          <p:cNvSpPr txBox="1"/>
          <p:nvPr/>
        </p:nvSpPr>
        <p:spPr>
          <a:xfrm>
            <a:off x="7609075" y="4274550"/>
            <a:ext cx="14760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 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D(x)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 D(y)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 D(z)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14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2" name="Google Shape;982;p41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41"/>
          <p:cNvSpPr/>
          <p:nvPr/>
        </p:nvSpPr>
        <p:spPr>
          <a:xfrm>
            <a:off x="1485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41"/>
          <p:cNvSpPr/>
          <p:nvPr/>
        </p:nvSpPr>
        <p:spPr>
          <a:xfrm>
            <a:off x="2024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41"/>
          <p:cNvSpPr/>
          <p:nvPr/>
        </p:nvSpPr>
        <p:spPr>
          <a:xfrm>
            <a:off x="257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41"/>
          <p:cNvSpPr/>
          <p:nvPr/>
        </p:nvSpPr>
        <p:spPr>
          <a:xfrm>
            <a:off x="311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41"/>
          <p:cNvSpPr/>
          <p:nvPr/>
        </p:nvSpPr>
        <p:spPr>
          <a:xfrm>
            <a:off x="3640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41"/>
          <p:cNvSpPr/>
          <p:nvPr/>
        </p:nvSpPr>
        <p:spPr>
          <a:xfrm>
            <a:off x="4178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41"/>
          <p:cNvSpPr/>
          <p:nvPr/>
        </p:nvSpPr>
        <p:spPr>
          <a:xfrm>
            <a:off x="4717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41"/>
          <p:cNvSpPr/>
          <p:nvPr/>
        </p:nvSpPr>
        <p:spPr>
          <a:xfrm>
            <a:off x="5255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41"/>
          <p:cNvSpPr/>
          <p:nvPr/>
        </p:nvSpPr>
        <p:spPr>
          <a:xfrm>
            <a:off x="579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41"/>
          <p:cNvSpPr/>
          <p:nvPr/>
        </p:nvSpPr>
        <p:spPr>
          <a:xfrm>
            <a:off x="633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41"/>
          <p:cNvSpPr/>
          <p:nvPr/>
        </p:nvSpPr>
        <p:spPr>
          <a:xfrm>
            <a:off x="6871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41"/>
          <p:cNvSpPr/>
          <p:nvPr/>
        </p:nvSpPr>
        <p:spPr>
          <a:xfrm>
            <a:off x="7410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41"/>
          <p:cNvSpPr/>
          <p:nvPr/>
        </p:nvSpPr>
        <p:spPr>
          <a:xfrm>
            <a:off x="7948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1001" name="Google Shape;1001;p42"/>
          <p:cNvSpPr txBox="1"/>
          <p:nvPr>
            <p:ph idx="1" type="body"/>
          </p:nvPr>
        </p:nvSpPr>
        <p:spPr>
          <a:xfrm>
            <a:off x="311700" y="12663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Suppose we are given a black box that will generate a uniform random number between 0 and any </a:t>
            </a:r>
            <a:r>
              <a:rPr b="1" lang="en"/>
              <a:t>N</a:t>
            </a:r>
            <a:r>
              <a:rPr lang="en"/>
              <a:t>. How can we use this black box to select points with probability proportional to </a:t>
            </a:r>
            <a:r>
              <a:rPr b="1" lang="en"/>
              <a:t>D(x)</a:t>
            </a:r>
            <a:r>
              <a:rPr b="1" baseline="30000" lang="en"/>
              <a:t>2</a:t>
            </a:r>
            <a:r>
              <a:rPr lang="en"/>
              <a:t>?</a:t>
            </a:r>
            <a:endParaRPr/>
          </a:p>
        </p:txBody>
      </p:sp>
      <p:sp>
        <p:nvSpPr>
          <p:cNvPr id="1002" name="Google Shape;1002;p42"/>
          <p:cNvSpPr txBox="1"/>
          <p:nvPr/>
        </p:nvSpPr>
        <p:spPr>
          <a:xfrm>
            <a:off x="677825" y="4274550"/>
            <a:ext cx="257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3" name="Google Shape;1003;p42"/>
          <p:cNvSpPr txBox="1"/>
          <p:nvPr/>
        </p:nvSpPr>
        <p:spPr>
          <a:xfrm>
            <a:off x="7609075" y="4274550"/>
            <a:ext cx="1476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 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D(x)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 D(y)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 D(z)</a:t>
            </a:r>
            <a:r>
              <a:rPr b="1" baseline="3000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14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4" name="Google Shape;1004;p42"/>
          <p:cNvSpPr txBox="1"/>
          <p:nvPr/>
        </p:nvSpPr>
        <p:spPr>
          <a:xfrm>
            <a:off x="311700" y="2439825"/>
            <a:ext cx="8520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Using the black box, we can generate a number between 0 and N to determine which point to pick next. It will be chosen with probability proportional to </a:t>
            </a:r>
            <a:r>
              <a:rPr b="1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D(x)</a:t>
            </a:r>
            <a:r>
              <a:rPr b="1" baseline="3000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05" name="Google Shape;1005;p42"/>
          <p:cNvCxnSpPr/>
          <p:nvPr/>
        </p:nvCxnSpPr>
        <p:spPr>
          <a:xfrm flipH="1" rot="10800000">
            <a:off x="784650" y="4248200"/>
            <a:ext cx="7574700" cy="3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6" name="Google Shape;1006;p42"/>
          <p:cNvCxnSpPr/>
          <p:nvPr/>
        </p:nvCxnSpPr>
        <p:spPr>
          <a:xfrm flipH="1" rot="10800000">
            <a:off x="805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7" name="Google Shape;1007;p42"/>
          <p:cNvCxnSpPr/>
          <p:nvPr/>
        </p:nvCxnSpPr>
        <p:spPr>
          <a:xfrm flipH="1" rot="10800000">
            <a:off x="1344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8" name="Google Shape;1008;p42"/>
          <p:cNvCxnSpPr/>
          <p:nvPr/>
        </p:nvCxnSpPr>
        <p:spPr>
          <a:xfrm flipH="1" rot="10800000">
            <a:off x="1882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9" name="Google Shape;1009;p42"/>
          <p:cNvCxnSpPr/>
          <p:nvPr/>
        </p:nvCxnSpPr>
        <p:spPr>
          <a:xfrm flipH="1" rot="10800000">
            <a:off x="2421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0" name="Google Shape;1010;p42"/>
          <p:cNvCxnSpPr/>
          <p:nvPr/>
        </p:nvCxnSpPr>
        <p:spPr>
          <a:xfrm flipH="1" rot="10800000">
            <a:off x="2960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1" name="Google Shape;1011;p42"/>
          <p:cNvCxnSpPr/>
          <p:nvPr/>
        </p:nvCxnSpPr>
        <p:spPr>
          <a:xfrm flipH="1" rot="10800000">
            <a:off x="3498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2" name="Google Shape;1012;p42"/>
          <p:cNvCxnSpPr/>
          <p:nvPr/>
        </p:nvCxnSpPr>
        <p:spPr>
          <a:xfrm flipH="1" rot="10800000">
            <a:off x="4037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3" name="Google Shape;1013;p42"/>
          <p:cNvCxnSpPr/>
          <p:nvPr/>
        </p:nvCxnSpPr>
        <p:spPr>
          <a:xfrm flipH="1" rot="10800000">
            <a:off x="4575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4" name="Google Shape;1014;p42"/>
          <p:cNvCxnSpPr/>
          <p:nvPr/>
        </p:nvCxnSpPr>
        <p:spPr>
          <a:xfrm flipH="1" rot="10800000">
            <a:off x="5114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5" name="Google Shape;1015;p42"/>
          <p:cNvCxnSpPr/>
          <p:nvPr/>
        </p:nvCxnSpPr>
        <p:spPr>
          <a:xfrm flipH="1" rot="10800000">
            <a:off x="5653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6" name="Google Shape;1016;p42"/>
          <p:cNvCxnSpPr/>
          <p:nvPr/>
        </p:nvCxnSpPr>
        <p:spPr>
          <a:xfrm flipH="1" rot="10800000">
            <a:off x="61916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7" name="Google Shape;1017;p42"/>
          <p:cNvCxnSpPr/>
          <p:nvPr/>
        </p:nvCxnSpPr>
        <p:spPr>
          <a:xfrm flipH="1" rot="10800000">
            <a:off x="67302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8" name="Google Shape;1018;p42"/>
          <p:cNvCxnSpPr/>
          <p:nvPr/>
        </p:nvCxnSpPr>
        <p:spPr>
          <a:xfrm flipH="1" rot="10800000">
            <a:off x="72688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9" name="Google Shape;1019;p42"/>
          <p:cNvCxnSpPr/>
          <p:nvPr/>
        </p:nvCxnSpPr>
        <p:spPr>
          <a:xfrm flipH="1" rot="10800000">
            <a:off x="78074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0" name="Google Shape;1020;p42"/>
          <p:cNvCxnSpPr/>
          <p:nvPr/>
        </p:nvCxnSpPr>
        <p:spPr>
          <a:xfrm flipH="1" rot="10800000">
            <a:off x="8346025" y="3964050"/>
            <a:ext cx="2100" cy="31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1" name="Google Shape;1021;p42"/>
          <p:cNvSpPr/>
          <p:nvPr/>
        </p:nvSpPr>
        <p:spPr>
          <a:xfrm>
            <a:off x="935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2"/>
          <p:cNvSpPr/>
          <p:nvPr/>
        </p:nvSpPr>
        <p:spPr>
          <a:xfrm>
            <a:off x="1485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42"/>
          <p:cNvSpPr/>
          <p:nvPr/>
        </p:nvSpPr>
        <p:spPr>
          <a:xfrm>
            <a:off x="2024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42"/>
          <p:cNvSpPr/>
          <p:nvPr/>
        </p:nvSpPr>
        <p:spPr>
          <a:xfrm>
            <a:off x="257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2"/>
          <p:cNvSpPr/>
          <p:nvPr/>
        </p:nvSpPr>
        <p:spPr>
          <a:xfrm>
            <a:off x="311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42"/>
          <p:cNvSpPr/>
          <p:nvPr/>
        </p:nvSpPr>
        <p:spPr>
          <a:xfrm>
            <a:off x="3640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42"/>
          <p:cNvSpPr/>
          <p:nvPr/>
        </p:nvSpPr>
        <p:spPr>
          <a:xfrm>
            <a:off x="4178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42"/>
          <p:cNvSpPr/>
          <p:nvPr/>
        </p:nvSpPr>
        <p:spPr>
          <a:xfrm>
            <a:off x="4717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42"/>
          <p:cNvSpPr/>
          <p:nvPr/>
        </p:nvSpPr>
        <p:spPr>
          <a:xfrm>
            <a:off x="5255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42"/>
          <p:cNvSpPr/>
          <p:nvPr/>
        </p:nvSpPr>
        <p:spPr>
          <a:xfrm>
            <a:off x="57945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42"/>
          <p:cNvSpPr/>
          <p:nvPr/>
        </p:nvSpPr>
        <p:spPr>
          <a:xfrm>
            <a:off x="63331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42"/>
          <p:cNvSpPr/>
          <p:nvPr/>
        </p:nvSpPr>
        <p:spPr>
          <a:xfrm>
            <a:off x="68717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42"/>
          <p:cNvSpPr/>
          <p:nvPr/>
        </p:nvSpPr>
        <p:spPr>
          <a:xfrm>
            <a:off x="74103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42"/>
          <p:cNvSpPr/>
          <p:nvPr/>
        </p:nvSpPr>
        <p:spPr>
          <a:xfrm>
            <a:off x="7948913" y="3917125"/>
            <a:ext cx="257700" cy="2691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1040" name="Google Shape;1040;p43"/>
          <p:cNvSpPr txBox="1"/>
          <p:nvPr>
            <p:ph idx="1" type="body"/>
          </p:nvPr>
        </p:nvSpPr>
        <p:spPr>
          <a:xfrm>
            <a:off x="311700" y="1266325"/>
            <a:ext cx="8520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What happens if the black box can only generate numbers between 0 and 1?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Limitations</a:t>
            </a:r>
            <a:endParaRPr/>
          </a:p>
        </p:txBody>
      </p:sp>
      <p:pic>
        <p:nvPicPr>
          <p:cNvPr id="1046" name="Google Shape;10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52425"/>
            <a:ext cx="8839199" cy="365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Limitations</a:t>
            </a:r>
            <a:endParaRPr/>
          </a:p>
        </p:txBody>
      </p:sp>
      <p:pic>
        <p:nvPicPr>
          <p:cNvPr id="1052" name="Google Shape;105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4825"/>
            <a:ext cx="8839202" cy="348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- Limitations</a:t>
            </a:r>
            <a:endParaRPr/>
          </a:p>
        </p:txBody>
      </p:sp>
      <p:pic>
        <p:nvPicPr>
          <p:cNvPr id="1058" name="Google Shape;105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4825"/>
            <a:ext cx="8839204" cy="365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How to choose the right k?</a:t>
            </a:r>
            <a:endParaRPr/>
          </a:p>
        </p:txBody>
      </p:sp>
      <p:sp>
        <p:nvSpPr>
          <p:cNvPr id="1064" name="Google Shape;1064;p47"/>
          <p:cNvSpPr txBox="1"/>
          <p:nvPr>
            <p:ph idx="1" type="body"/>
          </p:nvPr>
        </p:nvSpPr>
        <p:spPr>
          <a:xfrm>
            <a:off x="311700" y="1266325"/>
            <a:ext cx="85206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through different values of k (elbow method)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empirical / domain-specific knowledge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Example: Is there a known approximate distribution of the data? (K-means is good for spherical gaussians)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K-means Variations</a:t>
            </a:r>
            <a:endParaRPr/>
          </a:p>
        </p:txBody>
      </p:sp>
      <p:sp>
        <p:nvSpPr>
          <p:cNvPr id="1070" name="Google Shape;1070;p4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K-medians (uses the L</a:t>
            </a:r>
            <a:r>
              <a:rPr baseline="-25000" lang="en"/>
              <a:t>1</a:t>
            </a:r>
            <a:r>
              <a:rPr lang="en"/>
              <a:t> norm / manhattan distance)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K-medoids (any distance function + the centers must be in the dataset)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Weighted K-means (each point has a different weight when computing the mean)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Clusters can be Ambiguous</a:t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939995" y="249968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939995" y="210088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111674" y="215343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1490898" y="154819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939995" y="228959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82633" y="234663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1647990" y="161116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1490898" y="17642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1569444" y="143317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1322111" y="189052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2204923" y="2435117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2385942" y="2504247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2417518" y="2289603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2566962" y="2190688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2204923" y="2601494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2417518" y="2110005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4"/>
          <p:cNvCxnSpPr/>
          <p:nvPr/>
        </p:nvCxnSpPr>
        <p:spPr>
          <a:xfrm>
            <a:off x="549225" y="1301975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4"/>
          <p:cNvCxnSpPr/>
          <p:nvPr/>
        </p:nvCxnSpPr>
        <p:spPr>
          <a:xfrm>
            <a:off x="549225" y="2898488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4"/>
          <p:cNvSpPr/>
          <p:nvPr/>
        </p:nvSpPr>
        <p:spPr>
          <a:xfrm>
            <a:off x="1490898" y="198031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782633" y="252622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939995" y="4397089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939995" y="3998289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1111674" y="4050830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1490898" y="344559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939995" y="4186991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782633" y="4244034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1647990" y="350856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1490898" y="3661657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1569444" y="333057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1322111" y="3787920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2204923" y="433251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2385942" y="440164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2417518" y="4187003"/>
            <a:ext cx="78600" cy="89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2566962" y="4088088"/>
            <a:ext cx="78600" cy="89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2204923" y="449889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2417518" y="4007405"/>
            <a:ext cx="78600" cy="89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4"/>
          <p:cNvCxnSpPr/>
          <p:nvPr/>
        </p:nvCxnSpPr>
        <p:spPr>
          <a:xfrm>
            <a:off x="549225" y="3199375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4"/>
          <p:cNvCxnSpPr/>
          <p:nvPr/>
        </p:nvCxnSpPr>
        <p:spPr>
          <a:xfrm>
            <a:off x="549225" y="4795888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4"/>
          <p:cNvSpPr/>
          <p:nvPr/>
        </p:nvSpPr>
        <p:spPr>
          <a:xfrm>
            <a:off x="1490898" y="3877718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782633" y="4423620"/>
            <a:ext cx="78600" cy="897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5518220" y="248138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5518220" y="208258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5689899" y="213513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6069123" y="152989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5518220" y="227129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5360858" y="232833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6226215" y="15928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6069123" y="17459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6147669" y="141487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5900336" y="187222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6783148" y="241681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6964167" y="248594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6995743" y="227130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7145187" y="2172388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6783148" y="258319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6995743" y="209170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4"/>
          <p:cNvCxnSpPr/>
          <p:nvPr/>
        </p:nvCxnSpPr>
        <p:spPr>
          <a:xfrm>
            <a:off x="5127450" y="1283675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4"/>
          <p:cNvCxnSpPr/>
          <p:nvPr/>
        </p:nvCxnSpPr>
        <p:spPr>
          <a:xfrm>
            <a:off x="5127450" y="2880188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4"/>
          <p:cNvSpPr/>
          <p:nvPr/>
        </p:nvSpPr>
        <p:spPr>
          <a:xfrm>
            <a:off x="6069123" y="196201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5360858" y="250792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5518220" y="437878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5518220" y="397998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5689899" y="403253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"/>
          <p:cNvSpPr/>
          <p:nvPr/>
        </p:nvSpPr>
        <p:spPr>
          <a:xfrm>
            <a:off x="6069123" y="3427296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5518220" y="4168691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5360858" y="422573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6226215" y="3490268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6069123" y="3643357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6147669" y="3312270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5900336" y="3769620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6783148" y="431421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6964167" y="438334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6995743" y="4168703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7145187" y="4069788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"/>
          <p:cNvSpPr/>
          <p:nvPr/>
        </p:nvSpPr>
        <p:spPr>
          <a:xfrm>
            <a:off x="6783148" y="4480594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"/>
          <p:cNvSpPr/>
          <p:nvPr/>
        </p:nvSpPr>
        <p:spPr>
          <a:xfrm>
            <a:off x="6995743" y="3989105"/>
            <a:ext cx="78600" cy="897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4"/>
          <p:cNvCxnSpPr/>
          <p:nvPr/>
        </p:nvCxnSpPr>
        <p:spPr>
          <a:xfrm>
            <a:off x="5127450" y="3181075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4"/>
          <p:cNvCxnSpPr/>
          <p:nvPr/>
        </p:nvCxnSpPr>
        <p:spPr>
          <a:xfrm>
            <a:off x="5127450" y="4777588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4"/>
          <p:cNvSpPr/>
          <p:nvPr/>
        </p:nvSpPr>
        <p:spPr>
          <a:xfrm>
            <a:off x="6069123" y="3859418"/>
            <a:ext cx="78600" cy="897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5360858" y="440532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Types of Clusterings</a:t>
            </a:r>
            <a:endParaRPr/>
          </a:p>
        </p:txBody>
      </p:sp>
      <p:sp>
        <p:nvSpPr>
          <p:cNvPr id="218" name="Google Shape;218;p5"/>
          <p:cNvSpPr txBox="1"/>
          <p:nvPr>
            <p:ph idx="1" type="body"/>
          </p:nvPr>
        </p:nvSpPr>
        <p:spPr>
          <a:xfrm>
            <a:off x="311700" y="1266325"/>
            <a:ext cx="8520600" cy="3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Partitional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Each object belongs to exactly one cluster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Hierarchical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set of nested clusters organized in a tree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Density-Based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Defined based on the local density of points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Soft Clustering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Each point is assigned to every cluster with a certain probability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/>
          <p:nvPr>
            <p:ph type="title"/>
          </p:nvPr>
        </p:nvSpPr>
        <p:spPr>
          <a:xfrm>
            <a:off x="311700" y="2218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Partitional Clustering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Partitional Clustering</a:t>
            </a:r>
            <a:endParaRPr/>
          </a:p>
        </p:txBody>
      </p:sp>
      <p:sp>
        <p:nvSpPr>
          <p:cNvPr id="229" name="Google Shape;229;p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Given </a:t>
            </a:r>
            <a:r>
              <a:rPr b="1" lang="en"/>
              <a:t>n</a:t>
            </a:r>
            <a:r>
              <a:rPr lang="en"/>
              <a:t> data points and a number </a:t>
            </a:r>
            <a:r>
              <a:rPr b="1" lang="en"/>
              <a:t>k</a:t>
            </a:r>
            <a:r>
              <a:rPr lang="en"/>
              <a:t> of clusters: partition the </a:t>
            </a:r>
            <a:r>
              <a:rPr b="1" lang="en"/>
              <a:t>n</a:t>
            </a:r>
            <a:r>
              <a:rPr lang="en"/>
              <a:t> data points into </a:t>
            </a:r>
            <a:r>
              <a:rPr b="1" lang="en"/>
              <a:t>k</a:t>
            </a:r>
            <a:r>
              <a:rPr lang="en"/>
              <a:t> clusters.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Suppose we are given all possible ways of distributing these </a:t>
            </a:r>
            <a:r>
              <a:rPr b="1" lang="en"/>
              <a:t>n </a:t>
            </a:r>
            <a:r>
              <a:rPr lang="en"/>
              <a:t>data points into these </a:t>
            </a:r>
            <a:r>
              <a:rPr b="1" lang="en"/>
              <a:t>k </a:t>
            </a:r>
            <a:r>
              <a:rPr lang="en"/>
              <a:t> buckets / clusters. How would we find the best such partition?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Recall our goal: </a:t>
            </a:r>
            <a:r>
              <a:rPr b="1" lang="en"/>
              <a:t>similar</a:t>
            </a:r>
            <a:r>
              <a:rPr lang="en"/>
              <a:t> items should belong to the </a:t>
            </a:r>
            <a:r>
              <a:rPr b="1" lang="en"/>
              <a:t>same cluster</a:t>
            </a:r>
            <a:r>
              <a:rPr lang="en"/>
              <a:t> &amp; </a:t>
            </a:r>
            <a:r>
              <a:rPr b="1" lang="en"/>
              <a:t>dissimilar</a:t>
            </a:r>
            <a:r>
              <a:rPr lang="en"/>
              <a:t> items should belong to </a:t>
            </a:r>
            <a:r>
              <a:rPr b="1" lang="en"/>
              <a:t>different clusters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A good partition is one where the total dissimilarity of points within each cluster is small.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35" name="Google Shape;235;p8"/>
          <p:cNvSpPr/>
          <p:nvPr/>
        </p:nvSpPr>
        <p:spPr>
          <a:xfrm>
            <a:off x="1614058" y="24997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1614058" y="21009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1785737" y="21534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2164960" y="1548233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1614058" y="2289629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1456695" y="23466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/>
          <p:nvPr/>
        </p:nvSpPr>
        <p:spPr>
          <a:xfrm>
            <a:off x="2322053" y="16112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2164960" y="17642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2243506" y="14332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1996174" y="18905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2878986" y="24351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"/>
          <p:cNvSpPr/>
          <p:nvPr/>
        </p:nvSpPr>
        <p:spPr>
          <a:xfrm>
            <a:off x="3060005" y="25042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8"/>
          <p:cNvSpPr/>
          <p:nvPr/>
        </p:nvSpPr>
        <p:spPr>
          <a:xfrm>
            <a:off x="3091580" y="2289640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8"/>
          <p:cNvSpPr/>
          <p:nvPr/>
        </p:nvSpPr>
        <p:spPr>
          <a:xfrm>
            <a:off x="3241024" y="21907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2878986" y="2601532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8"/>
          <p:cNvSpPr/>
          <p:nvPr/>
        </p:nvSpPr>
        <p:spPr>
          <a:xfrm>
            <a:off x="3091580" y="21100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8"/>
          <p:cNvCxnSpPr/>
          <p:nvPr/>
        </p:nvCxnSpPr>
        <p:spPr>
          <a:xfrm>
            <a:off x="1223288" y="13020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8"/>
          <p:cNvCxnSpPr/>
          <p:nvPr/>
        </p:nvCxnSpPr>
        <p:spPr>
          <a:xfrm>
            <a:off x="1223288" y="28985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8"/>
          <p:cNvSpPr/>
          <p:nvPr/>
        </p:nvSpPr>
        <p:spPr>
          <a:xfrm>
            <a:off x="2164960" y="198035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8"/>
          <p:cNvSpPr/>
          <p:nvPr/>
        </p:nvSpPr>
        <p:spPr>
          <a:xfrm>
            <a:off x="1456695" y="2526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8"/>
          <p:cNvSpPr/>
          <p:nvPr/>
        </p:nvSpPr>
        <p:spPr>
          <a:xfrm>
            <a:off x="6192283" y="248142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6192283" y="208262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6363962" y="2135168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6743185" y="152993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8"/>
          <p:cNvSpPr/>
          <p:nvPr/>
        </p:nvSpPr>
        <p:spPr>
          <a:xfrm>
            <a:off x="6192283" y="2271329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6034920" y="2328371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8"/>
          <p:cNvSpPr/>
          <p:nvPr/>
        </p:nvSpPr>
        <p:spPr>
          <a:xfrm>
            <a:off x="6900278" y="1592906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8"/>
          <p:cNvSpPr/>
          <p:nvPr/>
        </p:nvSpPr>
        <p:spPr>
          <a:xfrm>
            <a:off x="6743185" y="1745995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6821731" y="141490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6574399" y="1872257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7457211" y="241685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7638230" y="2485984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7669805" y="2271340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7819249" y="2172425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7457211" y="2583232"/>
            <a:ext cx="786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7669805" y="2091743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8"/>
          <p:cNvCxnSpPr/>
          <p:nvPr/>
        </p:nvCxnSpPr>
        <p:spPr>
          <a:xfrm>
            <a:off x="5801513" y="1283713"/>
            <a:ext cx="13500" cy="15966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8"/>
          <p:cNvCxnSpPr/>
          <p:nvPr/>
        </p:nvCxnSpPr>
        <p:spPr>
          <a:xfrm>
            <a:off x="5801513" y="2880225"/>
            <a:ext cx="2119200" cy="18300"/>
          </a:xfrm>
          <a:prstGeom prst="straightConnector1">
            <a:avLst/>
          </a:prstGeom>
          <a:noFill/>
          <a:ln cap="flat" cmpd="sng" w="2857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8"/>
          <p:cNvSpPr/>
          <p:nvPr/>
        </p:nvSpPr>
        <p:spPr>
          <a:xfrm>
            <a:off x="6743185" y="1962056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8"/>
          <p:cNvSpPr/>
          <p:nvPr/>
        </p:nvSpPr>
        <p:spPr>
          <a:xfrm>
            <a:off x="6034920" y="2507957"/>
            <a:ext cx="78600" cy="89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8"/>
          <p:cNvSpPr txBox="1"/>
          <p:nvPr/>
        </p:nvSpPr>
        <p:spPr>
          <a:xfrm>
            <a:off x="4121663" y="1840063"/>
            <a:ext cx="877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VS</a:t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8"/>
          <p:cNvSpPr txBox="1"/>
          <p:nvPr>
            <p:ph idx="1" type="body"/>
          </p:nvPr>
        </p:nvSpPr>
        <p:spPr>
          <a:xfrm>
            <a:off x="311700" y="30116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Clearly the clustering on the left has smaller intra-cluster distances than the one on the right. That is:</a:t>
            </a:r>
            <a:endParaRPr/>
          </a:p>
        </p:txBody>
      </p:sp>
      <p:pic>
        <p:nvPicPr>
          <p:cNvPr id="277" name="Google Shape;2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2525" y="3719022"/>
            <a:ext cx="2078952" cy="7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8"/>
          <p:cNvSpPr txBox="1"/>
          <p:nvPr>
            <p:ph idx="1" type="body"/>
          </p:nvPr>
        </p:nvSpPr>
        <p:spPr>
          <a:xfrm>
            <a:off x="300275" y="4406675"/>
            <a:ext cx="8520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Is a smaller quantity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