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5143500"/>
  <p:notesSz cx="6858000" cy="9144000"/>
  <p:embeddedFontLst>
    <p:embeddedFont>
      <p:font typeface="Maven Pro"/>
      <p:regular r:id="rId30"/>
    </p:embeddedFont>
    <p:embeddedFont>
      <p:font typeface="Nunito"/>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835E16-5B4A-4050-937B-72D79D7062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050">
                <a:solidFill>
                  <a:schemeClr val="dk1"/>
                </a:solidFill>
              </a:rPr>
              <a:t>Hello everyone, our group is going to talk about our pricing analytics case on Airbnb.</a:t>
            </a:r>
            <a:endParaRPr lang="en-GB" sz="105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7" name="Shape 347"/>
        <p:cNvGrpSpPr/>
        <p:nvPr/>
      </p:nvGrpSpPr>
      <p:grpSpPr>
        <a:xfrm>
          <a:off x="0" y="0"/>
          <a:ext cx="0" cy="0"/>
          <a:chOff x="0" y="0"/>
          <a:chExt cx="0" cy="0"/>
        </a:xfrm>
      </p:grpSpPr>
      <p:sp>
        <p:nvSpPr>
          <p:cNvPr id="348" name="Google Shape;348;gdbabe3ef83_0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dbabe3ef83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Here comes the optimal pricing strategy we designed for airbnb</a:t>
            </a:r>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4" name="Shape 354"/>
        <p:cNvGrpSpPr/>
        <p:nvPr/>
      </p:nvGrpSpPr>
      <p:grpSpPr>
        <a:xfrm>
          <a:off x="0" y="0"/>
          <a:ext cx="0" cy="0"/>
          <a:chOff x="0" y="0"/>
          <a:chExt cx="0" cy="0"/>
        </a:xfrm>
      </p:grpSpPr>
      <p:sp>
        <p:nvSpPr>
          <p:cNvPr id="355" name="Google Shape;355;gdbabe3ef83_0_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babe3ef83_0_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found the data from a github repository about airbnb dynamic pricing strategy. The data is quite complete including many useful information, such as the price for each property, the reviews_per_month each property received and some influential components of each property</a:t>
            </a:r>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1" name="Shape 361"/>
        <p:cNvGrpSpPr/>
        <p:nvPr/>
      </p:nvGrpSpPr>
      <p:grpSpPr>
        <a:xfrm>
          <a:off x="0" y="0"/>
          <a:ext cx="0" cy="0"/>
          <a:chOff x="0" y="0"/>
          <a:chExt cx="0" cy="0"/>
        </a:xfrm>
      </p:grpSpPr>
      <p:sp>
        <p:nvSpPr>
          <p:cNvPr id="362" name="Google Shape;362;gdbabe3ef83_0_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dbabe3ef83_0_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After transforming the data type to what we can use to train model, we got 162 variables, very large. Therefore, we chose to use PCA to reduce the number of variables to 50 which can explaining more than 90% of the variance and can get rid of the issue of correlation between variables.</a:t>
            </a:r>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8" name="Shape 368"/>
        <p:cNvGrpSpPr/>
        <p:nvPr/>
      </p:nvGrpSpPr>
      <p:grpSpPr>
        <a:xfrm>
          <a:off x="0" y="0"/>
          <a:ext cx="0" cy="0"/>
          <a:chOff x="0" y="0"/>
          <a:chExt cx="0" cy="0"/>
        </a:xfrm>
      </p:grpSpPr>
      <p:sp>
        <p:nvSpPr>
          <p:cNvPr id="369" name="Google Shape;369;gdbabe3ef83_0_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dbabe3ef83_0_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Based on the PCA transformed variables, we clustered the properties to 3 clusters using K means. This ensured that </a:t>
            </a:r>
            <a:r>
              <a:rPr lang="en-GB" sz="1200">
                <a:solidFill>
                  <a:srgbClr val="24292E"/>
                </a:solidFill>
                <a:highlight>
                  <a:srgbClr val="FFFFFF"/>
                </a:highlight>
              </a:rPr>
              <a:t>the clusters were from properties as similar as possible. </a:t>
            </a:r>
            <a:endParaRPr lang="en-GB" sz="1200">
              <a:solidFill>
                <a:srgbClr val="24292E"/>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5" name="Shape 375"/>
        <p:cNvGrpSpPr/>
        <p:nvPr/>
      </p:nvGrpSpPr>
      <p:grpSpPr>
        <a:xfrm>
          <a:off x="0" y="0"/>
          <a:ext cx="0" cy="0"/>
          <a:chOff x="0" y="0"/>
          <a:chExt cx="0" cy="0"/>
        </a:xfrm>
      </p:grpSpPr>
      <p:sp>
        <p:nvSpPr>
          <p:cNvPr id="376" name="Google Shape;376;gdbabe3ef83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dbabe3ef83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24292E"/>
                </a:solidFill>
                <a:highlight>
                  <a:srgbClr val="FFFFFF"/>
                </a:highlight>
              </a:rPr>
              <a:t>Before finding the optimal price, we need to first find out the demand for each property. We collected some facts and put forwarded some assumptions. As found in the Overview of the Airbnb Community in San Francisco published by Airbnb, the average length of stay per guest is 4.2 nights. We assumed each listing has 4.2 days as an average lengths of stay per booking. Since we were not able to find a clear number for the ratio of guests making a booking who leave a review for Airbnb, we assumed the review rate to be equal to 0.5, which will be used as a constant throughout the estimation. To prevent artificially high results, we also assumed the maximum occupancy rate cannot exceed 0.95, meaning even the busiest properties will have several nights a month in which they go unrented. With these assumptions and constants, we generated the formulation of estimated occupancy rate shown below:</a:t>
            </a:r>
            <a:endParaRPr sz="1200">
              <a:solidFill>
                <a:srgbClr val="24292E"/>
              </a:solidFill>
              <a:highlight>
                <a:srgbClr val="FFFFFF"/>
              </a:highlight>
            </a:endParaRPr>
          </a:p>
          <a:p>
            <a:pPr marL="0" lvl="0" indent="0" algn="l" rtl="0">
              <a:spcBef>
                <a:spcPts val="0"/>
              </a:spcBef>
              <a:spcAft>
                <a:spcPts val="0"/>
              </a:spcAft>
              <a:buNone/>
            </a:pPr>
            <a:endParaRPr sz="1200">
              <a:solidFill>
                <a:srgbClr val="24292E"/>
              </a:solidFill>
              <a:highlight>
                <a:srgbClr val="FFFFFF"/>
              </a:highlight>
            </a:endParaRPr>
          </a:p>
          <a:p>
            <a:pPr marL="0" lvl="0" indent="0" algn="l" rtl="0">
              <a:spcBef>
                <a:spcPts val="0"/>
              </a:spcBef>
              <a:spcAft>
                <a:spcPts val="0"/>
              </a:spcAft>
              <a:buNone/>
            </a:pPr>
            <a:r>
              <a:rPr lang="en-GB" sz="1200">
                <a:solidFill>
                  <a:srgbClr val="24292E"/>
                </a:solidFill>
                <a:highlight>
                  <a:srgbClr val="FFFFFF"/>
                </a:highlight>
              </a:rPr>
              <a:t>Dividing the review per month over review rate, we can get the booking per month. Next multiplying booking per month by 4.2 and divided by 30, we can get a rate. Then compare the rate with the maximum occupancy rate and get the minimum value. This value is our estimated occupancy, namely the demand. </a:t>
            </a:r>
            <a:endParaRPr sz="1200">
              <a:solidFill>
                <a:srgbClr val="24292E"/>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2" name="Shape 382"/>
        <p:cNvGrpSpPr/>
        <p:nvPr/>
      </p:nvGrpSpPr>
      <p:grpSpPr>
        <a:xfrm>
          <a:off x="0" y="0"/>
          <a:ext cx="0" cy="0"/>
          <a:chOff x="0" y="0"/>
          <a:chExt cx="0" cy="0"/>
        </a:xfrm>
      </p:grpSpPr>
      <p:sp>
        <p:nvSpPr>
          <p:cNvPr id="383" name="Google Shape;383;gdbabe3ef83_0_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dbabe3ef83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Now we have 3 clusters and their corresponding price and demand. With the data, we can draw the scatter plots for each cluster to find the relationship between price and demand. From the three graphs, we can see that cluster 1 is more sensitive to price. With price going up, the demand will decrease. Cluster 3 also shows this trend, but not as obvious as cluster 1. For cluster 2, the price is quite fixed and the demand is hardly influenced by the price.  </a:t>
            </a:r>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3" name="Shape 393"/>
        <p:cNvGrpSpPr/>
        <p:nvPr/>
      </p:nvGrpSpPr>
      <p:grpSpPr>
        <a:xfrm>
          <a:off x="0" y="0"/>
          <a:ext cx="0" cy="0"/>
          <a:chOff x="0" y="0"/>
          <a:chExt cx="0" cy="0"/>
        </a:xfrm>
      </p:grpSpPr>
      <p:sp>
        <p:nvSpPr>
          <p:cNvPr id="394" name="Google Shape;394;gdbabe3ef83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dbabe3ef83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original dataset also contains the variable cost for each property, then we can calculate the revenue and profit, and get the scatter plot with price as x axis and profit as y axis. For cluster 1, the optimal price to </a:t>
            </a:r>
            <a:r>
              <a:rPr lang="en-GB"/>
              <a:t>achieve</a:t>
            </a:r>
            <a:r>
              <a:rPr lang="en-GB"/>
              <a:t> maximum profit is around 200. Cluster is around 800 and cluster 3 around 300.</a:t>
            </a:r>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7" name="Shape 407"/>
        <p:cNvGrpSpPr/>
        <p:nvPr/>
      </p:nvGrpSpPr>
      <p:grpSpPr>
        <a:xfrm>
          <a:off x="0" y="0"/>
          <a:ext cx="0" cy="0"/>
          <a:chOff x="0" y="0"/>
          <a:chExt cx="0" cy="0"/>
        </a:xfrm>
      </p:grpSpPr>
      <p:sp>
        <p:nvSpPr>
          <p:cNvPr id="408" name="Google Shape;408;gdedd9afa3f_0_3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dedd9afa3f_0_3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chemeClr val="dk1"/>
                </a:solidFill>
                <a:latin typeface="Nunito"/>
                <a:ea typeface="Nunito"/>
                <a:cs typeface="Nunito"/>
                <a:sym typeface="Nunito"/>
              </a:rPr>
              <a:t>Within each cluster, we used Random Forest Classifier to train the model with price being dependent variable and other variables indicating the attributes of properties as independent variables. Then with </a:t>
            </a:r>
            <a:r>
              <a:rPr lang="en-GB" sz="1400">
                <a:solidFill>
                  <a:schemeClr val="dk1"/>
                </a:solidFill>
                <a:latin typeface="Nunito"/>
                <a:ea typeface="Nunito"/>
                <a:cs typeface="Nunito"/>
                <a:sym typeface="Nunito"/>
              </a:rPr>
              <a:t>feature importance analysis, we can get the top 3 main drivers of pricing in each cluster.</a:t>
            </a:r>
            <a:endParaRPr sz="1400">
              <a:solidFill>
                <a:schemeClr val="dk1"/>
              </a:solidFill>
              <a:latin typeface="Nunito"/>
              <a:ea typeface="Nunito"/>
              <a:cs typeface="Nunito"/>
              <a:sym typeface="Nunito"/>
            </a:endParaRPr>
          </a:p>
          <a:p>
            <a:pPr marL="0" lvl="0" indent="0" algn="l" rtl="0">
              <a:spcBef>
                <a:spcPts val="0"/>
              </a:spcBef>
              <a:spcAft>
                <a:spcPts val="0"/>
              </a:spcAft>
              <a:buNone/>
            </a:pPr>
            <a:endParaRPr sz="1400">
              <a:solidFill>
                <a:schemeClr val="dk1"/>
              </a:solidFill>
              <a:latin typeface="Nunito"/>
              <a:ea typeface="Nunito"/>
              <a:cs typeface="Nunito"/>
              <a:sym typeface="Nunito"/>
            </a:endParaRPr>
          </a:p>
          <a:p>
            <a:pPr marL="0" lvl="0" indent="0" algn="l" rtl="0">
              <a:spcBef>
                <a:spcPts val="0"/>
              </a:spcBef>
              <a:spcAft>
                <a:spcPts val="0"/>
              </a:spcAft>
              <a:buNone/>
            </a:pPr>
            <a:r>
              <a:rPr lang="en-GB" sz="1400">
                <a:solidFill>
                  <a:schemeClr val="dk1"/>
                </a:solidFill>
                <a:latin typeface="Nunito"/>
                <a:ea typeface="Nunito"/>
                <a:cs typeface="Nunito"/>
                <a:sym typeface="Nunito"/>
              </a:rPr>
              <a:t>Cleaning_fee, room_type and bathrooms are the most important drivers for the price of properties in cluster 1</a:t>
            </a:r>
            <a:endParaRPr sz="1400">
              <a:solidFill>
                <a:schemeClr val="dk1"/>
              </a:solidFill>
              <a:latin typeface="Nunito"/>
              <a:ea typeface="Nunito"/>
              <a:cs typeface="Nunito"/>
              <a:sym typeface="Nunito"/>
            </a:endParaRPr>
          </a:p>
          <a:p>
            <a:pPr marL="0" lvl="0" indent="0" algn="l" rtl="0">
              <a:spcBef>
                <a:spcPts val="0"/>
              </a:spcBef>
              <a:spcAft>
                <a:spcPts val="0"/>
              </a:spcAft>
              <a:buNone/>
            </a:pPr>
            <a:r>
              <a:rPr lang="en-GB" sz="1400">
                <a:solidFill>
                  <a:schemeClr val="dk1"/>
                </a:solidFill>
                <a:latin typeface="Nunito"/>
                <a:ea typeface="Nunito"/>
                <a:cs typeface="Nunito"/>
                <a:sym typeface="Nunito"/>
              </a:rPr>
              <a:t>For cluster 2, minimum nights, bedrooms and bathrooms are important</a:t>
            </a:r>
            <a:endParaRPr sz="1400">
              <a:solidFill>
                <a:schemeClr val="dk1"/>
              </a:solidFill>
              <a:latin typeface="Nunito"/>
              <a:ea typeface="Nunito"/>
              <a:cs typeface="Nunito"/>
              <a:sym typeface="Nunito"/>
            </a:endParaRPr>
          </a:p>
          <a:p>
            <a:pPr marL="0" lvl="0" indent="0" algn="l" rtl="0">
              <a:spcBef>
                <a:spcPts val="0"/>
              </a:spcBef>
              <a:spcAft>
                <a:spcPts val="0"/>
              </a:spcAft>
              <a:buClr>
                <a:schemeClr val="dk1"/>
              </a:buClr>
              <a:buSzPts val="1100"/>
              <a:buFont typeface="Arial" panose="020B0604020202020204"/>
              <a:buNone/>
            </a:pPr>
            <a:r>
              <a:rPr lang="en-GB" sz="1400">
                <a:solidFill>
                  <a:schemeClr val="dk1"/>
                </a:solidFill>
                <a:latin typeface="Nunito"/>
                <a:ea typeface="Nunito"/>
                <a:cs typeface="Nunito"/>
                <a:sym typeface="Nunito"/>
              </a:rPr>
              <a:t>For cluster 3, Room_type, cleaning fee and estimated occupancy rate are important.</a:t>
            </a:r>
            <a:endParaRPr sz="1400">
              <a:solidFill>
                <a:schemeClr val="dk1"/>
              </a:solidFill>
              <a:latin typeface="Nunito"/>
              <a:ea typeface="Nunito"/>
              <a:cs typeface="Nunito"/>
              <a:sym typeface="Nunito"/>
            </a:endParaRPr>
          </a:p>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1" name="Shape 421"/>
        <p:cNvGrpSpPr/>
        <p:nvPr/>
      </p:nvGrpSpPr>
      <p:grpSpPr>
        <a:xfrm>
          <a:off x="0" y="0"/>
          <a:ext cx="0" cy="0"/>
          <a:chOff x="0" y="0"/>
          <a:chExt cx="0" cy="0"/>
        </a:xfrm>
      </p:grpSpPr>
      <p:sp>
        <p:nvSpPr>
          <p:cNvPr id="422" name="Google Shape;422;gdbabe3ef83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dbabe3ef83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Finally, I will talk about the competing strategies that we have considered, and why we </a:t>
            </a:r>
            <a:r>
              <a:rPr lang="en-GB"/>
              <a:t>decided on our chosen strategy</a:t>
            </a:r>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8" name="Shape 428"/>
        <p:cNvGrpSpPr/>
        <p:nvPr/>
      </p:nvGrpSpPr>
      <p:grpSpPr>
        <a:xfrm>
          <a:off x="0" y="0"/>
          <a:ext cx="0" cy="0"/>
          <a:chOff x="0" y="0"/>
          <a:chExt cx="0" cy="0"/>
        </a:xfrm>
      </p:grpSpPr>
      <p:sp>
        <p:nvSpPr>
          <p:cNvPr id="429" name="Google Shape;429;gdedd9afa3f_0_2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dedd9afa3f_0_2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First </a:t>
            </a:r>
            <a:r>
              <a:rPr lang="en-GB"/>
              <a:t>strategy that </a:t>
            </a:r>
            <a:r>
              <a:rPr lang="en-GB"/>
              <a:t>we considered was the cost-plus pricing strategy, which, as we introduced in the first part of the presentation, is the industry </a:t>
            </a:r>
            <a:r>
              <a:rPr lang="en-GB"/>
              <a:t>norm right now, where price is set first based on basic conditions, with the values of extra furnitures and service fees and taxes are added on top of that. While this approach does not require a lot of market research for the hosts and the platform, meaning lower cost for us, it tends to lead to unwise pricing decisions because it fails to take into account the consumers and the competitors, including the general demand and willingness to pay, which our method does a better job of. </a:t>
            </a:r>
            <a:endParaRPr lang="en-GB"/>
          </a:p>
          <a:p>
            <a:pPr marL="0" lvl="0" indent="0" algn="l" rtl="0">
              <a:spcBef>
                <a:spcPts val="0"/>
              </a:spcBef>
              <a:spcAft>
                <a:spcPts val="0"/>
              </a:spcAft>
              <a:buNone/>
            </a:pPr>
            <a:r>
              <a:rPr lang="en-GB"/>
              <a:t>We also considered competitive pricing, which protects our own market share, but could put us in a situation where we either have to price above our competitors and lose potential customers, or the price so low that we can’t even cover our own costs. In comparison, our strategy is better in the sense that it provides a full analysis on the main drivers of different types of accommodations, so each listing could seek to grow in the area that it has the most competitive advantage, and grow in values and pricing so that it doesn’t get into a situation where it becomes a vicious price war for everyone in the industry</a:t>
            </a: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gdedd9afa3f_0_27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dedd9afa3f_0_2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Our presentation will include 4 parts. Background, proposed solution, optimal strategy and evaluation.</a:t>
            </a:r>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1" name="Shape 441"/>
        <p:cNvGrpSpPr/>
        <p:nvPr/>
      </p:nvGrpSpPr>
      <p:grpSpPr>
        <a:xfrm>
          <a:off x="0" y="0"/>
          <a:ext cx="0" cy="0"/>
          <a:chOff x="0" y="0"/>
          <a:chExt cx="0" cy="0"/>
        </a:xfrm>
      </p:grpSpPr>
      <p:sp>
        <p:nvSpPr>
          <p:cNvPr id="442" name="Google Shape;442;gdedd9afa3f_0_3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dedd9afa3f_0_3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Alternatively, we considered making pricing discriminative, and that gives both the platform and the hosts more flexibility for maximizing profits by making relevant pricing strategies. The downside is that consumers will likely communicate with each other and know that we are offering different customers different prices, which could damage the brand and cause losing customers to competitor brands. </a:t>
            </a:r>
            <a:r>
              <a:rPr lang="en-GB"/>
              <a:t>Instead</a:t>
            </a:r>
            <a:r>
              <a:rPr lang="en-GB"/>
              <a:t>, our strategy is focused on </a:t>
            </a:r>
            <a:r>
              <a:rPr lang="en-GB"/>
              <a:t>differentiation of the basic conditions of the listings based on variables such as area and amenities values, or objective measures like cleanness, rather than differentiating the customers, which is less likely to hurt consumers’ feelings and causing them to churn.</a:t>
            </a:r>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1" name="Shape 451"/>
        <p:cNvGrpSpPr/>
        <p:nvPr/>
      </p:nvGrpSpPr>
      <p:grpSpPr>
        <a:xfrm>
          <a:off x="0" y="0"/>
          <a:ext cx="0" cy="0"/>
          <a:chOff x="0" y="0"/>
          <a:chExt cx="0" cy="0"/>
        </a:xfrm>
      </p:grpSpPr>
      <p:sp>
        <p:nvSpPr>
          <p:cNvPr id="452" name="Google Shape;452;gdedd9afa3f_0_3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dedd9afa3f_0_3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While we were glad to have picked a strategy that beats the other ones, we have also identified some limitations of our </a:t>
            </a:r>
            <a:r>
              <a:rPr lang="en-GB"/>
              <a:t>strategy</a:t>
            </a:r>
            <a:r>
              <a:rPr lang="en-GB"/>
              <a:t>. First of all, we did not consider any seasonal effects due to the lack of data availability. We also lacked tools to consider geographical variables, which could be </a:t>
            </a:r>
            <a:r>
              <a:rPr lang="en-GB"/>
              <a:t>influential</a:t>
            </a:r>
            <a:r>
              <a:rPr lang="en-GB"/>
              <a:t> because farther away competitions are not as threatening as the ones in nearby areas. Also due to limitation on available data, we did not consider competitive strategies, particularly ones that have to do with </a:t>
            </a:r>
            <a:r>
              <a:rPr lang="en-GB"/>
              <a:t>competing platforms in the same market, or any effects that any current promotions is offering. </a:t>
            </a:r>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8" name="Shape 458"/>
        <p:cNvGrpSpPr/>
        <p:nvPr/>
      </p:nvGrpSpPr>
      <p:grpSpPr>
        <a:xfrm>
          <a:off x="0" y="0"/>
          <a:ext cx="0" cy="0"/>
          <a:chOff x="0" y="0"/>
          <a:chExt cx="0" cy="0"/>
        </a:xfrm>
      </p:grpSpPr>
      <p:sp>
        <p:nvSpPr>
          <p:cNvPr id="459" name="Google Shape;459;gdedd9afa3f_0_4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dedd9afa3f_0_4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Finally, we want to share a surprise finding in our research of the vocational rental industry, which is that this website called BEYOND is an additional resource for pricing decision making services specifically designed to help short-term rental managers and owners. This proves there has been people who understand the lack of pricing tools for hosts and have developed business model to fill the gap in the industry. Perhaps very soon, a more comprehensive pricing model will be widely available to all stakeholders who wish to join the industry</a:t>
            </a:r>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6" name="Shape 466"/>
        <p:cNvGrpSpPr/>
        <p:nvPr/>
      </p:nvGrpSpPr>
      <p:grpSpPr>
        <a:xfrm>
          <a:off x="0" y="0"/>
          <a:ext cx="0" cy="0"/>
          <a:chOff x="0" y="0"/>
          <a:chExt cx="0" cy="0"/>
        </a:xfrm>
      </p:grpSpPr>
      <p:sp>
        <p:nvSpPr>
          <p:cNvPr id="467" name="Google Shape;467;gdedd9afa3f_0_4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dedd9afa3f_0_4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concludes our presentation. Thank you for listening</a:t>
            </a: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 name="Shape 284"/>
        <p:cNvGrpSpPr/>
        <p:nvPr/>
      </p:nvGrpSpPr>
      <p:grpSpPr>
        <a:xfrm>
          <a:off x="0" y="0"/>
          <a:ext cx="0" cy="0"/>
          <a:chOff x="0" y="0"/>
          <a:chExt cx="0" cy="0"/>
        </a:xfrm>
      </p:grpSpPr>
      <p:sp>
        <p:nvSpPr>
          <p:cNvPr id="285" name="Google Shape;285;gdedd9afa3f_0_29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dedd9afa3f_0_2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Now, let’s go to the part 1.</a:t>
            </a: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1" name="Shape 291"/>
        <p:cNvGrpSpPr/>
        <p:nvPr/>
      </p:nvGrpSpPr>
      <p:grpSpPr>
        <a:xfrm>
          <a:off x="0" y="0"/>
          <a:ext cx="0" cy="0"/>
          <a:chOff x="0" y="0"/>
          <a:chExt cx="0" cy="0"/>
        </a:xfrm>
      </p:grpSpPr>
      <p:sp>
        <p:nvSpPr>
          <p:cNvPr id="292" name="Google Shape;292;gdedd9afa3f_0_2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dedd9afa3f_0_2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Airbnb is known as a short-term vacation rental platform. </a:t>
            </a:r>
            <a:r>
              <a:rPr lang="en-GB"/>
              <a:t>In this field, it has various </a:t>
            </a:r>
            <a:r>
              <a:rPr lang="en-GB"/>
              <a:t>competitors</a:t>
            </a:r>
            <a:r>
              <a:rPr lang="en-GB"/>
              <a:t> such as homeaway, vrbo, booking, expdia and agoda. As an intermediary,</a:t>
            </a:r>
            <a:r>
              <a:rPr lang="en-GB"/>
              <a:t> airbnb’s customers include travellers and hosts. In this case, we will focus on the traveller as our pricing target.</a:t>
            </a:r>
            <a:endParaRPr lang="en-GB"/>
          </a:p>
          <a:p>
            <a:pPr marL="0" lvl="0" indent="0" algn="l" rtl="0">
              <a:spcBef>
                <a:spcPts val="0"/>
              </a:spcBef>
              <a:spcAft>
                <a:spcPts val="0"/>
              </a:spcAft>
              <a:buNone/>
            </a:pPr>
          </a:p>
          <a:p>
            <a:pPr marL="0" lvl="0" indent="0" algn="l" rtl="0">
              <a:spcBef>
                <a:spcPts val="0"/>
              </a:spcBef>
              <a:spcAft>
                <a:spcPts val="0"/>
              </a:spcAft>
              <a:buNone/>
            </a:pPr>
            <a:r>
              <a:rPr lang="en-GB"/>
              <a:t>Currently, based on our data, most hosts on </a:t>
            </a:r>
            <a:r>
              <a:rPr lang="en-GB"/>
              <a:t>the</a:t>
            </a:r>
            <a:r>
              <a:rPr lang="en-GB"/>
              <a:t> platform decide their prices on a  fixed basis. The fixed price is based on host’s subjective value on the properties plus the cost. The cost include equipment cost, cleaning fee and commission to airbnb. Value reflects the location and convenience of the properties. </a:t>
            </a:r>
            <a:endParaRPr lang="en-GB"/>
          </a:p>
          <a:p>
            <a:pPr marL="0" lvl="0" indent="0" algn="l" rtl="0">
              <a:spcBef>
                <a:spcPts val="0"/>
              </a:spcBef>
              <a:spcAft>
                <a:spcPts val="0"/>
              </a:spcAft>
              <a:buNone/>
            </a:pPr>
          </a:p>
          <a:p>
            <a:pPr marL="0" lvl="0" indent="0" algn="l" rtl="0">
              <a:spcBef>
                <a:spcPts val="0"/>
              </a:spcBef>
              <a:spcAft>
                <a:spcPts val="0"/>
              </a:spcAft>
              <a:buNone/>
            </a:pPr>
            <a:r>
              <a:rPr lang="en-GB"/>
              <a:t>As for the current market, statistics before covid in 2019 shows that airbnb is the no.3 vacation </a:t>
            </a:r>
            <a:r>
              <a:rPr lang="en-GB"/>
              <a:t>rental</a:t>
            </a:r>
            <a:r>
              <a:rPr lang="en-GB"/>
              <a:t> platform occupying 17.7% market share, after booking and Expedia. It’s a fierce competition to airbnb.</a:t>
            </a:r>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1" name="Shape 301"/>
        <p:cNvGrpSpPr/>
        <p:nvPr/>
      </p:nvGrpSpPr>
      <p:grpSpPr>
        <a:xfrm>
          <a:off x="0" y="0"/>
          <a:ext cx="0" cy="0"/>
          <a:chOff x="0" y="0"/>
          <a:chExt cx="0" cy="0"/>
        </a:xfrm>
      </p:grpSpPr>
      <p:sp>
        <p:nvSpPr>
          <p:cNvPr id="302" name="Google Shape;302;gdedd9afa3f_0_4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dedd9afa3f_0_4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Focus on pricing, in this slide, we can see the screenshot of basic pricing rule for the properties on airbnb website. </a:t>
            </a:r>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8" name="Shape 308"/>
        <p:cNvGrpSpPr/>
        <p:nvPr/>
      </p:nvGrpSpPr>
      <p:grpSpPr>
        <a:xfrm>
          <a:off x="0" y="0"/>
          <a:ext cx="0" cy="0"/>
          <a:chOff x="0" y="0"/>
          <a:chExt cx="0" cy="0"/>
        </a:xfrm>
      </p:grpSpPr>
      <p:sp>
        <p:nvSpPr>
          <p:cNvPr id="309" name="Google Shape;309;gdedd9afa3f_0_3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dedd9afa3f_0_3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Next, we can find some pricing issue that airbnb is facing,.</a:t>
            </a:r>
            <a:endParaRPr lang="en-GB"/>
          </a:p>
          <a:p>
            <a:pPr marL="0" lvl="0" indent="0" algn="l" rtl="0">
              <a:spcBef>
                <a:spcPts val="0"/>
              </a:spcBef>
              <a:spcAft>
                <a:spcPts val="0"/>
              </a:spcAft>
              <a:buNone/>
            </a:pPr>
            <a:r>
              <a:rPr lang="en-GB"/>
              <a:t>1.compared to hotel customers, </a:t>
            </a:r>
            <a:r>
              <a:rPr lang="en-GB">
                <a:solidFill>
                  <a:schemeClr val="dk1"/>
                </a:solidFill>
              </a:rPr>
              <a:t>airbnb’s target customers, who choose vacation rental, tend to be price sensitive.  </a:t>
            </a:r>
            <a:endParaRPr>
              <a:solidFill>
                <a:schemeClr val="dk1"/>
              </a:solidFill>
            </a:endParaRPr>
          </a:p>
          <a:p>
            <a:pPr marL="0" lvl="0" indent="0" algn="l" rtl="0">
              <a:spcBef>
                <a:spcPts val="0"/>
              </a:spcBef>
              <a:spcAft>
                <a:spcPts val="0"/>
              </a:spcAft>
              <a:buNone/>
            </a:pPr>
            <a:r>
              <a:rPr lang="en-GB"/>
              <a:t>2. Based on the data, airbnb is almost fixed.</a:t>
            </a:r>
            <a:endParaRPr lang="en-GB"/>
          </a:p>
          <a:p>
            <a:pPr marL="0" lvl="0" indent="0" algn="l" rtl="0">
              <a:spcBef>
                <a:spcPts val="0"/>
              </a:spcBef>
              <a:spcAft>
                <a:spcPts val="0"/>
              </a:spcAft>
              <a:buNone/>
            </a:pPr>
            <a:r>
              <a:rPr lang="en-GB"/>
              <a:t>3. From above screenshot and analysis, we know that the prices are set by hosts and can’t reflect the true Wiling to pay.</a:t>
            </a:r>
            <a:endParaRPr lang="en-GB"/>
          </a:p>
          <a:p>
            <a:pPr marL="0" lvl="0" indent="0" algn="l" rtl="0">
              <a:spcBef>
                <a:spcPts val="0"/>
              </a:spcBef>
              <a:spcAft>
                <a:spcPts val="0"/>
              </a:spcAft>
              <a:buNone/>
            </a:pPr>
            <a:r>
              <a:rPr lang="en-GB"/>
              <a:t>4. Therefore, the final issue is that hosts can not achieve their maximum profits through this pricing method.</a:t>
            </a:r>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8" name="Shape 318"/>
        <p:cNvGrpSpPr/>
        <p:nvPr/>
      </p:nvGrpSpPr>
      <p:grpSpPr>
        <a:xfrm>
          <a:off x="0" y="0"/>
          <a:ext cx="0" cy="0"/>
          <a:chOff x="0" y="0"/>
          <a:chExt cx="0" cy="0"/>
        </a:xfrm>
      </p:grpSpPr>
      <p:sp>
        <p:nvSpPr>
          <p:cNvPr id="319" name="Google Shape;319;gdbabe3ef83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dbabe3ef83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part 2, we briefly propose a pricing solution to current </a:t>
            </a:r>
            <a:r>
              <a:rPr lang="en-GB"/>
              <a:t>dilemma</a:t>
            </a:r>
            <a:r>
              <a:rPr lang="en-GB"/>
              <a:t>.</a:t>
            </a:r>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5" name="Shape 325"/>
        <p:cNvGrpSpPr/>
        <p:nvPr/>
      </p:nvGrpSpPr>
      <p:grpSpPr>
        <a:xfrm>
          <a:off x="0" y="0"/>
          <a:ext cx="0" cy="0"/>
          <a:chOff x="0" y="0"/>
          <a:chExt cx="0" cy="0"/>
        </a:xfrm>
      </p:grpSpPr>
      <p:sp>
        <p:nvSpPr>
          <p:cNvPr id="326" name="Google Shape;326;gdedd9afa3f_0_2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dedd9afa3f_0_2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Here, our goal is to maximize the profit.</a:t>
            </a:r>
            <a:endParaRPr lang="en-GB"/>
          </a:p>
          <a:p>
            <a:pPr marL="0" lvl="0" indent="0" algn="l" rtl="0">
              <a:spcBef>
                <a:spcPts val="0"/>
              </a:spcBef>
              <a:spcAft>
                <a:spcPts val="0"/>
              </a:spcAft>
              <a:buNone/>
            </a:pPr>
          </a:p>
          <a:p>
            <a:pPr marL="0" lvl="0" indent="0" algn="l" rtl="0">
              <a:spcBef>
                <a:spcPts val="0"/>
              </a:spcBef>
              <a:spcAft>
                <a:spcPts val="0"/>
              </a:spcAft>
              <a:buNone/>
            </a:pPr>
            <a:r>
              <a:rPr lang="en-GB"/>
              <a:t>In a pricing case, we need to balance demand and </a:t>
            </a:r>
            <a:r>
              <a:rPr lang="en-GB"/>
              <a:t>price</a:t>
            </a:r>
            <a:r>
              <a:rPr lang="en-GB"/>
              <a:t>, which have causal inference between them two. D</a:t>
            </a:r>
            <a:r>
              <a:rPr lang="en-GB"/>
              <a:t>ifferences in attributes </a:t>
            </a:r>
            <a:r>
              <a:rPr lang="en-GB"/>
              <a:t>may lead to different price sensitivity. Thus, we suggest to cluster the properties to different groups based on their attributes and analyze them respectively.</a:t>
            </a:r>
            <a:endParaRPr lang="en-GB"/>
          </a:p>
          <a:p>
            <a:pPr marL="0" lvl="0" indent="0" algn="l" rtl="0">
              <a:spcBef>
                <a:spcPts val="0"/>
              </a:spcBef>
              <a:spcAft>
                <a:spcPts val="0"/>
              </a:spcAft>
              <a:buNone/>
            </a:pPr>
            <a:r>
              <a:rPr lang="en-GB"/>
              <a:t>Then, we use another independent model to predict demand and corresponding price.  Next, we will use the projected demands and price, and variable costs to calculate the profits. So we can fiind the optimal price with maximum profit.</a:t>
            </a:r>
            <a:endParaRPr lang="en-GB"/>
          </a:p>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8" name="Shape 338"/>
        <p:cNvGrpSpPr/>
        <p:nvPr/>
      </p:nvGrpSpPr>
      <p:grpSpPr>
        <a:xfrm>
          <a:off x="0" y="0"/>
          <a:ext cx="0" cy="0"/>
          <a:chOff x="0" y="0"/>
          <a:chExt cx="0" cy="0"/>
        </a:xfrm>
      </p:grpSpPr>
      <p:sp>
        <p:nvSpPr>
          <p:cNvPr id="339" name="Google Shape;339;gdedd9afa3f_0_40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dedd9afa3f_0_4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Also, we are going to find key drivers of the pricing to help us </a:t>
            </a:r>
            <a:r>
              <a:rPr lang="en-GB"/>
              <a:t>interpret</a:t>
            </a:r>
            <a:r>
              <a:rPr lang="en-GB"/>
              <a:t> and understand the pricing.</a:t>
            </a:r>
            <a:endParaRPr lang="en-GB"/>
          </a:p>
          <a:p>
            <a:pPr marL="0" lvl="0" indent="0" algn="l" rtl="0">
              <a:spcBef>
                <a:spcPts val="0"/>
              </a:spcBef>
              <a:spcAft>
                <a:spcPts val="0"/>
              </a:spcAft>
              <a:buNone/>
            </a:pPr>
            <a:r>
              <a:rPr lang="en-GB"/>
              <a:t>Besides, The nearby neighborhood can be regarded as the competitors for a specific property. When we decide the price, we should consider the influence from these competitors</a:t>
            </a:r>
            <a:endParaRPr lang="en-GB"/>
          </a:p>
          <a:p>
            <a:pPr marL="0" lvl="0" indent="0" algn="l" rtl="0">
              <a:spcBef>
                <a:spcPts val="0"/>
              </a:spcBef>
              <a:spcAft>
                <a:spcPts val="0"/>
              </a:spcAft>
              <a:buNone/>
            </a:pPr>
          </a:p>
          <a:p>
            <a:pPr marL="0" lvl="0" indent="0" algn="l" rtl="0">
              <a:spcBef>
                <a:spcPts val="0"/>
              </a:spcBef>
              <a:spcAft>
                <a:spcPts val="0"/>
              </a:spcAft>
              <a:buNone/>
            </a:pPr>
            <a:r>
              <a:rPr lang="en-GB"/>
              <a:t>Next, Ying will give further talk on the strategy.</a:t>
            </a:r>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3"/>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 name="Google Shape;46;p2"/>
          <p:cNvSpPr txBox="1"/>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68" name="Google Shape;268;p11"/>
          <p:cNvSpPr txBox="1"/>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71" name="Shape 271"/>
        <p:cNvGrpSpPr/>
        <p:nvPr/>
      </p:nvGrpSpPr>
      <p:grpSpPr>
        <a:xfrm>
          <a:off x="0" y="0"/>
          <a:ext cx="0" cy="0"/>
          <a:chOff x="0" y="0"/>
          <a:chExt cx="0" cy="0"/>
        </a:xfrm>
      </p:grpSpPr>
      <p:sp>
        <p:nvSpPr>
          <p:cNvPr id="272" name="Google Shape;272;p12"/>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2" name="Google Shape;82;p3"/>
          <p:cNvSpPr txBox="1"/>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8" name="Google Shape;88;p4"/>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0" name="Google Shape;90;p4"/>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5"/>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7" name="Google Shape;97;p5"/>
          <p:cNvSpPr txBox="1"/>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5"/>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6"/>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9" name="Google Shape;109;p7"/>
          <p:cNvSpPr txBox="1"/>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11" name="Google Shape;111;p7"/>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25" name="Google Shape;125;p8"/>
          <p:cNvSpPr txBox="1"/>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1" name="Google Shape;131;p9"/>
          <p:cNvSpPr txBox="1"/>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34" name="Google Shape;134;p9"/>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9" name="Google Shape;139;p10"/>
          <p:cNvSpPr txBox="1"/>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p:txBody>
      </p:sp>
      <p:sp>
        <p:nvSpPr>
          <p:cNvPr id="140" name="Google Shape;140;p10"/>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0.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0.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0.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0.xml"/><Relationship Id="rId2" Type="http://schemas.openxmlformats.org/officeDocument/2006/relationships/image" Target="../media/image17.png"/><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0.xml"/><Relationship Id="rId2" Type="http://schemas.openxmlformats.org/officeDocument/2006/relationships/hyperlink" Target="https://www.businessofapps.com/data/airbnb-statistics/" TargetMode="Externa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0.xml"/><Relationship Id="rId2" Type="http://schemas.openxmlformats.org/officeDocument/2006/relationships/image" Target="../media/image2.png"/><Relationship Id="rId1" Type="http://schemas.openxmlformats.org/officeDocument/2006/relationships/hyperlink" Target="https://www.airbnb.com/help/article/125/how-is-the-price-determined-for-my-reservation?_set_bev_on_new_domain=1622970804_ZTlmNmVhNGRkNTVl&amp;locale=en"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6"/>
            <a:ext cx="5115300" cy="1156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GB"/>
              <a:t>Airbnb </a:t>
            </a:r>
            <a:r>
              <a:rPr lang="en-GB"/>
              <a:t>Pricing Analytics</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0" name="Shape 350"/>
        <p:cNvGrpSpPr/>
        <p:nvPr/>
      </p:nvGrpSpPr>
      <p:grpSpPr>
        <a:xfrm>
          <a:off x="0" y="0"/>
          <a:ext cx="0" cy="0"/>
          <a:chOff x="0" y="0"/>
          <a:chExt cx="0" cy="0"/>
        </a:xfrm>
      </p:grpSpPr>
      <p:sp>
        <p:nvSpPr>
          <p:cNvPr id="351" name="Google Shape;351;p22"/>
          <p:cNvSpPr txBox="1"/>
          <p:nvPr>
            <p:ph type="body" idx="1"/>
          </p:nvPr>
        </p:nvSpPr>
        <p:spPr>
          <a:xfrm>
            <a:off x="3221425" y="1611200"/>
            <a:ext cx="4340100" cy="707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GB" sz="2000" b="1"/>
              <a:t>Optimal pricing strategy</a:t>
            </a:r>
            <a:endParaRPr sz="2000" b="1"/>
          </a:p>
          <a:p>
            <a:pPr marL="0" lvl="0" indent="0" algn="l" rtl="0">
              <a:spcBef>
                <a:spcPts val="1200"/>
              </a:spcBef>
              <a:spcAft>
                <a:spcPts val="1200"/>
              </a:spcAft>
              <a:buNone/>
            </a:pPr>
            <a:endParaRPr sz="2000" b="1"/>
          </a:p>
        </p:txBody>
      </p:sp>
      <p:sp>
        <p:nvSpPr>
          <p:cNvPr id="352" name="Google Shape;352;p22"/>
          <p:cNvSpPr/>
          <p:nvPr/>
        </p:nvSpPr>
        <p:spPr>
          <a:xfrm>
            <a:off x="2364675" y="1611200"/>
            <a:ext cx="463800" cy="4698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22"/>
          <p:cNvSpPr txBox="1"/>
          <p:nvPr/>
        </p:nvSpPr>
        <p:spPr>
          <a:xfrm>
            <a:off x="2412225" y="1661450"/>
            <a:ext cx="368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latin typeface="Nunito"/>
                <a:ea typeface="Nunito"/>
                <a:cs typeface="Nunito"/>
                <a:sym typeface="Nunito"/>
              </a:rPr>
              <a:t>03</a:t>
            </a:r>
            <a:endParaRPr sz="1200" b="1">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2"/>
                                        </p:tgtEl>
                                        <p:attrNameLst>
                                          <p:attrName>style.visibility</p:attrName>
                                        </p:attrNameLst>
                                      </p:cBhvr>
                                      <p:to>
                                        <p:strVal val="visible"/>
                                      </p:to>
                                    </p:set>
                                    <p:animEffect transition="in" filter="fade">
                                      <p:cBhvr>
                                        <p:cTn id="7" dur="1000"/>
                                        <p:tgtEl>
                                          <p:spTgt spid="352"/>
                                        </p:tgtEl>
                                      </p:cBhvr>
                                    </p:animEffect>
                                  </p:childTnLst>
                                </p:cTn>
                              </p:par>
                              <p:par>
                                <p:cTn id="8" presetID="10" presetClass="entr" presetSubtype="0" fill="hold" nodeType="withEffect">
                                  <p:stCondLst>
                                    <p:cond delay="0"/>
                                  </p:stCondLst>
                                  <p:childTnLst>
                                    <p:set>
                                      <p:cBhvr>
                                        <p:cTn id="9" dur="1" fill="hold">
                                          <p:stCondLst>
                                            <p:cond delay="0"/>
                                          </p:stCondLst>
                                        </p:cTn>
                                        <p:tgtEl>
                                          <p:spTgt spid="353"/>
                                        </p:tgtEl>
                                        <p:attrNameLst>
                                          <p:attrName>style.visibility</p:attrName>
                                        </p:attrNameLst>
                                      </p:cBhvr>
                                      <p:to>
                                        <p:strVal val="visible"/>
                                      </p:to>
                                    </p:set>
                                    <p:animEffect transition="in" filter="fade">
                                      <p:cBhvr>
                                        <p:cTn id="10" dur="10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57" name="Shape 357"/>
        <p:cNvGrpSpPr/>
        <p:nvPr/>
      </p:nvGrpSpPr>
      <p:grpSpPr>
        <a:xfrm>
          <a:off x="0" y="0"/>
          <a:ext cx="0" cy="0"/>
          <a:chOff x="0" y="0"/>
          <a:chExt cx="0" cy="0"/>
        </a:xfrm>
      </p:grpSpPr>
      <p:sp>
        <p:nvSpPr>
          <p:cNvPr id="358" name="Google Shape;358;p23"/>
          <p:cNvSpPr txBox="1"/>
          <p:nvPr/>
        </p:nvSpPr>
        <p:spPr>
          <a:xfrm>
            <a:off x="713250" y="296250"/>
            <a:ext cx="4018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chemeClr val="lt1"/>
                </a:solidFill>
                <a:latin typeface="Nunito"/>
                <a:ea typeface="Nunito"/>
                <a:cs typeface="Nunito"/>
                <a:sym typeface="Nunito"/>
              </a:rPr>
              <a:t>Data Description</a:t>
            </a:r>
            <a:endParaRPr sz="2000" b="1">
              <a:solidFill>
                <a:schemeClr val="lt1"/>
              </a:solidFill>
              <a:latin typeface="Nunito"/>
              <a:ea typeface="Nunito"/>
              <a:cs typeface="Nunito"/>
              <a:sym typeface="Nunito"/>
            </a:endParaRPr>
          </a:p>
        </p:txBody>
      </p:sp>
      <p:sp>
        <p:nvSpPr>
          <p:cNvPr id="359" name="Google Shape;359;p23"/>
          <p:cNvSpPr txBox="1"/>
          <p:nvPr/>
        </p:nvSpPr>
        <p:spPr>
          <a:xfrm>
            <a:off x="6740800" y="1697750"/>
            <a:ext cx="19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rgbClr val="980000"/>
              </a:solidFill>
              <a:latin typeface="Nunito"/>
              <a:ea typeface="Nunito"/>
              <a:cs typeface="Nunito"/>
              <a:sym typeface="Nunito"/>
            </a:endParaRPr>
          </a:p>
        </p:txBody>
      </p:sp>
      <p:graphicFrame>
        <p:nvGraphicFramePr>
          <p:cNvPr id="360" name="Google Shape;360;p23"/>
          <p:cNvGraphicFramePr/>
          <p:nvPr/>
        </p:nvGraphicFramePr>
        <p:xfrm>
          <a:off x="841925" y="1061385"/>
          <a:ext cx="7394250" cy="3000000"/>
        </p:xfrm>
        <a:graphic>
          <a:graphicData uri="http://schemas.openxmlformats.org/drawingml/2006/table">
            <a:tbl>
              <a:tblPr>
                <a:noFill/>
                <a:tableStyleId>{5D835E16-5B4A-4050-937B-72D79D706249}</a:tableStyleId>
              </a:tblPr>
              <a:tblGrid>
                <a:gridCol w="792000"/>
                <a:gridCol w="1614200"/>
                <a:gridCol w="4988050"/>
              </a:tblGrid>
              <a:tr h="353950">
                <a:tc>
                  <a:txBody>
                    <a:bodyPr/>
                    <a:lstStyle/>
                    <a:p>
                      <a:pPr marL="0" lvl="0" indent="0" algn="l" rtl="0">
                        <a:spcBef>
                          <a:spcPts val="0"/>
                        </a:spcBef>
                        <a:spcAft>
                          <a:spcPts val="0"/>
                        </a:spcAft>
                        <a:buNone/>
                      </a:pPr>
                      <a:r>
                        <a:rPr lang="en-GB" b="1">
                          <a:solidFill>
                            <a:schemeClr val="lt1"/>
                          </a:solidFill>
                          <a:latin typeface="Nunito"/>
                          <a:ea typeface="Nunito"/>
                          <a:cs typeface="Nunito"/>
                          <a:sym typeface="Nunito"/>
                        </a:rPr>
                        <a:t>Price</a:t>
                      </a:r>
                      <a:endParaRPr b="1">
                        <a:solidFill>
                          <a:schemeClr val="lt1"/>
                        </a:solidFill>
                        <a:latin typeface="Nunito"/>
                        <a:ea typeface="Nunito"/>
                        <a:cs typeface="Nunito"/>
                        <a:sym typeface="Nunito"/>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GB" b="1">
                          <a:solidFill>
                            <a:schemeClr val="lt1"/>
                          </a:solidFill>
                          <a:latin typeface="Nunito"/>
                          <a:ea typeface="Nunito"/>
                          <a:cs typeface="Nunito"/>
                          <a:sym typeface="Nunito"/>
                        </a:rPr>
                        <a:t>Demand</a:t>
                      </a:r>
                      <a:endParaRPr b="1">
                        <a:solidFill>
                          <a:schemeClr val="lt1"/>
                        </a:solidFill>
                        <a:latin typeface="Nunito"/>
                        <a:ea typeface="Nunito"/>
                        <a:cs typeface="Nunito"/>
                        <a:sym typeface="Nunito"/>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GB" b="1">
                          <a:solidFill>
                            <a:schemeClr val="lt1"/>
                          </a:solidFill>
                          <a:latin typeface="Nunito"/>
                          <a:ea typeface="Nunito"/>
                          <a:cs typeface="Nunito"/>
                          <a:sym typeface="Nunito"/>
                        </a:rPr>
                        <a:t>Influential components (28 components)</a:t>
                      </a:r>
                      <a:endParaRPr b="1">
                        <a:solidFill>
                          <a:schemeClr val="lt1"/>
                        </a:solidFill>
                        <a:latin typeface="Nunito"/>
                        <a:ea typeface="Nunito"/>
                        <a:cs typeface="Nunito"/>
                        <a:sym typeface="Nunito"/>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1765250">
                <a:tc>
                  <a:txBody>
                    <a:bodyPr/>
                    <a:lstStyle/>
                    <a:p>
                      <a:pPr marL="0" lvl="0" indent="0" algn="l" rtl="0">
                        <a:spcBef>
                          <a:spcPts val="0"/>
                        </a:spcBef>
                        <a:spcAft>
                          <a:spcPts val="0"/>
                        </a:spcAft>
                        <a:buNone/>
                      </a:pPr>
                      <a:r>
                        <a:rPr lang="en-GB" sz="1100">
                          <a:solidFill>
                            <a:schemeClr val="lt1"/>
                          </a:solidFill>
                          <a:latin typeface="Nunito"/>
                          <a:ea typeface="Nunito"/>
                          <a:cs typeface="Nunito"/>
                          <a:sym typeface="Nunito"/>
                        </a:rPr>
                        <a:t>price</a:t>
                      </a:r>
                      <a:endParaRPr sz="1100">
                        <a:latin typeface="Nunito"/>
                        <a:ea typeface="Nunito"/>
                        <a:cs typeface="Nunito"/>
                        <a:sym typeface="Nunito"/>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GB" sz="1100">
                          <a:solidFill>
                            <a:schemeClr val="lt1"/>
                          </a:solidFill>
                          <a:latin typeface="Nunito"/>
                          <a:ea typeface="Nunito"/>
                          <a:cs typeface="Nunito"/>
                          <a:sym typeface="Nunito"/>
                        </a:rPr>
                        <a:t>Reviews_per_month</a:t>
                      </a:r>
                      <a:endParaRPr sz="1100">
                        <a:solidFill>
                          <a:schemeClr val="lt1"/>
                        </a:solidFill>
                        <a:latin typeface="Nunito"/>
                        <a:ea typeface="Nunito"/>
                        <a:cs typeface="Nunito"/>
                        <a:sym typeface="Nunito"/>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GB" sz="1100">
                          <a:solidFill>
                            <a:schemeClr val="lt1"/>
                          </a:solidFill>
                          <a:latin typeface="Nunito"/>
                          <a:ea typeface="Nunito"/>
                          <a:cs typeface="Nunito"/>
                          <a:sym typeface="Nunito"/>
                        </a:rPr>
                        <a:t>accommodates, host_response_time,Bathrooms, </a:t>
                      </a:r>
                      <a:endParaRPr sz="1100">
                        <a:solidFill>
                          <a:schemeClr val="lt1"/>
                        </a:solidFill>
                        <a:latin typeface="Nunito"/>
                        <a:ea typeface="Nunito"/>
                        <a:cs typeface="Nunito"/>
                        <a:sym typeface="Nunito"/>
                      </a:endParaRPr>
                    </a:p>
                    <a:p>
                      <a:pPr marL="0" lvl="0" indent="0" algn="l" rtl="0">
                        <a:spcBef>
                          <a:spcPts val="0"/>
                        </a:spcBef>
                        <a:spcAft>
                          <a:spcPts val="0"/>
                        </a:spcAft>
                        <a:buNone/>
                      </a:pPr>
                      <a:r>
                        <a:rPr lang="en-GB" sz="1100">
                          <a:solidFill>
                            <a:schemeClr val="lt1"/>
                          </a:solidFill>
                          <a:latin typeface="Nunito"/>
                          <a:ea typeface="Nunito"/>
                          <a:cs typeface="Nunito"/>
                          <a:sym typeface="Nunito"/>
                        </a:rPr>
                        <a:t>bedrooms, beds, security_deposit, </a:t>
                      </a:r>
                      <a:endParaRPr sz="1100">
                        <a:solidFill>
                          <a:schemeClr val="lt1"/>
                        </a:solidFill>
                        <a:latin typeface="Nunito"/>
                        <a:ea typeface="Nunito"/>
                        <a:cs typeface="Nunito"/>
                        <a:sym typeface="Nunito"/>
                      </a:endParaRPr>
                    </a:p>
                    <a:p>
                      <a:pPr marL="0" lvl="0" indent="0" algn="l" rtl="0">
                        <a:spcBef>
                          <a:spcPts val="0"/>
                        </a:spcBef>
                        <a:spcAft>
                          <a:spcPts val="0"/>
                        </a:spcAft>
                        <a:buNone/>
                      </a:pPr>
                      <a:r>
                        <a:rPr lang="en-GB" sz="1100">
                          <a:solidFill>
                            <a:schemeClr val="lt1"/>
                          </a:solidFill>
                          <a:latin typeface="Nunito"/>
                          <a:ea typeface="Nunito"/>
                          <a:cs typeface="Nunito"/>
                          <a:sym typeface="Nunito"/>
                        </a:rPr>
                        <a:t>cleaning_fee, extra_people, minimum_nights, </a:t>
                      </a:r>
                      <a:endParaRPr sz="1100">
                        <a:solidFill>
                          <a:schemeClr val="lt1"/>
                        </a:solidFill>
                        <a:latin typeface="Nunito"/>
                        <a:ea typeface="Nunito"/>
                        <a:cs typeface="Nunito"/>
                        <a:sym typeface="Nunito"/>
                      </a:endParaRPr>
                    </a:p>
                    <a:p>
                      <a:pPr marL="0" lvl="0" indent="0" algn="l" rtl="0">
                        <a:spcBef>
                          <a:spcPts val="0"/>
                        </a:spcBef>
                        <a:spcAft>
                          <a:spcPts val="0"/>
                        </a:spcAft>
                        <a:buNone/>
                      </a:pPr>
                      <a:r>
                        <a:rPr lang="en-GB" sz="1100">
                          <a:solidFill>
                            <a:schemeClr val="lt1"/>
                          </a:solidFill>
                          <a:latin typeface="Nunito"/>
                          <a:ea typeface="Nunito"/>
                          <a:cs typeface="Nunito"/>
                          <a:sym typeface="Nunito"/>
                        </a:rPr>
                        <a:t>maximum_nights, guests_included, availability_365,  number_of_reviews, review_scores_rating,review_scores_cleanliness, review_scores_checkin, review_scores_communication, review_scores_location, review_scores_value,</a:t>
                      </a:r>
                      <a:endParaRPr sz="1100">
                        <a:solidFill>
                          <a:schemeClr val="lt1"/>
                        </a:solidFill>
                        <a:latin typeface="Nunito"/>
                        <a:ea typeface="Nunito"/>
                        <a:cs typeface="Nunito"/>
                        <a:sym typeface="Nunito"/>
                      </a:endParaRPr>
                    </a:p>
                    <a:p>
                      <a:pPr marL="0" lvl="0" indent="0" algn="l" rtl="0">
                        <a:spcBef>
                          <a:spcPts val="0"/>
                        </a:spcBef>
                        <a:spcAft>
                          <a:spcPts val="0"/>
                        </a:spcAft>
                        <a:buNone/>
                      </a:pPr>
                      <a:r>
                        <a:rPr lang="en-GB" sz="1100">
                          <a:solidFill>
                            <a:schemeClr val="lt1"/>
                          </a:solidFill>
                          <a:latin typeface="Nunito"/>
                          <a:ea typeface="Nunito"/>
                          <a:cs typeface="Nunito"/>
                          <a:sym typeface="Nunito"/>
                        </a:rPr>
                        <a:t>House_rules, amenities, bed_type, room_type, cancellation_policy, property_type</a:t>
                      </a:r>
                      <a:endParaRPr sz="1100">
                        <a:solidFill>
                          <a:schemeClr val="lt1"/>
                        </a:solidFill>
                        <a:latin typeface="Nunito"/>
                        <a:ea typeface="Nunito"/>
                        <a:cs typeface="Nunito"/>
                        <a:sym typeface="Nunito"/>
                      </a:endParaRPr>
                    </a:p>
                    <a:p>
                      <a:pPr marL="0" lvl="0" indent="0" algn="l" rtl="0">
                        <a:spcBef>
                          <a:spcPts val="0"/>
                        </a:spcBef>
                        <a:spcAft>
                          <a:spcPts val="0"/>
                        </a:spcAft>
                        <a:buNone/>
                      </a:pPr>
                      <a:endParaRPr sz="1100">
                        <a:latin typeface="Nunito"/>
                        <a:ea typeface="Nunito"/>
                        <a:cs typeface="Nunito"/>
                        <a:sym typeface="Nunito"/>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64" name="Shape 364"/>
        <p:cNvGrpSpPr/>
        <p:nvPr/>
      </p:nvGrpSpPr>
      <p:grpSpPr>
        <a:xfrm>
          <a:off x="0" y="0"/>
          <a:ext cx="0" cy="0"/>
          <a:chOff x="0" y="0"/>
          <a:chExt cx="0" cy="0"/>
        </a:xfrm>
      </p:grpSpPr>
      <p:sp>
        <p:nvSpPr>
          <p:cNvPr id="365" name="Google Shape;365;p24"/>
          <p:cNvSpPr txBox="1"/>
          <p:nvPr/>
        </p:nvSpPr>
        <p:spPr>
          <a:xfrm>
            <a:off x="713250" y="296250"/>
            <a:ext cx="4018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chemeClr val="lt1"/>
                </a:solidFill>
                <a:latin typeface="Nunito"/>
                <a:ea typeface="Nunito"/>
                <a:cs typeface="Nunito"/>
                <a:sym typeface="Nunito"/>
              </a:rPr>
              <a:t>PCA</a:t>
            </a:r>
            <a:endParaRPr sz="2000" b="1">
              <a:solidFill>
                <a:schemeClr val="lt1"/>
              </a:solidFill>
              <a:latin typeface="Nunito"/>
              <a:ea typeface="Nunito"/>
              <a:cs typeface="Nunito"/>
              <a:sym typeface="Nunito"/>
            </a:endParaRPr>
          </a:p>
        </p:txBody>
      </p:sp>
      <p:sp>
        <p:nvSpPr>
          <p:cNvPr id="366" name="Google Shape;366;p24"/>
          <p:cNvSpPr txBox="1"/>
          <p:nvPr/>
        </p:nvSpPr>
        <p:spPr>
          <a:xfrm>
            <a:off x="5283725" y="1813000"/>
            <a:ext cx="3390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latin typeface="Nunito"/>
                <a:ea typeface="Nunito"/>
                <a:cs typeface="Nunito"/>
                <a:sym typeface="Nunito"/>
              </a:rPr>
              <a:t>Principal Component Analysis to reduce 162 variables to </a:t>
            </a:r>
            <a:r>
              <a:rPr lang="en-GB" b="1">
                <a:solidFill>
                  <a:schemeClr val="lt1"/>
                </a:solidFill>
                <a:latin typeface="Nunito"/>
                <a:ea typeface="Nunito"/>
                <a:cs typeface="Nunito"/>
                <a:sym typeface="Nunito"/>
              </a:rPr>
              <a:t>50 variables</a:t>
            </a:r>
            <a:r>
              <a:rPr lang="en-GB">
                <a:solidFill>
                  <a:schemeClr val="lt1"/>
                </a:solidFill>
                <a:latin typeface="Nunito"/>
                <a:ea typeface="Nunito"/>
                <a:cs typeface="Nunito"/>
                <a:sym typeface="Nunito"/>
              </a:rPr>
              <a:t>, explaining more than 90% of the variance</a:t>
            </a:r>
            <a:endParaRPr>
              <a:solidFill>
                <a:schemeClr val="lt1"/>
              </a:solidFill>
              <a:latin typeface="Nunito"/>
              <a:ea typeface="Nunito"/>
              <a:cs typeface="Nunito"/>
              <a:sym typeface="Nunito"/>
            </a:endParaRPr>
          </a:p>
        </p:txBody>
      </p:sp>
      <p:pic>
        <p:nvPicPr>
          <p:cNvPr id="367" name="Google Shape;367;p24"/>
          <p:cNvPicPr preferRelativeResize="0"/>
          <p:nvPr/>
        </p:nvPicPr>
        <p:blipFill>
          <a:blip r:embed="rId1"/>
          <a:stretch>
            <a:fillRect/>
          </a:stretch>
        </p:blipFill>
        <p:spPr>
          <a:xfrm>
            <a:off x="823775" y="1115950"/>
            <a:ext cx="4138250" cy="2902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71" name="Shape 371"/>
        <p:cNvGrpSpPr/>
        <p:nvPr/>
      </p:nvGrpSpPr>
      <p:grpSpPr>
        <a:xfrm>
          <a:off x="0" y="0"/>
          <a:ext cx="0" cy="0"/>
          <a:chOff x="0" y="0"/>
          <a:chExt cx="0" cy="0"/>
        </a:xfrm>
      </p:grpSpPr>
      <p:sp>
        <p:nvSpPr>
          <p:cNvPr id="372" name="Google Shape;372;p25"/>
          <p:cNvSpPr txBox="1"/>
          <p:nvPr/>
        </p:nvSpPr>
        <p:spPr>
          <a:xfrm>
            <a:off x="713250" y="296250"/>
            <a:ext cx="4018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chemeClr val="lt1"/>
                </a:solidFill>
                <a:latin typeface="Nunito"/>
                <a:ea typeface="Nunito"/>
                <a:cs typeface="Nunito"/>
                <a:sym typeface="Nunito"/>
              </a:rPr>
              <a:t>Clustering</a:t>
            </a:r>
            <a:endParaRPr sz="2000" b="1">
              <a:solidFill>
                <a:schemeClr val="lt1"/>
              </a:solidFill>
              <a:latin typeface="Nunito"/>
              <a:ea typeface="Nunito"/>
              <a:cs typeface="Nunito"/>
              <a:sym typeface="Nunito"/>
            </a:endParaRPr>
          </a:p>
        </p:txBody>
      </p:sp>
      <p:pic>
        <p:nvPicPr>
          <p:cNvPr id="373" name="Google Shape;373;p25"/>
          <p:cNvPicPr preferRelativeResize="0"/>
          <p:nvPr/>
        </p:nvPicPr>
        <p:blipFill>
          <a:blip r:embed="rId1"/>
          <a:stretch>
            <a:fillRect/>
          </a:stretch>
        </p:blipFill>
        <p:spPr>
          <a:xfrm>
            <a:off x="825475" y="971375"/>
            <a:ext cx="4137200" cy="2967575"/>
          </a:xfrm>
          <a:prstGeom prst="rect">
            <a:avLst/>
          </a:prstGeom>
          <a:noFill/>
          <a:ln>
            <a:noFill/>
          </a:ln>
        </p:spPr>
      </p:pic>
      <p:sp>
        <p:nvSpPr>
          <p:cNvPr id="374" name="Google Shape;374;p25"/>
          <p:cNvSpPr txBox="1"/>
          <p:nvPr/>
        </p:nvSpPr>
        <p:spPr>
          <a:xfrm>
            <a:off x="5384575" y="1956150"/>
            <a:ext cx="2823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rPr>
              <a:t>K Means</a:t>
            </a:r>
            <a:r>
              <a:rPr lang="en-GB">
                <a:solidFill>
                  <a:schemeClr val="lt1"/>
                </a:solidFill>
              </a:rPr>
              <a:t> Clustering on PCA_transformed X variables</a:t>
            </a:r>
            <a:endParaRPr>
              <a:solidFill>
                <a:schemeClr val="lt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78" name="Shape 378"/>
        <p:cNvGrpSpPr/>
        <p:nvPr/>
      </p:nvGrpSpPr>
      <p:grpSpPr>
        <a:xfrm>
          <a:off x="0" y="0"/>
          <a:ext cx="0" cy="0"/>
          <a:chOff x="0" y="0"/>
          <a:chExt cx="0" cy="0"/>
        </a:xfrm>
      </p:grpSpPr>
      <p:sp>
        <p:nvSpPr>
          <p:cNvPr id="379" name="Google Shape;379;p26"/>
          <p:cNvSpPr txBox="1"/>
          <p:nvPr/>
        </p:nvSpPr>
        <p:spPr>
          <a:xfrm>
            <a:off x="642925" y="296250"/>
            <a:ext cx="5314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chemeClr val="lt1"/>
                </a:solidFill>
                <a:latin typeface="Nunito"/>
                <a:ea typeface="Nunito"/>
                <a:cs typeface="Nunito"/>
                <a:sym typeface="Nunito"/>
              </a:rPr>
              <a:t>Demand --- Estimated Occupancy Rate</a:t>
            </a:r>
            <a:endParaRPr sz="2000" b="1">
              <a:solidFill>
                <a:schemeClr val="lt1"/>
              </a:solidFill>
              <a:latin typeface="Nunito"/>
              <a:ea typeface="Nunito"/>
              <a:cs typeface="Nunito"/>
              <a:sym typeface="Nunito"/>
            </a:endParaRPr>
          </a:p>
        </p:txBody>
      </p:sp>
      <p:sp>
        <p:nvSpPr>
          <p:cNvPr id="380" name="Google Shape;380;p26"/>
          <p:cNvSpPr txBox="1"/>
          <p:nvPr/>
        </p:nvSpPr>
        <p:spPr>
          <a:xfrm>
            <a:off x="823775" y="914175"/>
            <a:ext cx="7383600" cy="208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GB" b="1" u="sng">
                <a:solidFill>
                  <a:schemeClr val="lt1"/>
                </a:solidFill>
                <a:latin typeface="Nunito"/>
                <a:ea typeface="Nunito"/>
                <a:cs typeface="Nunito"/>
                <a:sym typeface="Nunito"/>
              </a:rPr>
              <a:t>Facts:</a:t>
            </a:r>
            <a:endParaRPr b="1" u="sng">
              <a:solidFill>
                <a:schemeClr val="lt1"/>
              </a:solidFill>
              <a:latin typeface="Nunito"/>
              <a:ea typeface="Nunito"/>
              <a:cs typeface="Nunito"/>
              <a:sym typeface="Nunito"/>
            </a:endParaRPr>
          </a:p>
          <a:p>
            <a:pPr marL="0" lvl="0" indent="0" algn="l" rtl="0">
              <a:lnSpc>
                <a:spcPct val="150000"/>
              </a:lnSpc>
              <a:spcBef>
                <a:spcPts val="0"/>
              </a:spcBef>
              <a:spcAft>
                <a:spcPts val="0"/>
              </a:spcAft>
              <a:buNone/>
            </a:pPr>
            <a:r>
              <a:rPr lang="en-GB">
                <a:solidFill>
                  <a:schemeClr val="lt1"/>
                </a:solidFill>
                <a:latin typeface="Nunito"/>
                <a:ea typeface="Nunito"/>
                <a:cs typeface="Nunito"/>
                <a:sym typeface="Nunito"/>
              </a:rPr>
              <a:t>The average length of stay per guest is 4.2 nights</a:t>
            </a:r>
            <a:endParaRPr>
              <a:solidFill>
                <a:schemeClr val="lt1"/>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a:p>
            <a:pPr marL="0" lvl="0" indent="0" algn="l" rtl="0">
              <a:lnSpc>
                <a:spcPct val="150000"/>
              </a:lnSpc>
              <a:spcBef>
                <a:spcPts val="0"/>
              </a:spcBef>
              <a:spcAft>
                <a:spcPts val="0"/>
              </a:spcAft>
              <a:buNone/>
            </a:pPr>
            <a:r>
              <a:rPr lang="en-GB" b="1" u="sng">
                <a:solidFill>
                  <a:schemeClr val="lt1"/>
                </a:solidFill>
                <a:latin typeface="Nunito"/>
                <a:ea typeface="Nunito"/>
                <a:cs typeface="Nunito"/>
                <a:sym typeface="Nunito"/>
              </a:rPr>
              <a:t>Assumptions: </a:t>
            </a:r>
            <a:endParaRPr b="1" u="sng">
              <a:solidFill>
                <a:schemeClr val="lt1"/>
              </a:solidFill>
              <a:latin typeface="Nunito"/>
              <a:ea typeface="Nunito"/>
              <a:cs typeface="Nunito"/>
              <a:sym typeface="Nunito"/>
            </a:endParaRPr>
          </a:p>
          <a:p>
            <a:pPr marL="457200" lvl="0" indent="-317500" algn="l" rtl="0">
              <a:lnSpc>
                <a:spcPct val="115000"/>
              </a:lnSpc>
              <a:spcBef>
                <a:spcPts val="0"/>
              </a:spcBef>
              <a:spcAft>
                <a:spcPts val="0"/>
              </a:spcAft>
              <a:buClr>
                <a:schemeClr val="lt1"/>
              </a:buClr>
              <a:buSzPts val="1400"/>
              <a:buFont typeface="Nunito"/>
              <a:buAutoNum type="arabicPeriod"/>
            </a:pPr>
            <a:r>
              <a:rPr lang="en-GB">
                <a:solidFill>
                  <a:schemeClr val="lt1"/>
                </a:solidFill>
                <a:latin typeface="Nunito"/>
                <a:ea typeface="Nunito"/>
                <a:cs typeface="Nunito"/>
                <a:sym typeface="Nunito"/>
              </a:rPr>
              <a:t>We assume each property has 4.2 days as an average </a:t>
            </a:r>
            <a:r>
              <a:rPr lang="en-GB">
                <a:solidFill>
                  <a:schemeClr val="lt1"/>
                </a:solidFill>
                <a:latin typeface="Nunito"/>
                <a:ea typeface="Nunito"/>
                <a:cs typeface="Nunito"/>
                <a:sym typeface="Nunito"/>
              </a:rPr>
              <a:t>lengths</a:t>
            </a:r>
            <a:r>
              <a:rPr lang="en-GB">
                <a:solidFill>
                  <a:schemeClr val="lt1"/>
                </a:solidFill>
                <a:latin typeface="Nunito"/>
                <a:ea typeface="Nunito"/>
                <a:cs typeface="Nunito"/>
                <a:sym typeface="Nunito"/>
              </a:rPr>
              <a:t> of stay per booking</a:t>
            </a:r>
            <a:endParaRPr>
              <a:solidFill>
                <a:schemeClr val="lt1"/>
              </a:solidFill>
              <a:latin typeface="Nunito"/>
              <a:ea typeface="Nunito"/>
              <a:cs typeface="Nunito"/>
              <a:sym typeface="Nunito"/>
            </a:endParaRPr>
          </a:p>
          <a:p>
            <a:pPr marL="457200" lvl="0" indent="-317500" algn="l" rtl="0">
              <a:lnSpc>
                <a:spcPct val="115000"/>
              </a:lnSpc>
              <a:spcBef>
                <a:spcPts val="0"/>
              </a:spcBef>
              <a:spcAft>
                <a:spcPts val="0"/>
              </a:spcAft>
              <a:buClr>
                <a:schemeClr val="lt1"/>
              </a:buClr>
              <a:buSzPts val="1400"/>
              <a:buFont typeface="Nunito"/>
              <a:buAutoNum type="arabicPeriod"/>
            </a:pPr>
            <a:r>
              <a:rPr lang="en-GB">
                <a:solidFill>
                  <a:schemeClr val="lt1"/>
                </a:solidFill>
                <a:latin typeface="Nunito"/>
                <a:ea typeface="Nunito"/>
                <a:cs typeface="Nunito"/>
                <a:sym typeface="Nunito"/>
              </a:rPr>
              <a:t>We assume the review rate to be 0.5</a:t>
            </a:r>
            <a:endParaRPr>
              <a:solidFill>
                <a:schemeClr val="lt1"/>
              </a:solidFill>
              <a:latin typeface="Nunito"/>
              <a:ea typeface="Nunito"/>
              <a:cs typeface="Nunito"/>
              <a:sym typeface="Nunito"/>
            </a:endParaRPr>
          </a:p>
          <a:p>
            <a:pPr marL="457200" lvl="0" indent="-317500" algn="l" rtl="0">
              <a:lnSpc>
                <a:spcPct val="115000"/>
              </a:lnSpc>
              <a:spcBef>
                <a:spcPts val="0"/>
              </a:spcBef>
              <a:spcAft>
                <a:spcPts val="0"/>
              </a:spcAft>
              <a:buClr>
                <a:schemeClr val="lt1"/>
              </a:buClr>
              <a:buSzPts val="1400"/>
              <a:buFont typeface="Nunito"/>
              <a:buAutoNum type="arabicPeriod"/>
            </a:pPr>
            <a:r>
              <a:rPr lang="en-GB">
                <a:solidFill>
                  <a:schemeClr val="lt1"/>
                </a:solidFill>
                <a:latin typeface="Nunito"/>
                <a:ea typeface="Nunito"/>
                <a:cs typeface="Nunito"/>
                <a:sym typeface="Nunito"/>
              </a:rPr>
              <a:t>We assume the maximum occupancy rate is 0.95</a:t>
            </a:r>
            <a:endParaRPr>
              <a:solidFill>
                <a:schemeClr val="lt1"/>
              </a:solidFill>
              <a:latin typeface="Nunito"/>
              <a:ea typeface="Nunito"/>
              <a:cs typeface="Nunito"/>
              <a:sym typeface="Nunito"/>
            </a:endParaRPr>
          </a:p>
        </p:txBody>
      </p:sp>
      <p:pic>
        <p:nvPicPr>
          <p:cNvPr id="381" name="Google Shape;381;p26"/>
          <p:cNvPicPr preferRelativeResize="0"/>
          <p:nvPr/>
        </p:nvPicPr>
        <p:blipFill>
          <a:blip r:embed="rId1"/>
          <a:stretch>
            <a:fillRect/>
          </a:stretch>
        </p:blipFill>
        <p:spPr>
          <a:xfrm>
            <a:off x="961575" y="3070100"/>
            <a:ext cx="5405676" cy="899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85" name="Shape 385"/>
        <p:cNvGrpSpPr/>
        <p:nvPr/>
      </p:nvGrpSpPr>
      <p:grpSpPr>
        <a:xfrm>
          <a:off x="0" y="0"/>
          <a:ext cx="0" cy="0"/>
          <a:chOff x="0" y="0"/>
          <a:chExt cx="0" cy="0"/>
        </a:xfrm>
      </p:grpSpPr>
      <p:sp>
        <p:nvSpPr>
          <p:cNvPr id="386" name="Google Shape;386;p27"/>
          <p:cNvSpPr txBox="1"/>
          <p:nvPr/>
        </p:nvSpPr>
        <p:spPr>
          <a:xfrm>
            <a:off x="642925" y="296250"/>
            <a:ext cx="5314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chemeClr val="lt1"/>
                </a:solidFill>
                <a:latin typeface="Nunito"/>
                <a:ea typeface="Nunito"/>
                <a:cs typeface="Nunito"/>
                <a:sym typeface="Nunito"/>
              </a:rPr>
              <a:t>Relation between Price and Demand </a:t>
            </a:r>
            <a:endParaRPr sz="2000" b="1">
              <a:solidFill>
                <a:schemeClr val="lt1"/>
              </a:solidFill>
              <a:latin typeface="Nunito"/>
              <a:ea typeface="Nunito"/>
              <a:cs typeface="Nunito"/>
              <a:sym typeface="Nunito"/>
            </a:endParaRPr>
          </a:p>
        </p:txBody>
      </p:sp>
      <p:pic>
        <p:nvPicPr>
          <p:cNvPr id="387" name="Google Shape;387;p27"/>
          <p:cNvPicPr preferRelativeResize="0"/>
          <p:nvPr/>
        </p:nvPicPr>
        <p:blipFill>
          <a:blip r:embed="rId1"/>
          <a:stretch>
            <a:fillRect/>
          </a:stretch>
        </p:blipFill>
        <p:spPr>
          <a:xfrm>
            <a:off x="76200" y="1192400"/>
            <a:ext cx="2969025" cy="2002200"/>
          </a:xfrm>
          <a:prstGeom prst="rect">
            <a:avLst/>
          </a:prstGeom>
          <a:noFill/>
          <a:ln>
            <a:noFill/>
          </a:ln>
        </p:spPr>
      </p:pic>
      <p:pic>
        <p:nvPicPr>
          <p:cNvPr id="388" name="Google Shape;388;p27"/>
          <p:cNvPicPr preferRelativeResize="0"/>
          <p:nvPr/>
        </p:nvPicPr>
        <p:blipFill>
          <a:blip r:embed="rId2"/>
          <a:stretch>
            <a:fillRect/>
          </a:stretch>
        </p:blipFill>
        <p:spPr>
          <a:xfrm>
            <a:off x="3020599" y="1192400"/>
            <a:ext cx="3027399" cy="2002200"/>
          </a:xfrm>
          <a:prstGeom prst="rect">
            <a:avLst/>
          </a:prstGeom>
          <a:noFill/>
          <a:ln>
            <a:noFill/>
          </a:ln>
        </p:spPr>
      </p:pic>
      <p:pic>
        <p:nvPicPr>
          <p:cNvPr id="389" name="Google Shape;389;p27"/>
          <p:cNvPicPr preferRelativeResize="0"/>
          <p:nvPr/>
        </p:nvPicPr>
        <p:blipFill>
          <a:blip r:embed="rId3"/>
          <a:stretch>
            <a:fillRect/>
          </a:stretch>
        </p:blipFill>
        <p:spPr>
          <a:xfrm>
            <a:off x="6048000" y="1192400"/>
            <a:ext cx="3023873" cy="2002200"/>
          </a:xfrm>
          <a:prstGeom prst="rect">
            <a:avLst/>
          </a:prstGeom>
          <a:noFill/>
          <a:ln>
            <a:noFill/>
          </a:ln>
        </p:spPr>
      </p:pic>
      <p:sp>
        <p:nvSpPr>
          <p:cNvPr id="390" name="Google Shape;390;p27"/>
          <p:cNvSpPr txBox="1"/>
          <p:nvPr/>
        </p:nvSpPr>
        <p:spPr>
          <a:xfrm>
            <a:off x="1014650" y="3365375"/>
            <a:ext cx="182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Nunito"/>
                <a:ea typeface="Nunito"/>
                <a:cs typeface="Nunito"/>
                <a:sym typeface="Nunito"/>
              </a:rPr>
              <a:t>Cluster 1</a:t>
            </a:r>
            <a:endParaRPr b="1">
              <a:latin typeface="Nunito"/>
              <a:ea typeface="Nunito"/>
              <a:cs typeface="Nunito"/>
              <a:sym typeface="Nunito"/>
            </a:endParaRPr>
          </a:p>
        </p:txBody>
      </p:sp>
      <p:sp>
        <p:nvSpPr>
          <p:cNvPr id="391" name="Google Shape;391;p27"/>
          <p:cNvSpPr txBox="1"/>
          <p:nvPr/>
        </p:nvSpPr>
        <p:spPr>
          <a:xfrm>
            <a:off x="4194275" y="3365375"/>
            <a:ext cx="182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Nunito"/>
                <a:ea typeface="Nunito"/>
                <a:cs typeface="Nunito"/>
                <a:sym typeface="Nunito"/>
              </a:rPr>
              <a:t>Cluster 2</a:t>
            </a:r>
            <a:endParaRPr b="1">
              <a:latin typeface="Nunito"/>
              <a:ea typeface="Nunito"/>
              <a:cs typeface="Nunito"/>
              <a:sym typeface="Nunito"/>
            </a:endParaRPr>
          </a:p>
        </p:txBody>
      </p:sp>
      <p:sp>
        <p:nvSpPr>
          <p:cNvPr id="392" name="Google Shape;392;p27"/>
          <p:cNvSpPr txBox="1"/>
          <p:nvPr/>
        </p:nvSpPr>
        <p:spPr>
          <a:xfrm>
            <a:off x="7301900" y="3365375"/>
            <a:ext cx="182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Nunito"/>
                <a:ea typeface="Nunito"/>
                <a:cs typeface="Nunito"/>
                <a:sym typeface="Nunito"/>
              </a:rPr>
              <a:t>Cluster 3</a:t>
            </a:r>
            <a:endParaRPr b="1">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96" name="Shape 396"/>
        <p:cNvGrpSpPr/>
        <p:nvPr/>
      </p:nvGrpSpPr>
      <p:grpSpPr>
        <a:xfrm>
          <a:off x="0" y="0"/>
          <a:ext cx="0" cy="0"/>
          <a:chOff x="0" y="0"/>
          <a:chExt cx="0" cy="0"/>
        </a:xfrm>
      </p:grpSpPr>
      <p:sp>
        <p:nvSpPr>
          <p:cNvPr id="397" name="Google Shape;397;p28"/>
          <p:cNvSpPr txBox="1"/>
          <p:nvPr/>
        </p:nvSpPr>
        <p:spPr>
          <a:xfrm>
            <a:off x="642925" y="296250"/>
            <a:ext cx="5314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chemeClr val="lt1"/>
                </a:solidFill>
                <a:latin typeface="Nunito"/>
                <a:ea typeface="Nunito"/>
                <a:cs typeface="Nunito"/>
                <a:sym typeface="Nunito"/>
              </a:rPr>
              <a:t>Optimal Price &amp; Maximum Profit</a:t>
            </a:r>
            <a:endParaRPr sz="2000" b="1">
              <a:solidFill>
                <a:schemeClr val="lt1"/>
              </a:solidFill>
              <a:latin typeface="Nunito"/>
              <a:ea typeface="Nunito"/>
              <a:cs typeface="Nunito"/>
              <a:sym typeface="Nunito"/>
            </a:endParaRPr>
          </a:p>
        </p:txBody>
      </p:sp>
      <p:pic>
        <p:nvPicPr>
          <p:cNvPr id="398" name="Google Shape;398;p28"/>
          <p:cNvPicPr preferRelativeResize="0"/>
          <p:nvPr/>
        </p:nvPicPr>
        <p:blipFill>
          <a:blip r:embed="rId1"/>
          <a:stretch>
            <a:fillRect/>
          </a:stretch>
        </p:blipFill>
        <p:spPr>
          <a:xfrm>
            <a:off x="0" y="1212500"/>
            <a:ext cx="3053950" cy="2024350"/>
          </a:xfrm>
          <a:prstGeom prst="rect">
            <a:avLst/>
          </a:prstGeom>
          <a:noFill/>
          <a:ln>
            <a:noFill/>
          </a:ln>
        </p:spPr>
      </p:pic>
      <p:pic>
        <p:nvPicPr>
          <p:cNvPr id="399" name="Google Shape;399;p28"/>
          <p:cNvPicPr preferRelativeResize="0"/>
          <p:nvPr/>
        </p:nvPicPr>
        <p:blipFill>
          <a:blip r:embed="rId2"/>
          <a:stretch>
            <a:fillRect/>
          </a:stretch>
        </p:blipFill>
        <p:spPr>
          <a:xfrm>
            <a:off x="3053950" y="1212500"/>
            <a:ext cx="3095253" cy="2024350"/>
          </a:xfrm>
          <a:prstGeom prst="rect">
            <a:avLst/>
          </a:prstGeom>
          <a:noFill/>
          <a:ln>
            <a:noFill/>
          </a:ln>
        </p:spPr>
      </p:pic>
      <p:pic>
        <p:nvPicPr>
          <p:cNvPr id="400" name="Google Shape;400;p28"/>
          <p:cNvPicPr preferRelativeResize="0"/>
          <p:nvPr/>
        </p:nvPicPr>
        <p:blipFill>
          <a:blip r:embed="rId3"/>
          <a:stretch>
            <a:fillRect/>
          </a:stretch>
        </p:blipFill>
        <p:spPr>
          <a:xfrm>
            <a:off x="6149200" y="1212500"/>
            <a:ext cx="2994800" cy="2024350"/>
          </a:xfrm>
          <a:prstGeom prst="rect">
            <a:avLst/>
          </a:prstGeom>
          <a:noFill/>
          <a:ln>
            <a:noFill/>
          </a:ln>
        </p:spPr>
      </p:pic>
      <p:sp>
        <p:nvSpPr>
          <p:cNvPr id="401" name="Google Shape;401;p28"/>
          <p:cNvSpPr txBox="1"/>
          <p:nvPr/>
        </p:nvSpPr>
        <p:spPr>
          <a:xfrm>
            <a:off x="938450" y="3365375"/>
            <a:ext cx="182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Nunito"/>
                <a:ea typeface="Nunito"/>
                <a:cs typeface="Nunito"/>
                <a:sym typeface="Nunito"/>
              </a:rPr>
              <a:t>Cluster 1</a:t>
            </a:r>
            <a:endParaRPr b="1">
              <a:latin typeface="Nunito"/>
              <a:ea typeface="Nunito"/>
              <a:cs typeface="Nunito"/>
              <a:sym typeface="Nunito"/>
            </a:endParaRPr>
          </a:p>
        </p:txBody>
      </p:sp>
      <p:sp>
        <p:nvSpPr>
          <p:cNvPr id="402" name="Google Shape;402;p28"/>
          <p:cNvSpPr txBox="1"/>
          <p:nvPr/>
        </p:nvSpPr>
        <p:spPr>
          <a:xfrm>
            <a:off x="4118075" y="3365375"/>
            <a:ext cx="182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Nunito"/>
                <a:ea typeface="Nunito"/>
                <a:cs typeface="Nunito"/>
                <a:sym typeface="Nunito"/>
              </a:rPr>
              <a:t>Cluster 2</a:t>
            </a:r>
            <a:endParaRPr b="1">
              <a:latin typeface="Nunito"/>
              <a:ea typeface="Nunito"/>
              <a:cs typeface="Nunito"/>
              <a:sym typeface="Nunito"/>
            </a:endParaRPr>
          </a:p>
        </p:txBody>
      </p:sp>
      <p:sp>
        <p:nvSpPr>
          <p:cNvPr id="403" name="Google Shape;403;p28"/>
          <p:cNvSpPr txBox="1"/>
          <p:nvPr/>
        </p:nvSpPr>
        <p:spPr>
          <a:xfrm>
            <a:off x="7225700" y="3365375"/>
            <a:ext cx="182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Nunito"/>
                <a:ea typeface="Nunito"/>
                <a:cs typeface="Nunito"/>
                <a:sym typeface="Nunito"/>
              </a:rPr>
              <a:t>Cluster 3</a:t>
            </a:r>
            <a:endParaRPr b="1">
              <a:latin typeface="Nunito"/>
              <a:ea typeface="Nunito"/>
              <a:cs typeface="Nunito"/>
              <a:sym typeface="Nunito"/>
            </a:endParaRPr>
          </a:p>
        </p:txBody>
      </p:sp>
      <p:sp>
        <p:nvSpPr>
          <p:cNvPr id="404" name="Google Shape;404;p28"/>
          <p:cNvSpPr txBox="1"/>
          <p:nvPr/>
        </p:nvSpPr>
        <p:spPr>
          <a:xfrm>
            <a:off x="655475" y="3802975"/>
            <a:ext cx="217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990000"/>
                </a:solidFill>
                <a:latin typeface="Nunito"/>
                <a:ea typeface="Nunito"/>
                <a:cs typeface="Nunito"/>
                <a:sym typeface="Nunito"/>
              </a:rPr>
              <a:t>Priced @ around $200</a:t>
            </a:r>
            <a:endParaRPr b="1">
              <a:solidFill>
                <a:srgbClr val="990000"/>
              </a:solidFill>
              <a:latin typeface="Nunito"/>
              <a:ea typeface="Nunito"/>
              <a:cs typeface="Nunito"/>
              <a:sym typeface="Nunito"/>
            </a:endParaRPr>
          </a:p>
        </p:txBody>
      </p:sp>
      <p:sp>
        <p:nvSpPr>
          <p:cNvPr id="405" name="Google Shape;405;p28"/>
          <p:cNvSpPr txBox="1"/>
          <p:nvPr/>
        </p:nvSpPr>
        <p:spPr>
          <a:xfrm>
            <a:off x="3703475" y="3802975"/>
            <a:ext cx="217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990000"/>
                </a:solidFill>
                <a:latin typeface="Nunito"/>
                <a:ea typeface="Nunito"/>
                <a:cs typeface="Nunito"/>
                <a:sym typeface="Nunito"/>
              </a:rPr>
              <a:t>Priced @ around $800</a:t>
            </a:r>
            <a:endParaRPr b="1">
              <a:solidFill>
                <a:srgbClr val="990000"/>
              </a:solidFill>
              <a:latin typeface="Nunito"/>
              <a:ea typeface="Nunito"/>
              <a:cs typeface="Nunito"/>
              <a:sym typeface="Nunito"/>
            </a:endParaRPr>
          </a:p>
        </p:txBody>
      </p:sp>
      <p:sp>
        <p:nvSpPr>
          <p:cNvPr id="406" name="Google Shape;406;p28"/>
          <p:cNvSpPr txBox="1"/>
          <p:nvPr/>
        </p:nvSpPr>
        <p:spPr>
          <a:xfrm>
            <a:off x="6751475" y="3802975"/>
            <a:ext cx="217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990000"/>
                </a:solidFill>
                <a:latin typeface="Nunito"/>
                <a:ea typeface="Nunito"/>
                <a:cs typeface="Nunito"/>
                <a:sym typeface="Nunito"/>
              </a:rPr>
              <a:t>Priced @ around $300</a:t>
            </a:r>
            <a:endParaRPr b="1">
              <a:solidFill>
                <a:srgbClr val="990000"/>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10" name="Shape 410"/>
        <p:cNvGrpSpPr/>
        <p:nvPr/>
      </p:nvGrpSpPr>
      <p:grpSpPr>
        <a:xfrm>
          <a:off x="0" y="0"/>
          <a:ext cx="0" cy="0"/>
          <a:chOff x="0" y="0"/>
          <a:chExt cx="0" cy="0"/>
        </a:xfrm>
      </p:grpSpPr>
      <p:sp>
        <p:nvSpPr>
          <p:cNvPr id="411" name="Google Shape;411;p29"/>
          <p:cNvSpPr txBox="1"/>
          <p:nvPr/>
        </p:nvSpPr>
        <p:spPr>
          <a:xfrm>
            <a:off x="642925" y="296250"/>
            <a:ext cx="7375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chemeClr val="lt1"/>
                </a:solidFill>
                <a:latin typeface="Nunito"/>
                <a:ea typeface="Nunito"/>
                <a:cs typeface="Nunito"/>
                <a:sym typeface="Nunito"/>
              </a:rPr>
              <a:t>Main drivers -- Feature Importance (Top 3 drivers)</a:t>
            </a:r>
            <a:endParaRPr sz="2000" b="1">
              <a:solidFill>
                <a:schemeClr val="lt1"/>
              </a:solidFill>
              <a:latin typeface="Nunito"/>
              <a:ea typeface="Nunito"/>
              <a:cs typeface="Nunito"/>
              <a:sym typeface="Nunito"/>
            </a:endParaRPr>
          </a:p>
        </p:txBody>
      </p:sp>
      <p:sp>
        <p:nvSpPr>
          <p:cNvPr id="412" name="Google Shape;412;p29"/>
          <p:cNvSpPr txBox="1"/>
          <p:nvPr/>
        </p:nvSpPr>
        <p:spPr>
          <a:xfrm>
            <a:off x="938450" y="3365375"/>
            <a:ext cx="182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Nunito"/>
                <a:ea typeface="Nunito"/>
                <a:cs typeface="Nunito"/>
                <a:sym typeface="Nunito"/>
              </a:rPr>
              <a:t>Cluster 1</a:t>
            </a:r>
            <a:endParaRPr b="1">
              <a:latin typeface="Nunito"/>
              <a:ea typeface="Nunito"/>
              <a:cs typeface="Nunito"/>
              <a:sym typeface="Nunito"/>
            </a:endParaRPr>
          </a:p>
        </p:txBody>
      </p:sp>
      <p:sp>
        <p:nvSpPr>
          <p:cNvPr id="413" name="Google Shape;413;p29"/>
          <p:cNvSpPr txBox="1"/>
          <p:nvPr/>
        </p:nvSpPr>
        <p:spPr>
          <a:xfrm>
            <a:off x="4118075" y="3365375"/>
            <a:ext cx="182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Nunito"/>
                <a:ea typeface="Nunito"/>
                <a:cs typeface="Nunito"/>
                <a:sym typeface="Nunito"/>
              </a:rPr>
              <a:t>Cluster 2</a:t>
            </a:r>
            <a:endParaRPr b="1">
              <a:latin typeface="Nunito"/>
              <a:ea typeface="Nunito"/>
              <a:cs typeface="Nunito"/>
              <a:sym typeface="Nunito"/>
            </a:endParaRPr>
          </a:p>
        </p:txBody>
      </p:sp>
      <p:sp>
        <p:nvSpPr>
          <p:cNvPr id="414" name="Google Shape;414;p29"/>
          <p:cNvSpPr txBox="1"/>
          <p:nvPr/>
        </p:nvSpPr>
        <p:spPr>
          <a:xfrm>
            <a:off x="7225700" y="3365375"/>
            <a:ext cx="182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Nunito"/>
                <a:ea typeface="Nunito"/>
                <a:cs typeface="Nunito"/>
                <a:sym typeface="Nunito"/>
              </a:rPr>
              <a:t>Cluster 3</a:t>
            </a:r>
            <a:endParaRPr b="1">
              <a:latin typeface="Nunito"/>
              <a:ea typeface="Nunito"/>
              <a:cs typeface="Nunito"/>
              <a:sym typeface="Nunito"/>
            </a:endParaRPr>
          </a:p>
        </p:txBody>
      </p:sp>
      <p:pic>
        <p:nvPicPr>
          <p:cNvPr id="415" name="Google Shape;415;p29"/>
          <p:cNvPicPr preferRelativeResize="0"/>
          <p:nvPr/>
        </p:nvPicPr>
        <p:blipFill>
          <a:blip r:embed="rId1"/>
          <a:stretch>
            <a:fillRect/>
          </a:stretch>
        </p:blipFill>
        <p:spPr>
          <a:xfrm>
            <a:off x="591000" y="986300"/>
            <a:ext cx="2138441" cy="2295600"/>
          </a:xfrm>
          <a:prstGeom prst="rect">
            <a:avLst/>
          </a:prstGeom>
          <a:noFill/>
          <a:ln>
            <a:noFill/>
          </a:ln>
        </p:spPr>
      </p:pic>
      <p:sp>
        <p:nvSpPr>
          <p:cNvPr id="416" name="Google Shape;416;p29"/>
          <p:cNvSpPr txBox="1"/>
          <p:nvPr/>
        </p:nvSpPr>
        <p:spPr>
          <a:xfrm>
            <a:off x="786050" y="3670175"/>
            <a:ext cx="1743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990000"/>
                </a:solidFill>
                <a:latin typeface="Nunito"/>
                <a:ea typeface="Nunito"/>
                <a:cs typeface="Nunito"/>
                <a:sym typeface="Nunito"/>
              </a:rPr>
              <a:t>Cleaning</a:t>
            </a:r>
            <a:r>
              <a:rPr lang="en-GB" b="1">
                <a:solidFill>
                  <a:srgbClr val="990000"/>
                </a:solidFill>
                <a:latin typeface="Nunito"/>
                <a:ea typeface="Nunito"/>
                <a:cs typeface="Nunito"/>
                <a:sym typeface="Nunito"/>
              </a:rPr>
              <a:t> fee</a:t>
            </a:r>
            <a:endParaRPr b="1">
              <a:solidFill>
                <a:srgbClr val="990000"/>
              </a:solidFill>
              <a:latin typeface="Nunito"/>
              <a:ea typeface="Nunito"/>
              <a:cs typeface="Nunito"/>
              <a:sym typeface="Nunito"/>
            </a:endParaRPr>
          </a:p>
          <a:p>
            <a:pPr marL="0" lvl="0" indent="0" algn="l" rtl="0">
              <a:spcBef>
                <a:spcPts val="0"/>
              </a:spcBef>
              <a:spcAft>
                <a:spcPts val="0"/>
              </a:spcAft>
              <a:buNone/>
            </a:pPr>
            <a:r>
              <a:rPr lang="en-GB" b="1">
                <a:solidFill>
                  <a:srgbClr val="990000"/>
                </a:solidFill>
                <a:latin typeface="Nunito"/>
                <a:ea typeface="Nunito"/>
                <a:cs typeface="Nunito"/>
                <a:sym typeface="Nunito"/>
              </a:rPr>
              <a:t>Room_type</a:t>
            </a:r>
            <a:endParaRPr b="1">
              <a:solidFill>
                <a:srgbClr val="990000"/>
              </a:solidFill>
              <a:latin typeface="Nunito"/>
              <a:ea typeface="Nunito"/>
              <a:cs typeface="Nunito"/>
              <a:sym typeface="Nunito"/>
            </a:endParaRPr>
          </a:p>
          <a:p>
            <a:pPr marL="0" lvl="0" indent="0" algn="l" rtl="0">
              <a:spcBef>
                <a:spcPts val="0"/>
              </a:spcBef>
              <a:spcAft>
                <a:spcPts val="0"/>
              </a:spcAft>
              <a:buNone/>
            </a:pPr>
            <a:r>
              <a:rPr lang="en-GB" b="1">
                <a:solidFill>
                  <a:srgbClr val="990000"/>
                </a:solidFill>
                <a:latin typeface="Nunito"/>
                <a:ea typeface="Nunito"/>
                <a:cs typeface="Nunito"/>
                <a:sym typeface="Nunito"/>
              </a:rPr>
              <a:t>Bathrooms</a:t>
            </a:r>
            <a:endParaRPr b="1">
              <a:solidFill>
                <a:srgbClr val="990000"/>
              </a:solidFill>
              <a:latin typeface="Nunito"/>
              <a:ea typeface="Nunito"/>
              <a:cs typeface="Nunito"/>
              <a:sym typeface="Nunito"/>
            </a:endParaRPr>
          </a:p>
        </p:txBody>
      </p:sp>
      <p:sp>
        <p:nvSpPr>
          <p:cNvPr id="417" name="Google Shape;417;p29"/>
          <p:cNvSpPr txBox="1"/>
          <p:nvPr/>
        </p:nvSpPr>
        <p:spPr>
          <a:xfrm>
            <a:off x="3765550" y="3670175"/>
            <a:ext cx="1743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990000"/>
                </a:solidFill>
                <a:latin typeface="Nunito"/>
                <a:ea typeface="Nunito"/>
                <a:cs typeface="Nunito"/>
                <a:sym typeface="Nunito"/>
              </a:rPr>
              <a:t>Minimum nights</a:t>
            </a:r>
            <a:endParaRPr b="1">
              <a:solidFill>
                <a:srgbClr val="990000"/>
              </a:solidFill>
              <a:latin typeface="Nunito"/>
              <a:ea typeface="Nunito"/>
              <a:cs typeface="Nunito"/>
              <a:sym typeface="Nunito"/>
            </a:endParaRPr>
          </a:p>
          <a:p>
            <a:pPr marL="0" lvl="0" indent="0" algn="l" rtl="0">
              <a:spcBef>
                <a:spcPts val="0"/>
              </a:spcBef>
              <a:spcAft>
                <a:spcPts val="0"/>
              </a:spcAft>
              <a:buNone/>
            </a:pPr>
            <a:r>
              <a:rPr lang="en-GB" b="1">
                <a:solidFill>
                  <a:srgbClr val="990000"/>
                </a:solidFill>
                <a:latin typeface="Nunito"/>
                <a:ea typeface="Nunito"/>
                <a:cs typeface="Nunito"/>
                <a:sym typeface="Nunito"/>
              </a:rPr>
              <a:t>Bedrooms</a:t>
            </a:r>
            <a:endParaRPr b="1">
              <a:solidFill>
                <a:srgbClr val="990000"/>
              </a:solidFill>
              <a:latin typeface="Nunito"/>
              <a:ea typeface="Nunito"/>
              <a:cs typeface="Nunito"/>
              <a:sym typeface="Nunito"/>
            </a:endParaRPr>
          </a:p>
          <a:p>
            <a:pPr marL="0" lvl="0" indent="0" algn="l" rtl="0">
              <a:spcBef>
                <a:spcPts val="0"/>
              </a:spcBef>
              <a:spcAft>
                <a:spcPts val="0"/>
              </a:spcAft>
              <a:buNone/>
            </a:pPr>
            <a:r>
              <a:rPr lang="en-GB" b="1">
                <a:solidFill>
                  <a:srgbClr val="990000"/>
                </a:solidFill>
                <a:latin typeface="Nunito"/>
                <a:ea typeface="Nunito"/>
                <a:cs typeface="Nunito"/>
                <a:sym typeface="Nunito"/>
              </a:rPr>
              <a:t>Bathrooms</a:t>
            </a:r>
            <a:r>
              <a:rPr lang="en-GB" b="1">
                <a:solidFill>
                  <a:srgbClr val="990000"/>
                </a:solidFill>
                <a:latin typeface="Nunito"/>
                <a:ea typeface="Nunito"/>
                <a:cs typeface="Nunito"/>
                <a:sym typeface="Nunito"/>
              </a:rPr>
              <a:t> </a:t>
            </a:r>
            <a:endParaRPr b="1">
              <a:solidFill>
                <a:srgbClr val="990000"/>
              </a:solidFill>
              <a:latin typeface="Nunito"/>
              <a:ea typeface="Nunito"/>
              <a:cs typeface="Nunito"/>
              <a:sym typeface="Nunito"/>
            </a:endParaRPr>
          </a:p>
        </p:txBody>
      </p:sp>
      <p:sp>
        <p:nvSpPr>
          <p:cNvPr id="418" name="Google Shape;418;p29"/>
          <p:cNvSpPr txBox="1"/>
          <p:nvPr/>
        </p:nvSpPr>
        <p:spPr>
          <a:xfrm>
            <a:off x="6470000" y="3670175"/>
            <a:ext cx="2536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990000"/>
                </a:solidFill>
                <a:latin typeface="Nunito"/>
                <a:ea typeface="Nunito"/>
                <a:cs typeface="Nunito"/>
                <a:sym typeface="Nunito"/>
              </a:rPr>
              <a:t>Room_type</a:t>
            </a:r>
            <a:endParaRPr b="1">
              <a:solidFill>
                <a:srgbClr val="990000"/>
              </a:solidFill>
              <a:latin typeface="Nunito"/>
              <a:ea typeface="Nunito"/>
              <a:cs typeface="Nunito"/>
              <a:sym typeface="Nunito"/>
            </a:endParaRPr>
          </a:p>
          <a:p>
            <a:pPr marL="0" lvl="0" indent="0" algn="l" rtl="0">
              <a:spcBef>
                <a:spcPts val="0"/>
              </a:spcBef>
              <a:spcAft>
                <a:spcPts val="0"/>
              </a:spcAft>
              <a:buNone/>
            </a:pPr>
            <a:r>
              <a:rPr lang="en-GB" b="1">
                <a:solidFill>
                  <a:srgbClr val="990000"/>
                </a:solidFill>
                <a:latin typeface="Nunito"/>
                <a:ea typeface="Nunito"/>
                <a:cs typeface="Nunito"/>
                <a:sym typeface="Nunito"/>
              </a:rPr>
              <a:t>Cleaning_fee</a:t>
            </a:r>
            <a:endParaRPr b="1">
              <a:solidFill>
                <a:srgbClr val="990000"/>
              </a:solidFill>
              <a:latin typeface="Nunito"/>
              <a:ea typeface="Nunito"/>
              <a:cs typeface="Nunito"/>
              <a:sym typeface="Nunito"/>
            </a:endParaRPr>
          </a:p>
          <a:p>
            <a:pPr marL="0" lvl="0" indent="0" algn="l" rtl="0">
              <a:spcBef>
                <a:spcPts val="0"/>
              </a:spcBef>
              <a:spcAft>
                <a:spcPts val="0"/>
              </a:spcAft>
              <a:buNone/>
            </a:pPr>
            <a:r>
              <a:rPr lang="en-GB" b="1">
                <a:solidFill>
                  <a:srgbClr val="990000"/>
                </a:solidFill>
                <a:latin typeface="Nunito"/>
                <a:ea typeface="Nunito"/>
                <a:cs typeface="Nunito"/>
                <a:sym typeface="Nunito"/>
              </a:rPr>
              <a:t>Estimated_occupancy rate</a:t>
            </a:r>
            <a:endParaRPr b="1">
              <a:solidFill>
                <a:srgbClr val="990000"/>
              </a:solidFill>
              <a:latin typeface="Nunito"/>
              <a:ea typeface="Nunito"/>
              <a:cs typeface="Nunito"/>
              <a:sym typeface="Nunito"/>
            </a:endParaRPr>
          </a:p>
        </p:txBody>
      </p:sp>
      <p:pic>
        <p:nvPicPr>
          <p:cNvPr id="419" name="Google Shape;419;p29"/>
          <p:cNvPicPr preferRelativeResize="0"/>
          <p:nvPr/>
        </p:nvPicPr>
        <p:blipFill>
          <a:blip r:embed="rId2"/>
          <a:stretch>
            <a:fillRect/>
          </a:stretch>
        </p:blipFill>
        <p:spPr>
          <a:xfrm>
            <a:off x="3339050" y="993575"/>
            <a:ext cx="2421459" cy="2295600"/>
          </a:xfrm>
          <a:prstGeom prst="rect">
            <a:avLst/>
          </a:prstGeom>
          <a:noFill/>
          <a:ln>
            <a:noFill/>
          </a:ln>
        </p:spPr>
      </p:pic>
      <p:pic>
        <p:nvPicPr>
          <p:cNvPr id="420" name="Google Shape;420;p29"/>
          <p:cNvPicPr preferRelativeResize="0"/>
          <p:nvPr/>
        </p:nvPicPr>
        <p:blipFill>
          <a:blip r:embed="rId3"/>
          <a:stretch>
            <a:fillRect/>
          </a:stretch>
        </p:blipFill>
        <p:spPr>
          <a:xfrm>
            <a:off x="6141500" y="993575"/>
            <a:ext cx="2475901" cy="2295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24" name="Shape 424"/>
        <p:cNvGrpSpPr/>
        <p:nvPr/>
      </p:nvGrpSpPr>
      <p:grpSpPr>
        <a:xfrm>
          <a:off x="0" y="0"/>
          <a:ext cx="0" cy="0"/>
          <a:chOff x="0" y="0"/>
          <a:chExt cx="0" cy="0"/>
        </a:xfrm>
      </p:grpSpPr>
      <p:sp>
        <p:nvSpPr>
          <p:cNvPr id="425" name="Google Shape;425;p30"/>
          <p:cNvSpPr txBox="1"/>
          <p:nvPr>
            <p:ph type="body" idx="1"/>
          </p:nvPr>
        </p:nvSpPr>
        <p:spPr>
          <a:xfrm>
            <a:off x="3221425" y="1611200"/>
            <a:ext cx="4340100" cy="707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1200"/>
              </a:spcAft>
              <a:buNone/>
            </a:pPr>
            <a:r>
              <a:rPr lang="en-GB" sz="2175" b="1"/>
              <a:t>Evaluation of other strategies and further improvements</a:t>
            </a:r>
            <a:endParaRPr sz="1900" b="1"/>
          </a:p>
        </p:txBody>
      </p:sp>
      <p:sp>
        <p:nvSpPr>
          <p:cNvPr id="426" name="Google Shape;426;p30"/>
          <p:cNvSpPr/>
          <p:nvPr/>
        </p:nvSpPr>
        <p:spPr>
          <a:xfrm>
            <a:off x="2364675" y="1611200"/>
            <a:ext cx="463800" cy="4698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30"/>
          <p:cNvSpPr txBox="1"/>
          <p:nvPr/>
        </p:nvSpPr>
        <p:spPr>
          <a:xfrm>
            <a:off x="2412225" y="1661450"/>
            <a:ext cx="368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latin typeface="Nunito"/>
                <a:ea typeface="Nunito"/>
                <a:cs typeface="Nunito"/>
                <a:sym typeface="Nunito"/>
              </a:rPr>
              <a:t>04</a:t>
            </a:r>
            <a:endParaRPr sz="1200" b="1">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6"/>
                                        </p:tgtEl>
                                        <p:attrNameLst>
                                          <p:attrName>style.visibility</p:attrName>
                                        </p:attrNameLst>
                                      </p:cBhvr>
                                      <p:to>
                                        <p:strVal val="visible"/>
                                      </p:to>
                                    </p:set>
                                    <p:animEffect transition="in" filter="fade">
                                      <p:cBhvr>
                                        <p:cTn id="7" dur="1000"/>
                                        <p:tgtEl>
                                          <p:spTgt spid="426"/>
                                        </p:tgtEl>
                                      </p:cBhvr>
                                    </p:animEffect>
                                  </p:childTnLst>
                                </p:cTn>
                              </p:par>
                              <p:par>
                                <p:cTn id="8" presetID="10" presetClass="entr" presetSubtype="0" fill="hold" nodeType="withEffect">
                                  <p:stCondLst>
                                    <p:cond delay="0"/>
                                  </p:stCondLst>
                                  <p:childTnLst>
                                    <p:set>
                                      <p:cBhvr>
                                        <p:cTn id="9" dur="1" fill="hold">
                                          <p:stCondLst>
                                            <p:cond delay="0"/>
                                          </p:stCondLst>
                                        </p:cTn>
                                        <p:tgtEl>
                                          <p:spTgt spid="427"/>
                                        </p:tgtEl>
                                        <p:attrNameLst>
                                          <p:attrName>style.visibility</p:attrName>
                                        </p:attrNameLst>
                                      </p:cBhvr>
                                      <p:to>
                                        <p:strVal val="visible"/>
                                      </p:to>
                                    </p:set>
                                    <p:animEffect transition="in" filter="fade">
                                      <p:cBhvr>
                                        <p:cTn id="10" dur="1000"/>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31" name="Shape 431"/>
        <p:cNvGrpSpPr/>
        <p:nvPr/>
      </p:nvGrpSpPr>
      <p:grpSpPr>
        <a:xfrm>
          <a:off x="0" y="0"/>
          <a:ext cx="0" cy="0"/>
          <a:chOff x="0" y="0"/>
          <a:chExt cx="0" cy="0"/>
        </a:xfrm>
      </p:grpSpPr>
      <p:sp>
        <p:nvSpPr>
          <p:cNvPr id="432" name="Google Shape;432;p31"/>
          <p:cNvSpPr txBox="1"/>
          <p:nvPr/>
        </p:nvSpPr>
        <p:spPr>
          <a:xfrm>
            <a:off x="713250" y="296250"/>
            <a:ext cx="6218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chemeClr val="lt1"/>
                </a:solidFill>
                <a:latin typeface="Nunito"/>
                <a:ea typeface="Nunito"/>
                <a:cs typeface="Nunito"/>
                <a:sym typeface="Nunito"/>
              </a:rPr>
              <a:t>Evaluation of other Strategies </a:t>
            </a:r>
            <a:endParaRPr sz="2000" b="1">
              <a:solidFill>
                <a:schemeClr val="lt1"/>
              </a:solidFill>
              <a:latin typeface="Nunito"/>
              <a:ea typeface="Nunito"/>
              <a:cs typeface="Nunito"/>
              <a:sym typeface="Nunito"/>
            </a:endParaRPr>
          </a:p>
        </p:txBody>
      </p:sp>
      <p:sp>
        <p:nvSpPr>
          <p:cNvPr id="433" name="Google Shape;433;p31"/>
          <p:cNvSpPr txBox="1"/>
          <p:nvPr/>
        </p:nvSpPr>
        <p:spPr>
          <a:xfrm>
            <a:off x="2933375" y="1186025"/>
            <a:ext cx="1195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latin typeface="Nunito"/>
                <a:ea typeface="Nunito"/>
                <a:cs typeface="Nunito"/>
                <a:sym typeface="Nunito"/>
              </a:rPr>
              <a:t>Pros</a:t>
            </a:r>
            <a:endParaRPr sz="1800" b="1">
              <a:latin typeface="Nunito"/>
              <a:ea typeface="Nunito"/>
              <a:cs typeface="Nunito"/>
              <a:sym typeface="Nunito"/>
            </a:endParaRPr>
          </a:p>
        </p:txBody>
      </p:sp>
      <p:sp>
        <p:nvSpPr>
          <p:cNvPr id="434" name="Google Shape;434;p31"/>
          <p:cNvSpPr txBox="1"/>
          <p:nvPr/>
        </p:nvSpPr>
        <p:spPr>
          <a:xfrm>
            <a:off x="5736150" y="1155275"/>
            <a:ext cx="1195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latin typeface="Nunito"/>
                <a:ea typeface="Nunito"/>
                <a:cs typeface="Nunito"/>
                <a:sym typeface="Nunito"/>
              </a:rPr>
              <a:t>Con</a:t>
            </a:r>
            <a:r>
              <a:rPr lang="en-GB" sz="1800" b="1">
                <a:latin typeface="Nunito"/>
                <a:ea typeface="Nunito"/>
                <a:cs typeface="Nunito"/>
                <a:sym typeface="Nunito"/>
              </a:rPr>
              <a:t>s</a:t>
            </a:r>
            <a:endParaRPr sz="1800" b="1">
              <a:latin typeface="Nunito"/>
              <a:ea typeface="Nunito"/>
              <a:cs typeface="Nunito"/>
              <a:sym typeface="Nunito"/>
            </a:endParaRPr>
          </a:p>
        </p:txBody>
      </p:sp>
      <p:sp>
        <p:nvSpPr>
          <p:cNvPr id="435" name="Google Shape;435;p31"/>
          <p:cNvSpPr txBox="1"/>
          <p:nvPr/>
        </p:nvSpPr>
        <p:spPr>
          <a:xfrm>
            <a:off x="391775" y="1902575"/>
            <a:ext cx="205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rPr>
              <a:t>Cost-plus pricing</a:t>
            </a:r>
            <a:endParaRPr b="1">
              <a:solidFill>
                <a:schemeClr val="lt1"/>
              </a:solidFill>
            </a:endParaRPr>
          </a:p>
        </p:txBody>
      </p:sp>
      <p:sp>
        <p:nvSpPr>
          <p:cNvPr id="436" name="Google Shape;436;p31"/>
          <p:cNvSpPr txBox="1"/>
          <p:nvPr/>
        </p:nvSpPr>
        <p:spPr>
          <a:xfrm>
            <a:off x="391775" y="2740775"/>
            <a:ext cx="205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rPr>
              <a:t>Competitive </a:t>
            </a:r>
            <a:r>
              <a:rPr lang="en-GB" b="1">
                <a:solidFill>
                  <a:schemeClr val="lt1"/>
                </a:solidFill>
              </a:rPr>
              <a:t>pricing</a:t>
            </a:r>
            <a:endParaRPr b="1">
              <a:solidFill>
                <a:schemeClr val="lt1"/>
              </a:solidFill>
            </a:endParaRPr>
          </a:p>
        </p:txBody>
      </p:sp>
      <p:sp>
        <p:nvSpPr>
          <p:cNvPr id="437" name="Google Shape;437;p31"/>
          <p:cNvSpPr txBox="1"/>
          <p:nvPr/>
        </p:nvSpPr>
        <p:spPr>
          <a:xfrm>
            <a:off x="2491375" y="1848450"/>
            <a:ext cx="2411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980000"/>
                </a:solidFill>
                <a:latin typeface="Nunito"/>
                <a:ea typeface="Nunito"/>
                <a:cs typeface="Nunito"/>
                <a:sym typeface="Nunito"/>
              </a:rPr>
              <a:t>Doesn’t require a lot of market research</a:t>
            </a:r>
            <a:endParaRPr>
              <a:solidFill>
                <a:srgbClr val="980000"/>
              </a:solidFill>
              <a:latin typeface="Nunito"/>
              <a:ea typeface="Nunito"/>
              <a:cs typeface="Nunito"/>
              <a:sym typeface="Nunito"/>
            </a:endParaRPr>
          </a:p>
        </p:txBody>
      </p:sp>
      <p:sp>
        <p:nvSpPr>
          <p:cNvPr id="438" name="Google Shape;438;p31"/>
          <p:cNvSpPr txBox="1"/>
          <p:nvPr/>
        </p:nvSpPr>
        <p:spPr>
          <a:xfrm>
            <a:off x="5346125" y="1848450"/>
            <a:ext cx="2961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980000"/>
                </a:solidFill>
                <a:latin typeface="Nunito"/>
                <a:ea typeface="Nunito"/>
                <a:cs typeface="Nunito"/>
                <a:sym typeface="Nunito"/>
              </a:rPr>
              <a:t>Doesn’t take into account consumers and competitors</a:t>
            </a:r>
            <a:endParaRPr>
              <a:solidFill>
                <a:srgbClr val="980000"/>
              </a:solidFill>
              <a:latin typeface="Nunito"/>
              <a:ea typeface="Nunito"/>
              <a:cs typeface="Nunito"/>
              <a:sym typeface="Nunito"/>
            </a:endParaRPr>
          </a:p>
        </p:txBody>
      </p:sp>
      <p:sp>
        <p:nvSpPr>
          <p:cNvPr id="439" name="Google Shape;439;p31"/>
          <p:cNvSpPr txBox="1"/>
          <p:nvPr/>
        </p:nvSpPr>
        <p:spPr>
          <a:xfrm>
            <a:off x="2491375" y="2686650"/>
            <a:ext cx="2541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980000"/>
                </a:solidFill>
                <a:latin typeface="Nunito"/>
                <a:ea typeface="Nunito"/>
                <a:cs typeface="Nunito"/>
                <a:sym typeface="Nunito"/>
              </a:rPr>
              <a:t>Prevent business from losing market share to a competitor</a:t>
            </a:r>
            <a:endParaRPr>
              <a:solidFill>
                <a:srgbClr val="980000"/>
              </a:solidFill>
              <a:latin typeface="Nunito"/>
              <a:ea typeface="Nunito"/>
              <a:cs typeface="Nunito"/>
              <a:sym typeface="Nunito"/>
            </a:endParaRPr>
          </a:p>
        </p:txBody>
      </p:sp>
      <p:sp>
        <p:nvSpPr>
          <p:cNvPr id="440" name="Google Shape;440;p31"/>
          <p:cNvSpPr txBox="1"/>
          <p:nvPr/>
        </p:nvSpPr>
        <p:spPr>
          <a:xfrm>
            <a:off x="5346125" y="2686650"/>
            <a:ext cx="2961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980000"/>
                </a:solidFill>
                <a:latin typeface="Nunito"/>
                <a:ea typeface="Nunito"/>
                <a:cs typeface="Nunito"/>
                <a:sym typeface="Nunito"/>
              </a:rPr>
              <a:t>Pricing products too low can hurt profit if the revenue doesn’t cover costs</a:t>
            </a:r>
            <a:endParaRPr>
              <a:solidFill>
                <a:srgbClr val="980000"/>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14"/>
          <p:cNvSpPr txBox="1"/>
          <p:nvPr>
            <p:ph type="body" idx="1"/>
          </p:nvPr>
        </p:nvSpPr>
        <p:spPr>
          <a:xfrm>
            <a:off x="496825" y="322250"/>
            <a:ext cx="7053900" cy="32331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GB" sz="2690" b="1"/>
              <a:t>Content:</a:t>
            </a:r>
            <a:endParaRPr sz="2690" b="1"/>
          </a:p>
          <a:p>
            <a:pPr marL="0" lvl="0" indent="0" algn="l" rtl="0">
              <a:spcBef>
                <a:spcPts val="1200"/>
              </a:spcBef>
              <a:spcAft>
                <a:spcPts val="0"/>
              </a:spcAft>
              <a:buNone/>
            </a:pPr>
            <a:endParaRPr sz="1800" b="1"/>
          </a:p>
          <a:p>
            <a:pPr marL="457200" lvl="0" indent="-314960" algn="l" rtl="0">
              <a:spcBef>
                <a:spcPts val="1200"/>
              </a:spcBef>
              <a:spcAft>
                <a:spcPts val="0"/>
              </a:spcAft>
              <a:buSzPct val="100000"/>
              <a:buAutoNum type="arabicPeriod"/>
            </a:pPr>
            <a:r>
              <a:rPr lang="en-GB" sz="2175" b="1"/>
              <a:t>Background and pricing problems</a:t>
            </a:r>
            <a:endParaRPr sz="2175" b="1"/>
          </a:p>
          <a:p>
            <a:pPr marL="457200" lvl="0" indent="0" algn="l" rtl="0">
              <a:spcBef>
                <a:spcPts val="1200"/>
              </a:spcBef>
              <a:spcAft>
                <a:spcPts val="0"/>
              </a:spcAft>
              <a:buNone/>
            </a:pPr>
            <a:endParaRPr sz="2175" b="1"/>
          </a:p>
          <a:p>
            <a:pPr marL="457200" lvl="0" indent="-314960" algn="l" rtl="0">
              <a:spcBef>
                <a:spcPts val="1200"/>
              </a:spcBef>
              <a:spcAft>
                <a:spcPts val="0"/>
              </a:spcAft>
              <a:buSzPct val="100000"/>
              <a:buAutoNum type="arabicPeriod"/>
            </a:pPr>
            <a:r>
              <a:rPr lang="en-GB" sz="2175" b="1"/>
              <a:t>Proposed pricing solution</a:t>
            </a:r>
            <a:endParaRPr sz="2175" b="1"/>
          </a:p>
          <a:p>
            <a:pPr marL="457200" lvl="0" indent="0" algn="l" rtl="0">
              <a:spcBef>
                <a:spcPts val="1200"/>
              </a:spcBef>
              <a:spcAft>
                <a:spcPts val="0"/>
              </a:spcAft>
              <a:buNone/>
            </a:pPr>
            <a:endParaRPr sz="2175" b="1"/>
          </a:p>
          <a:p>
            <a:pPr marL="457200" lvl="0" indent="-314960" algn="l" rtl="0">
              <a:spcBef>
                <a:spcPts val="1200"/>
              </a:spcBef>
              <a:spcAft>
                <a:spcPts val="0"/>
              </a:spcAft>
              <a:buSzPct val="100000"/>
              <a:buAutoNum type="arabicPeriod"/>
            </a:pPr>
            <a:r>
              <a:rPr lang="en-GB" sz="2175" b="1"/>
              <a:t>Optimal pricing strategy</a:t>
            </a:r>
            <a:endParaRPr sz="2175" b="1"/>
          </a:p>
          <a:p>
            <a:pPr marL="0" lvl="0" indent="0" algn="l" rtl="0">
              <a:spcBef>
                <a:spcPts val="1200"/>
              </a:spcBef>
              <a:spcAft>
                <a:spcPts val="0"/>
              </a:spcAft>
              <a:buNone/>
            </a:pPr>
            <a:endParaRPr sz="2175" b="1"/>
          </a:p>
          <a:p>
            <a:pPr marL="457200" lvl="0" indent="-314960" algn="l" rtl="0">
              <a:spcBef>
                <a:spcPts val="1200"/>
              </a:spcBef>
              <a:spcAft>
                <a:spcPts val="0"/>
              </a:spcAft>
              <a:buSzPct val="100000"/>
              <a:buAutoNum type="arabicPeriod"/>
            </a:pPr>
            <a:r>
              <a:rPr lang="en-GB" sz="2175" b="1"/>
              <a:t>Evaluation of other strategies and further improvements</a:t>
            </a:r>
            <a:endParaRPr sz="2175"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44" name="Shape 444"/>
        <p:cNvGrpSpPr/>
        <p:nvPr/>
      </p:nvGrpSpPr>
      <p:grpSpPr>
        <a:xfrm>
          <a:off x="0" y="0"/>
          <a:ext cx="0" cy="0"/>
          <a:chOff x="0" y="0"/>
          <a:chExt cx="0" cy="0"/>
        </a:xfrm>
      </p:grpSpPr>
      <p:sp>
        <p:nvSpPr>
          <p:cNvPr id="445" name="Google Shape;445;p32"/>
          <p:cNvSpPr txBox="1"/>
          <p:nvPr/>
        </p:nvSpPr>
        <p:spPr>
          <a:xfrm>
            <a:off x="713250" y="296250"/>
            <a:ext cx="6218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chemeClr val="lt1"/>
                </a:solidFill>
                <a:latin typeface="Nunito"/>
                <a:ea typeface="Nunito"/>
                <a:cs typeface="Nunito"/>
                <a:sym typeface="Nunito"/>
              </a:rPr>
              <a:t>Evaluation of other Strategies </a:t>
            </a:r>
            <a:endParaRPr sz="2000" b="1">
              <a:solidFill>
                <a:schemeClr val="lt1"/>
              </a:solidFill>
              <a:latin typeface="Nunito"/>
              <a:ea typeface="Nunito"/>
              <a:cs typeface="Nunito"/>
              <a:sym typeface="Nunito"/>
            </a:endParaRPr>
          </a:p>
        </p:txBody>
      </p:sp>
      <p:sp>
        <p:nvSpPr>
          <p:cNvPr id="446" name="Google Shape;446;p32"/>
          <p:cNvSpPr txBox="1"/>
          <p:nvPr/>
        </p:nvSpPr>
        <p:spPr>
          <a:xfrm>
            <a:off x="952175" y="1948025"/>
            <a:ext cx="1195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latin typeface="Nunito"/>
                <a:ea typeface="Nunito"/>
                <a:cs typeface="Nunito"/>
                <a:sym typeface="Nunito"/>
              </a:rPr>
              <a:t>Pros</a:t>
            </a:r>
            <a:endParaRPr sz="1800" b="1">
              <a:latin typeface="Nunito"/>
              <a:ea typeface="Nunito"/>
              <a:cs typeface="Nunito"/>
              <a:sym typeface="Nunito"/>
            </a:endParaRPr>
          </a:p>
        </p:txBody>
      </p:sp>
      <p:sp>
        <p:nvSpPr>
          <p:cNvPr id="447" name="Google Shape;447;p32"/>
          <p:cNvSpPr txBox="1"/>
          <p:nvPr/>
        </p:nvSpPr>
        <p:spPr>
          <a:xfrm>
            <a:off x="3660200" y="1952675"/>
            <a:ext cx="1195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latin typeface="Nunito"/>
                <a:ea typeface="Nunito"/>
                <a:cs typeface="Nunito"/>
                <a:sym typeface="Nunito"/>
              </a:rPr>
              <a:t>Cons</a:t>
            </a:r>
            <a:endParaRPr sz="1800" b="1">
              <a:latin typeface="Nunito"/>
              <a:ea typeface="Nunito"/>
              <a:cs typeface="Nunito"/>
              <a:sym typeface="Nunito"/>
            </a:endParaRPr>
          </a:p>
        </p:txBody>
      </p:sp>
      <p:sp>
        <p:nvSpPr>
          <p:cNvPr id="448" name="Google Shape;448;p32"/>
          <p:cNvSpPr txBox="1"/>
          <p:nvPr/>
        </p:nvSpPr>
        <p:spPr>
          <a:xfrm>
            <a:off x="812450" y="788850"/>
            <a:ext cx="71007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rPr>
              <a:t>Discriminated</a:t>
            </a:r>
            <a:r>
              <a:rPr lang="en-GB" b="1">
                <a:solidFill>
                  <a:schemeClr val="lt1"/>
                </a:solidFill>
              </a:rPr>
              <a:t> pricing: </a:t>
            </a:r>
            <a:endParaRPr b="1">
              <a:solidFill>
                <a:schemeClr val="lt1"/>
              </a:solidFill>
            </a:endParaRPr>
          </a:p>
          <a:p>
            <a:pPr marL="0" lvl="0" indent="0" algn="l" rtl="0">
              <a:spcBef>
                <a:spcPts val="0"/>
              </a:spcBef>
              <a:spcAft>
                <a:spcPts val="0"/>
              </a:spcAft>
              <a:buNone/>
            </a:pPr>
            <a:r>
              <a:rPr lang="en-GB" sz="1200">
                <a:solidFill>
                  <a:schemeClr val="lt1"/>
                </a:solidFill>
              </a:rPr>
              <a:t>Based on the optimal pricing strategy, price discrimination can be conducted according to the frequency (honesty) of customers renting etc.</a:t>
            </a:r>
            <a:endParaRPr sz="1200">
              <a:solidFill>
                <a:schemeClr val="lt1"/>
              </a:solidFill>
            </a:endParaRPr>
          </a:p>
        </p:txBody>
      </p:sp>
      <p:sp>
        <p:nvSpPr>
          <p:cNvPr id="449" name="Google Shape;449;p32"/>
          <p:cNvSpPr txBox="1"/>
          <p:nvPr/>
        </p:nvSpPr>
        <p:spPr>
          <a:xfrm>
            <a:off x="707350" y="2772850"/>
            <a:ext cx="2411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980000"/>
                </a:solidFill>
                <a:latin typeface="Nunito"/>
                <a:ea typeface="Nunito"/>
                <a:cs typeface="Nunito"/>
                <a:sym typeface="Nunito"/>
              </a:rPr>
              <a:t>More flexible and able to achieve more profits</a:t>
            </a:r>
            <a:endParaRPr>
              <a:solidFill>
                <a:srgbClr val="980000"/>
              </a:solidFill>
              <a:latin typeface="Nunito"/>
              <a:ea typeface="Nunito"/>
              <a:cs typeface="Nunito"/>
              <a:sym typeface="Nunito"/>
            </a:endParaRPr>
          </a:p>
        </p:txBody>
      </p:sp>
      <p:sp>
        <p:nvSpPr>
          <p:cNvPr id="450" name="Google Shape;450;p32"/>
          <p:cNvSpPr txBox="1"/>
          <p:nvPr/>
        </p:nvSpPr>
        <p:spPr>
          <a:xfrm>
            <a:off x="3588225" y="2761775"/>
            <a:ext cx="4705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980000"/>
                </a:solidFill>
                <a:latin typeface="Nunito"/>
                <a:ea typeface="Nunito"/>
                <a:cs typeface="Nunito"/>
                <a:sym typeface="Nunito"/>
              </a:rPr>
              <a:t>May hurt some customer’s feeling, and Airbnb isn’t monopoly so difficult to conduct maximum-profit dicscrimination pricing</a:t>
            </a:r>
            <a:endParaRPr>
              <a:solidFill>
                <a:srgbClr val="980000"/>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454" name="Shape 454"/>
        <p:cNvGrpSpPr/>
        <p:nvPr/>
      </p:nvGrpSpPr>
      <p:grpSpPr>
        <a:xfrm>
          <a:off x="0" y="0"/>
          <a:ext cx="0" cy="0"/>
          <a:chOff x="0" y="0"/>
          <a:chExt cx="0" cy="0"/>
        </a:xfrm>
      </p:grpSpPr>
      <p:sp>
        <p:nvSpPr>
          <p:cNvPr id="455" name="Google Shape;455;p33"/>
          <p:cNvSpPr txBox="1"/>
          <p:nvPr/>
        </p:nvSpPr>
        <p:spPr>
          <a:xfrm>
            <a:off x="713250" y="296250"/>
            <a:ext cx="6218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chemeClr val="lt1"/>
                </a:solidFill>
                <a:latin typeface="Nunito"/>
                <a:ea typeface="Nunito"/>
                <a:cs typeface="Nunito"/>
                <a:sym typeface="Nunito"/>
              </a:rPr>
              <a:t>Limitation and improvements</a:t>
            </a:r>
            <a:endParaRPr sz="2000" b="1">
              <a:solidFill>
                <a:schemeClr val="lt1"/>
              </a:solidFill>
              <a:latin typeface="Nunito"/>
              <a:ea typeface="Nunito"/>
              <a:cs typeface="Nunito"/>
              <a:sym typeface="Nunito"/>
            </a:endParaRPr>
          </a:p>
        </p:txBody>
      </p:sp>
      <p:sp>
        <p:nvSpPr>
          <p:cNvPr id="456" name="Google Shape;456;p33"/>
          <p:cNvSpPr txBox="1"/>
          <p:nvPr>
            <p:ph type="body" idx="1"/>
          </p:nvPr>
        </p:nvSpPr>
        <p:spPr>
          <a:xfrm>
            <a:off x="881750" y="987650"/>
            <a:ext cx="7166700" cy="14916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SzPts val="1018"/>
              <a:buNone/>
            </a:pPr>
            <a:r>
              <a:rPr lang="en-GB" b="1"/>
              <a:t>Limitation</a:t>
            </a:r>
            <a:r>
              <a:rPr lang="en-GB" b="1"/>
              <a:t>:</a:t>
            </a:r>
            <a:endParaRPr b="1"/>
          </a:p>
          <a:p>
            <a:pPr marL="457200" lvl="0" indent="-304800" algn="l" rtl="0">
              <a:lnSpc>
                <a:spcPct val="150000"/>
              </a:lnSpc>
              <a:spcBef>
                <a:spcPts val="1200"/>
              </a:spcBef>
              <a:spcAft>
                <a:spcPts val="0"/>
              </a:spcAft>
              <a:buSzPts val="1200"/>
              <a:buAutoNum type="arabicPeriod"/>
            </a:pPr>
            <a:r>
              <a:rPr lang="en-GB" sz="1200"/>
              <a:t>Not consider the time series effects, so not time sensitive.</a:t>
            </a:r>
            <a:endParaRPr sz="1200"/>
          </a:p>
          <a:p>
            <a:pPr marL="457200" lvl="0" indent="-304800" algn="l" rtl="0">
              <a:lnSpc>
                <a:spcPct val="150000"/>
              </a:lnSpc>
              <a:spcBef>
                <a:spcPts val="0"/>
              </a:spcBef>
              <a:spcAft>
                <a:spcPts val="0"/>
              </a:spcAft>
              <a:buSzPts val="1200"/>
              <a:buAutoNum type="arabicPeriod"/>
            </a:pPr>
            <a:r>
              <a:rPr lang="en-GB" sz="1200"/>
              <a:t>Only consider maximizing the profits, ignoring the promotion and competitive strategies</a:t>
            </a:r>
            <a:endParaRPr sz="1200"/>
          </a:p>
        </p:txBody>
      </p:sp>
      <p:sp>
        <p:nvSpPr>
          <p:cNvPr id="457" name="Google Shape;457;p33"/>
          <p:cNvSpPr txBox="1"/>
          <p:nvPr>
            <p:ph type="body" idx="1"/>
          </p:nvPr>
        </p:nvSpPr>
        <p:spPr>
          <a:xfrm>
            <a:off x="881750" y="2587850"/>
            <a:ext cx="7166700" cy="14916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SzPts val="1018"/>
              <a:buNone/>
            </a:pPr>
            <a:r>
              <a:rPr lang="en-GB" b="1"/>
              <a:t>Improvements</a:t>
            </a:r>
            <a:r>
              <a:rPr lang="en-GB" b="1"/>
              <a:t>:</a:t>
            </a:r>
            <a:endParaRPr b="1"/>
          </a:p>
          <a:p>
            <a:pPr marL="457200" lvl="0" indent="-304800" algn="l" rtl="0">
              <a:lnSpc>
                <a:spcPct val="150000"/>
              </a:lnSpc>
              <a:spcBef>
                <a:spcPts val="1200"/>
              </a:spcBef>
              <a:spcAft>
                <a:spcPts val="0"/>
              </a:spcAft>
              <a:buSzPts val="1200"/>
              <a:buAutoNum type="arabicPeriod"/>
            </a:pPr>
            <a:r>
              <a:rPr lang="en-GB" sz="1200"/>
              <a:t>Repeat running the models in different periods/seasons to get different optimal price in time series.</a:t>
            </a:r>
            <a:endParaRPr sz="1200"/>
          </a:p>
          <a:p>
            <a:pPr marL="457200" lvl="0" indent="-304800" algn="l" rtl="0">
              <a:lnSpc>
                <a:spcPct val="150000"/>
              </a:lnSpc>
              <a:spcBef>
                <a:spcPts val="0"/>
              </a:spcBef>
              <a:spcAft>
                <a:spcPts val="0"/>
              </a:spcAft>
              <a:buSzPts val="1200"/>
              <a:buAutoNum type="arabicPeriod"/>
            </a:pPr>
            <a:r>
              <a:rPr lang="en-GB" sz="1200"/>
              <a:t>Considering a coherent strategy based on properties’ conditions: eg. lower pricer for promotion</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461" name="Shape 461"/>
        <p:cNvGrpSpPr/>
        <p:nvPr/>
      </p:nvGrpSpPr>
      <p:grpSpPr>
        <a:xfrm>
          <a:off x="0" y="0"/>
          <a:ext cx="0" cy="0"/>
          <a:chOff x="0" y="0"/>
          <a:chExt cx="0" cy="0"/>
        </a:xfrm>
      </p:grpSpPr>
      <p:sp>
        <p:nvSpPr>
          <p:cNvPr id="462" name="Google Shape;462;p34"/>
          <p:cNvSpPr txBox="1"/>
          <p:nvPr/>
        </p:nvSpPr>
        <p:spPr>
          <a:xfrm>
            <a:off x="713250" y="296250"/>
            <a:ext cx="6218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chemeClr val="lt1"/>
                </a:solidFill>
                <a:latin typeface="Nunito"/>
                <a:ea typeface="Nunito"/>
                <a:cs typeface="Nunito"/>
                <a:sym typeface="Nunito"/>
              </a:rPr>
              <a:t>Accidental findings during the project</a:t>
            </a:r>
            <a:endParaRPr sz="2000" b="1">
              <a:solidFill>
                <a:schemeClr val="lt1"/>
              </a:solidFill>
              <a:latin typeface="Nunito"/>
              <a:ea typeface="Nunito"/>
              <a:cs typeface="Nunito"/>
              <a:sym typeface="Nunito"/>
            </a:endParaRPr>
          </a:p>
        </p:txBody>
      </p:sp>
      <p:sp>
        <p:nvSpPr>
          <p:cNvPr id="463" name="Google Shape;463;p34"/>
          <p:cNvSpPr txBox="1"/>
          <p:nvPr>
            <p:ph type="body" idx="1"/>
          </p:nvPr>
        </p:nvSpPr>
        <p:spPr>
          <a:xfrm>
            <a:off x="713250" y="759050"/>
            <a:ext cx="6761100" cy="654300"/>
          </a:xfrm>
          <a:prstGeom prst="rect">
            <a:avLst/>
          </a:prstGeom>
        </p:spPr>
        <p:txBody>
          <a:bodyPr spcFirstLastPara="1" wrap="square" lIns="91425" tIns="91425" rIns="91425" bIns="91425" anchor="t" anchorCtr="0">
            <a:normAutofit lnSpcReduction="20000"/>
          </a:bodyPr>
          <a:lstStyle/>
          <a:p>
            <a:pPr marL="0" lvl="0" indent="0" algn="l" rtl="0">
              <a:lnSpc>
                <a:spcPct val="150000"/>
              </a:lnSpc>
              <a:spcBef>
                <a:spcPts val="0"/>
              </a:spcBef>
              <a:spcAft>
                <a:spcPts val="1200"/>
              </a:spcAft>
              <a:buNone/>
            </a:pPr>
            <a:r>
              <a:rPr lang="en-GB" b="1"/>
              <a:t>An Expert Website (BEYOND) is providing better and more specific </a:t>
            </a:r>
            <a:r>
              <a:rPr lang="en-GB" b="1"/>
              <a:t>pricing</a:t>
            </a:r>
            <a:r>
              <a:rPr lang="en-GB" b="1"/>
              <a:t>  service for short-term rental managers and owners.</a:t>
            </a:r>
            <a:endParaRPr sz="1200"/>
          </a:p>
        </p:txBody>
      </p:sp>
      <p:pic>
        <p:nvPicPr>
          <p:cNvPr id="464" name="Google Shape;464;p34"/>
          <p:cNvPicPr preferRelativeResize="0"/>
          <p:nvPr/>
        </p:nvPicPr>
        <p:blipFill>
          <a:blip r:embed="rId1"/>
          <a:stretch>
            <a:fillRect/>
          </a:stretch>
        </p:blipFill>
        <p:spPr>
          <a:xfrm>
            <a:off x="670125" y="1436600"/>
            <a:ext cx="4869551" cy="2152150"/>
          </a:xfrm>
          <a:prstGeom prst="rect">
            <a:avLst/>
          </a:prstGeom>
          <a:noFill/>
          <a:ln>
            <a:noFill/>
          </a:ln>
        </p:spPr>
      </p:pic>
      <p:pic>
        <p:nvPicPr>
          <p:cNvPr id="465" name="Google Shape;465;p34"/>
          <p:cNvPicPr preferRelativeResize="0"/>
          <p:nvPr/>
        </p:nvPicPr>
        <p:blipFill>
          <a:blip r:embed="rId2"/>
          <a:stretch>
            <a:fillRect/>
          </a:stretch>
        </p:blipFill>
        <p:spPr>
          <a:xfrm>
            <a:off x="3708700" y="2162051"/>
            <a:ext cx="5189799" cy="25357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469" name="Shape 469"/>
        <p:cNvGrpSpPr/>
        <p:nvPr/>
      </p:nvGrpSpPr>
      <p:grpSpPr>
        <a:xfrm>
          <a:off x="0" y="0"/>
          <a:ext cx="0" cy="0"/>
          <a:chOff x="0" y="0"/>
          <a:chExt cx="0" cy="0"/>
        </a:xfrm>
      </p:grpSpPr>
      <p:sp>
        <p:nvSpPr>
          <p:cNvPr id="470" name="Google Shape;470;p35"/>
          <p:cNvSpPr txBox="1"/>
          <p:nvPr>
            <p:ph type="title"/>
          </p:nvPr>
        </p:nvSpPr>
        <p:spPr>
          <a:xfrm>
            <a:off x="1388625" y="1458525"/>
            <a:ext cx="6366900" cy="1863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latin typeface="Nunito"/>
                <a:ea typeface="Nunito"/>
                <a:cs typeface="Nunito"/>
                <a:sym typeface="Nunito"/>
              </a:rPr>
              <a:t>Thank you!</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7" name="Shape 287"/>
        <p:cNvGrpSpPr/>
        <p:nvPr/>
      </p:nvGrpSpPr>
      <p:grpSpPr>
        <a:xfrm>
          <a:off x="0" y="0"/>
          <a:ext cx="0" cy="0"/>
          <a:chOff x="0" y="0"/>
          <a:chExt cx="0" cy="0"/>
        </a:xfrm>
      </p:grpSpPr>
      <p:sp>
        <p:nvSpPr>
          <p:cNvPr id="288" name="Google Shape;288;p15"/>
          <p:cNvSpPr txBox="1"/>
          <p:nvPr>
            <p:ph type="body" idx="1"/>
          </p:nvPr>
        </p:nvSpPr>
        <p:spPr>
          <a:xfrm>
            <a:off x="3221425" y="1611200"/>
            <a:ext cx="4340100" cy="707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1200"/>
              </a:spcAft>
              <a:buNone/>
            </a:pPr>
            <a:r>
              <a:rPr lang="en-GB" sz="2000" b="1"/>
              <a:t>Background and pricing problems</a:t>
            </a:r>
            <a:endParaRPr sz="2000"/>
          </a:p>
        </p:txBody>
      </p:sp>
      <p:sp>
        <p:nvSpPr>
          <p:cNvPr id="289" name="Google Shape;289;p15"/>
          <p:cNvSpPr/>
          <p:nvPr/>
        </p:nvSpPr>
        <p:spPr>
          <a:xfrm>
            <a:off x="2364675" y="1611200"/>
            <a:ext cx="463800" cy="4698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15"/>
          <p:cNvSpPr txBox="1"/>
          <p:nvPr/>
        </p:nvSpPr>
        <p:spPr>
          <a:xfrm>
            <a:off x="2412225" y="1661450"/>
            <a:ext cx="368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latin typeface="Nunito"/>
                <a:ea typeface="Nunito"/>
                <a:cs typeface="Nunito"/>
                <a:sym typeface="Nunito"/>
              </a:rPr>
              <a:t>01</a:t>
            </a:r>
            <a:endParaRPr sz="1200" b="1">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9"/>
                                        </p:tgtEl>
                                        <p:attrNameLst>
                                          <p:attrName>style.visibility</p:attrName>
                                        </p:attrNameLst>
                                      </p:cBhvr>
                                      <p:to>
                                        <p:strVal val="visible"/>
                                      </p:to>
                                    </p:set>
                                    <p:animEffect transition="in" filter="fade">
                                      <p:cBhvr>
                                        <p:cTn id="7" dur="1000"/>
                                        <p:tgtEl>
                                          <p:spTgt spid="289"/>
                                        </p:tgtEl>
                                      </p:cBhvr>
                                    </p:animEffect>
                                  </p:childTnLst>
                                </p:cTn>
                              </p:par>
                              <p:par>
                                <p:cTn id="8" presetID="10" presetClass="entr" presetSubtype="0" fill="hold" nodeType="withEffect">
                                  <p:stCondLst>
                                    <p:cond delay="0"/>
                                  </p:stCondLst>
                                  <p:childTnLst>
                                    <p:set>
                                      <p:cBhvr>
                                        <p:cTn id="9" dur="1" fill="hold">
                                          <p:stCondLst>
                                            <p:cond delay="0"/>
                                          </p:stCondLst>
                                        </p:cTn>
                                        <p:tgtEl>
                                          <p:spTgt spid="290"/>
                                        </p:tgtEl>
                                        <p:attrNameLst>
                                          <p:attrName>style.visibility</p:attrName>
                                        </p:attrNameLst>
                                      </p:cBhvr>
                                      <p:to>
                                        <p:strVal val="visible"/>
                                      </p:to>
                                    </p:set>
                                    <p:animEffect transition="in" filter="fade">
                                      <p:cBhvr>
                                        <p:cTn id="10" dur="10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4" name="Shape 294"/>
        <p:cNvGrpSpPr/>
        <p:nvPr/>
      </p:nvGrpSpPr>
      <p:grpSpPr>
        <a:xfrm>
          <a:off x="0" y="0"/>
          <a:ext cx="0" cy="0"/>
          <a:chOff x="0" y="0"/>
          <a:chExt cx="0" cy="0"/>
        </a:xfrm>
      </p:grpSpPr>
      <p:sp>
        <p:nvSpPr>
          <p:cNvPr id="295" name="Google Shape;295;p16"/>
          <p:cNvSpPr txBox="1"/>
          <p:nvPr>
            <p:ph type="body" idx="1"/>
          </p:nvPr>
        </p:nvSpPr>
        <p:spPr>
          <a:xfrm>
            <a:off x="496825" y="322250"/>
            <a:ext cx="6514800" cy="404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2000" b="1"/>
              <a:t>Backgrounds - </a:t>
            </a:r>
            <a:r>
              <a:rPr lang="en-GB" sz="2000" b="1"/>
              <a:t>Vacation Rental Industry </a:t>
            </a:r>
            <a:endParaRPr sz="2000" b="1"/>
          </a:p>
        </p:txBody>
      </p:sp>
      <p:pic>
        <p:nvPicPr>
          <p:cNvPr id="296" name="Google Shape;296;p16"/>
          <p:cNvPicPr preferRelativeResize="0"/>
          <p:nvPr/>
        </p:nvPicPr>
        <p:blipFill>
          <a:blip r:embed="rId1"/>
          <a:stretch>
            <a:fillRect/>
          </a:stretch>
        </p:blipFill>
        <p:spPr>
          <a:xfrm>
            <a:off x="3619925" y="1410475"/>
            <a:ext cx="1855900" cy="1862075"/>
          </a:xfrm>
          <a:prstGeom prst="rect">
            <a:avLst/>
          </a:prstGeom>
          <a:noFill/>
          <a:ln>
            <a:noFill/>
          </a:ln>
        </p:spPr>
      </p:pic>
      <p:sp>
        <p:nvSpPr>
          <p:cNvPr id="297" name="Google Shape;297;p16"/>
          <p:cNvSpPr txBox="1"/>
          <p:nvPr>
            <p:ph type="body" idx="1"/>
          </p:nvPr>
        </p:nvSpPr>
        <p:spPr>
          <a:xfrm>
            <a:off x="338675" y="2486150"/>
            <a:ext cx="3629100" cy="13140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SzPts val="1018"/>
              <a:buNone/>
            </a:pPr>
            <a:r>
              <a:rPr lang="en-GB" sz="1600" b="1"/>
              <a:t>Customer:</a:t>
            </a:r>
            <a:endParaRPr sz="1600" b="1"/>
          </a:p>
          <a:p>
            <a:pPr marL="457200" lvl="0" indent="-317500" algn="l" rtl="0">
              <a:lnSpc>
                <a:spcPct val="150000"/>
              </a:lnSpc>
              <a:spcBef>
                <a:spcPts val="1200"/>
              </a:spcBef>
              <a:spcAft>
                <a:spcPts val="0"/>
              </a:spcAft>
              <a:buSzPts val="1400"/>
              <a:buChar char="●"/>
            </a:pPr>
            <a:r>
              <a:rPr lang="en-GB" sz="1400"/>
              <a:t>Travellers (our target in this case)</a:t>
            </a:r>
            <a:endParaRPr sz="1400"/>
          </a:p>
          <a:p>
            <a:pPr marL="457200" lvl="0" indent="-317500" algn="l" rtl="0">
              <a:lnSpc>
                <a:spcPct val="150000"/>
              </a:lnSpc>
              <a:spcBef>
                <a:spcPts val="0"/>
              </a:spcBef>
              <a:spcAft>
                <a:spcPts val="0"/>
              </a:spcAft>
              <a:buSzPts val="1400"/>
              <a:buChar char="●"/>
            </a:pPr>
            <a:r>
              <a:rPr lang="en-GB" sz="1400"/>
              <a:t>Hosts</a:t>
            </a:r>
            <a:endParaRPr sz="1400"/>
          </a:p>
        </p:txBody>
      </p:sp>
      <p:sp>
        <p:nvSpPr>
          <p:cNvPr id="298" name="Google Shape;298;p16"/>
          <p:cNvSpPr txBox="1"/>
          <p:nvPr>
            <p:ph type="body" idx="1"/>
          </p:nvPr>
        </p:nvSpPr>
        <p:spPr>
          <a:xfrm>
            <a:off x="188850" y="1087475"/>
            <a:ext cx="2983500" cy="11178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SzPts val="1018"/>
              <a:buNone/>
            </a:pPr>
            <a:r>
              <a:rPr lang="en-GB" sz="1600" b="1"/>
              <a:t>Competitors:</a:t>
            </a:r>
            <a:endParaRPr sz="1600" b="1"/>
          </a:p>
          <a:p>
            <a:pPr marL="457200" lvl="0" indent="-317500" algn="l" rtl="0">
              <a:lnSpc>
                <a:spcPct val="95000"/>
              </a:lnSpc>
              <a:spcBef>
                <a:spcPts val="1200"/>
              </a:spcBef>
              <a:spcAft>
                <a:spcPts val="0"/>
              </a:spcAft>
              <a:buSzPts val="1400"/>
              <a:buChar char="●"/>
            </a:pPr>
            <a:r>
              <a:rPr lang="en-GB" sz="1400"/>
              <a:t>HomeAway,Vrbo, Booking, Expedia, Agoda etc.</a:t>
            </a:r>
            <a:endParaRPr sz="1400"/>
          </a:p>
        </p:txBody>
      </p:sp>
      <p:sp>
        <p:nvSpPr>
          <p:cNvPr id="299" name="Google Shape;299;p16"/>
          <p:cNvSpPr txBox="1"/>
          <p:nvPr>
            <p:ph type="body" idx="1"/>
          </p:nvPr>
        </p:nvSpPr>
        <p:spPr>
          <a:xfrm>
            <a:off x="5055500" y="905650"/>
            <a:ext cx="4019700" cy="17037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SzPts val="1018"/>
              <a:buNone/>
            </a:pPr>
            <a:r>
              <a:rPr lang="en-GB" sz="1600" b="1"/>
              <a:t>Current Pricing (@ travellers)</a:t>
            </a:r>
            <a:r>
              <a:rPr lang="en-GB" sz="1600" b="1"/>
              <a:t>:</a:t>
            </a:r>
            <a:endParaRPr sz="1600" b="1"/>
          </a:p>
          <a:p>
            <a:pPr marL="457200" lvl="0" indent="-317500" algn="l" rtl="0">
              <a:lnSpc>
                <a:spcPct val="100000"/>
              </a:lnSpc>
              <a:spcBef>
                <a:spcPts val="1200"/>
              </a:spcBef>
              <a:spcAft>
                <a:spcPts val="0"/>
              </a:spcAft>
              <a:buSzPts val="1400"/>
              <a:buChar char="●"/>
            </a:pPr>
            <a:r>
              <a:rPr lang="en-GB" sz="1400"/>
              <a:t>Fixed pricing based on: </a:t>
            </a:r>
            <a:endParaRPr sz="1400"/>
          </a:p>
          <a:p>
            <a:pPr marL="457200" lvl="0" indent="0" algn="l" rtl="0">
              <a:lnSpc>
                <a:spcPct val="100000"/>
              </a:lnSpc>
              <a:spcBef>
                <a:spcPts val="1200"/>
              </a:spcBef>
              <a:spcAft>
                <a:spcPts val="0"/>
              </a:spcAft>
              <a:buNone/>
            </a:pPr>
            <a:r>
              <a:rPr lang="en-GB" sz="1400"/>
              <a:t>Cost-plus: equipment cost, cleaning fee...</a:t>
            </a:r>
            <a:endParaRPr sz="1400"/>
          </a:p>
          <a:p>
            <a:pPr marL="457200" lvl="0" indent="0" algn="l" rtl="0">
              <a:lnSpc>
                <a:spcPct val="100000"/>
              </a:lnSpc>
              <a:spcBef>
                <a:spcPts val="1200"/>
              </a:spcBef>
              <a:spcAft>
                <a:spcPts val="1200"/>
              </a:spcAft>
              <a:buNone/>
            </a:pPr>
            <a:r>
              <a:rPr lang="en-GB" sz="1400"/>
              <a:t>Value: location,convenience...</a:t>
            </a:r>
            <a:endParaRPr sz="1400"/>
          </a:p>
        </p:txBody>
      </p:sp>
      <p:sp>
        <p:nvSpPr>
          <p:cNvPr id="300" name="Google Shape;300;p16"/>
          <p:cNvSpPr txBox="1"/>
          <p:nvPr>
            <p:ph type="body" idx="1"/>
          </p:nvPr>
        </p:nvSpPr>
        <p:spPr>
          <a:xfrm>
            <a:off x="5405775" y="2571750"/>
            <a:ext cx="3629100" cy="1703700"/>
          </a:xfrm>
          <a:prstGeom prst="rect">
            <a:avLst/>
          </a:prstGeom>
        </p:spPr>
        <p:txBody>
          <a:bodyPr spcFirstLastPara="1" wrap="square" lIns="91425" tIns="91425" rIns="91425" bIns="91425" anchor="t" anchorCtr="0">
            <a:normAutofit fontScale="92500" lnSpcReduction="20000"/>
          </a:bodyPr>
          <a:lstStyle/>
          <a:p>
            <a:pPr marL="0" lvl="0" indent="0" algn="l" rtl="0">
              <a:lnSpc>
                <a:spcPct val="95000"/>
              </a:lnSpc>
              <a:spcBef>
                <a:spcPts val="0"/>
              </a:spcBef>
              <a:spcAft>
                <a:spcPts val="0"/>
              </a:spcAft>
              <a:buSzPct val="64000"/>
              <a:buNone/>
            </a:pPr>
            <a:r>
              <a:rPr lang="en-GB" sz="1600" b="1"/>
              <a:t>Market</a:t>
            </a:r>
            <a:r>
              <a:rPr lang="en-GB" sz="1600" b="1"/>
              <a:t>:</a:t>
            </a:r>
            <a:endParaRPr sz="1600" b="1"/>
          </a:p>
          <a:p>
            <a:pPr marL="457200" lvl="0" indent="-310515" algn="l" rtl="0">
              <a:lnSpc>
                <a:spcPct val="150000"/>
              </a:lnSpc>
              <a:spcBef>
                <a:spcPts val="1200"/>
              </a:spcBef>
              <a:spcAft>
                <a:spcPts val="0"/>
              </a:spcAft>
              <a:buSzPct val="100000"/>
              <a:buChar char="●"/>
            </a:pPr>
            <a:r>
              <a:rPr lang="en-GB" sz="1400"/>
              <a:t>Occupied 17.7% market </a:t>
            </a:r>
            <a:endParaRPr sz="1400"/>
          </a:p>
          <a:p>
            <a:pPr marL="457200" lvl="0" indent="-310515" algn="l" rtl="0">
              <a:lnSpc>
                <a:spcPct val="150000"/>
              </a:lnSpc>
              <a:spcBef>
                <a:spcPts val="0"/>
              </a:spcBef>
              <a:spcAft>
                <a:spcPts val="0"/>
              </a:spcAft>
              <a:buSzPct val="100000"/>
              <a:buChar char="●"/>
            </a:pPr>
            <a:r>
              <a:rPr lang="en-GB" sz="1400"/>
              <a:t>Ranked No.3 (after Booking and Expedia)</a:t>
            </a:r>
            <a:endParaRPr sz="1400"/>
          </a:p>
          <a:p>
            <a:pPr marL="0" lvl="0" indent="0" algn="l" rtl="0">
              <a:lnSpc>
                <a:spcPct val="100000"/>
              </a:lnSpc>
              <a:spcBef>
                <a:spcPts val="1200"/>
              </a:spcBef>
              <a:spcAft>
                <a:spcPts val="1200"/>
              </a:spcAft>
              <a:buNone/>
            </a:pPr>
            <a:r>
              <a:rPr lang="en-GB" sz="1000"/>
              <a:t>*2019 Statistics (before covid): </a:t>
            </a:r>
            <a:r>
              <a:rPr lang="en-GB" sz="1000" u="sng">
                <a:solidFill>
                  <a:schemeClr val="hlink"/>
                </a:solidFill>
                <a:hlinkClick r:id="rId2"/>
              </a:rPr>
              <a:t>https://www.businessofapps.com/data/airbnb-statistics/</a:t>
            </a:r>
            <a:r>
              <a:rPr lang="en-GB" sz="1000"/>
              <a:t>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4" name="Shape 304"/>
        <p:cNvGrpSpPr/>
        <p:nvPr/>
      </p:nvGrpSpPr>
      <p:grpSpPr>
        <a:xfrm>
          <a:off x="0" y="0"/>
          <a:ext cx="0" cy="0"/>
          <a:chOff x="0" y="0"/>
          <a:chExt cx="0" cy="0"/>
        </a:xfrm>
      </p:grpSpPr>
      <p:sp>
        <p:nvSpPr>
          <p:cNvPr id="305" name="Google Shape;305;p17"/>
          <p:cNvSpPr txBox="1"/>
          <p:nvPr>
            <p:ph type="body" idx="1"/>
          </p:nvPr>
        </p:nvSpPr>
        <p:spPr>
          <a:xfrm>
            <a:off x="496825" y="322250"/>
            <a:ext cx="6514800" cy="404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2000" b="1"/>
              <a:t>Backgrounds - Pricing and Cost</a:t>
            </a:r>
            <a:endParaRPr sz="2000" b="1"/>
          </a:p>
        </p:txBody>
      </p:sp>
      <p:sp>
        <p:nvSpPr>
          <p:cNvPr id="306" name="Google Shape;306;p17"/>
          <p:cNvSpPr txBox="1"/>
          <p:nvPr>
            <p:ph type="body" idx="1"/>
          </p:nvPr>
        </p:nvSpPr>
        <p:spPr>
          <a:xfrm>
            <a:off x="5716600" y="4287050"/>
            <a:ext cx="3924000" cy="4041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1200"/>
              </a:spcAft>
              <a:buSzPts val="275"/>
              <a:buNone/>
            </a:pPr>
            <a:r>
              <a:rPr lang="en-GB" sz="1000"/>
              <a:t>Source: Airbnb.com</a:t>
            </a:r>
            <a:r>
              <a:rPr lang="en-GB" sz="1000" u="sng">
                <a:solidFill>
                  <a:schemeClr val="hlink"/>
                </a:solidFill>
                <a:hlinkClick r:id="rId1"/>
              </a:rPr>
              <a:t>https://www.airbnb.com/help</a:t>
            </a:r>
            <a:endParaRPr sz="1000"/>
          </a:p>
        </p:txBody>
      </p:sp>
      <p:pic>
        <p:nvPicPr>
          <p:cNvPr id="307" name="Google Shape;307;p17"/>
          <p:cNvPicPr preferRelativeResize="0"/>
          <p:nvPr/>
        </p:nvPicPr>
        <p:blipFill>
          <a:blip r:embed="rId2"/>
          <a:stretch>
            <a:fillRect/>
          </a:stretch>
        </p:blipFill>
        <p:spPr>
          <a:xfrm>
            <a:off x="871850" y="856450"/>
            <a:ext cx="6867525" cy="3430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1" name="Shape 311"/>
        <p:cNvGrpSpPr/>
        <p:nvPr/>
      </p:nvGrpSpPr>
      <p:grpSpPr>
        <a:xfrm>
          <a:off x="0" y="0"/>
          <a:ext cx="0" cy="0"/>
          <a:chOff x="0" y="0"/>
          <a:chExt cx="0" cy="0"/>
        </a:xfrm>
      </p:grpSpPr>
      <p:sp>
        <p:nvSpPr>
          <p:cNvPr id="312" name="Google Shape;312;p18"/>
          <p:cNvSpPr txBox="1"/>
          <p:nvPr>
            <p:ph type="body" idx="1"/>
          </p:nvPr>
        </p:nvSpPr>
        <p:spPr>
          <a:xfrm>
            <a:off x="496825" y="322250"/>
            <a:ext cx="4551600" cy="404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1018"/>
              <a:buNone/>
            </a:pPr>
            <a:r>
              <a:rPr lang="en-GB" sz="2080" b="1"/>
              <a:t>Pricing Issues</a:t>
            </a:r>
            <a:endParaRPr sz="2080" b="1"/>
          </a:p>
        </p:txBody>
      </p:sp>
      <p:sp>
        <p:nvSpPr>
          <p:cNvPr id="313" name="Google Shape;313;p18"/>
          <p:cNvSpPr txBox="1"/>
          <p:nvPr>
            <p:ph type="body" idx="1"/>
          </p:nvPr>
        </p:nvSpPr>
        <p:spPr>
          <a:xfrm>
            <a:off x="1760775" y="726900"/>
            <a:ext cx="6027300" cy="11559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GB" b="1"/>
              <a:t>Target c</a:t>
            </a:r>
            <a:r>
              <a:rPr lang="en-GB" b="1"/>
              <a:t>ustomers, who choose vacation </a:t>
            </a:r>
            <a:r>
              <a:rPr lang="en-GB" b="1"/>
              <a:t>rental</a:t>
            </a:r>
            <a:r>
              <a:rPr lang="en-GB" b="1"/>
              <a:t>, tend to be price sensitive.  </a:t>
            </a:r>
            <a:r>
              <a:rPr lang="en-GB" sz="1000"/>
              <a:t>(compared to hotel customers)</a:t>
            </a:r>
            <a:endParaRPr sz="1000"/>
          </a:p>
          <a:p>
            <a:pPr marL="0" marR="0" lvl="0" indent="0" algn="l" rtl="0">
              <a:lnSpc>
                <a:spcPct val="150000"/>
              </a:lnSpc>
              <a:spcBef>
                <a:spcPts val="1200"/>
              </a:spcBef>
              <a:spcAft>
                <a:spcPts val="1200"/>
              </a:spcAft>
              <a:buNone/>
            </a:pPr>
            <a:endParaRPr b="1"/>
          </a:p>
        </p:txBody>
      </p:sp>
      <p:pic>
        <p:nvPicPr>
          <p:cNvPr id="314" name="Google Shape;314;p18"/>
          <p:cNvPicPr preferRelativeResize="0"/>
          <p:nvPr/>
        </p:nvPicPr>
        <p:blipFill>
          <a:blip r:embed="rId1"/>
          <a:stretch>
            <a:fillRect/>
          </a:stretch>
        </p:blipFill>
        <p:spPr>
          <a:xfrm>
            <a:off x="731275" y="893350"/>
            <a:ext cx="1771650" cy="3248025"/>
          </a:xfrm>
          <a:prstGeom prst="rect">
            <a:avLst/>
          </a:prstGeom>
          <a:noFill/>
          <a:ln>
            <a:noFill/>
          </a:ln>
        </p:spPr>
      </p:pic>
      <p:sp>
        <p:nvSpPr>
          <p:cNvPr id="315" name="Google Shape;315;p18"/>
          <p:cNvSpPr txBox="1"/>
          <p:nvPr>
            <p:ph type="body" idx="1"/>
          </p:nvPr>
        </p:nvSpPr>
        <p:spPr>
          <a:xfrm>
            <a:off x="2534175" y="1842000"/>
            <a:ext cx="5632200" cy="4275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0"/>
              </a:spcBef>
              <a:spcAft>
                <a:spcPts val="1200"/>
              </a:spcAft>
              <a:buNone/>
            </a:pPr>
            <a:r>
              <a:rPr lang="en-GB" b="1"/>
              <a:t>The pricing is nearly fixed.</a:t>
            </a:r>
            <a:endParaRPr b="1"/>
          </a:p>
        </p:txBody>
      </p:sp>
      <p:sp>
        <p:nvSpPr>
          <p:cNvPr id="316" name="Google Shape;316;p18"/>
          <p:cNvSpPr txBox="1"/>
          <p:nvPr>
            <p:ph type="body" idx="1"/>
          </p:nvPr>
        </p:nvSpPr>
        <p:spPr>
          <a:xfrm>
            <a:off x="2563550" y="2783225"/>
            <a:ext cx="5274300" cy="4731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n-GB" b="1"/>
              <a:t>The prices are set by hosts and can’t reflect the true WTP.</a:t>
            </a:r>
            <a:endParaRPr b="1"/>
          </a:p>
        </p:txBody>
      </p:sp>
      <p:sp>
        <p:nvSpPr>
          <p:cNvPr id="317" name="Google Shape;317;p18"/>
          <p:cNvSpPr txBox="1"/>
          <p:nvPr>
            <p:ph type="body" idx="1"/>
          </p:nvPr>
        </p:nvSpPr>
        <p:spPr>
          <a:xfrm>
            <a:off x="1725350" y="3850025"/>
            <a:ext cx="5274300" cy="4731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n-GB" b="1"/>
              <a:t>The pricing can’t </a:t>
            </a:r>
            <a:r>
              <a:rPr lang="en-GB" b="1"/>
              <a:t>achieve</a:t>
            </a:r>
            <a:r>
              <a:rPr lang="en-GB" b="1"/>
              <a:t> the maximum profits.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1" name="Shape 321"/>
        <p:cNvGrpSpPr/>
        <p:nvPr/>
      </p:nvGrpSpPr>
      <p:grpSpPr>
        <a:xfrm>
          <a:off x="0" y="0"/>
          <a:ext cx="0" cy="0"/>
          <a:chOff x="0" y="0"/>
          <a:chExt cx="0" cy="0"/>
        </a:xfrm>
      </p:grpSpPr>
      <p:sp>
        <p:nvSpPr>
          <p:cNvPr id="322" name="Google Shape;322;p19"/>
          <p:cNvSpPr txBox="1"/>
          <p:nvPr>
            <p:ph type="body" idx="1"/>
          </p:nvPr>
        </p:nvSpPr>
        <p:spPr>
          <a:xfrm>
            <a:off x="3221425" y="1611200"/>
            <a:ext cx="4340100" cy="707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GB" sz="2000" b="1"/>
              <a:t>Proposed pricing solution</a:t>
            </a:r>
            <a:endParaRPr sz="2000" b="1"/>
          </a:p>
          <a:p>
            <a:pPr marL="0" lvl="0" indent="0" algn="l" rtl="0">
              <a:spcBef>
                <a:spcPts val="1200"/>
              </a:spcBef>
              <a:spcAft>
                <a:spcPts val="1200"/>
              </a:spcAft>
              <a:buNone/>
            </a:pPr>
            <a:endParaRPr sz="2000" b="1"/>
          </a:p>
        </p:txBody>
      </p:sp>
      <p:sp>
        <p:nvSpPr>
          <p:cNvPr id="323" name="Google Shape;323;p19"/>
          <p:cNvSpPr/>
          <p:nvPr/>
        </p:nvSpPr>
        <p:spPr>
          <a:xfrm>
            <a:off x="2364675" y="1611200"/>
            <a:ext cx="463800" cy="4698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19"/>
          <p:cNvSpPr txBox="1"/>
          <p:nvPr/>
        </p:nvSpPr>
        <p:spPr>
          <a:xfrm>
            <a:off x="2412225" y="1661450"/>
            <a:ext cx="368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latin typeface="Nunito"/>
                <a:ea typeface="Nunito"/>
                <a:cs typeface="Nunito"/>
                <a:sym typeface="Nunito"/>
              </a:rPr>
              <a:t>02</a:t>
            </a:r>
            <a:endParaRPr sz="1200" b="1">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3"/>
                                        </p:tgtEl>
                                        <p:attrNameLst>
                                          <p:attrName>style.visibility</p:attrName>
                                        </p:attrNameLst>
                                      </p:cBhvr>
                                      <p:to>
                                        <p:strVal val="visible"/>
                                      </p:to>
                                    </p:set>
                                    <p:animEffect transition="in" filter="fade">
                                      <p:cBhvr>
                                        <p:cTn id="7" dur="1000"/>
                                        <p:tgtEl>
                                          <p:spTgt spid="323"/>
                                        </p:tgtEl>
                                      </p:cBhvr>
                                    </p:animEffect>
                                  </p:childTnLst>
                                </p:cTn>
                              </p:par>
                              <p:par>
                                <p:cTn id="8" presetID="10" presetClass="entr" presetSubtype="0" fill="hold" nodeType="withEffect">
                                  <p:stCondLst>
                                    <p:cond delay="0"/>
                                  </p:stCondLst>
                                  <p:childTnLst>
                                    <p:set>
                                      <p:cBhvr>
                                        <p:cTn id="9" dur="1" fill="hold">
                                          <p:stCondLst>
                                            <p:cond delay="0"/>
                                          </p:stCondLst>
                                        </p:cTn>
                                        <p:tgtEl>
                                          <p:spTgt spid="324"/>
                                        </p:tgtEl>
                                        <p:attrNameLst>
                                          <p:attrName>style.visibility</p:attrName>
                                        </p:attrNameLst>
                                      </p:cBhvr>
                                      <p:to>
                                        <p:strVal val="visible"/>
                                      </p:to>
                                    </p:set>
                                    <p:animEffect transition="in" filter="fade">
                                      <p:cBhvr>
                                        <p:cTn id="10" dur="10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8" name="Shape 328"/>
        <p:cNvGrpSpPr/>
        <p:nvPr/>
      </p:nvGrpSpPr>
      <p:grpSpPr>
        <a:xfrm>
          <a:off x="0" y="0"/>
          <a:ext cx="0" cy="0"/>
          <a:chOff x="0" y="0"/>
          <a:chExt cx="0" cy="0"/>
        </a:xfrm>
      </p:grpSpPr>
      <p:sp>
        <p:nvSpPr>
          <p:cNvPr id="329" name="Google Shape;329;p20"/>
          <p:cNvSpPr txBox="1"/>
          <p:nvPr/>
        </p:nvSpPr>
        <p:spPr>
          <a:xfrm>
            <a:off x="713250" y="372450"/>
            <a:ext cx="6296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chemeClr val="lt1"/>
                </a:solidFill>
                <a:latin typeface="Nunito"/>
                <a:ea typeface="Nunito"/>
                <a:cs typeface="Nunito"/>
                <a:sym typeface="Nunito"/>
              </a:rPr>
              <a:t>Overview of Our Solutions -- </a:t>
            </a:r>
            <a:r>
              <a:rPr lang="en-GB" sz="2000" b="1">
                <a:solidFill>
                  <a:schemeClr val="lt1"/>
                </a:solidFill>
                <a:latin typeface="Nunito"/>
                <a:ea typeface="Nunito"/>
                <a:cs typeface="Nunito"/>
                <a:sym typeface="Nunito"/>
              </a:rPr>
              <a:t>Maximize</a:t>
            </a:r>
            <a:r>
              <a:rPr lang="en-GB" sz="2000" b="1">
                <a:solidFill>
                  <a:schemeClr val="lt1"/>
                </a:solidFill>
                <a:latin typeface="Nunito"/>
                <a:ea typeface="Nunito"/>
                <a:cs typeface="Nunito"/>
                <a:sym typeface="Nunito"/>
              </a:rPr>
              <a:t> Profit</a:t>
            </a:r>
            <a:endParaRPr sz="2000" b="1">
              <a:solidFill>
                <a:schemeClr val="lt1"/>
              </a:solidFill>
              <a:latin typeface="Nunito"/>
              <a:ea typeface="Nunito"/>
              <a:cs typeface="Nunito"/>
              <a:sym typeface="Nunito"/>
            </a:endParaRPr>
          </a:p>
        </p:txBody>
      </p:sp>
      <p:sp>
        <p:nvSpPr>
          <p:cNvPr id="330" name="Google Shape;330;p20"/>
          <p:cNvSpPr txBox="1"/>
          <p:nvPr/>
        </p:nvSpPr>
        <p:spPr>
          <a:xfrm>
            <a:off x="713250" y="2181900"/>
            <a:ext cx="207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Nunito"/>
                <a:ea typeface="Nunito"/>
                <a:cs typeface="Nunito"/>
                <a:sym typeface="Nunito"/>
              </a:rPr>
              <a:t>Find the demand</a:t>
            </a:r>
            <a:endParaRPr b="1">
              <a:solidFill>
                <a:schemeClr val="lt1"/>
              </a:solidFill>
              <a:latin typeface="Nunito"/>
              <a:ea typeface="Nunito"/>
              <a:cs typeface="Nunito"/>
              <a:sym typeface="Nunito"/>
            </a:endParaRPr>
          </a:p>
        </p:txBody>
      </p:sp>
      <p:sp>
        <p:nvSpPr>
          <p:cNvPr id="331" name="Google Shape;331;p20"/>
          <p:cNvSpPr txBox="1"/>
          <p:nvPr/>
        </p:nvSpPr>
        <p:spPr>
          <a:xfrm>
            <a:off x="2792850" y="2150400"/>
            <a:ext cx="5685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Nunito"/>
                <a:ea typeface="Nunito"/>
                <a:cs typeface="Nunito"/>
                <a:sym typeface="Nunito"/>
              </a:rPr>
              <a:t>We need to find a way to effectively project demand of each property given a set of predetermined parameters.</a:t>
            </a:r>
            <a:endParaRPr>
              <a:latin typeface="Nunito"/>
              <a:ea typeface="Nunito"/>
              <a:cs typeface="Nunito"/>
              <a:sym typeface="Nunito"/>
            </a:endParaRPr>
          </a:p>
        </p:txBody>
      </p:sp>
      <p:sp>
        <p:nvSpPr>
          <p:cNvPr id="332" name="Google Shape;332;p20"/>
          <p:cNvSpPr txBox="1"/>
          <p:nvPr/>
        </p:nvSpPr>
        <p:spPr>
          <a:xfrm>
            <a:off x="713250" y="1064725"/>
            <a:ext cx="207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Nunito"/>
                <a:ea typeface="Nunito"/>
                <a:cs typeface="Nunito"/>
                <a:sym typeface="Nunito"/>
              </a:rPr>
              <a:t>Clustering</a:t>
            </a:r>
            <a:endParaRPr b="1">
              <a:solidFill>
                <a:schemeClr val="lt1"/>
              </a:solidFill>
              <a:latin typeface="Nunito"/>
              <a:ea typeface="Nunito"/>
              <a:cs typeface="Nunito"/>
              <a:sym typeface="Nunito"/>
            </a:endParaRPr>
          </a:p>
        </p:txBody>
      </p:sp>
      <p:sp>
        <p:nvSpPr>
          <p:cNvPr id="333" name="Google Shape;333;p20"/>
          <p:cNvSpPr txBox="1"/>
          <p:nvPr/>
        </p:nvSpPr>
        <p:spPr>
          <a:xfrm>
            <a:off x="2792850" y="861950"/>
            <a:ext cx="5685900" cy="117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Nunito"/>
                <a:ea typeface="Nunito"/>
                <a:cs typeface="Nunito"/>
                <a:sym typeface="Nunito"/>
              </a:rPr>
              <a:t>Properties with different attributes tend to have different demand and prices. Therefore, we need to </a:t>
            </a:r>
            <a:r>
              <a:rPr lang="en-GB">
                <a:latin typeface="Nunito"/>
                <a:ea typeface="Nunito"/>
                <a:cs typeface="Nunito"/>
                <a:sym typeface="Nunito"/>
              </a:rPr>
              <a:t>cluster the properties to different groups based on their attributes and analyze the price respectively.</a:t>
            </a:r>
            <a:endParaRPr>
              <a:latin typeface="Nunito"/>
              <a:ea typeface="Nunito"/>
              <a:cs typeface="Nunito"/>
              <a:sym typeface="Nunito"/>
            </a:endParaRPr>
          </a:p>
          <a:p>
            <a:pPr marL="0" lvl="0" indent="0" algn="l" rtl="0">
              <a:spcBef>
                <a:spcPts val="1000"/>
              </a:spcBef>
              <a:spcAft>
                <a:spcPts val="0"/>
              </a:spcAft>
              <a:buNone/>
            </a:pPr>
            <a:r>
              <a:rPr lang="en-GB">
                <a:latin typeface="Nunito"/>
                <a:ea typeface="Nunito"/>
                <a:cs typeface="Nunito"/>
                <a:sym typeface="Nunito"/>
              </a:rPr>
              <a:t>Better to solve </a:t>
            </a:r>
            <a:r>
              <a:rPr lang="en-GB" b="1">
                <a:solidFill>
                  <a:srgbClr val="990000"/>
                </a:solidFill>
                <a:latin typeface="Nunito"/>
                <a:ea typeface="Nunito"/>
                <a:cs typeface="Nunito"/>
                <a:sym typeface="Nunito"/>
              </a:rPr>
              <a:t>Causal Inference between Price and Demands</a:t>
            </a:r>
            <a:r>
              <a:rPr lang="en-GB">
                <a:latin typeface="Nunito"/>
                <a:ea typeface="Nunito"/>
                <a:cs typeface="Nunito"/>
                <a:sym typeface="Nunito"/>
              </a:rPr>
              <a:t>.</a:t>
            </a:r>
            <a:endParaRPr>
              <a:latin typeface="Nunito"/>
              <a:ea typeface="Nunito"/>
              <a:cs typeface="Nunito"/>
              <a:sym typeface="Nunito"/>
            </a:endParaRPr>
          </a:p>
        </p:txBody>
      </p:sp>
      <p:sp>
        <p:nvSpPr>
          <p:cNvPr id="334" name="Google Shape;334;p20"/>
          <p:cNvSpPr txBox="1"/>
          <p:nvPr/>
        </p:nvSpPr>
        <p:spPr>
          <a:xfrm>
            <a:off x="713250" y="2937863"/>
            <a:ext cx="207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Nunito"/>
                <a:ea typeface="Nunito"/>
                <a:cs typeface="Nunito"/>
                <a:sym typeface="Nunito"/>
              </a:rPr>
              <a:t>Predict</a:t>
            </a:r>
            <a:r>
              <a:rPr lang="en-GB" b="1">
                <a:solidFill>
                  <a:schemeClr val="lt1"/>
                </a:solidFill>
                <a:latin typeface="Nunito"/>
                <a:ea typeface="Nunito"/>
                <a:cs typeface="Nunito"/>
                <a:sym typeface="Nunito"/>
              </a:rPr>
              <a:t> the price</a:t>
            </a:r>
            <a:endParaRPr b="1">
              <a:solidFill>
                <a:schemeClr val="lt1"/>
              </a:solidFill>
              <a:latin typeface="Nunito"/>
              <a:ea typeface="Nunito"/>
              <a:cs typeface="Nunito"/>
              <a:sym typeface="Nunito"/>
            </a:endParaRPr>
          </a:p>
        </p:txBody>
      </p:sp>
      <p:sp>
        <p:nvSpPr>
          <p:cNvPr id="335" name="Google Shape;335;p20"/>
          <p:cNvSpPr txBox="1"/>
          <p:nvPr/>
        </p:nvSpPr>
        <p:spPr>
          <a:xfrm>
            <a:off x="2792850" y="2836200"/>
            <a:ext cx="5685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Nunito"/>
                <a:ea typeface="Nunito"/>
                <a:cs typeface="Nunito"/>
                <a:sym typeface="Nunito"/>
              </a:rPr>
              <a:t>We need to find a way to effectively project price of each property given a set of predetermined parameters. ( Random Forest)</a:t>
            </a:r>
            <a:endParaRPr>
              <a:latin typeface="Nunito"/>
              <a:ea typeface="Nunito"/>
              <a:cs typeface="Nunito"/>
              <a:sym typeface="Nunito"/>
            </a:endParaRPr>
          </a:p>
        </p:txBody>
      </p:sp>
      <p:sp>
        <p:nvSpPr>
          <p:cNvPr id="336" name="Google Shape;336;p20"/>
          <p:cNvSpPr txBox="1"/>
          <p:nvPr/>
        </p:nvSpPr>
        <p:spPr>
          <a:xfrm>
            <a:off x="713250" y="3553500"/>
            <a:ext cx="207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Nunito"/>
                <a:ea typeface="Nunito"/>
                <a:cs typeface="Nunito"/>
                <a:sym typeface="Nunito"/>
              </a:rPr>
              <a:t>Calculate the profits</a:t>
            </a:r>
            <a:endParaRPr b="1">
              <a:solidFill>
                <a:schemeClr val="lt1"/>
              </a:solidFill>
              <a:latin typeface="Nunito"/>
              <a:ea typeface="Nunito"/>
              <a:cs typeface="Nunito"/>
              <a:sym typeface="Nunito"/>
            </a:endParaRPr>
          </a:p>
        </p:txBody>
      </p:sp>
      <p:sp>
        <p:nvSpPr>
          <p:cNvPr id="337" name="Google Shape;337;p20"/>
          <p:cNvSpPr txBox="1"/>
          <p:nvPr/>
        </p:nvSpPr>
        <p:spPr>
          <a:xfrm>
            <a:off x="2792850" y="3522000"/>
            <a:ext cx="5685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Nunito"/>
                <a:ea typeface="Nunito"/>
                <a:cs typeface="Nunito"/>
                <a:sym typeface="Nunito"/>
              </a:rPr>
              <a:t>We will use the projected demands and price, and variable costs to calculate the profits. F</a:t>
            </a:r>
            <a:r>
              <a:rPr lang="en-GB">
                <a:latin typeface="Nunito"/>
                <a:ea typeface="Nunito"/>
                <a:cs typeface="Nunito"/>
                <a:sym typeface="Nunito"/>
              </a:rPr>
              <a:t>ind the optimal price with maximum profit.</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1" name="Shape 341"/>
        <p:cNvGrpSpPr/>
        <p:nvPr/>
      </p:nvGrpSpPr>
      <p:grpSpPr>
        <a:xfrm>
          <a:off x="0" y="0"/>
          <a:ext cx="0" cy="0"/>
          <a:chOff x="0" y="0"/>
          <a:chExt cx="0" cy="0"/>
        </a:xfrm>
      </p:grpSpPr>
      <p:sp>
        <p:nvSpPr>
          <p:cNvPr id="342" name="Google Shape;342;p21"/>
          <p:cNvSpPr txBox="1"/>
          <p:nvPr/>
        </p:nvSpPr>
        <p:spPr>
          <a:xfrm>
            <a:off x="713250" y="372450"/>
            <a:ext cx="4018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chemeClr val="lt1"/>
                </a:solidFill>
                <a:latin typeface="Nunito"/>
                <a:ea typeface="Nunito"/>
                <a:cs typeface="Nunito"/>
                <a:sym typeface="Nunito"/>
              </a:rPr>
              <a:t>Overview of Our Solutions</a:t>
            </a:r>
            <a:endParaRPr sz="2000" b="1">
              <a:solidFill>
                <a:schemeClr val="lt1"/>
              </a:solidFill>
              <a:latin typeface="Nunito"/>
              <a:ea typeface="Nunito"/>
              <a:cs typeface="Nunito"/>
              <a:sym typeface="Nunito"/>
            </a:endParaRPr>
          </a:p>
        </p:txBody>
      </p:sp>
      <p:sp>
        <p:nvSpPr>
          <p:cNvPr id="343" name="Google Shape;343;p21"/>
          <p:cNvSpPr txBox="1"/>
          <p:nvPr/>
        </p:nvSpPr>
        <p:spPr>
          <a:xfrm>
            <a:off x="713250" y="1419900"/>
            <a:ext cx="207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Nunito"/>
                <a:ea typeface="Nunito"/>
                <a:cs typeface="Nunito"/>
                <a:sym typeface="Nunito"/>
              </a:rPr>
              <a:t>Main drivers of pricing</a:t>
            </a:r>
            <a:endParaRPr b="1">
              <a:solidFill>
                <a:schemeClr val="lt1"/>
              </a:solidFill>
              <a:latin typeface="Nunito"/>
              <a:ea typeface="Nunito"/>
              <a:cs typeface="Nunito"/>
              <a:sym typeface="Nunito"/>
            </a:endParaRPr>
          </a:p>
        </p:txBody>
      </p:sp>
      <p:sp>
        <p:nvSpPr>
          <p:cNvPr id="344" name="Google Shape;344;p21"/>
          <p:cNvSpPr txBox="1"/>
          <p:nvPr/>
        </p:nvSpPr>
        <p:spPr>
          <a:xfrm>
            <a:off x="2792850" y="1388400"/>
            <a:ext cx="5685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Nunito"/>
                <a:ea typeface="Nunito"/>
                <a:cs typeface="Nunito"/>
                <a:sym typeface="Nunito"/>
              </a:rPr>
              <a:t>Using feature importance analysis, we can get the top 3 main drivers of pricing in each cluster.</a:t>
            </a:r>
            <a:endParaRPr>
              <a:latin typeface="Nunito"/>
              <a:ea typeface="Nunito"/>
              <a:cs typeface="Nunito"/>
              <a:sym typeface="Nunito"/>
            </a:endParaRPr>
          </a:p>
        </p:txBody>
      </p:sp>
      <p:sp>
        <p:nvSpPr>
          <p:cNvPr id="345" name="Google Shape;345;p21"/>
          <p:cNvSpPr txBox="1"/>
          <p:nvPr/>
        </p:nvSpPr>
        <p:spPr>
          <a:xfrm>
            <a:off x="713250" y="2614550"/>
            <a:ext cx="207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Nunito"/>
                <a:ea typeface="Nunito"/>
                <a:cs typeface="Nunito"/>
                <a:sym typeface="Nunito"/>
              </a:rPr>
              <a:t>Competitor effect</a:t>
            </a:r>
            <a:endParaRPr b="1">
              <a:solidFill>
                <a:schemeClr val="lt1"/>
              </a:solidFill>
              <a:latin typeface="Nunito"/>
              <a:ea typeface="Nunito"/>
              <a:cs typeface="Nunito"/>
              <a:sym typeface="Nunito"/>
            </a:endParaRPr>
          </a:p>
        </p:txBody>
      </p:sp>
      <p:sp>
        <p:nvSpPr>
          <p:cNvPr id="346" name="Google Shape;346;p21"/>
          <p:cNvSpPr txBox="1"/>
          <p:nvPr/>
        </p:nvSpPr>
        <p:spPr>
          <a:xfrm>
            <a:off x="2792850" y="2462150"/>
            <a:ext cx="5685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Nunito"/>
                <a:ea typeface="Nunito"/>
                <a:cs typeface="Nunito"/>
                <a:sym typeface="Nunito"/>
              </a:rPr>
              <a:t>The nearby neighborhood can be regarded as the competitor for a specific property. When we decide the price, we should consider the influence from these competitors</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4657</Words>
  <Application>WPS 演示</Application>
  <PresentationFormat/>
  <Paragraphs>219</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SimSun</vt:lpstr>
      <vt:lpstr>Wingdings</vt:lpstr>
      <vt:lpstr>Arial</vt:lpstr>
      <vt:lpstr>Maven Pro</vt:lpstr>
      <vt:lpstr>Nunito</vt:lpstr>
      <vt:lpstr>Microsoft YaHei</vt:lpstr>
      <vt:lpstr>Arial Unicode MS</vt:lpstr>
      <vt:lpstr>Momentum</vt:lpstr>
      <vt:lpstr>Airbnb Pricing Analytics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Pricing Analytics</dc:title>
  <dc:creator/>
  <cp:lastModifiedBy>橙子梨</cp:lastModifiedBy>
  <cp:revision>1</cp:revision>
  <dcterms:created xsi:type="dcterms:W3CDTF">2022-01-26T08:14:24Z</dcterms:created>
  <dcterms:modified xsi:type="dcterms:W3CDTF">2022-01-26T08:14:24Z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281B788293A6437D8F395E5498A09850</vt:lpwstr>
  </property>
  <property fmtid="{D5CDD505-2E9C-101B-9397-08002B2CF9AE}" pid="3" name="KSOProductBuildVer">
    <vt:lpwstr>2052-11.1.0.11294</vt:lpwstr>
  </property>
</Properties>
</file>