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Lst>
  <p:sldSz cx="9144000" cy="5143500"/>
  <p:notesSz cx="6858000" cy="9144000"/>
  <p:embeddedFontLst>
    <p:embeddedFont>
      <p:font typeface="Corbel" panose="020B0503020204020204"/>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d6fa8bcf83_2_79: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gd6fa8bcf83_2_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d6fa8bcf83_2_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d6fa8bcf83_2_8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We have forecasted daily or weekly sales of each Petco department. And we are predicting sales in the next 84 days.</a:t>
            </a:r>
            <a:endParaRPr lang="en-GB"/>
          </a:p>
        </p:txBody>
      </p:sp>
      <p:sp>
        <p:nvSpPr>
          <p:cNvPr id="139" name="Google Shape;139;gd6fa8bcf83_2_8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d6fa8bcf83_2_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d6fa8bcf83_2_9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We treated this as a time series prediction problem, and did not consider store attributes, and so on. We used facebook prophet, which automatically handles trend seasonality and special events. Furthermore, we assumed that, from march 2020 to April this year, sales follow a different weekly trend because of covid.</a:t>
            </a:r>
            <a:endParaRPr lang="en-GB"/>
          </a:p>
        </p:txBody>
      </p:sp>
      <p:sp>
        <p:nvSpPr>
          <p:cNvPr id="147" name="Google Shape;147;gd6fa8bcf83_2_9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d6fa8bcf83_2_1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d6fa8bcf83_2_10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Here is an example of our prediction using Department 81, which sells aquatic supplies. </a:t>
            </a:r>
            <a:endParaRPr lang="en-GB"/>
          </a:p>
          <a:p>
            <a:pPr marL="0" lvl="0" indent="0" algn="l" rtl="0">
              <a:spcBef>
                <a:spcPts val="0"/>
              </a:spcBef>
              <a:spcAft>
                <a:spcPts val="0"/>
              </a:spcAft>
              <a:buNone/>
            </a:pPr>
            <a:r>
              <a:rPr lang="en-GB"/>
              <a:t>Black dots are the given data points</a:t>
            </a:r>
            <a:endParaRPr lang="en-GB"/>
          </a:p>
          <a:p>
            <a:pPr marL="0" lvl="0" indent="0" algn="l" rtl="0">
              <a:spcBef>
                <a:spcPts val="0"/>
              </a:spcBef>
              <a:spcAft>
                <a:spcPts val="0"/>
              </a:spcAft>
              <a:buNone/>
            </a:pPr>
            <a:r>
              <a:rPr lang="en-GB"/>
              <a:t>Dark blue lines indicate predictions</a:t>
            </a:r>
            <a:endParaRPr lang="en-GB"/>
          </a:p>
          <a:p>
            <a:pPr marL="0" lvl="0" indent="0" algn="l" rtl="0">
              <a:spcBef>
                <a:spcPts val="0"/>
              </a:spcBef>
              <a:spcAft>
                <a:spcPts val="0"/>
              </a:spcAft>
              <a:buNone/>
            </a:pPr>
            <a:r>
              <a:rPr lang="en-GB"/>
              <a:t>Light blue lines indicate 95% confidence interval around predictions</a:t>
            </a:r>
            <a:endParaRPr lang="en-GB"/>
          </a:p>
          <a:p>
            <a:pPr marL="0" lvl="0" indent="0" algn="l" rtl="0">
              <a:spcBef>
                <a:spcPts val="0"/>
              </a:spcBef>
              <a:spcAft>
                <a:spcPts val="0"/>
              </a:spcAft>
              <a:buNone/>
            </a:pPr>
          </a:p>
        </p:txBody>
      </p:sp>
      <p:sp>
        <p:nvSpPr>
          <p:cNvPr id="157" name="Google Shape;157;gd6fa8bcf83_2_10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d6fa8bcf83_2_1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d6fa8bcf83_2_1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Prophet allows us to visualize trend and seasonality, and here are the plots for department 81. For example, we can see that this past new year was devastating to sales, while in general, the summer months are the best</a:t>
            </a:r>
            <a:endParaRPr lang="en-GB"/>
          </a:p>
        </p:txBody>
      </p:sp>
      <p:sp>
        <p:nvSpPr>
          <p:cNvPr id="166" name="Google Shape;166;gd6fa8bcf83_2_1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d6fa8bcf83_2_1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d6fa8bcf83_2_12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For the record, we checked model fit by forecasting historical data. We compared two models where one of them does not contain covid considerations. The two models performed similarly in terms of mean, average, percentage error, and root mean squared error. But adding covid consideration does give us insight into special period.</a:t>
            </a:r>
            <a:endParaRPr lang="en-GB"/>
          </a:p>
        </p:txBody>
      </p:sp>
      <p:sp>
        <p:nvSpPr>
          <p:cNvPr id="181" name="Google Shape;181;gd6fa8bcf83_2_12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d6fa8bcfc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6fa8bcfc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900"/>
              </a:spcBef>
              <a:spcAft>
                <a:spcPts val="0"/>
              </a:spcAft>
              <a:buClr>
                <a:schemeClr val="dk1"/>
              </a:buClr>
              <a:buSzPts val="1100"/>
              <a:buFont typeface="Arial" panose="020B0604020202020204"/>
              <a:buNone/>
            </a:pPr>
            <a:r>
              <a:rPr lang="en-GB" sz="1500">
                <a:solidFill>
                  <a:srgbClr val="595959"/>
                </a:solidFill>
                <a:latin typeface="Corbel" panose="020B0503020204020204"/>
                <a:ea typeface="Corbel" panose="020B0503020204020204"/>
                <a:cs typeface="Corbel" panose="020B0503020204020204"/>
                <a:sym typeface="Corbel" panose="020B0503020204020204"/>
              </a:rPr>
              <a:t>An algorithm that is capable of integrating non-time series information, e.g. location of store, type of customer …</a:t>
            </a:r>
            <a:endParaRPr sz="1500">
              <a:solidFill>
                <a:srgbClr val="595959"/>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d6fa8bcf83_2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d6fa8bcf83_2_13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To sum up, we have forecasted 12 weeks of daily/weekly sales for each department. Prophet did well in simulated forecasts, but we need more effort to see whether there is overfitting. Moving forward, we can integrate additional business assumptions, which is, how far high can demand go as the pandemic recedes in the US?</a:t>
            </a:r>
            <a:endParaRPr lang="en-GB"/>
          </a:p>
        </p:txBody>
      </p:sp>
      <p:sp>
        <p:nvSpPr>
          <p:cNvPr id="198" name="Google Shape;198;gd6fa8bcf83_2_13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58" name="Shape 58"/>
        <p:cNvGrpSpPr/>
        <p:nvPr/>
      </p:nvGrpSpPr>
      <p:grpSpPr>
        <a:xfrm>
          <a:off x="0" y="0"/>
          <a:ext cx="0" cy="0"/>
          <a:chOff x="0" y="0"/>
          <a:chExt cx="0" cy="0"/>
        </a:xfrm>
      </p:grpSpPr>
      <p:sp>
        <p:nvSpPr>
          <p:cNvPr id="59" name="Google Shape;59;p14"/>
          <p:cNvSpPr/>
          <p:nvPr/>
        </p:nvSpPr>
        <p:spPr>
          <a:xfrm>
            <a:off x="0" y="571499"/>
            <a:ext cx="6856214" cy="4000501"/>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0" name="Google Shape;60;p14"/>
          <p:cNvSpPr/>
          <p:nvPr/>
        </p:nvSpPr>
        <p:spPr>
          <a:xfrm>
            <a:off x="6952697" y="571499"/>
            <a:ext cx="2193989" cy="4000501"/>
          </a:xfrm>
          <a:prstGeom prst="rect">
            <a:avLst/>
          </a:prstGeom>
          <a:solidFill>
            <a:srgbClr val="C8C8C8">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1" name="Google Shape;61;p14"/>
          <p:cNvSpPr txBox="1"/>
          <p:nvPr>
            <p:ph type="ctrTitle"/>
          </p:nvPr>
        </p:nvSpPr>
        <p:spPr>
          <a:xfrm>
            <a:off x="802386" y="973836"/>
            <a:ext cx="5486400" cy="244144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4400"/>
              <a:buFont typeface="Corbel" panose="020B0503020204020204"/>
              <a:buNone/>
              <a:defRPr sz="44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4"/>
          <p:cNvSpPr txBox="1"/>
          <p:nvPr>
            <p:ph type="subTitle" idx="1"/>
          </p:nvPr>
        </p:nvSpPr>
        <p:spPr>
          <a:xfrm>
            <a:off x="825011" y="3502685"/>
            <a:ext cx="5486400" cy="685800"/>
          </a:xfrm>
          <a:prstGeom prst="rect">
            <a:avLst/>
          </a:prstGeom>
          <a:noFill/>
          <a:ln>
            <a:noFill/>
          </a:ln>
        </p:spPr>
        <p:txBody>
          <a:bodyPr spcFirstLastPara="1" wrap="square" lIns="68575" tIns="34275" rIns="68575" bIns="34275" anchor="t" anchorCtr="0">
            <a:normAutofit/>
          </a:bodyPr>
          <a:lstStyle>
            <a:lvl1pPr lvl="0" algn="l">
              <a:lnSpc>
                <a:spcPct val="90000"/>
              </a:lnSpc>
              <a:spcBef>
                <a:spcPts val="900"/>
              </a:spcBef>
              <a:spcAft>
                <a:spcPts val="0"/>
              </a:spcAft>
              <a:buSzPts val="1700"/>
              <a:buNone/>
              <a:defRPr sz="1700" cap="none">
                <a:solidFill>
                  <a:srgbClr val="D7F0F6"/>
                </a:solidFill>
              </a:defRPr>
            </a:lvl1pPr>
            <a:lvl2pPr lvl="1" algn="ctr">
              <a:lnSpc>
                <a:spcPct val="90000"/>
              </a:lnSpc>
              <a:spcBef>
                <a:spcPts val="200"/>
              </a:spcBef>
              <a:spcAft>
                <a:spcPts val="0"/>
              </a:spcAft>
              <a:buSzPts val="1700"/>
              <a:buNone/>
              <a:defRPr sz="1700"/>
            </a:lvl2pPr>
            <a:lvl3pPr lvl="2" algn="ctr">
              <a:lnSpc>
                <a:spcPct val="90000"/>
              </a:lnSpc>
              <a:spcBef>
                <a:spcPts val="200"/>
              </a:spcBef>
              <a:spcAft>
                <a:spcPts val="0"/>
              </a:spcAft>
              <a:buSzPts val="1700"/>
              <a:buNone/>
              <a:defRPr sz="1700"/>
            </a:lvl3pPr>
            <a:lvl4pPr lvl="3" algn="ctr">
              <a:lnSpc>
                <a:spcPct val="90000"/>
              </a:lnSpc>
              <a:spcBef>
                <a:spcPts val="200"/>
              </a:spcBef>
              <a:spcAft>
                <a:spcPts val="0"/>
              </a:spcAft>
              <a:buSzPts val="1500"/>
              <a:buNone/>
              <a:defRPr sz="1500"/>
            </a:lvl4pPr>
            <a:lvl5pPr lvl="4" algn="ctr">
              <a:lnSpc>
                <a:spcPct val="90000"/>
              </a:lnSpc>
              <a:spcBef>
                <a:spcPts val="200"/>
              </a:spcBef>
              <a:spcAft>
                <a:spcPts val="0"/>
              </a:spcAft>
              <a:buSzPts val="1500"/>
              <a:buNone/>
              <a:defRPr sz="1500"/>
            </a:lvl5pPr>
            <a:lvl6pPr lvl="5" algn="ctr">
              <a:lnSpc>
                <a:spcPct val="90000"/>
              </a:lnSpc>
              <a:spcBef>
                <a:spcPts val="200"/>
              </a:spcBef>
              <a:spcAft>
                <a:spcPts val="0"/>
              </a:spcAft>
              <a:buSzPts val="1500"/>
              <a:buNone/>
              <a:defRPr sz="1500"/>
            </a:lvl6pPr>
            <a:lvl7pPr lvl="6" algn="ctr">
              <a:lnSpc>
                <a:spcPct val="90000"/>
              </a:lnSpc>
              <a:spcBef>
                <a:spcPts val="200"/>
              </a:spcBef>
              <a:spcAft>
                <a:spcPts val="0"/>
              </a:spcAft>
              <a:buSzPts val="1500"/>
              <a:buNone/>
              <a:defRPr sz="1500"/>
            </a:lvl7pPr>
            <a:lvl8pPr lvl="7" algn="ctr">
              <a:lnSpc>
                <a:spcPct val="90000"/>
              </a:lnSpc>
              <a:spcBef>
                <a:spcPts val="200"/>
              </a:spcBef>
              <a:spcAft>
                <a:spcPts val="0"/>
              </a:spcAft>
              <a:buSzPts val="1500"/>
              <a:buNone/>
              <a:defRPr sz="1500"/>
            </a:lvl8pPr>
            <a:lvl9pPr lvl="8" algn="ctr">
              <a:lnSpc>
                <a:spcPct val="90000"/>
              </a:lnSpc>
              <a:spcBef>
                <a:spcPts val="200"/>
              </a:spcBef>
              <a:spcAft>
                <a:spcPts val="200"/>
              </a:spcAft>
              <a:buSzPts val="1500"/>
              <a:buNone/>
              <a:defRPr sz="1500"/>
            </a:lvl9pPr>
          </a:lstStyle>
          <a:p/>
        </p:txBody>
      </p:sp>
      <p:sp>
        <p:nvSpPr>
          <p:cNvPr id="63" name="Google Shape;63;p14"/>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type="body" idx="1"/>
          </p:nvPr>
        </p:nvSpPr>
        <p:spPr>
          <a:xfrm>
            <a:off x="2901951" y="648081"/>
            <a:ext cx="5486400" cy="3840480"/>
          </a:xfrm>
          <a:prstGeom prst="rect">
            <a:avLst/>
          </a:prstGeom>
          <a:noFill/>
          <a:ln>
            <a:noFill/>
          </a:ln>
        </p:spPr>
        <p:txBody>
          <a:bodyPr spcFirstLastPara="1" wrap="square" lIns="68575" tIns="34275" rIns="68575" bIns="34275" anchor="ctr" anchorCtr="0">
            <a:norm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p:txBody>
      </p:sp>
      <p:sp>
        <p:nvSpPr>
          <p:cNvPr id="69" name="Google Shape;69;p15"/>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2" name="Shape 72"/>
        <p:cNvGrpSpPr/>
        <p:nvPr/>
      </p:nvGrpSpPr>
      <p:grpSpPr>
        <a:xfrm>
          <a:off x="0" y="0"/>
          <a:ext cx="0" cy="0"/>
          <a:chOff x="0" y="0"/>
          <a:chExt cx="0" cy="0"/>
        </a:xfrm>
      </p:grpSpPr>
      <p:sp>
        <p:nvSpPr>
          <p:cNvPr id="73" name="Google Shape;73;p16"/>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type="body" idx="1"/>
          </p:nvPr>
        </p:nvSpPr>
        <p:spPr>
          <a:xfrm>
            <a:off x="2900934" y="651510"/>
            <a:ext cx="2606040" cy="3840480"/>
          </a:xfrm>
          <a:prstGeom prst="rect">
            <a:avLst/>
          </a:prstGeom>
          <a:noFill/>
          <a:ln>
            <a:noFill/>
          </a:ln>
        </p:spPr>
        <p:txBody>
          <a:bodyPr spcFirstLastPara="1" wrap="square" lIns="68575" tIns="34275" rIns="68575" bIns="34275" anchor="ctr" anchorCtr="0">
            <a:norm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p:txBody>
      </p:sp>
      <p:sp>
        <p:nvSpPr>
          <p:cNvPr id="75" name="Google Shape;75;p16"/>
          <p:cNvSpPr txBox="1"/>
          <p:nvPr>
            <p:ph type="body" idx="2"/>
          </p:nvPr>
        </p:nvSpPr>
        <p:spPr>
          <a:xfrm>
            <a:off x="5863590" y="651510"/>
            <a:ext cx="2606040" cy="3840480"/>
          </a:xfrm>
          <a:prstGeom prst="rect">
            <a:avLst/>
          </a:prstGeom>
          <a:noFill/>
          <a:ln>
            <a:noFill/>
          </a:ln>
        </p:spPr>
        <p:txBody>
          <a:bodyPr spcFirstLastPara="1" wrap="square" lIns="68575" tIns="34275" rIns="68575" bIns="34275" anchor="ctr" anchorCtr="0">
            <a:norm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p:txBody>
      </p:sp>
      <p:sp>
        <p:nvSpPr>
          <p:cNvPr id="76" name="Google Shape;76;p16"/>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9" name="Shape 79"/>
        <p:cNvGrpSpPr/>
        <p:nvPr/>
      </p:nvGrpSpPr>
      <p:grpSpPr>
        <a:xfrm>
          <a:off x="0" y="0"/>
          <a:ext cx="0" cy="0"/>
          <a:chOff x="0" y="0"/>
          <a:chExt cx="0" cy="0"/>
        </a:xfrm>
      </p:grpSpPr>
      <p:sp>
        <p:nvSpPr>
          <p:cNvPr id="80" name="Google Shape;80;p17"/>
          <p:cNvSpPr txBox="1"/>
          <p:nvPr>
            <p:ph type="title"/>
          </p:nvPr>
        </p:nvSpPr>
        <p:spPr>
          <a:xfrm>
            <a:off x="2900934" y="973836"/>
            <a:ext cx="5486400" cy="244144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595959"/>
              </a:buClr>
              <a:buSzPts val="4400"/>
              <a:buFont typeface="Corbel" panose="020B0503020204020204"/>
              <a:buNone/>
              <a:defRPr sz="4400" b="0">
                <a:solidFill>
                  <a:srgbClr val="595959"/>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type="body" idx="1"/>
          </p:nvPr>
        </p:nvSpPr>
        <p:spPr>
          <a:xfrm>
            <a:off x="2914650" y="3504438"/>
            <a:ext cx="5486400" cy="6858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700"/>
              <a:buNone/>
              <a:defRPr sz="1700" cap="none">
                <a:solidFill>
                  <a:srgbClr val="595959"/>
                </a:solidFill>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200"/>
              </a:spcBef>
              <a:spcAft>
                <a:spcPts val="0"/>
              </a:spcAft>
              <a:buSzPts val="1200"/>
              <a:buNone/>
              <a:defRPr sz="1200">
                <a:solidFill>
                  <a:srgbClr val="888888"/>
                </a:solidFill>
              </a:defRPr>
            </a:lvl3pPr>
            <a:lvl4pPr marL="1828800" lvl="3" indent="-228600" algn="l">
              <a:lnSpc>
                <a:spcPct val="90000"/>
              </a:lnSpc>
              <a:spcBef>
                <a:spcPts val="200"/>
              </a:spcBef>
              <a:spcAft>
                <a:spcPts val="0"/>
              </a:spcAft>
              <a:buSzPts val="1100"/>
              <a:buNone/>
              <a:defRPr sz="1100">
                <a:solidFill>
                  <a:srgbClr val="888888"/>
                </a:solidFill>
              </a:defRPr>
            </a:lvl4pPr>
            <a:lvl5pPr marL="2286000" lvl="4" indent="-228600" algn="l">
              <a:lnSpc>
                <a:spcPct val="90000"/>
              </a:lnSpc>
              <a:spcBef>
                <a:spcPts val="200"/>
              </a:spcBef>
              <a:spcAft>
                <a:spcPts val="0"/>
              </a:spcAft>
              <a:buSzPts val="1100"/>
              <a:buNone/>
              <a:defRPr sz="1100">
                <a:solidFill>
                  <a:srgbClr val="888888"/>
                </a:solidFill>
              </a:defRPr>
            </a:lvl5pPr>
            <a:lvl6pPr marL="2743200" lvl="5" indent="-228600" algn="l">
              <a:lnSpc>
                <a:spcPct val="90000"/>
              </a:lnSpc>
              <a:spcBef>
                <a:spcPts val="200"/>
              </a:spcBef>
              <a:spcAft>
                <a:spcPts val="0"/>
              </a:spcAft>
              <a:buSzPts val="1100"/>
              <a:buNone/>
              <a:defRPr sz="1100">
                <a:solidFill>
                  <a:srgbClr val="888888"/>
                </a:solidFill>
              </a:defRPr>
            </a:lvl6pPr>
            <a:lvl7pPr marL="3200400" lvl="6" indent="-228600" algn="l">
              <a:lnSpc>
                <a:spcPct val="90000"/>
              </a:lnSpc>
              <a:spcBef>
                <a:spcPts val="200"/>
              </a:spcBef>
              <a:spcAft>
                <a:spcPts val="0"/>
              </a:spcAft>
              <a:buSzPts val="1100"/>
              <a:buNone/>
              <a:defRPr sz="1100">
                <a:solidFill>
                  <a:srgbClr val="888888"/>
                </a:solidFill>
              </a:defRPr>
            </a:lvl7pPr>
            <a:lvl8pPr marL="3657600" lvl="7" indent="-228600" algn="l">
              <a:lnSpc>
                <a:spcPct val="90000"/>
              </a:lnSpc>
              <a:spcBef>
                <a:spcPts val="200"/>
              </a:spcBef>
              <a:spcAft>
                <a:spcPts val="0"/>
              </a:spcAft>
              <a:buSzPts val="1100"/>
              <a:buNone/>
              <a:defRPr sz="1100">
                <a:solidFill>
                  <a:srgbClr val="888888"/>
                </a:solidFill>
              </a:defRPr>
            </a:lvl8pPr>
            <a:lvl9pPr marL="4114800" lvl="8" indent="-228600" algn="l">
              <a:lnSpc>
                <a:spcPct val="90000"/>
              </a:lnSpc>
              <a:spcBef>
                <a:spcPts val="200"/>
              </a:spcBef>
              <a:spcAft>
                <a:spcPts val="200"/>
              </a:spcAft>
              <a:buSzPts val="1100"/>
              <a:buNone/>
              <a:defRPr sz="1100">
                <a:solidFill>
                  <a:srgbClr val="888888"/>
                </a:solidFill>
              </a:defRPr>
            </a:lvl9pPr>
          </a:lstStyle>
          <a:p/>
        </p:txBody>
      </p:sp>
      <p:sp>
        <p:nvSpPr>
          <p:cNvPr id="82" name="Google Shape;82;p17"/>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type="body" idx="1"/>
          </p:nvPr>
        </p:nvSpPr>
        <p:spPr>
          <a:xfrm>
            <a:off x="2900934" y="767690"/>
            <a:ext cx="2606040" cy="60579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SzPts val="1500"/>
              <a:buNone/>
              <a:defRPr sz="1500" b="1">
                <a:solidFill>
                  <a:srgbClr val="595959"/>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200"/>
              </a:spcBef>
              <a:spcAft>
                <a:spcPts val="0"/>
              </a:spcAft>
              <a:buSzPts val="1400"/>
              <a:buNone/>
              <a:defRPr sz="1400" b="1"/>
            </a:lvl3pPr>
            <a:lvl4pPr marL="1828800" lvl="3" indent="-228600" algn="l">
              <a:lnSpc>
                <a:spcPct val="90000"/>
              </a:lnSpc>
              <a:spcBef>
                <a:spcPts val="200"/>
              </a:spcBef>
              <a:spcAft>
                <a:spcPts val="0"/>
              </a:spcAft>
              <a:buSzPts val="1200"/>
              <a:buNone/>
              <a:defRPr sz="1200" b="1"/>
            </a:lvl4pPr>
            <a:lvl5pPr marL="2286000" lvl="4" indent="-228600" algn="l">
              <a:lnSpc>
                <a:spcPct val="90000"/>
              </a:lnSpc>
              <a:spcBef>
                <a:spcPts val="200"/>
              </a:spcBef>
              <a:spcAft>
                <a:spcPts val="0"/>
              </a:spcAft>
              <a:buSzPts val="1200"/>
              <a:buNone/>
              <a:defRPr sz="1200" b="1"/>
            </a:lvl5pPr>
            <a:lvl6pPr marL="2743200" lvl="5" indent="-228600" algn="l">
              <a:lnSpc>
                <a:spcPct val="90000"/>
              </a:lnSpc>
              <a:spcBef>
                <a:spcPts val="200"/>
              </a:spcBef>
              <a:spcAft>
                <a:spcPts val="0"/>
              </a:spcAft>
              <a:buSzPts val="1200"/>
              <a:buNone/>
              <a:defRPr sz="1200" b="1"/>
            </a:lvl6pPr>
            <a:lvl7pPr marL="3200400" lvl="6" indent="-228600" algn="l">
              <a:lnSpc>
                <a:spcPct val="90000"/>
              </a:lnSpc>
              <a:spcBef>
                <a:spcPts val="200"/>
              </a:spcBef>
              <a:spcAft>
                <a:spcPts val="0"/>
              </a:spcAft>
              <a:buSzPts val="1200"/>
              <a:buNone/>
              <a:defRPr sz="1200" b="1"/>
            </a:lvl7pPr>
            <a:lvl8pPr marL="3657600" lvl="7" indent="-228600" algn="l">
              <a:lnSpc>
                <a:spcPct val="90000"/>
              </a:lnSpc>
              <a:spcBef>
                <a:spcPts val="200"/>
              </a:spcBef>
              <a:spcAft>
                <a:spcPts val="0"/>
              </a:spcAft>
              <a:buSzPts val="1200"/>
              <a:buNone/>
              <a:defRPr sz="1200" b="1"/>
            </a:lvl8pPr>
            <a:lvl9pPr marL="4114800" lvl="8" indent="-228600" algn="l">
              <a:lnSpc>
                <a:spcPct val="90000"/>
              </a:lnSpc>
              <a:spcBef>
                <a:spcPts val="200"/>
              </a:spcBef>
              <a:spcAft>
                <a:spcPts val="200"/>
              </a:spcAft>
              <a:buSzPts val="1200"/>
              <a:buNone/>
              <a:defRPr sz="1200" b="1"/>
            </a:lvl9pPr>
          </a:lstStyle>
          <a:p/>
        </p:txBody>
      </p:sp>
      <p:sp>
        <p:nvSpPr>
          <p:cNvPr id="88" name="Google Shape;88;p18"/>
          <p:cNvSpPr txBox="1"/>
          <p:nvPr>
            <p:ph type="body" idx="2"/>
          </p:nvPr>
        </p:nvSpPr>
        <p:spPr>
          <a:xfrm>
            <a:off x="2900934" y="1448202"/>
            <a:ext cx="2606040" cy="3017520"/>
          </a:xfrm>
          <a:prstGeom prst="rect">
            <a:avLst/>
          </a:prstGeom>
          <a:noFill/>
          <a:ln>
            <a:noFill/>
          </a:ln>
        </p:spPr>
        <p:txBody>
          <a:bodyPr spcFirstLastPara="1" wrap="square" lIns="68575" tIns="34275" rIns="68575" bIns="34275" anchor="ctr" anchorCtr="0">
            <a:norm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p:txBody>
      </p:sp>
      <p:sp>
        <p:nvSpPr>
          <p:cNvPr id="89" name="Google Shape;89;p18"/>
          <p:cNvSpPr txBox="1"/>
          <p:nvPr>
            <p:ph type="body" idx="3"/>
          </p:nvPr>
        </p:nvSpPr>
        <p:spPr>
          <a:xfrm>
            <a:off x="5863847" y="767690"/>
            <a:ext cx="2606040" cy="6098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SzPts val="1500"/>
              <a:buNone/>
              <a:defRPr sz="1500" b="1">
                <a:solidFill>
                  <a:srgbClr val="595959"/>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200"/>
              </a:spcBef>
              <a:spcAft>
                <a:spcPts val="0"/>
              </a:spcAft>
              <a:buSzPts val="1400"/>
              <a:buNone/>
              <a:defRPr sz="1400" b="1"/>
            </a:lvl3pPr>
            <a:lvl4pPr marL="1828800" lvl="3" indent="-228600" algn="l">
              <a:lnSpc>
                <a:spcPct val="90000"/>
              </a:lnSpc>
              <a:spcBef>
                <a:spcPts val="200"/>
              </a:spcBef>
              <a:spcAft>
                <a:spcPts val="0"/>
              </a:spcAft>
              <a:buSzPts val="1200"/>
              <a:buNone/>
              <a:defRPr sz="1200" b="1"/>
            </a:lvl4pPr>
            <a:lvl5pPr marL="2286000" lvl="4" indent="-228600" algn="l">
              <a:lnSpc>
                <a:spcPct val="90000"/>
              </a:lnSpc>
              <a:spcBef>
                <a:spcPts val="200"/>
              </a:spcBef>
              <a:spcAft>
                <a:spcPts val="0"/>
              </a:spcAft>
              <a:buSzPts val="1200"/>
              <a:buNone/>
              <a:defRPr sz="1200" b="1"/>
            </a:lvl5pPr>
            <a:lvl6pPr marL="2743200" lvl="5" indent="-228600" algn="l">
              <a:lnSpc>
                <a:spcPct val="90000"/>
              </a:lnSpc>
              <a:spcBef>
                <a:spcPts val="200"/>
              </a:spcBef>
              <a:spcAft>
                <a:spcPts val="0"/>
              </a:spcAft>
              <a:buSzPts val="1200"/>
              <a:buNone/>
              <a:defRPr sz="1200" b="1"/>
            </a:lvl6pPr>
            <a:lvl7pPr marL="3200400" lvl="6" indent="-228600" algn="l">
              <a:lnSpc>
                <a:spcPct val="90000"/>
              </a:lnSpc>
              <a:spcBef>
                <a:spcPts val="200"/>
              </a:spcBef>
              <a:spcAft>
                <a:spcPts val="0"/>
              </a:spcAft>
              <a:buSzPts val="1200"/>
              <a:buNone/>
              <a:defRPr sz="1200" b="1"/>
            </a:lvl7pPr>
            <a:lvl8pPr marL="3657600" lvl="7" indent="-228600" algn="l">
              <a:lnSpc>
                <a:spcPct val="90000"/>
              </a:lnSpc>
              <a:spcBef>
                <a:spcPts val="200"/>
              </a:spcBef>
              <a:spcAft>
                <a:spcPts val="0"/>
              </a:spcAft>
              <a:buSzPts val="1200"/>
              <a:buNone/>
              <a:defRPr sz="1200" b="1"/>
            </a:lvl8pPr>
            <a:lvl9pPr marL="4114800" lvl="8" indent="-228600" algn="l">
              <a:lnSpc>
                <a:spcPct val="90000"/>
              </a:lnSpc>
              <a:spcBef>
                <a:spcPts val="200"/>
              </a:spcBef>
              <a:spcAft>
                <a:spcPts val="200"/>
              </a:spcAft>
              <a:buSzPts val="1200"/>
              <a:buNone/>
              <a:defRPr sz="1200" b="1"/>
            </a:lvl9pPr>
          </a:lstStyle>
          <a:p/>
        </p:txBody>
      </p:sp>
      <p:sp>
        <p:nvSpPr>
          <p:cNvPr id="90" name="Google Shape;90;p18"/>
          <p:cNvSpPr txBox="1"/>
          <p:nvPr>
            <p:ph type="body" idx="4"/>
          </p:nvPr>
        </p:nvSpPr>
        <p:spPr>
          <a:xfrm>
            <a:off x="5863847" y="1448202"/>
            <a:ext cx="2606040" cy="3017520"/>
          </a:xfrm>
          <a:prstGeom prst="rect">
            <a:avLst/>
          </a:prstGeom>
          <a:noFill/>
          <a:ln>
            <a:noFill/>
          </a:ln>
        </p:spPr>
        <p:txBody>
          <a:bodyPr spcFirstLastPara="1" wrap="square" lIns="68575" tIns="34275" rIns="68575" bIns="34275" anchor="ctr" anchorCtr="0">
            <a:norm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p:txBody>
      </p:sp>
      <p:sp>
        <p:nvSpPr>
          <p:cNvPr id="91" name="Google Shape;91;p18"/>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4" name="Shape 94"/>
        <p:cNvGrpSpPr/>
        <p:nvPr/>
      </p:nvGrpSpPr>
      <p:grpSpPr>
        <a:xfrm>
          <a:off x="0" y="0"/>
          <a:ext cx="0" cy="0"/>
          <a:chOff x="0" y="0"/>
          <a:chExt cx="0" cy="0"/>
        </a:xfrm>
      </p:grpSpPr>
      <p:sp>
        <p:nvSpPr>
          <p:cNvPr id="95" name="Google Shape;95;p19"/>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99" name="Shape 99"/>
        <p:cNvGrpSpPr/>
        <p:nvPr/>
      </p:nvGrpSpPr>
      <p:grpSpPr>
        <a:xfrm>
          <a:off x="0" y="0"/>
          <a:ext cx="0" cy="0"/>
          <a:chOff x="0" y="0"/>
          <a:chExt cx="0" cy="0"/>
        </a:xfrm>
      </p:grpSpPr>
      <p:sp>
        <p:nvSpPr>
          <p:cNvPr id="100" name="Google Shape;100;p20"/>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192024" y="857250"/>
            <a:ext cx="2125980" cy="178308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2400"/>
              <a:buFont typeface="Corbel" panose="020B0503020204020204"/>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1"/>
          <p:cNvSpPr txBox="1"/>
          <p:nvPr>
            <p:ph type="body" idx="1"/>
          </p:nvPr>
        </p:nvSpPr>
        <p:spPr>
          <a:xfrm>
            <a:off x="2900934" y="651510"/>
            <a:ext cx="5486400" cy="3840480"/>
          </a:xfrm>
          <a:prstGeom prst="rect">
            <a:avLst/>
          </a:prstGeom>
          <a:noFill/>
          <a:ln>
            <a:noFill/>
          </a:ln>
        </p:spPr>
        <p:txBody>
          <a:bodyPr spcFirstLastPara="1" wrap="square" lIns="68575" tIns="34275" rIns="68575" bIns="34275" anchor="ctr" anchorCtr="0">
            <a:normAutofit/>
          </a:bodyPr>
          <a:lstStyle>
            <a:lvl1pPr marL="457200" lvl="0" indent="-323850" algn="l">
              <a:lnSpc>
                <a:spcPct val="90000"/>
              </a:lnSpc>
              <a:spcBef>
                <a:spcPts val="900"/>
              </a:spcBef>
              <a:spcAft>
                <a:spcPts val="0"/>
              </a:spcAft>
              <a:buSzPts val="1500"/>
              <a:buChar char="●"/>
              <a:defRPr sz="1500"/>
            </a:lvl1pPr>
            <a:lvl2pPr marL="914400" lvl="1" indent="-317500" algn="l">
              <a:lnSpc>
                <a:spcPct val="90000"/>
              </a:lnSpc>
              <a:spcBef>
                <a:spcPts val="200"/>
              </a:spcBef>
              <a:spcAft>
                <a:spcPts val="0"/>
              </a:spcAft>
              <a:buSzPts val="1400"/>
              <a:buChar char="●"/>
              <a:defRPr sz="1400"/>
            </a:lvl2pPr>
            <a:lvl3pPr marL="1371600" lvl="2" indent="-304800" algn="l">
              <a:lnSpc>
                <a:spcPct val="90000"/>
              </a:lnSpc>
              <a:spcBef>
                <a:spcPts val="200"/>
              </a:spcBef>
              <a:spcAft>
                <a:spcPts val="0"/>
              </a:spcAft>
              <a:buSzPts val="1200"/>
              <a:buChar char="●"/>
              <a:defRPr sz="1200"/>
            </a:lvl3pPr>
            <a:lvl4pPr marL="1828800" lvl="3" indent="-298450" algn="l">
              <a:lnSpc>
                <a:spcPct val="90000"/>
              </a:lnSpc>
              <a:spcBef>
                <a:spcPts val="200"/>
              </a:spcBef>
              <a:spcAft>
                <a:spcPts val="0"/>
              </a:spcAft>
              <a:buSzPts val="1100"/>
              <a:buChar char="●"/>
              <a:defRPr sz="1100"/>
            </a:lvl4pPr>
            <a:lvl5pPr marL="2286000" lvl="4" indent="-298450" algn="l">
              <a:lnSpc>
                <a:spcPct val="90000"/>
              </a:lnSpc>
              <a:spcBef>
                <a:spcPts val="200"/>
              </a:spcBef>
              <a:spcAft>
                <a:spcPts val="0"/>
              </a:spcAft>
              <a:buSzPts val="1100"/>
              <a:buChar char="●"/>
              <a:defRPr sz="1100"/>
            </a:lvl5pPr>
            <a:lvl6pPr marL="2743200" lvl="5" indent="-298450" algn="l">
              <a:lnSpc>
                <a:spcPct val="90000"/>
              </a:lnSpc>
              <a:spcBef>
                <a:spcPts val="200"/>
              </a:spcBef>
              <a:spcAft>
                <a:spcPts val="0"/>
              </a:spcAft>
              <a:buSzPts val="1100"/>
              <a:buChar char="●"/>
              <a:defRPr sz="1100"/>
            </a:lvl6pPr>
            <a:lvl7pPr marL="3200400" lvl="6" indent="-298450" algn="l">
              <a:lnSpc>
                <a:spcPct val="90000"/>
              </a:lnSpc>
              <a:spcBef>
                <a:spcPts val="200"/>
              </a:spcBef>
              <a:spcAft>
                <a:spcPts val="0"/>
              </a:spcAft>
              <a:buSzPts val="1100"/>
              <a:buChar char="●"/>
              <a:defRPr sz="1100"/>
            </a:lvl7pPr>
            <a:lvl8pPr marL="3657600" lvl="7" indent="-298450" algn="l">
              <a:lnSpc>
                <a:spcPct val="90000"/>
              </a:lnSpc>
              <a:spcBef>
                <a:spcPts val="200"/>
              </a:spcBef>
              <a:spcAft>
                <a:spcPts val="0"/>
              </a:spcAft>
              <a:buSzPts val="1100"/>
              <a:buChar char="●"/>
              <a:defRPr sz="1100"/>
            </a:lvl8pPr>
            <a:lvl9pPr marL="4114800" lvl="8" indent="-298450" algn="l">
              <a:lnSpc>
                <a:spcPct val="90000"/>
              </a:lnSpc>
              <a:spcBef>
                <a:spcPts val="200"/>
              </a:spcBef>
              <a:spcAft>
                <a:spcPts val="200"/>
              </a:spcAft>
              <a:buSzPts val="1100"/>
              <a:buChar char="●"/>
              <a:defRPr sz="1100"/>
            </a:lvl9pPr>
          </a:lstStyle>
          <a:p/>
        </p:txBody>
      </p:sp>
      <p:sp>
        <p:nvSpPr>
          <p:cNvPr id="106" name="Google Shape;106;p21"/>
          <p:cNvSpPr txBox="1"/>
          <p:nvPr>
            <p:ph type="body" idx="2"/>
          </p:nvPr>
        </p:nvSpPr>
        <p:spPr>
          <a:xfrm>
            <a:off x="192024" y="2620632"/>
            <a:ext cx="2125980" cy="174149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200"/>
              </a:spcBef>
              <a:spcAft>
                <a:spcPts val="0"/>
              </a:spcAft>
              <a:buSzPts val="800"/>
              <a:buNone/>
              <a:defRPr sz="800"/>
            </a:lvl3pPr>
            <a:lvl4pPr marL="1828800" lvl="3" indent="-228600" algn="l">
              <a:lnSpc>
                <a:spcPct val="90000"/>
              </a:lnSpc>
              <a:spcBef>
                <a:spcPts val="200"/>
              </a:spcBef>
              <a:spcAft>
                <a:spcPts val="0"/>
              </a:spcAft>
              <a:buSzPts val="700"/>
              <a:buNone/>
              <a:defRPr sz="700"/>
            </a:lvl4pPr>
            <a:lvl5pPr marL="2286000" lvl="4" indent="-228600" algn="l">
              <a:lnSpc>
                <a:spcPct val="90000"/>
              </a:lnSpc>
              <a:spcBef>
                <a:spcPts val="200"/>
              </a:spcBef>
              <a:spcAft>
                <a:spcPts val="0"/>
              </a:spcAft>
              <a:buSzPts val="700"/>
              <a:buNone/>
              <a:defRPr sz="700"/>
            </a:lvl5pPr>
            <a:lvl6pPr marL="2743200" lvl="5" indent="-228600" algn="l">
              <a:lnSpc>
                <a:spcPct val="90000"/>
              </a:lnSpc>
              <a:spcBef>
                <a:spcPts val="200"/>
              </a:spcBef>
              <a:spcAft>
                <a:spcPts val="0"/>
              </a:spcAft>
              <a:buSzPts val="700"/>
              <a:buNone/>
              <a:defRPr sz="700"/>
            </a:lvl6pPr>
            <a:lvl7pPr marL="3200400" lvl="6" indent="-228600" algn="l">
              <a:lnSpc>
                <a:spcPct val="90000"/>
              </a:lnSpc>
              <a:spcBef>
                <a:spcPts val="200"/>
              </a:spcBef>
              <a:spcAft>
                <a:spcPts val="0"/>
              </a:spcAft>
              <a:buSzPts val="700"/>
              <a:buNone/>
              <a:defRPr sz="700"/>
            </a:lvl7pPr>
            <a:lvl8pPr marL="3657600" lvl="7" indent="-228600" algn="l">
              <a:lnSpc>
                <a:spcPct val="90000"/>
              </a:lnSpc>
              <a:spcBef>
                <a:spcPts val="200"/>
              </a:spcBef>
              <a:spcAft>
                <a:spcPts val="0"/>
              </a:spcAft>
              <a:buSzPts val="700"/>
              <a:buNone/>
              <a:defRPr sz="700"/>
            </a:lvl8pPr>
            <a:lvl9pPr marL="4114800" lvl="8" indent="-228600" algn="l">
              <a:lnSpc>
                <a:spcPct val="90000"/>
              </a:lnSpc>
              <a:spcBef>
                <a:spcPts val="200"/>
              </a:spcBef>
              <a:spcAft>
                <a:spcPts val="200"/>
              </a:spcAft>
              <a:buSzPts val="700"/>
              <a:buNone/>
              <a:defRPr sz="700"/>
            </a:lvl9pPr>
          </a:lstStyle>
          <a:p/>
        </p:txBody>
      </p:sp>
      <p:sp>
        <p:nvSpPr>
          <p:cNvPr id="107" name="Google Shape;107;p21"/>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192024" y="857250"/>
            <a:ext cx="2125980" cy="178308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FFFFFF"/>
              </a:buClr>
              <a:buSzPts val="2400"/>
              <a:buFont typeface="Corbel" panose="020B0503020204020204"/>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2"/>
          <p:cNvSpPr/>
          <p:nvPr>
            <p:ph type="pic" idx="2"/>
          </p:nvPr>
        </p:nvSpPr>
        <p:spPr>
          <a:xfrm>
            <a:off x="2677983" y="575564"/>
            <a:ext cx="6086423" cy="3998214"/>
          </a:xfrm>
          <a:prstGeom prst="rect">
            <a:avLst/>
          </a:prstGeom>
          <a:solidFill>
            <a:srgbClr val="BFBFBF"/>
          </a:solidFill>
          <a:ln>
            <a:noFill/>
          </a:ln>
        </p:spPr>
        <p:txBody>
          <a:bodyPr spcFirstLastPara="1" wrap="square" lIns="68575" tIns="34275" rIns="68575" bIns="34275" anchor="t" anchorCtr="0">
            <a:noAutofit/>
          </a:bodyPr>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panose="020B0503020204020204"/>
                <a:ea typeface="Corbel" panose="020B0503020204020204"/>
                <a:cs typeface="Corbel" panose="020B0503020204020204"/>
                <a:sym typeface="Corbel" panose="020B0503020204020204"/>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9pPr>
          </a:lstStyle>
          <a:p/>
        </p:txBody>
      </p:sp>
      <p:sp>
        <p:nvSpPr>
          <p:cNvPr id="113" name="Google Shape;113;p22"/>
          <p:cNvSpPr txBox="1"/>
          <p:nvPr>
            <p:ph type="body" idx="1"/>
          </p:nvPr>
        </p:nvSpPr>
        <p:spPr>
          <a:xfrm>
            <a:off x="192024" y="2619756"/>
            <a:ext cx="2125980" cy="17419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200"/>
              </a:spcBef>
              <a:spcAft>
                <a:spcPts val="0"/>
              </a:spcAft>
              <a:buSzPts val="800"/>
              <a:buNone/>
              <a:defRPr sz="800"/>
            </a:lvl3pPr>
            <a:lvl4pPr marL="1828800" lvl="3" indent="-228600" algn="l">
              <a:lnSpc>
                <a:spcPct val="90000"/>
              </a:lnSpc>
              <a:spcBef>
                <a:spcPts val="200"/>
              </a:spcBef>
              <a:spcAft>
                <a:spcPts val="0"/>
              </a:spcAft>
              <a:buSzPts val="700"/>
              <a:buNone/>
              <a:defRPr sz="700"/>
            </a:lvl4pPr>
            <a:lvl5pPr marL="2286000" lvl="4" indent="-228600" algn="l">
              <a:lnSpc>
                <a:spcPct val="90000"/>
              </a:lnSpc>
              <a:spcBef>
                <a:spcPts val="200"/>
              </a:spcBef>
              <a:spcAft>
                <a:spcPts val="0"/>
              </a:spcAft>
              <a:buSzPts val="700"/>
              <a:buNone/>
              <a:defRPr sz="700"/>
            </a:lvl5pPr>
            <a:lvl6pPr marL="2743200" lvl="5" indent="-228600" algn="l">
              <a:lnSpc>
                <a:spcPct val="90000"/>
              </a:lnSpc>
              <a:spcBef>
                <a:spcPts val="200"/>
              </a:spcBef>
              <a:spcAft>
                <a:spcPts val="0"/>
              </a:spcAft>
              <a:buSzPts val="700"/>
              <a:buNone/>
              <a:defRPr sz="700"/>
            </a:lvl6pPr>
            <a:lvl7pPr marL="3200400" lvl="6" indent="-228600" algn="l">
              <a:lnSpc>
                <a:spcPct val="90000"/>
              </a:lnSpc>
              <a:spcBef>
                <a:spcPts val="200"/>
              </a:spcBef>
              <a:spcAft>
                <a:spcPts val="0"/>
              </a:spcAft>
              <a:buSzPts val="700"/>
              <a:buNone/>
              <a:defRPr sz="700"/>
            </a:lvl7pPr>
            <a:lvl8pPr marL="3657600" lvl="7" indent="-228600" algn="l">
              <a:lnSpc>
                <a:spcPct val="90000"/>
              </a:lnSpc>
              <a:spcBef>
                <a:spcPts val="200"/>
              </a:spcBef>
              <a:spcAft>
                <a:spcPts val="0"/>
              </a:spcAft>
              <a:buSzPts val="700"/>
              <a:buNone/>
              <a:defRPr sz="700"/>
            </a:lvl8pPr>
            <a:lvl9pPr marL="4114800" lvl="8" indent="-228600" algn="l">
              <a:lnSpc>
                <a:spcPct val="90000"/>
              </a:lnSpc>
              <a:spcBef>
                <a:spcPts val="200"/>
              </a:spcBef>
              <a:spcAft>
                <a:spcPts val="200"/>
              </a:spcAft>
              <a:buSzPts val="700"/>
              <a:buNone/>
              <a:defRPr sz="700"/>
            </a:lvl9pPr>
          </a:lstStyle>
          <a:p/>
        </p:txBody>
      </p:sp>
      <p:sp>
        <p:nvSpPr>
          <p:cNvPr id="114" name="Google Shape;114;p22"/>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type="ftr" idx="11"/>
          </p:nvPr>
        </p:nvSpPr>
        <p:spPr>
          <a:xfrm>
            <a:off x="2624326"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txBox="1"/>
          <p:nvPr>
            <p:ph type="body" idx="1"/>
          </p:nvPr>
        </p:nvSpPr>
        <p:spPr>
          <a:xfrm rot="5400000">
            <a:off x="3724911" y="-174879"/>
            <a:ext cx="3840480" cy="5486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p:txBody>
      </p:sp>
      <p:sp>
        <p:nvSpPr>
          <p:cNvPr id="120" name="Google Shape;120;p23"/>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rot="5400000">
            <a:off x="-514350" y="1543050"/>
            <a:ext cx="3714750" cy="211455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FFFFF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type="body" idx="1"/>
          </p:nvPr>
        </p:nvSpPr>
        <p:spPr>
          <a:xfrm rot="5400000">
            <a:off x="3723894" y="-171450"/>
            <a:ext cx="3840480" cy="5486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900"/>
              </a:spcBef>
              <a:spcAft>
                <a:spcPts val="0"/>
              </a:spcAft>
              <a:buSzPts val="1400"/>
              <a:buChar char="●"/>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90000"/>
              </a:lnSpc>
              <a:spcBef>
                <a:spcPts val="200"/>
              </a:spcBef>
              <a:spcAft>
                <a:spcPts val="0"/>
              </a:spcAft>
              <a:buSzPts val="1400"/>
              <a:buChar char="●"/>
              <a:defRPr/>
            </a:lvl4pPr>
            <a:lvl5pPr marL="2286000" lvl="4" indent="-317500" algn="l">
              <a:lnSpc>
                <a:spcPct val="90000"/>
              </a:lnSpc>
              <a:spcBef>
                <a:spcPts val="200"/>
              </a:spcBef>
              <a:spcAft>
                <a:spcPts val="0"/>
              </a:spcAft>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200"/>
              </a:spcBef>
              <a:spcAft>
                <a:spcPts val="0"/>
              </a:spcAft>
              <a:buSzPts val="1400"/>
              <a:buChar char="●"/>
              <a:defRPr/>
            </a:lvl7pPr>
            <a:lvl8pPr marL="3657600" lvl="7" indent="-317500" algn="l">
              <a:lnSpc>
                <a:spcPct val="90000"/>
              </a:lnSpc>
              <a:spcBef>
                <a:spcPts val="200"/>
              </a:spcBef>
              <a:spcAft>
                <a:spcPts val="0"/>
              </a:spcAft>
              <a:buSzPts val="1400"/>
              <a:buChar char="●"/>
              <a:defRPr/>
            </a:lvl8pPr>
            <a:lvl9pPr marL="4114800" lvl="8" indent="-317500" algn="l">
              <a:lnSpc>
                <a:spcPct val="90000"/>
              </a:lnSpc>
              <a:spcBef>
                <a:spcPts val="200"/>
              </a:spcBef>
              <a:spcAft>
                <a:spcPts val="200"/>
              </a:spcAft>
              <a:buSzPts val="1400"/>
              <a:buChar char="●"/>
              <a:defRPr/>
            </a:lvl9pPr>
          </a:lstStyle>
          <a:p/>
        </p:txBody>
      </p:sp>
      <p:sp>
        <p:nvSpPr>
          <p:cNvPr id="126" name="Google Shape;126;p24"/>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p:nvPr/>
        </p:nvSpPr>
        <p:spPr>
          <a:xfrm>
            <a:off x="1" y="569214"/>
            <a:ext cx="2582693" cy="3998214"/>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2" name="Google Shape;52;p13"/>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FFFFFF"/>
              </a:buClr>
              <a:buSzPts val="2700"/>
              <a:buFont typeface="Corbel" panose="020B0503020204020204"/>
              <a:buNone/>
              <a:defRPr sz="2700" b="0" i="0" u="none" strike="noStrike" cap="none">
                <a:solidFill>
                  <a:srgbClr val="FFFFFF"/>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p:nvPr/>
        </p:nvSpPr>
        <p:spPr>
          <a:xfrm>
            <a:off x="8861898" y="569214"/>
            <a:ext cx="288036" cy="3998214"/>
          </a:xfrm>
          <a:prstGeom prst="rect">
            <a:avLst/>
          </a:prstGeom>
          <a:solidFill>
            <a:srgbClr val="C8C8C8">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4" name="Google Shape;54;p13"/>
          <p:cNvSpPr txBox="1"/>
          <p:nvPr>
            <p:ph type="body" idx="1"/>
          </p:nvPr>
        </p:nvSpPr>
        <p:spPr>
          <a:xfrm>
            <a:off x="2901951" y="648081"/>
            <a:ext cx="5486400" cy="3840480"/>
          </a:xfrm>
          <a:prstGeom prst="rect">
            <a:avLst/>
          </a:prstGeom>
          <a:noFill/>
          <a:ln>
            <a:noFill/>
          </a:ln>
        </p:spPr>
        <p:txBody>
          <a:bodyPr spcFirstLastPara="1" wrap="square" lIns="68575" tIns="34275" rIns="68575" bIns="34275" anchor="ctr" anchorCtr="0">
            <a:normAutofit/>
          </a:bodyPr>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panose="020B0503020204020204"/>
                <a:ea typeface="Corbel" panose="020B0503020204020204"/>
                <a:cs typeface="Corbel" panose="020B0503020204020204"/>
                <a:sym typeface="Corbel" panose="020B0503020204020204"/>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panose="020B0503020204020204"/>
                <a:ea typeface="Corbel" panose="020B0503020204020204"/>
                <a:cs typeface="Corbel" panose="020B0503020204020204"/>
                <a:sym typeface="Corbel" panose="020B0503020204020204"/>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panose="020B0503020204020204"/>
                <a:ea typeface="Corbel" panose="020B0503020204020204"/>
                <a:cs typeface="Corbel" panose="020B0503020204020204"/>
                <a:sym typeface="Corbel" panose="020B0503020204020204"/>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panose="020B0503020204020204"/>
                <a:ea typeface="Corbel" panose="020B0503020204020204"/>
                <a:cs typeface="Corbel" panose="020B0503020204020204"/>
                <a:sym typeface="Corbel" panose="020B0503020204020204"/>
              </a:defRPr>
            </a:lvl9pPr>
          </a:lstStyle>
          <a:p/>
        </p:txBody>
      </p:sp>
      <p:sp>
        <p:nvSpPr>
          <p:cNvPr id="55" name="Google Shape;55;p13"/>
          <p:cNvSpPr txBox="1"/>
          <p:nvPr>
            <p:ph type="dt" idx="10"/>
          </p:nvPr>
        </p:nvSpPr>
        <p:spPr>
          <a:xfrm>
            <a:off x="196849"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56" name="Google Shape;56;p13"/>
          <p:cNvSpPr txBox="1"/>
          <p:nvPr>
            <p:ph type="ftr" idx="11"/>
          </p:nvPr>
        </p:nvSpPr>
        <p:spPr>
          <a:xfrm>
            <a:off x="2901951" y="4767263"/>
            <a:ext cx="4433638"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Corbel" panose="020B0503020204020204"/>
                <a:ea typeface="Corbel" panose="020B0503020204020204"/>
                <a:cs typeface="Corbel" panose="020B0503020204020204"/>
                <a:sym typeface="Corbel" panose="020B0503020204020204"/>
              </a:defRPr>
            </a:lvl1pPr>
            <a:lvl2pPr marR="0" lvl="1"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spcBef>
                <a:spcPts val="0"/>
              </a:spcBef>
              <a:spcAft>
                <a:spcPts val="0"/>
              </a:spcAft>
              <a:buSzPts val="1100"/>
              <a:buNone/>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57" name="Google Shape;57;p13"/>
          <p:cNvSpPr txBox="1"/>
          <p:nvPr>
            <p:ph type="sldNum" idx="12"/>
          </p:nvPr>
        </p:nvSpPr>
        <p:spPr>
          <a:xfrm>
            <a:off x="7975601" y="4767263"/>
            <a:ext cx="1148195"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1pPr>
            <a:lvl2pPr marL="0" marR="0" lvl="1"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2pPr>
            <a:lvl3pPr marL="0" marR="0" lvl="2"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3pPr>
            <a:lvl4pPr marL="0" marR="0" lvl="3"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4pPr>
            <a:lvl5pPr marL="0" marR="0" lvl="4"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5pPr>
            <a:lvl6pPr marL="0" marR="0" lvl="5"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6pPr>
            <a:lvl7pPr marL="0" marR="0" lvl="6"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7pPr>
            <a:lvl8pPr marL="0" marR="0" lvl="7"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8pPr>
            <a:lvl9pPr marL="0" marR="0" lvl="8" indent="0" algn="r" rtl="0">
              <a:spcBef>
                <a:spcPts val="0"/>
              </a:spcBef>
              <a:buNone/>
              <a:defRPr sz="900" b="1" i="0" u="none" strike="noStrike" cap="none">
                <a:solidFill>
                  <a:schemeClr val="accent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hyperlink" Target="https://facebook.github.io/prophet/"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802386" y="973836"/>
            <a:ext cx="5486400" cy="2441448"/>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rgbClr val="FFFFFF"/>
              </a:buClr>
              <a:buSzPts val="4400"/>
              <a:buFont typeface="Corbel" panose="020B0503020204020204"/>
              <a:buNone/>
            </a:pPr>
            <a:r>
              <a:rPr lang="en-US" altLang="en-GB" sz="1100"/>
              <a:t>Data</a:t>
            </a:r>
            <a:r>
              <a:rPr lang="en-GB" sz="1100"/>
              <a:t> Challenge</a:t>
            </a:r>
            <a:br>
              <a:rPr lang="en-GB" sz="1100"/>
            </a:br>
            <a:r>
              <a:rPr lang="en-GB" sz="1100"/>
              <a:t>UCSD Hackathon</a:t>
            </a:r>
            <a:endParaRPr sz="1100"/>
          </a:p>
        </p:txBody>
      </p:sp>
      <p:sp>
        <p:nvSpPr>
          <p:cNvPr id="134" name="Google Shape;134;p25"/>
          <p:cNvSpPr txBox="1"/>
          <p:nvPr>
            <p:ph type="subTitle" idx="1"/>
          </p:nvPr>
        </p:nvSpPr>
        <p:spPr>
          <a:xfrm>
            <a:off x="825011" y="3502685"/>
            <a:ext cx="5486400" cy="685800"/>
          </a:xfrm>
          <a:prstGeom prst="rect">
            <a:avLst/>
          </a:prstGeom>
          <a:noFill/>
          <a:ln>
            <a:noFill/>
          </a:ln>
        </p:spPr>
        <p:txBody>
          <a:bodyPr spcFirstLastPara="1" wrap="square" lIns="68575" tIns="34275" rIns="68575" bIns="34275" anchor="t" anchorCtr="0">
            <a:normAutofit/>
          </a:bodyPr>
          <a:lstStyle/>
          <a:p>
            <a:pPr marL="0" lvl="0" indent="0" algn="r" rtl="0">
              <a:lnSpc>
                <a:spcPct val="90000"/>
              </a:lnSpc>
              <a:spcBef>
                <a:spcPts val="0"/>
              </a:spcBef>
              <a:spcAft>
                <a:spcPts val="0"/>
              </a:spcAft>
              <a:buSzPts val="1700"/>
              <a:buNone/>
            </a:pPr>
            <a:r>
              <a:rPr lang="en-GB" sz="1100"/>
              <a:t>Ruoxi Zhang</a:t>
            </a:r>
            <a:endParaRPr sz="1100"/>
          </a:p>
          <a:p>
            <a:pPr marL="0" lvl="0" indent="0" algn="r" rtl="0">
              <a:lnSpc>
                <a:spcPct val="90000"/>
              </a:lnSpc>
              <a:spcBef>
                <a:spcPts val="900"/>
              </a:spcBef>
              <a:spcAft>
                <a:spcPts val="0"/>
              </a:spcAft>
              <a:buSzPts val="1700"/>
              <a:buNone/>
            </a:pPr>
            <a:r>
              <a:rPr lang="en-GB" sz="1100"/>
              <a:t>May 2021</a:t>
            </a:r>
            <a:endParaRPr sz="1100"/>
          </a:p>
        </p:txBody>
      </p:sp>
      <p:pic>
        <p:nvPicPr>
          <p:cNvPr id="135" name="Google Shape;135;p25"/>
          <p:cNvPicPr preferRelativeResize="0"/>
          <p:nvPr/>
        </p:nvPicPr>
        <p:blipFill rotWithShape="1">
          <a:blip r:embed="rId1"/>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Task Attempted </a:t>
            </a:r>
            <a:endParaRPr sz="1100"/>
          </a:p>
        </p:txBody>
      </p:sp>
      <p:sp>
        <p:nvSpPr>
          <p:cNvPr id="142" name="Google Shape;142;p26"/>
          <p:cNvSpPr txBox="1"/>
          <p:nvPr>
            <p:ph type="body" idx="1"/>
          </p:nvPr>
        </p:nvSpPr>
        <p:spPr>
          <a:xfrm>
            <a:off x="2901951" y="648081"/>
            <a:ext cx="5486400" cy="3840480"/>
          </a:xfrm>
          <a:prstGeom prst="rect">
            <a:avLst/>
          </a:prstGeom>
          <a:noFill/>
          <a:ln>
            <a:noFill/>
          </a:ln>
        </p:spPr>
        <p:txBody>
          <a:bodyPr spcFirstLastPara="1" wrap="square" lIns="68575" tIns="34275" rIns="68575" bIns="34275" anchor="ctr" anchorCtr="0">
            <a:normAutofit/>
          </a:bodyPr>
          <a:lstStyle/>
          <a:p>
            <a:pPr marL="139700" lvl="0" indent="-133350" algn="l" rtl="0">
              <a:lnSpc>
                <a:spcPct val="90000"/>
              </a:lnSpc>
              <a:spcBef>
                <a:spcPts val="0"/>
              </a:spcBef>
              <a:spcAft>
                <a:spcPts val="0"/>
              </a:spcAft>
              <a:buSzPts val="1500"/>
              <a:buChar char="●"/>
            </a:pPr>
            <a:r>
              <a:rPr lang="en-GB" sz="1100"/>
              <a:t>Forecasted the daily or weekly sales of each Petco department</a:t>
            </a:r>
            <a:endParaRPr sz="1100"/>
          </a:p>
          <a:p>
            <a:pPr marL="139700" lvl="0" indent="-133350" algn="l" rtl="0">
              <a:lnSpc>
                <a:spcPct val="90000"/>
              </a:lnSpc>
              <a:spcBef>
                <a:spcPts val="900"/>
              </a:spcBef>
              <a:spcAft>
                <a:spcPts val="0"/>
              </a:spcAft>
              <a:buSzPts val="1500"/>
              <a:buChar char="●"/>
            </a:pPr>
            <a:r>
              <a:rPr lang="en-GB" sz="1100"/>
              <a:t>Horizon: 7 x 12 = 84 days</a:t>
            </a:r>
            <a:endParaRPr sz="1100"/>
          </a:p>
          <a:p>
            <a:pPr marL="139700" lvl="0" indent="-38100" algn="l" rtl="0">
              <a:lnSpc>
                <a:spcPct val="90000"/>
              </a:lnSpc>
              <a:spcBef>
                <a:spcPts val="900"/>
              </a:spcBef>
              <a:spcAft>
                <a:spcPts val="0"/>
              </a:spcAft>
              <a:buSzPts val="1500"/>
              <a:buNone/>
            </a:pPr>
            <a:endParaRPr sz="1100"/>
          </a:p>
        </p:txBody>
      </p:sp>
      <p:pic>
        <p:nvPicPr>
          <p:cNvPr id="143" name="Google Shape;143;p26"/>
          <p:cNvPicPr preferRelativeResize="0"/>
          <p:nvPr/>
        </p:nvPicPr>
        <p:blipFill rotWithShape="1">
          <a:blip r:embed="rId1"/>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Approach &amp; Package Used</a:t>
            </a:r>
            <a:endParaRPr sz="1100"/>
          </a:p>
        </p:txBody>
      </p:sp>
      <p:sp>
        <p:nvSpPr>
          <p:cNvPr id="150" name="Google Shape;150;p27"/>
          <p:cNvSpPr txBox="1"/>
          <p:nvPr>
            <p:ph type="body" idx="1"/>
          </p:nvPr>
        </p:nvSpPr>
        <p:spPr>
          <a:xfrm>
            <a:off x="2901951" y="648081"/>
            <a:ext cx="5486400" cy="3840480"/>
          </a:xfrm>
          <a:prstGeom prst="rect">
            <a:avLst/>
          </a:prstGeom>
          <a:noFill/>
          <a:ln>
            <a:noFill/>
          </a:ln>
        </p:spPr>
        <p:txBody>
          <a:bodyPr spcFirstLastPara="1" wrap="square" lIns="68575" tIns="34275" rIns="68575" bIns="34275" anchor="ctr" anchorCtr="0">
            <a:normAutofit/>
          </a:bodyPr>
          <a:lstStyle/>
          <a:p>
            <a:pPr marL="139700" lvl="0" indent="-139700" algn="l" rtl="0">
              <a:lnSpc>
                <a:spcPct val="90000"/>
              </a:lnSpc>
              <a:spcBef>
                <a:spcPts val="0"/>
              </a:spcBef>
              <a:spcAft>
                <a:spcPts val="0"/>
              </a:spcAft>
              <a:buSzPts val="1400"/>
              <a:buChar char="●"/>
            </a:pPr>
            <a:r>
              <a:rPr lang="en-GB" sz="1400"/>
              <a:t>Time-series prediction problem, did not include store attributes etc</a:t>
            </a:r>
            <a:endParaRPr sz="1400"/>
          </a:p>
          <a:p>
            <a:pPr marL="139700" lvl="0" indent="-139700" algn="l" rtl="0">
              <a:lnSpc>
                <a:spcPct val="90000"/>
              </a:lnSpc>
              <a:spcBef>
                <a:spcPts val="900"/>
              </a:spcBef>
              <a:spcAft>
                <a:spcPts val="0"/>
              </a:spcAft>
              <a:buSzPts val="1400"/>
              <a:buChar char="●"/>
            </a:pPr>
            <a:r>
              <a:rPr lang="en-GB" sz="1400"/>
              <a:t>Facebook </a:t>
            </a:r>
            <a:r>
              <a:rPr lang="en-GB" sz="1400" u="sng">
                <a:solidFill>
                  <a:schemeClr val="hlink"/>
                </a:solidFill>
                <a:hlinkClick r:id="rId1"/>
              </a:rPr>
              <a:t>Prophet</a:t>
            </a:r>
            <a:r>
              <a:rPr lang="en-GB" sz="1400"/>
              <a:t>, time series forecast library released in 2017</a:t>
            </a:r>
            <a:endParaRPr sz="1100"/>
          </a:p>
          <a:p>
            <a:pPr marL="139700" lvl="0" indent="-139700" algn="l" rtl="0">
              <a:lnSpc>
                <a:spcPct val="90000"/>
              </a:lnSpc>
              <a:spcBef>
                <a:spcPts val="900"/>
              </a:spcBef>
              <a:spcAft>
                <a:spcPts val="0"/>
              </a:spcAft>
              <a:buSzPts val="1400"/>
              <a:buChar char="●"/>
            </a:pPr>
            <a:r>
              <a:rPr lang="en-GB" sz="1400"/>
              <a:t>Automatically handles trend, seasonality &amp; special events</a:t>
            </a:r>
            <a:endParaRPr sz="1100"/>
          </a:p>
          <a:p>
            <a:pPr marL="520700" lvl="1" indent="-139700" algn="l" rtl="0">
              <a:lnSpc>
                <a:spcPct val="90000"/>
              </a:lnSpc>
              <a:spcBef>
                <a:spcPts val="200"/>
              </a:spcBef>
              <a:spcAft>
                <a:spcPts val="0"/>
              </a:spcAft>
              <a:buSzPts val="1200"/>
              <a:buChar char="●"/>
            </a:pPr>
            <a:r>
              <a:rPr lang="en-GB" sz="1200"/>
              <a:t>Piecewise linear or sigmoidal trend; assumed linear for this project!</a:t>
            </a:r>
            <a:endParaRPr sz="1100"/>
          </a:p>
          <a:p>
            <a:pPr marL="520700" lvl="1" indent="-139700" algn="l" rtl="0">
              <a:lnSpc>
                <a:spcPct val="90000"/>
              </a:lnSpc>
              <a:spcBef>
                <a:spcPts val="400"/>
              </a:spcBef>
              <a:spcAft>
                <a:spcPts val="0"/>
              </a:spcAft>
              <a:buSzPts val="1200"/>
              <a:buChar char="●"/>
            </a:pPr>
            <a:r>
              <a:rPr lang="en-GB" sz="1200"/>
              <a:t>Fourier periodic modes (weekly &amp; yearly, by default)</a:t>
            </a:r>
            <a:endParaRPr sz="1100"/>
          </a:p>
          <a:p>
            <a:pPr marL="520700" lvl="1" indent="-139700" algn="l" rtl="0">
              <a:lnSpc>
                <a:spcPct val="90000"/>
              </a:lnSpc>
              <a:spcBef>
                <a:spcPts val="400"/>
              </a:spcBef>
              <a:spcAft>
                <a:spcPts val="0"/>
              </a:spcAft>
              <a:buSzPts val="1200"/>
              <a:buChar char="●"/>
            </a:pPr>
            <a:r>
              <a:rPr lang="en-GB" sz="1200"/>
              <a:t>Holidays, with country calendars built-in</a:t>
            </a:r>
            <a:endParaRPr sz="1100"/>
          </a:p>
          <a:p>
            <a:pPr marL="139700" lvl="0" indent="-139700" algn="l" rtl="0">
              <a:lnSpc>
                <a:spcPct val="90000"/>
              </a:lnSpc>
              <a:spcBef>
                <a:spcPts val="1100"/>
              </a:spcBef>
              <a:spcAft>
                <a:spcPts val="0"/>
              </a:spcAft>
              <a:buSzPts val="1400"/>
              <a:buChar char="●"/>
            </a:pPr>
            <a:r>
              <a:rPr lang="en-GB" sz="1400"/>
              <a:t>COVID period, different weekly seasonality?</a:t>
            </a:r>
            <a:endParaRPr sz="1100"/>
          </a:p>
          <a:p>
            <a:pPr marL="520700" lvl="1" indent="-139700" algn="l" rtl="0">
              <a:lnSpc>
                <a:spcPct val="90000"/>
              </a:lnSpc>
              <a:spcBef>
                <a:spcPts val="200"/>
              </a:spcBef>
              <a:spcAft>
                <a:spcPts val="0"/>
              </a:spcAft>
              <a:buSzPts val="1200"/>
              <a:buChar char="●"/>
            </a:pPr>
            <a:r>
              <a:rPr lang="en-GB" sz="1200"/>
              <a:t>03/13/2020 – 04/16/2021</a:t>
            </a:r>
            <a:endParaRPr sz="1100"/>
          </a:p>
          <a:p>
            <a:pPr marL="520700" lvl="1" indent="-139700" algn="l" rtl="0">
              <a:lnSpc>
                <a:spcPct val="90000"/>
              </a:lnSpc>
              <a:spcBef>
                <a:spcPts val="400"/>
              </a:spcBef>
              <a:spcAft>
                <a:spcPts val="0"/>
              </a:spcAft>
              <a:buSzPts val="1200"/>
              <a:buChar char="●"/>
            </a:pPr>
            <a:r>
              <a:rPr lang="en-GB" sz="1200"/>
              <a:t>From national emergency to every Californian eligible for vaccine</a:t>
            </a:r>
            <a:endParaRPr sz="1100"/>
          </a:p>
        </p:txBody>
      </p:sp>
      <p:sp>
        <p:nvSpPr>
          <p:cNvPr id="151" name="Google Shape;151;p27" descr="Prophet"/>
          <p:cNvSpPr/>
          <p:nvPr/>
        </p:nvSpPr>
        <p:spPr>
          <a:xfrm>
            <a:off x="4457700" y="2457450"/>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orbel" panose="020B0503020204020204"/>
              <a:ea typeface="Corbel" panose="020B0503020204020204"/>
              <a:cs typeface="Corbel" panose="020B0503020204020204"/>
              <a:sym typeface="Corbel" panose="020B0503020204020204"/>
            </a:endParaRPr>
          </a:p>
        </p:txBody>
      </p:sp>
      <p:sp>
        <p:nvSpPr>
          <p:cNvPr id="152" name="Google Shape;152;p27" descr="Prophet"/>
          <p:cNvSpPr/>
          <p:nvPr/>
        </p:nvSpPr>
        <p:spPr>
          <a:xfrm>
            <a:off x="4572000" y="2571750"/>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orbel" panose="020B0503020204020204"/>
              <a:ea typeface="Corbel" panose="020B0503020204020204"/>
              <a:cs typeface="Corbel" panose="020B0503020204020204"/>
              <a:sym typeface="Corbel" panose="020B0503020204020204"/>
            </a:endParaRPr>
          </a:p>
        </p:txBody>
      </p:sp>
      <p:pic>
        <p:nvPicPr>
          <p:cNvPr id="153" name="Google Shape;153;p27"/>
          <p:cNvPicPr preferRelativeResize="0"/>
          <p:nvPr/>
        </p:nvPicPr>
        <p:blipFill rotWithShape="1">
          <a:blip r:embed="rId2"/>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Forecasts: </a:t>
            </a:r>
            <a:br>
              <a:rPr lang="en-GB" sz="1100"/>
            </a:br>
            <a:r>
              <a:rPr lang="en-GB" sz="1100"/>
              <a:t>Dept 81 as an example</a:t>
            </a:r>
            <a:endParaRPr sz="1100"/>
          </a:p>
        </p:txBody>
      </p:sp>
      <p:pic>
        <p:nvPicPr>
          <p:cNvPr id="160" name="Google Shape;160;p28"/>
          <p:cNvPicPr preferRelativeResize="0"/>
          <p:nvPr>
            <p:ph type="body" idx="1"/>
          </p:nvPr>
        </p:nvPicPr>
        <p:blipFill rotWithShape="1">
          <a:blip r:embed="rId1"/>
          <a:srcRect l="1217" t="1236" r="1336" b="3541"/>
          <a:stretch>
            <a:fillRect/>
          </a:stretch>
        </p:blipFill>
        <p:spPr>
          <a:xfrm>
            <a:off x="2768413" y="985837"/>
            <a:ext cx="5654068" cy="3203972"/>
          </a:xfrm>
          <a:prstGeom prst="rect">
            <a:avLst/>
          </a:prstGeom>
          <a:noFill/>
          <a:ln>
            <a:noFill/>
          </a:ln>
        </p:spPr>
      </p:pic>
      <p:sp>
        <p:nvSpPr>
          <p:cNvPr id="161" name="Google Shape;161;p28"/>
          <p:cNvSpPr/>
          <p:nvPr/>
        </p:nvSpPr>
        <p:spPr>
          <a:xfrm>
            <a:off x="7425929" y="1425179"/>
            <a:ext cx="878681" cy="1253728"/>
          </a:xfrm>
          <a:prstGeom prst="ellipse">
            <a:avLst/>
          </a:prstGeom>
          <a:noFill/>
          <a:ln w="38100" cap="flat" cmpd="sng">
            <a:solidFill>
              <a:srgbClr val="FF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orbel" panose="020B0503020204020204"/>
              <a:ea typeface="Corbel" panose="020B0503020204020204"/>
              <a:cs typeface="Corbel" panose="020B0503020204020204"/>
              <a:sym typeface="Corbel" panose="020B0503020204020204"/>
            </a:endParaRPr>
          </a:p>
        </p:txBody>
      </p:sp>
      <p:pic>
        <p:nvPicPr>
          <p:cNvPr id="162" name="Google Shape;162;p28"/>
          <p:cNvPicPr preferRelativeResize="0"/>
          <p:nvPr/>
        </p:nvPicPr>
        <p:blipFill rotWithShape="1">
          <a:blip r:embed="rId2"/>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Seasonality</a:t>
            </a:r>
            <a:endParaRPr sz="1100"/>
          </a:p>
        </p:txBody>
      </p:sp>
      <p:pic>
        <p:nvPicPr>
          <p:cNvPr id="169" name="Google Shape;169;p29"/>
          <p:cNvPicPr preferRelativeResize="0"/>
          <p:nvPr>
            <p:ph type="body" idx="2"/>
          </p:nvPr>
        </p:nvPicPr>
        <p:blipFill rotWithShape="1">
          <a:blip r:embed="rId1"/>
          <a:srcRect/>
          <a:stretch>
            <a:fillRect/>
          </a:stretch>
        </p:blipFill>
        <p:spPr>
          <a:xfrm>
            <a:off x="2912685" y="52828"/>
            <a:ext cx="3018592" cy="5030987"/>
          </a:xfrm>
          <a:prstGeom prst="rect">
            <a:avLst/>
          </a:prstGeom>
          <a:noFill/>
          <a:ln>
            <a:noFill/>
          </a:ln>
        </p:spPr>
      </p:pic>
      <p:sp>
        <p:nvSpPr>
          <p:cNvPr id="170" name="Google Shape;170;p29"/>
          <p:cNvSpPr txBox="1"/>
          <p:nvPr/>
        </p:nvSpPr>
        <p:spPr>
          <a:xfrm>
            <a:off x="6236494" y="295737"/>
            <a:ext cx="1714500"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a:solidFill>
                  <a:schemeClr val="dk1"/>
                </a:solidFill>
                <a:latin typeface="Corbel" panose="020B0503020204020204"/>
                <a:ea typeface="Corbel" panose="020B0503020204020204"/>
                <a:cs typeface="Corbel" panose="020B0503020204020204"/>
                <a:sym typeface="Corbel" panose="020B0503020204020204"/>
              </a:rPr>
              <a:t>Trend</a:t>
            </a:r>
            <a:endParaRPr sz="1100"/>
          </a:p>
        </p:txBody>
      </p:sp>
      <p:sp>
        <p:nvSpPr>
          <p:cNvPr id="171" name="Google Shape;171;p29"/>
          <p:cNvSpPr txBox="1"/>
          <p:nvPr/>
        </p:nvSpPr>
        <p:spPr>
          <a:xfrm>
            <a:off x="6236494" y="1299395"/>
            <a:ext cx="1714500"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a:solidFill>
                  <a:schemeClr val="dk1"/>
                </a:solidFill>
                <a:latin typeface="Corbel" panose="020B0503020204020204"/>
                <a:ea typeface="Corbel" panose="020B0503020204020204"/>
                <a:cs typeface="Corbel" panose="020B0503020204020204"/>
                <a:sym typeface="Corbel" panose="020B0503020204020204"/>
              </a:rPr>
              <a:t>Holiday effect</a:t>
            </a:r>
            <a:endParaRPr sz="1100"/>
          </a:p>
        </p:txBody>
      </p:sp>
      <p:sp>
        <p:nvSpPr>
          <p:cNvPr id="172" name="Google Shape;172;p29"/>
          <p:cNvSpPr txBox="1"/>
          <p:nvPr/>
        </p:nvSpPr>
        <p:spPr>
          <a:xfrm>
            <a:off x="6236494" y="2301857"/>
            <a:ext cx="1714500"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a:solidFill>
                  <a:schemeClr val="dk1"/>
                </a:solidFill>
                <a:latin typeface="Corbel" panose="020B0503020204020204"/>
                <a:ea typeface="Corbel" panose="020B0503020204020204"/>
                <a:cs typeface="Corbel" panose="020B0503020204020204"/>
                <a:sym typeface="Corbel" panose="020B0503020204020204"/>
              </a:rPr>
              <a:t>Yearly</a:t>
            </a:r>
            <a:r>
              <a:rPr lang="en-GB" sz="1400">
                <a:solidFill>
                  <a:schemeClr val="dk1"/>
                </a:solidFill>
                <a:latin typeface="Corbel" panose="020B0503020204020204"/>
                <a:ea typeface="Corbel" panose="020B0503020204020204"/>
                <a:cs typeface="Corbel" panose="020B0503020204020204"/>
                <a:sym typeface="Corbel" panose="020B0503020204020204"/>
              </a:rPr>
              <a:t> </a:t>
            </a:r>
            <a:endParaRPr sz="1100"/>
          </a:p>
        </p:txBody>
      </p:sp>
      <p:sp>
        <p:nvSpPr>
          <p:cNvPr id="173" name="Google Shape;173;p29"/>
          <p:cNvSpPr txBox="1"/>
          <p:nvPr/>
        </p:nvSpPr>
        <p:spPr>
          <a:xfrm>
            <a:off x="6236494" y="3304319"/>
            <a:ext cx="1714500"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a:solidFill>
                  <a:schemeClr val="dk1"/>
                </a:solidFill>
                <a:latin typeface="Corbel" panose="020B0503020204020204"/>
                <a:ea typeface="Corbel" panose="020B0503020204020204"/>
                <a:cs typeface="Corbel" panose="020B0503020204020204"/>
                <a:sym typeface="Corbel" panose="020B0503020204020204"/>
              </a:rPr>
              <a:t>Non-COVID weekly </a:t>
            </a:r>
            <a:endParaRPr sz="1100"/>
          </a:p>
        </p:txBody>
      </p:sp>
      <p:sp>
        <p:nvSpPr>
          <p:cNvPr id="174" name="Google Shape;174;p29"/>
          <p:cNvSpPr txBox="1"/>
          <p:nvPr/>
        </p:nvSpPr>
        <p:spPr>
          <a:xfrm>
            <a:off x="6236494" y="4293765"/>
            <a:ext cx="1714500"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a:solidFill>
                  <a:schemeClr val="dk1"/>
                </a:solidFill>
                <a:latin typeface="Corbel" panose="020B0503020204020204"/>
                <a:ea typeface="Corbel" panose="020B0503020204020204"/>
                <a:cs typeface="Corbel" panose="020B0503020204020204"/>
                <a:sym typeface="Corbel" panose="020B0503020204020204"/>
              </a:rPr>
              <a:t>COVID weekly</a:t>
            </a:r>
            <a:endParaRPr sz="1100"/>
          </a:p>
        </p:txBody>
      </p:sp>
      <p:sp>
        <p:nvSpPr>
          <p:cNvPr id="175" name="Google Shape;175;p29"/>
          <p:cNvSpPr/>
          <p:nvPr/>
        </p:nvSpPr>
        <p:spPr>
          <a:xfrm>
            <a:off x="5164157" y="1016306"/>
            <a:ext cx="404870" cy="974992"/>
          </a:xfrm>
          <a:prstGeom prst="ellipse">
            <a:avLst/>
          </a:prstGeom>
          <a:noFill/>
          <a:ln w="19050" cap="flat" cmpd="sng">
            <a:solidFill>
              <a:srgbClr val="FF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76" name="Google Shape;176;p29"/>
          <p:cNvSpPr/>
          <p:nvPr/>
        </p:nvSpPr>
        <p:spPr>
          <a:xfrm>
            <a:off x="4295201" y="2080825"/>
            <a:ext cx="404870" cy="974992"/>
          </a:xfrm>
          <a:prstGeom prst="ellipse">
            <a:avLst/>
          </a:prstGeom>
          <a:noFill/>
          <a:ln w="19050" cap="flat" cmpd="sng">
            <a:solidFill>
              <a:srgbClr val="FF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orbel" panose="020B0503020204020204"/>
              <a:ea typeface="Corbel" panose="020B0503020204020204"/>
              <a:cs typeface="Corbel" panose="020B0503020204020204"/>
              <a:sym typeface="Corbel" panose="020B0503020204020204"/>
            </a:endParaRPr>
          </a:p>
        </p:txBody>
      </p:sp>
      <p:pic>
        <p:nvPicPr>
          <p:cNvPr id="177" name="Google Shape;177;p29"/>
          <p:cNvPicPr preferRelativeResize="0"/>
          <p:nvPr/>
        </p:nvPicPr>
        <p:blipFill rotWithShape="1">
          <a:blip r:embed="rId2"/>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Model check &amp; comparison</a:t>
            </a:r>
            <a:endParaRPr sz="1100"/>
          </a:p>
        </p:txBody>
      </p:sp>
      <p:pic>
        <p:nvPicPr>
          <p:cNvPr id="184" name="Google Shape;184;p30"/>
          <p:cNvPicPr preferRelativeResize="0"/>
          <p:nvPr>
            <p:ph type="body" idx="1"/>
          </p:nvPr>
        </p:nvPicPr>
        <p:blipFill rotWithShape="1">
          <a:blip r:embed="rId1"/>
          <a:srcRect/>
          <a:stretch>
            <a:fillRect/>
          </a:stretch>
        </p:blipFill>
        <p:spPr>
          <a:xfrm>
            <a:off x="3426836" y="455414"/>
            <a:ext cx="4232671" cy="4232671"/>
          </a:xfrm>
          <a:prstGeom prst="rect">
            <a:avLst/>
          </a:prstGeom>
          <a:noFill/>
          <a:ln>
            <a:noFill/>
          </a:ln>
        </p:spPr>
      </p:pic>
      <p:pic>
        <p:nvPicPr>
          <p:cNvPr id="185" name="Google Shape;185;p30"/>
          <p:cNvPicPr preferRelativeResize="0"/>
          <p:nvPr/>
        </p:nvPicPr>
        <p:blipFill rotWithShape="1">
          <a:blip r:embed="rId2"/>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189689" y="842878"/>
            <a:ext cx="2210700" cy="34509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p>
          <a:p>
            <a:pPr marL="0" lvl="0" indent="0" algn="l" rtl="0">
              <a:spcBef>
                <a:spcPts val="0"/>
              </a:spcBef>
              <a:spcAft>
                <a:spcPts val="0"/>
              </a:spcAft>
              <a:buNone/>
            </a:pPr>
            <a:r>
              <a:rPr lang="en-GB"/>
              <a:t>Gluonts DeepAR</a:t>
            </a:r>
            <a:endParaRPr lang="en-GB"/>
          </a:p>
          <a:p>
            <a:pPr marL="0" lvl="0" indent="0" algn="l" rtl="0">
              <a:spcBef>
                <a:spcPts val="0"/>
              </a:spcBef>
              <a:spcAft>
                <a:spcPts val="0"/>
              </a:spcAft>
              <a:buNone/>
            </a:pPr>
          </a:p>
          <a:p>
            <a:pPr marL="0" lvl="0" indent="0" algn="l" rtl="0">
              <a:spcBef>
                <a:spcPts val="0"/>
              </a:spcBef>
              <a:spcAft>
                <a:spcPts val="0"/>
              </a:spcAft>
              <a:buNone/>
            </a:pPr>
            <a:r>
              <a:rPr lang="en-GB" sz="2000"/>
              <a:t>by Amazon</a:t>
            </a:r>
            <a:endParaRPr sz="2000"/>
          </a:p>
        </p:txBody>
      </p:sp>
      <p:sp>
        <p:nvSpPr>
          <p:cNvPr id="191" name="Google Shape;191;p31"/>
          <p:cNvSpPr txBox="1"/>
          <p:nvPr>
            <p:ph type="body" idx="1"/>
          </p:nvPr>
        </p:nvSpPr>
        <p:spPr>
          <a:xfrm>
            <a:off x="2901951" y="648081"/>
            <a:ext cx="5486400" cy="3840600"/>
          </a:xfrm>
          <a:prstGeom prst="rect">
            <a:avLst/>
          </a:prstGeom>
        </p:spPr>
        <p:txBody>
          <a:bodyPr spcFirstLastPara="1" wrap="square" lIns="68575" tIns="34275" rIns="68575" bIns="34275" anchor="t" anchorCtr="0">
            <a:normAutofit/>
          </a:bodyPr>
          <a:lstStyle/>
          <a:p>
            <a:pPr marL="0" lvl="0" indent="0" algn="l" rtl="0">
              <a:spcBef>
                <a:spcPts val="900"/>
              </a:spcBef>
              <a:spcAft>
                <a:spcPts val="0"/>
              </a:spcAft>
              <a:buNone/>
            </a:pPr>
            <a:r>
              <a:rPr lang="en-GB" b="1"/>
              <a:t>Using store_id as a categorical variable to predict revenue:</a:t>
            </a:r>
            <a:endParaRPr b="1"/>
          </a:p>
          <a:p>
            <a:pPr marL="0" lvl="0" indent="0" algn="l" rtl="0">
              <a:spcBef>
                <a:spcPts val="900"/>
              </a:spcBef>
              <a:spcAft>
                <a:spcPts val="0"/>
              </a:spcAft>
              <a:buNone/>
            </a:pPr>
            <a:r>
              <a:rPr lang="en-GB"/>
              <a:t>Example test performance:</a:t>
            </a:r>
            <a:endParaRPr lang="en-GB"/>
          </a:p>
          <a:p>
            <a:pPr marL="0" lvl="0" indent="0" algn="l" rtl="0">
              <a:spcBef>
                <a:spcPts val="900"/>
              </a:spcBef>
              <a:spcAft>
                <a:spcPts val="0"/>
              </a:spcAft>
              <a:buNone/>
            </a:pPr>
          </a:p>
          <a:p>
            <a:pPr marL="0" lvl="0" indent="0" algn="l" rtl="0">
              <a:spcBef>
                <a:spcPts val="900"/>
              </a:spcBef>
              <a:spcAft>
                <a:spcPts val="0"/>
              </a:spcAft>
              <a:buNone/>
            </a:pPr>
          </a:p>
          <a:p>
            <a:pPr marL="0" lvl="0" indent="0" algn="l" rtl="0">
              <a:spcBef>
                <a:spcPts val="900"/>
              </a:spcBef>
              <a:spcAft>
                <a:spcPts val="0"/>
              </a:spcAft>
              <a:buNone/>
            </a:pPr>
          </a:p>
          <a:p>
            <a:pPr marL="0" lvl="0" indent="0" algn="l" rtl="0">
              <a:spcBef>
                <a:spcPts val="900"/>
              </a:spcBef>
              <a:spcAft>
                <a:spcPts val="0"/>
              </a:spcAft>
              <a:buNone/>
            </a:pPr>
            <a:r>
              <a:rPr lang="en-GB" b="1" i="1"/>
              <a:t>151-EASTERN WASHINGTON</a:t>
            </a:r>
            <a:endParaRPr b="1" i="1"/>
          </a:p>
          <a:p>
            <a:pPr marL="0" lvl="0" indent="0" algn="l" rtl="0">
              <a:spcBef>
                <a:spcPts val="900"/>
              </a:spcBef>
              <a:spcAft>
                <a:spcPts val="0"/>
              </a:spcAft>
              <a:buNone/>
            </a:pPr>
            <a:endParaRPr b="1" i="1"/>
          </a:p>
          <a:p>
            <a:pPr marL="0" lvl="0" indent="0" algn="l" rtl="0">
              <a:spcBef>
                <a:spcPts val="900"/>
              </a:spcBef>
              <a:spcAft>
                <a:spcPts val="0"/>
              </a:spcAft>
              <a:buNone/>
            </a:pPr>
            <a:endParaRPr b="1" i="1"/>
          </a:p>
          <a:p>
            <a:pPr marL="0" lvl="0" indent="0" algn="l" rtl="0">
              <a:spcBef>
                <a:spcPts val="900"/>
              </a:spcBef>
              <a:spcAft>
                <a:spcPts val="0"/>
              </a:spcAft>
              <a:buNone/>
            </a:pPr>
            <a:endParaRPr b="1" i="1"/>
          </a:p>
          <a:p>
            <a:pPr marL="0" lvl="0" indent="0" algn="l" rtl="0">
              <a:spcBef>
                <a:spcPts val="900"/>
              </a:spcBef>
              <a:spcAft>
                <a:spcPts val="0"/>
              </a:spcAft>
              <a:buNone/>
            </a:pPr>
            <a:r>
              <a:rPr lang="en-GB" b="1" i="1"/>
              <a:t>09-PORTLAND</a:t>
            </a:r>
            <a:endParaRPr b="1" i="1"/>
          </a:p>
        </p:txBody>
      </p:sp>
      <p:pic>
        <p:nvPicPr>
          <p:cNvPr id="192" name="Google Shape;192;p31"/>
          <p:cNvPicPr preferRelativeResize="0"/>
          <p:nvPr/>
        </p:nvPicPr>
        <p:blipFill>
          <a:blip r:embed="rId1"/>
          <a:stretch>
            <a:fillRect/>
          </a:stretch>
        </p:blipFill>
        <p:spPr>
          <a:xfrm>
            <a:off x="2902013" y="3789250"/>
            <a:ext cx="5486275" cy="966800"/>
          </a:xfrm>
          <a:prstGeom prst="rect">
            <a:avLst/>
          </a:prstGeom>
          <a:noFill/>
          <a:ln>
            <a:noFill/>
          </a:ln>
        </p:spPr>
      </p:pic>
      <p:pic>
        <p:nvPicPr>
          <p:cNvPr id="193" name="Google Shape;193;p31"/>
          <p:cNvPicPr preferRelativeResize="0"/>
          <p:nvPr/>
        </p:nvPicPr>
        <p:blipFill>
          <a:blip r:embed="rId2"/>
          <a:stretch>
            <a:fillRect/>
          </a:stretch>
        </p:blipFill>
        <p:spPr>
          <a:xfrm>
            <a:off x="2901950" y="2571743"/>
            <a:ext cx="5486400" cy="966807"/>
          </a:xfrm>
          <a:prstGeom prst="rect">
            <a:avLst/>
          </a:prstGeom>
          <a:noFill/>
          <a:ln>
            <a:noFill/>
          </a:ln>
        </p:spPr>
      </p:pic>
      <p:pic>
        <p:nvPicPr>
          <p:cNvPr id="194" name="Google Shape;194;p31"/>
          <p:cNvPicPr preferRelativeResize="0"/>
          <p:nvPr/>
        </p:nvPicPr>
        <p:blipFill>
          <a:blip r:embed="rId3"/>
          <a:stretch>
            <a:fillRect/>
          </a:stretch>
        </p:blipFill>
        <p:spPr>
          <a:xfrm>
            <a:off x="3990420" y="1258825"/>
            <a:ext cx="3309467" cy="96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189689" y="842878"/>
            <a:ext cx="2210611" cy="3450887"/>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2700"/>
              <a:buFont typeface="Corbel" panose="020B0503020204020204"/>
              <a:buNone/>
            </a:pPr>
            <a:r>
              <a:rPr lang="en-GB" sz="1100"/>
              <a:t>Summary &amp; Extensions</a:t>
            </a:r>
            <a:endParaRPr sz="1100"/>
          </a:p>
        </p:txBody>
      </p:sp>
      <p:sp>
        <p:nvSpPr>
          <p:cNvPr id="201" name="Google Shape;201;p32"/>
          <p:cNvSpPr txBox="1"/>
          <p:nvPr>
            <p:ph type="body" idx="1"/>
          </p:nvPr>
        </p:nvSpPr>
        <p:spPr>
          <a:xfrm>
            <a:off x="2901951" y="648081"/>
            <a:ext cx="5486400" cy="3840480"/>
          </a:xfrm>
          <a:prstGeom prst="rect">
            <a:avLst/>
          </a:prstGeom>
          <a:noFill/>
          <a:ln>
            <a:noFill/>
          </a:ln>
        </p:spPr>
        <p:txBody>
          <a:bodyPr spcFirstLastPara="1" wrap="square" lIns="68575" tIns="34275" rIns="68575" bIns="34275" anchor="ctr" anchorCtr="0">
            <a:normAutofit/>
          </a:bodyPr>
          <a:lstStyle/>
          <a:p>
            <a:pPr marL="139700" lvl="0" indent="-38100" algn="l" rtl="0">
              <a:lnSpc>
                <a:spcPct val="90000"/>
              </a:lnSpc>
              <a:spcBef>
                <a:spcPts val="0"/>
              </a:spcBef>
              <a:spcAft>
                <a:spcPts val="0"/>
              </a:spcAft>
              <a:buSzPts val="1500"/>
              <a:buNone/>
            </a:pPr>
            <a:endParaRPr sz="1100"/>
          </a:p>
          <a:p>
            <a:pPr marL="0" lvl="0" indent="0" algn="l" rtl="0">
              <a:lnSpc>
                <a:spcPct val="90000"/>
              </a:lnSpc>
              <a:spcBef>
                <a:spcPts val="900"/>
              </a:spcBef>
              <a:spcAft>
                <a:spcPts val="0"/>
              </a:spcAft>
              <a:buSzPts val="1500"/>
              <a:buNone/>
            </a:pPr>
            <a:endParaRPr sz="1100"/>
          </a:p>
          <a:p>
            <a:pPr marL="139700" lvl="0" indent="-133350" algn="l" rtl="0">
              <a:lnSpc>
                <a:spcPct val="90000"/>
              </a:lnSpc>
              <a:spcBef>
                <a:spcPts val="900"/>
              </a:spcBef>
              <a:spcAft>
                <a:spcPts val="0"/>
              </a:spcAft>
              <a:buSzPts val="1500"/>
              <a:buChar char="●"/>
            </a:pPr>
            <a:r>
              <a:rPr lang="en-GB" sz="1100"/>
              <a:t>Forecasted 12 weeks of daily/weekly sales for each department</a:t>
            </a:r>
            <a:endParaRPr sz="1100"/>
          </a:p>
          <a:p>
            <a:pPr marL="139700" lvl="0" indent="-133350" algn="l" rtl="0">
              <a:lnSpc>
                <a:spcPct val="90000"/>
              </a:lnSpc>
              <a:spcBef>
                <a:spcPts val="900"/>
              </a:spcBef>
              <a:spcAft>
                <a:spcPts val="0"/>
              </a:spcAft>
              <a:buSzPts val="1500"/>
              <a:buChar char="●"/>
            </a:pPr>
            <a:r>
              <a:rPr lang="en-GB" sz="1100"/>
              <a:t>Prophet did well in simulated forecasts --- but is there overfitting?</a:t>
            </a:r>
            <a:endParaRPr sz="1100"/>
          </a:p>
          <a:p>
            <a:pPr marL="139700" lvl="0" indent="-133350" algn="l" rtl="0">
              <a:lnSpc>
                <a:spcPct val="90000"/>
              </a:lnSpc>
              <a:spcBef>
                <a:spcPts val="900"/>
              </a:spcBef>
              <a:spcAft>
                <a:spcPts val="0"/>
              </a:spcAft>
              <a:buSzPts val="1500"/>
              <a:buChar char="●"/>
            </a:pPr>
            <a:r>
              <a:rPr lang="en-GB" sz="1100"/>
              <a:t>Moving forward:</a:t>
            </a:r>
            <a:endParaRPr sz="1100"/>
          </a:p>
          <a:p>
            <a:pPr marL="520700" lvl="1" indent="-152400" algn="l" rtl="0">
              <a:spcBef>
                <a:spcPts val="400"/>
              </a:spcBef>
              <a:spcAft>
                <a:spcPts val="0"/>
              </a:spcAft>
              <a:buSzPts val="1400"/>
              <a:buChar char="●"/>
            </a:pPr>
            <a:r>
              <a:rPr lang="en-GB" sz="1100"/>
              <a:t>How can we tune the hyperparameters of DeepAR to make it more accurate?</a:t>
            </a:r>
            <a:endParaRPr sz="1100"/>
          </a:p>
          <a:p>
            <a:pPr marL="520700" lvl="1" indent="-152400" algn="l" rtl="0">
              <a:lnSpc>
                <a:spcPct val="90000"/>
              </a:lnSpc>
              <a:spcBef>
                <a:spcPts val="400"/>
              </a:spcBef>
              <a:spcAft>
                <a:spcPts val="0"/>
              </a:spcAft>
              <a:buSzPts val="1400"/>
              <a:buChar char="●"/>
            </a:pPr>
            <a:r>
              <a:rPr lang="en-GB" sz="1100"/>
              <a:t>Integrate additional business assumptions: how far high can demand go as the pandemic recedes in the US? </a:t>
            </a:r>
            <a:endParaRPr sz="1100"/>
          </a:p>
          <a:p>
            <a:pPr marL="520700" lvl="1" indent="-63500" algn="l" rtl="0">
              <a:lnSpc>
                <a:spcPct val="90000"/>
              </a:lnSpc>
              <a:spcBef>
                <a:spcPts val="400"/>
              </a:spcBef>
              <a:spcAft>
                <a:spcPts val="0"/>
              </a:spcAft>
              <a:buSzPts val="1400"/>
              <a:buNone/>
            </a:pPr>
            <a:endParaRPr sz="1100"/>
          </a:p>
        </p:txBody>
      </p:sp>
      <p:pic>
        <p:nvPicPr>
          <p:cNvPr id="202" name="Google Shape;202;p32"/>
          <p:cNvPicPr preferRelativeResize="0"/>
          <p:nvPr/>
        </p:nvPicPr>
        <p:blipFill rotWithShape="1">
          <a:blip r:embed="rId1"/>
          <a:srcRect/>
          <a:stretch>
            <a:fillRect/>
          </a:stretch>
        </p:blipFill>
        <p:spPr>
          <a:xfrm>
            <a:off x="8724900" y="4724400"/>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WPS 演示</Application>
  <PresentationFormat/>
  <Paragraphs>64</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vt:i4>
      </vt:variant>
    </vt:vector>
  </HeadingPairs>
  <TitlesOfParts>
    <vt:vector size="19" baseType="lpstr">
      <vt:lpstr>Arial</vt:lpstr>
      <vt:lpstr>SimSun</vt:lpstr>
      <vt:lpstr>Wingdings</vt:lpstr>
      <vt:lpstr>Arial</vt:lpstr>
      <vt:lpstr>Corbel</vt:lpstr>
      <vt:lpstr>Noto Sans Symbols</vt:lpstr>
      <vt:lpstr>Segoe Print</vt:lpstr>
      <vt:lpstr>Microsoft YaHei</vt:lpstr>
      <vt:lpstr>Arial Unicode MS</vt:lpstr>
      <vt:lpstr>Simple Light</vt:lpstr>
      <vt:lpstr>Frame</vt:lpstr>
      <vt:lpstr>Petco Challenge UCSD Hackathon</vt:lpstr>
      <vt:lpstr>Task Attempted </vt:lpstr>
      <vt:lpstr>Approach &amp; Package Used</vt:lpstr>
      <vt:lpstr>Forecasts:  Dept 81 as an example</vt:lpstr>
      <vt:lpstr>Seasonality</vt:lpstr>
      <vt:lpstr>Model check &amp; comparison</vt:lpstr>
      <vt:lpstr>by Amazon</vt:lpstr>
      <vt:lpstr>Summary &amp; Extensions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UCSD Hackathon</dc:title>
  <dc:creator/>
  <cp:lastModifiedBy>橙子梨</cp:lastModifiedBy>
  <cp:revision>1</cp:revision>
  <dcterms:created xsi:type="dcterms:W3CDTF">2022-01-26T03:38:45Z</dcterms:created>
  <dcterms:modified xsi:type="dcterms:W3CDTF">2022-01-26T03:38:45Z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38F52E342231477E8A3FADFA5EF87BD8</vt:lpwstr>
  </property>
  <property fmtid="{D5CDD505-2E9C-101B-9397-08002B2CF9AE}" pid="3" name="KSOProductBuildVer">
    <vt:lpwstr>2052-11.1.0.11294</vt:lpwstr>
  </property>
</Properties>
</file>