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5" r:id="rId3"/>
    <p:sldId id="257" r:id="rId4"/>
    <p:sldId id="258" r:id="rId5"/>
    <p:sldId id="263" r:id="rId6"/>
    <p:sldId id="262" r:id="rId7"/>
    <p:sldId id="266" r:id="rId8"/>
    <p:sldId id="289" r:id="rId9"/>
    <p:sldId id="267" r:id="rId10"/>
    <p:sldId id="259" r:id="rId11"/>
    <p:sldId id="292" r:id="rId12"/>
    <p:sldId id="293" r:id="rId13"/>
    <p:sldId id="268" r:id="rId14"/>
    <p:sldId id="287" r:id="rId15"/>
    <p:sldId id="288" r:id="rId16"/>
    <p:sldId id="269" r:id="rId17"/>
    <p:sldId id="286" r:id="rId18"/>
    <p:sldId id="290" r:id="rId19"/>
    <p:sldId id="272" r:id="rId20"/>
    <p:sldId id="273" r:id="rId21"/>
    <p:sldId id="274" r:id="rId22"/>
    <p:sldId id="275" r:id="rId23"/>
    <p:sldId id="276" r:id="rId24"/>
    <p:sldId id="264" r:id="rId25"/>
    <p:sldId id="277" r:id="rId26"/>
    <p:sldId id="278" r:id="rId27"/>
    <p:sldId id="279" r:id="rId28"/>
    <p:sldId id="281" r:id="rId29"/>
    <p:sldId id="282" r:id="rId30"/>
    <p:sldId id="283" r:id="rId31"/>
    <p:sldId id="284" r:id="rId32"/>
    <p:sldId id="285" r:id="rId33"/>
    <p:sldId id="27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EAEA5-6D0F-45C8-973C-F643D637F62F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F99A2-F92F-427B-AABA-DB3324C4A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39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99A2-F92F-427B-AABA-DB3324C4A04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535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Lifecycle </a:t>
            </a:r>
            <a:r>
              <a:rPr lang="en-GB" dirty="0">
                <a:sym typeface="Wingdings" panose="05000000000000000000" pitchFamily="2" charset="2"/>
              </a:rPr>
              <a:t> los components </a:t>
            </a:r>
            <a:r>
              <a:rPr lang="en-GB" dirty="0" err="1">
                <a:sym typeface="Wingdings" panose="05000000000000000000" pitchFamily="2" charset="2"/>
              </a:rPr>
              <a:t>tienen</a:t>
            </a:r>
            <a:r>
              <a:rPr lang="en-GB" dirty="0">
                <a:sym typeface="Wingdings" panose="05000000000000000000" pitchFamily="2" charset="2"/>
              </a:rPr>
              <a:t> un </a:t>
            </a:r>
            <a:r>
              <a:rPr lang="en-GB" dirty="0" err="1">
                <a:sym typeface="Wingdings" panose="05000000000000000000" pitchFamily="2" charset="2"/>
              </a:rPr>
              <a:t>cierto</a:t>
            </a:r>
            <a:r>
              <a:rPr lang="en-GB" dirty="0">
                <a:sym typeface="Wingdings" panose="05000000000000000000" pitchFamily="2" charset="2"/>
              </a:rPr>
              <a:t> lifecycle </a:t>
            </a:r>
            <a:r>
              <a:rPr lang="en-GB" dirty="0" err="1">
                <a:sym typeface="Wingdings" panose="05000000000000000000" pitchFamily="2" charset="2"/>
              </a:rPr>
              <a:t>donde</a:t>
            </a:r>
            <a:r>
              <a:rPr lang="en-GB" dirty="0">
                <a:sym typeface="Wingdings" panose="05000000000000000000" pitchFamily="2" charset="2"/>
              </a:rPr>
              <a:t> hay </a:t>
            </a:r>
            <a:r>
              <a:rPr lang="en-GB" dirty="0" err="1">
                <a:sym typeface="Wingdings" panose="05000000000000000000" pitchFamily="2" charset="2"/>
              </a:rPr>
              <a:t>ciertos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metodos</a:t>
            </a:r>
            <a:r>
              <a:rPr lang="en-GB" dirty="0">
                <a:sym typeface="Wingdings" panose="05000000000000000000" pitchFamily="2" charset="2"/>
              </a:rPr>
              <a:t> y </a:t>
            </a:r>
            <a:r>
              <a:rPr lang="en-GB" dirty="0" err="1">
                <a:sym typeface="Wingdings" panose="05000000000000000000" pitchFamily="2" charset="2"/>
              </a:rPr>
              <a:t>funciones</a:t>
            </a:r>
            <a:r>
              <a:rPr lang="en-GB" dirty="0">
                <a:sym typeface="Wingdings" panose="05000000000000000000" pitchFamily="2" charset="2"/>
              </a:rPr>
              <a:t> que </a:t>
            </a:r>
            <a:r>
              <a:rPr lang="en-GB" dirty="0" err="1">
                <a:sym typeface="Wingdings" panose="05000000000000000000" pitchFamily="2" charset="2"/>
              </a:rPr>
              <a:t>pueden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ejecutar</a:t>
            </a:r>
            <a:r>
              <a:rPr lang="en-GB" dirty="0">
                <a:sym typeface="Wingdings" panose="05000000000000000000" pitchFamily="2" charset="2"/>
              </a:rPr>
              <a:t> para </a:t>
            </a:r>
            <a:r>
              <a:rPr lang="en-GB" dirty="0" err="1">
                <a:sym typeface="Wingdings" panose="05000000000000000000" pitchFamily="2" charset="2"/>
              </a:rPr>
              <a:t>hacer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acciones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específicas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tiempo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específicos</a:t>
            </a:r>
            <a:r>
              <a:rPr lang="en-GB" dirty="0">
                <a:sym typeface="Wingdings" panose="05000000000000000000" pitchFamily="2" charset="2"/>
              </a:rPr>
              <a:t> (http requests).</a:t>
            </a:r>
            <a:endParaRPr lang="en-GB" dirty="0"/>
          </a:p>
          <a:p>
            <a:r>
              <a:rPr lang="en-GB" dirty="0" err="1"/>
              <a:t>Método</a:t>
            </a:r>
            <a:r>
              <a:rPr lang="en-GB" dirty="0"/>
              <a:t> Created </a:t>
            </a:r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a </a:t>
            </a:r>
            <a:r>
              <a:rPr lang="en-GB" dirty="0" err="1">
                <a:sym typeface="Wingdings" panose="05000000000000000000" pitchFamily="2" charset="2"/>
              </a:rPr>
              <a:t>generar</a:t>
            </a:r>
            <a:r>
              <a:rPr lang="en-GB" dirty="0">
                <a:sym typeface="Wingdings" panose="05000000000000000000" pitchFamily="2" charset="2"/>
              </a:rPr>
              <a:t> y </a:t>
            </a:r>
            <a:r>
              <a:rPr lang="en-GB" dirty="0" err="1">
                <a:sym typeface="Wingdings" panose="05000000000000000000" pitchFamily="2" charset="2"/>
              </a:rPr>
              <a:t>actualizar</a:t>
            </a:r>
            <a:r>
              <a:rPr lang="en-GB" dirty="0">
                <a:sym typeface="Wingdings" panose="05000000000000000000" pitchFamily="2" charset="2"/>
              </a:rPr>
              <a:t> las tasks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99A2-F92F-427B-AABA-DB3324C4A04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542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Lifecycle </a:t>
            </a:r>
            <a:r>
              <a:rPr lang="en-GB" dirty="0">
                <a:sym typeface="Wingdings" panose="05000000000000000000" pitchFamily="2" charset="2"/>
              </a:rPr>
              <a:t> los components </a:t>
            </a:r>
            <a:r>
              <a:rPr lang="en-GB" dirty="0" err="1">
                <a:sym typeface="Wingdings" panose="05000000000000000000" pitchFamily="2" charset="2"/>
              </a:rPr>
              <a:t>tienen</a:t>
            </a:r>
            <a:r>
              <a:rPr lang="en-GB" dirty="0">
                <a:sym typeface="Wingdings" panose="05000000000000000000" pitchFamily="2" charset="2"/>
              </a:rPr>
              <a:t> un </a:t>
            </a:r>
            <a:r>
              <a:rPr lang="en-GB" dirty="0" err="1">
                <a:sym typeface="Wingdings" panose="05000000000000000000" pitchFamily="2" charset="2"/>
              </a:rPr>
              <a:t>cierto</a:t>
            </a:r>
            <a:r>
              <a:rPr lang="en-GB" dirty="0">
                <a:sym typeface="Wingdings" panose="05000000000000000000" pitchFamily="2" charset="2"/>
              </a:rPr>
              <a:t> lifecycle </a:t>
            </a:r>
            <a:r>
              <a:rPr lang="en-GB" dirty="0" err="1">
                <a:sym typeface="Wingdings" panose="05000000000000000000" pitchFamily="2" charset="2"/>
              </a:rPr>
              <a:t>donde</a:t>
            </a:r>
            <a:r>
              <a:rPr lang="en-GB" dirty="0">
                <a:sym typeface="Wingdings" panose="05000000000000000000" pitchFamily="2" charset="2"/>
              </a:rPr>
              <a:t> hay </a:t>
            </a:r>
            <a:r>
              <a:rPr lang="en-GB" dirty="0" err="1">
                <a:sym typeface="Wingdings" panose="05000000000000000000" pitchFamily="2" charset="2"/>
              </a:rPr>
              <a:t>ciertos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metodos</a:t>
            </a:r>
            <a:r>
              <a:rPr lang="en-GB" dirty="0">
                <a:sym typeface="Wingdings" panose="05000000000000000000" pitchFamily="2" charset="2"/>
              </a:rPr>
              <a:t> y </a:t>
            </a:r>
            <a:r>
              <a:rPr lang="en-GB" dirty="0" err="1">
                <a:sym typeface="Wingdings" panose="05000000000000000000" pitchFamily="2" charset="2"/>
              </a:rPr>
              <a:t>funciones</a:t>
            </a:r>
            <a:r>
              <a:rPr lang="en-GB" dirty="0">
                <a:sym typeface="Wingdings" panose="05000000000000000000" pitchFamily="2" charset="2"/>
              </a:rPr>
              <a:t> que </a:t>
            </a:r>
            <a:r>
              <a:rPr lang="en-GB" dirty="0" err="1">
                <a:sym typeface="Wingdings" panose="05000000000000000000" pitchFamily="2" charset="2"/>
              </a:rPr>
              <a:t>pueden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ejecutar</a:t>
            </a:r>
            <a:r>
              <a:rPr lang="en-GB" dirty="0">
                <a:sym typeface="Wingdings" panose="05000000000000000000" pitchFamily="2" charset="2"/>
              </a:rPr>
              <a:t> para </a:t>
            </a:r>
            <a:r>
              <a:rPr lang="en-GB" dirty="0" err="1">
                <a:sym typeface="Wingdings" panose="05000000000000000000" pitchFamily="2" charset="2"/>
              </a:rPr>
              <a:t>hacer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acciones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específicas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tiempo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específicos</a:t>
            </a:r>
            <a:r>
              <a:rPr lang="en-GB" dirty="0">
                <a:sym typeface="Wingdings" panose="05000000000000000000" pitchFamily="2" charset="2"/>
              </a:rPr>
              <a:t> (http requests).</a:t>
            </a:r>
            <a:endParaRPr lang="en-GB" dirty="0"/>
          </a:p>
          <a:p>
            <a:r>
              <a:rPr lang="en-GB" dirty="0" err="1"/>
              <a:t>Método</a:t>
            </a:r>
            <a:r>
              <a:rPr lang="en-GB" dirty="0"/>
              <a:t> Created </a:t>
            </a:r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a </a:t>
            </a:r>
            <a:r>
              <a:rPr lang="en-GB" dirty="0" err="1">
                <a:sym typeface="Wingdings" panose="05000000000000000000" pitchFamily="2" charset="2"/>
              </a:rPr>
              <a:t>generar</a:t>
            </a:r>
            <a:r>
              <a:rPr lang="en-GB" dirty="0">
                <a:sym typeface="Wingdings" panose="05000000000000000000" pitchFamily="2" charset="2"/>
              </a:rPr>
              <a:t> y </a:t>
            </a:r>
            <a:r>
              <a:rPr lang="en-GB" dirty="0" err="1">
                <a:sym typeface="Wingdings" panose="05000000000000000000" pitchFamily="2" charset="2"/>
              </a:rPr>
              <a:t>actualizar</a:t>
            </a:r>
            <a:r>
              <a:rPr lang="en-GB" dirty="0">
                <a:sym typeface="Wingdings" panose="05000000000000000000" pitchFamily="2" charset="2"/>
              </a:rPr>
              <a:t> las tasks</a:t>
            </a:r>
          </a:p>
          <a:p>
            <a:r>
              <a:rPr lang="en-GB" dirty="0">
                <a:sym typeface="Wingdings" panose="05000000000000000000" pitchFamily="2" charset="2"/>
              </a:rPr>
              <a:t>Lo que </a:t>
            </a:r>
            <a:r>
              <a:rPr lang="en-GB" dirty="0" err="1">
                <a:sym typeface="Wingdings" panose="05000000000000000000" pitchFamily="2" charset="2"/>
              </a:rPr>
              <a:t>queremos</a:t>
            </a:r>
            <a:r>
              <a:rPr lang="en-GB" dirty="0">
                <a:sym typeface="Wingdings" panose="05000000000000000000" pitchFamily="2" charset="2"/>
              </a:rPr>
              <a:t> es que las tasks que se </a:t>
            </a:r>
            <a:r>
              <a:rPr lang="en-GB" dirty="0" err="1">
                <a:sym typeface="Wingdings" panose="05000000000000000000" pitchFamily="2" charset="2"/>
              </a:rPr>
              <a:t>traigan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en</a:t>
            </a:r>
            <a:r>
              <a:rPr lang="en-GB" dirty="0">
                <a:sym typeface="Wingdings" panose="05000000000000000000" pitchFamily="2" charset="2"/>
              </a:rPr>
              <a:t> data </a:t>
            </a:r>
            <a:r>
              <a:rPr lang="en-GB" dirty="0" err="1">
                <a:sym typeface="Wingdings" panose="05000000000000000000" pitchFamily="2" charset="2"/>
              </a:rPr>
              <a:t>utilicen</a:t>
            </a:r>
            <a:r>
              <a:rPr lang="en-GB" dirty="0">
                <a:sym typeface="Wingdings" panose="05000000000000000000" pitchFamily="2" charset="2"/>
              </a:rPr>
              <a:t> la template Tasks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99A2-F92F-427B-AABA-DB3324C4A04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342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Lifecycle </a:t>
            </a:r>
            <a:r>
              <a:rPr lang="en-GB" dirty="0">
                <a:sym typeface="Wingdings" panose="05000000000000000000" pitchFamily="2" charset="2"/>
              </a:rPr>
              <a:t> los components </a:t>
            </a:r>
            <a:r>
              <a:rPr lang="en-GB" dirty="0" err="1">
                <a:sym typeface="Wingdings" panose="05000000000000000000" pitchFamily="2" charset="2"/>
              </a:rPr>
              <a:t>tienen</a:t>
            </a:r>
            <a:r>
              <a:rPr lang="en-GB" dirty="0">
                <a:sym typeface="Wingdings" panose="05000000000000000000" pitchFamily="2" charset="2"/>
              </a:rPr>
              <a:t> un </a:t>
            </a:r>
            <a:r>
              <a:rPr lang="en-GB" dirty="0" err="1">
                <a:sym typeface="Wingdings" panose="05000000000000000000" pitchFamily="2" charset="2"/>
              </a:rPr>
              <a:t>cierto</a:t>
            </a:r>
            <a:r>
              <a:rPr lang="en-GB" dirty="0">
                <a:sym typeface="Wingdings" panose="05000000000000000000" pitchFamily="2" charset="2"/>
              </a:rPr>
              <a:t> lifecycle </a:t>
            </a:r>
            <a:r>
              <a:rPr lang="en-GB" dirty="0" err="1">
                <a:sym typeface="Wingdings" panose="05000000000000000000" pitchFamily="2" charset="2"/>
              </a:rPr>
              <a:t>donde</a:t>
            </a:r>
            <a:r>
              <a:rPr lang="en-GB" dirty="0">
                <a:sym typeface="Wingdings" panose="05000000000000000000" pitchFamily="2" charset="2"/>
              </a:rPr>
              <a:t> hay </a:t>
            </a:r>
            <a:r>
              <a:rPr lang="en-GB" dirty="0" err="1">
                <a:sym typeface="Wingdings" panose="05000000000000000000" pitchFamily="2" charset="2"/>
              </a:rPr>
              <a:t>ciertos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metodos</a:t>
            </a:r>
            <a:r>
              <a:rPr lang="en-GB" dirty="0">
                <a:sym typeface="Wingdings" panose="05000000000000000000" pitchFamily="2" charset="2"/>
              </a:rPr>
              <a:t> y </a:t>
            </a:r>
            <a:r>
              <a:rPr lang="en-GB" dirty="0" err="1">
                <a:sym typeface="Wingdings" panose="05000000000000000000" pitchFamily="2" charset="2"/>
              </a:rPr>
              <a:t>funciones</a:t>
            </a:r>
            <a:r>
              <a:rPr lang="en-GB" dirty="0">
                <a:sym typeface="Wingdings" panose="05000000000000000000" pitchFamily="2" charset="2"/>
              </a:rPr>
              <a:t> que </a:t>
            </a:r>
            <a:r>
              <a:rPr lang="en-GB" dirty="0" err="1">
                <a:sym typeface="Wingdings" panose="05000000000000000000" pitchFamily="2" charset="2"/>
              </a:rPr>
              <a:t>pueden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ejecutar</a:t>
            </a:r>
            <a:r>
              <a:rPr lang="en-GB" dirty="0">
                <a:sym typeface="Wingdings" panose="05000000000000000000" pitchFamily="2" charset="2"/>
              </a:rPr>
              <a:t> para </a:t>
            </a:r>
            <a:r>
              <a:rPr lang="en-GB" dirty="0" err="1">
                <a:sym typeface="Wingdings" panose="05000000000000000000" pitchFamily="2" charset="2"/>
              </a:rPr>
              <a:t>hacer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acciones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específicas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tiempo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específicos</a:t>
            </a:r>
            <a:r>
              <a:rPr lang="en-GB" dirty="0">
                <a:sym typeface="Wingdings" panose="05000000000000000000" pitchFamily="2" charset="2"/>
              </a:rPr>
              <a:t> (http requests).</a:t>
            </a:r>
            <a:endParaRPr lang="en-GB" dirty="0"/>
          </a:p>
          <a:p>
            <a:r>
              <a:rPr lang="en-GB" dirty="0" err="1"/>
              <a:t>Método</a:t>
            </a:r>
            <a:r>
              <a:rPr lang="en-GB" dirty="0"/>
              <a:t> Created </a:t>
            </a:r>
            <a:r>
              <a:rPr lang="en-GB" dirty="0" err="1"/>
              <a:t>va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a </a:t>
            </a:r>
            <a:r>
              <a:rPr lang="en-GB" dirty="0" err="1">
                <a:sym typeface="Wingdings" panose="05000000000000000000" pitchFamily="2" charset="2"/>
              </a:rPr>
              <a:t>generar</a:t>
            </a:r>
            <a:r>
              <a:rPr lang="en-GB" dirty="0">
                <a:sym typeface="Wingdings" panose="05000000000000000000" pitchFamily="2" charset="2"/>
              </a:rPr>
              <a:t> y </a:t>
            </a:r>
            <a:r>
              <a:rPr lang="en-GB" dirty="0" err="1">
                <a:sym typeface="Wingdings" panose="05000000000000000000" pitchFamily="2" charset="2"/>
              </a:rPr>
              <a:t>actualizar</a:t>
            </a:r>
            <a:r>
              <a:rPr lang="en-GB" dirty="0">
                <a:sym typeface="Wingdings" panose="05000000000000000000" pitchFamily="2" charset="2"/>
              </a:rPr>
              <a:t> las tasks</a:t>
            </a:r>
          </a:p>
          <a:p>
            <a:r>
              <a:rPr lang="en-GB" dirty="0">
                <a:sym typeface="Wingdings" panose="05000000000000000000" pitchFamily="2" charset="2"/>
              </a:rPr>
              <a:t>Lo que </a:t>
            </a:r>
            <a:r>
              <a:rPr lang="en-GB" dirty="0" err="1">
                <a:sym typeface="Wingdings" panose="05000000000000000000" pitchFamily="2" charset="2"/>
              </a:rPr>
              <a:t>queremos</a:t>
            </a:r>
            <a:r>
              <a:rPr lang="en-GB" dirty="0">
                <a:sym typeface="Wingdings" panose="05000000000000000000" pitchFamily="2" charset="2"/>
              </a:rPr>
              <a:t> es que las tasks que se </a:t>
            </a:r>
            <a:r>
              <a:rPr lang="en-GB" dirty="0" err="1">
                <a:sym typeface="Wingdings" panose="05000000000000000000" pitchFamily="2" charset="2"/>
              </a:rPr>
              <a:t>traigan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en</a:t>
            </a:r>
            <a:r>
              <a:rPr lang="en-GB" dirty="0">
                <a:sym typeface="Wingdings" panose="05000000000000000000" pitchFamily="2" charset="2"/>
              </a:rPr>
              <a:t> data </a:t>
            </a:r>
            <a:r>
              <a:rPr lang="en-GB" dirty="0" err="1">
                <a:sym typeface="Wingdings" panose="05000000000000000000" pitchFamily="2" charset="2"/>
              </a:rPr>
              <a:t>utilicen</a:t>
            </a:r>
            <a:r>
              <a:rPr lang="en-GB" dirty="0">
                <a:sym typeface="Wingdings" panose="05000000000000000000" pitchFamily="2" charset="2"/>
              </a:rPr>
              <a:t> la template Tasks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99A2-F92F-427B-AABA-DB3324C4A04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990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Filter is a high order array method and takes in a function loop y </a:t>
            </a:r>
            <a:r>
              <a:rPr lang="en-GB" dirty="0" err="1"/>
              <a:t>busca</a:t>
            </a:r>
            <a:r>
              <a:rPr lang="en-GB" dirty="0"/>
              <a:t> entre las tasks y filtra la que </a:t>
            </a:r>
            <a:r>
              <a:rPr lang="en-GB" dirty="0" err="1"/>
              <a:t>necesitamos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99A2-F92F-427B-AABA-DB3324C4A04E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152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99A2-F92F-427B-AABA-DB3324C4A04E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153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584D-0CBB-4321-9264-8925EC985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D16BC-B72C-4326-B40C-B5BA11D2F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5B635-E103-494A-8B3E-FE769846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ED36-E252-49EE-8345-A4CE8A23D42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0C128-5865-45A1-9887-502A1394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69B0C-F334-43AB-B7EA-1DDCBE83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0539-2E63-4CC6-8DFA-7C613B314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09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0898-801F-4BCC-A64C-90804126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D8E1C-E088-47A1-90C6-DF54E8A2D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706B9-373A-4567-8BF9-EC2BEB10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ED36-E252-49EE-8345-A4CE8A23D42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E111D-611C-459F-9B90-E88EB50B3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EF6A5-BAC4-4D96-B9E9-EA46D03C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0539-2E63-4CC6-8DFA-7C613B314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769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F6DF9-1253-429E-9DA4-8B86CE77C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ECBA2-AEFE-4623-9A51-8DB09A274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0970-5039-4F57-9CFD-C90F1400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ED36-E252-49EE-8345-A4CE8A23D42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6B543-E5F3-48C5-891F-0EE12BA3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58823-1A94-4163-A17D-49A6D716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0539-2E63-4CC6-8DFA-7C613B314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80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8764-BCA3-47D1-9A52-1881A752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67F3E-93DC-4AE2-B156-759C4E5FF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66913-E070-4280-9687-925CFC24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ED36-E252-49EE-8345-A4CE8A23D42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8CBD5-48B0-4990-A9A9-864EBC0E6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ADD79-925E-47CD-9E0D-5528E74C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0539-2E63-4CC6-8DFA-7C613B314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54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235D8-59CD-4323-AA77-D874B387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0C2CF-A4BA-4A9A-8FF7-492BD09D4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3A0A4-E032-4957-8DEC-24FA3302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ED36-E252-49EE-8345-A4CE8A23D42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F9DF-C064-49E2-B979-640D9720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1CDFC-F27E-4498-89B1-2CEDE9FD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0539-2E63-4CC6-8DFA-7C613B314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3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73A0-0544-461E-8A9A-591E200FC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5A4F-35C1-4207-B3FB-C85C98A88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5C678-0456-4C45-908B-2C676E5E3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D1718-55E9-4B5F-8573-9C4D90F6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ED36-E252-49EE-8345-A4CE8A23D42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9073A-4C93-43F4-B588-47CCF691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AECB4-103F-4F53-A62E-8C3279C5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0539-2E63-4CC6-8DFA-7C613B314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8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60B4-02B3-4BE9-98ED-8EB16916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3F7C5-7D70-4A76-8DA1-B54ACFDE3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4AC93-B7B6-4F8A-A8EF-733E678C8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D36A6-C381-42E0-BF30-A3ADED78A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D2213-B0AD-4065-8502-F710709DE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EFBF08-A4DB-4660-893F-D704953D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ED36-E252-49EE-8345-A4CE8A23D42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7D3E9-D24D-41B7-9484-0DA843F1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D4E573-9DB8-40F5-ACE6-D52B0AA4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0539-2E63-4CC6-8DFA-7C613B314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24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D2AB-F7F7-42FF-9E28-96E0D784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13717E-48F9-4211-A092-ACBF9BF54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ED36-E252-49EE-8345-A4CE8A23D42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6F25A-D035-4422-B941-EA9107193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24224-0E9C-436B-83A4-189D319D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0539-2E63-4CC6-8DFA-7C613B314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5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32816-40A7-4877-83DD-DF653D15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ED36-E252-49EE-8345-A4CE8A23D42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EA3F12-3973-4FB4-B29A-83A7D90A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23A27-44A6-453E-9710-0817449D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0539-2E63-4CC6-8DFA-7C613B314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4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C2D72-D1AC-4DFC-BED5-7C1A9A65F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462D-EDF9-46D8-9179-9ED1432FB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6E036-992E-495A-86AB-4DDD46579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4C07D-7182-4E88-B416-9C30C92F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ED36-E252-49EE-8345-A4CE8A23D42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03BD4-24D3-4C60-AB37-5C0765E9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D6DB1-664C-440D-BCD6-A54FA251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0539-2E63-4CC6-8DFA-7C613B314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26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F942-A260-409C-AB3F-1A511A63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B3692-4CFD-4AC5-9418-7630EC091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D26DC-674D-4A00-A490-6DEF42173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88F63-4554-4775-9F42-0D4AE525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ED36-E252-49EE-8345-A4CE8A23D42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EC638-16CF-4198-8201-1376075D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D6D3B-4F22-49EB-A90D-29CBF513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0539-2E63-4CC6-8DFA-7C613B314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00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785051-A19F-4710-9A9A-23D008F1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47655-31D5-4CA8-98DB-775B9D0E1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588D-4A78-4EF6-9BAD-F97498DF0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5ED36-E252-49EE-8345-A4CE8A23D42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D5E76-2DC9-434D-B6D7-AF2B06BA1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E576D-C0A1-46D7-94E4-6FCAD8F94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E0539-2E63-4CC6-8DFA-7C613B314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3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atista.com/" TargetMode="External"/><Relationship Id="rId13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9.png"/><Relationship Id="rId12" Type="http://schemas.openxmlformats.org/officeDocument/2006/relationships/hyperlink" Target="https://www.nintendo.com/" TargetMode="External"/><Relationship Id="rId2" Type="http://schemas.openxmlformats.org/officeDocument/2006/relationships/hyperlink" Target="https://www.behance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rivago.com/es?sLanguageLocale=ES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hyperlink" Target="https://9gag.com/" TargetMode="External"/><Relationship Id="rId4" Type="http://schemas.openxmlformats.org/officeDocument/2006/relationships/hyperlink" Target="https://about.gitlab.com/" TargetMode="External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vue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dnj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uz404/vuejsMC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li.vuejs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F31EBA-6710-4062-A292-90118A80E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GB" sz="7200">
                <a:solidFill>
                  <a:schemeClr val="bg1"/>
                </a:solidFill>
                <a:latin typeface="Arial Black" panose="020B0A04020102020204" pitchFamily="34" charset="0"/>
              </a:rPr>
              <a:t>VueJS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6D783-6A5B-4816-902F-7B3C5CDBE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GB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Nancy Cruz</a:t>
            </a:r>
          </a:p>
          <a:p>
            <a:pPr algn="l"/>
            <a:r>
              <a:rPr lang="en-GB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en Tecnologías Computacionales</a:t>
            </a:r>
          </a:p>
        </p:txBody>
      </p:sp>
    </p:spTree>
    <p:extLst>
      <p:ext uri="{BB962C8B-B14F-4D97-AF65-F5344CB8AC3E}">
        <p14:creationId xmlns:p14="http://schemas.microsoft.com/office/powerpoint/2010/main" val="167901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E818-19A1-422E-8AF3-6FD2CE39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Arial Black" panose="020B0A04020102020204" pitchFamily="34" charset="0"/>
              </a:rPr>
              <a:t>Conceptos</a:t>
            </a:r>
            <a:r>
              <a:rPr lang="en-GB" dirty="0">
                <a:latin typeface="Arial Black" panose="020B0A04020102020204" pitchFamily="34" charset="0"/>
              </a:rPr>
              <a:t> clave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3F0D0-5945-465A-BF71-2348E342E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0013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Virtual DOM</a:t>
            </a:r>
            <a:br>
              <a:rPr lang="en-GB" b="1" dirty="0"/>
            </a:br>
            <a:endParaRPr lang="en-GB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Data Binding</a:t>
            </a:r>
            <a:br>
              <a:rPr lang="en-GB" b="1" dirty="0"/>
            </a:br>
            <a:endParaRPr lang="en-GB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Components</a:t>
            </a:r>
            <a:br>
              <a:rPr lang="en-GB" b="1" dirty="0"/>
            </a:br>
            <a:endParaRPr lang="en-GB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Event Handling</a:t>
            </a:r>
            <a:br>
              <a:rPr lang="en-GB" b="1" dirty="0"/>
            </a:br>
            <a:endParaRPr lang="en-GB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Animation/Transition</a:t>
            </a:r>
            <a:br>
              <a:rPr lang="en-GB" b="1" dirty="0"/>
            </a:br>
            <a:endParaRPr lang="en-GB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Computed Properties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C361AA-339F-4483-9134-43A5326E235A}"/>
              </a:ext>
            </a:extLst>
          </p:cNvPr>
          <p:cNvSpPr txBox="1">
            <a:spLocks/>
          </p:cNvSpPr>
          <p:nvPr/>
        </p:nvSpPr>
        <p:spPr>
          <a:xfrm>
            <a:off x="5442012" y="1825625"/>
            <a:ext cx="59117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Templates</a:t>
            </a:r>
            <a:br>
              <a:rPr lang="en-GB" b="1" dirty="0"/>
            </a:br>
            <a:endParaRPr lang="en-GB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Directives</a:t>
            </a:r>
            <a:br>
              <a:rPr lang="en-GB" b="1" dirty="0"/>
            </a:br>
            <a:endParaRPr lang="en-GB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Watchers</a:t>
            </a:r>
            <a:br>
              <a:rPr lang="en-GB" b="1" dirty="0"/>
            </a:br>
            <a:endParaRPr lang="en-GB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Routing</a:t>
            </a:r>
            <a:br>
              <a:rPr lang="en-GB" b="1" dirty="0"/>
            </a:br>
            <a:endParaRPr lang="en-GB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Lightweight</a:t>
            </a:r>
            <a:br>
              <a:rPr lang="en-GB" b="1" dirty="0"/>
            </a:br>
            <a:endParaRPr lang="en-GB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Vue-CLI</a:t>
            </a:r>
          </a:p>
        </p:txBody>
      </p:sp>
    </p:spTree>
    <p:extLst>
      <p:ext uri="{BB962C8B-B14F-4D97-AF65-F5344CB8AC3E}">
        <p14:creationId xmlns:p14="http://schemas.microsoft.com/office/powerpoint/2010/main" val="3963997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3384-7583-4796-BEFE-CB0F3EAD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¿</a:t>
            </a:r>
            <a:r>
              <a:rPr lang="en-GB" dirty="0" err="1">
                <a:latin typeface="Arial Black" panose="020B0A04020102020204" pitchFamily="34" charset="0"/>
              </a:rPr>
              <a:t>Quién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usa</a:t>
            </a:r>
            <a:r>
              <a:rPr lang="en-GB" dirty="0">
                <a:latin typeface="Arial Black" panose="020B0A04020102020204" pitchFamily="34" charset="0"/>
              </a:rPr>
              <a:t> Vue?</a:t>
            </a:r>
          </a:p>
        </p:txBody>
      </p:sp>
      <p:pic>
        <p:nvPicPr>
          <p:cNvPr id="5" name="Picture 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E4D2FF13-4779-49B7-BCD8-CAB3A5D40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06904"/>
            <a:ext cx="4241338" cy="2150608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F29BC6D-F4D9-4FCC-968A-5730129A49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98" y="2994599"/>
            <a:ext cx="4300700" cy="189918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4AD317A5-1F4C-4A31-9B89-3A85489BCB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62" y="1671637"/>
            <a:ext cx="4409872" cy="1322962"/>
          </a:xfrm>
          <a:prstGeom prst="rect">
            <a:avLst/>
          </a:prstGeom>
        </p:spPr>
      </p:pic>
      <p:pic>
        <p:nvPicPr>
          <p:cNvPr id="11" name="Picture 10" descr="A picture containing text, sign, tableware, dishwar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5B1C5AA-B321-466A-8C7B-0FC870A753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289" y="1585387"/>
            <a:ext cx="4979249" cy="1209188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B3F01B70-FB60-4E8A-A908-FB36E05D1A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464" y="2882155"/>
            <a:ext cx="2829921" cy="2124075"/>
          </a:xfrm>
          <a:prstGeom prst="rect">
            <a:avLst/>
          </a:prstGeom>
        </p:spPr>
      </p:pic>
      <p:pic>
        <p:nvPicPr>
          <p:cNvPr id="17" name="Picture 16" descr="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1D1A49B3-6A1E-430B-BC22-7A732EA19FA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28" b="28642"/>
          <a:stretch/>
        </p:blipFill>
        <p:spPr>
          <a:xfrm>
            <a:off x="6321501" y="5137725"/>
            <a:ext cx="4672823" cy="108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3384-7583-4796-BEFE-CB0F3EAD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¿</a:t>
            </a:r>
            <a:r>
              <a:rPr lang="en-GB" dirty="0" err="1">
                <a:latin typeface="Arial Black" panose="020B0A04020102020204" pitchFamily="34" charset="0"/>
              </a:rPr>
              <a:t>Qué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debo</a:t>
            </a:r>
            <a:r>
              <a:rPr lang="en-GB" dirty="0">
                <a:latin typeface="Arial Black" panose="020B0A04020102020204" pitchFamily="34" charset="0"/>
              </a:rPr>
              <a:t> de </a:t>
            </a:r>
            <a:r>
              <a:rPr lang="en-GB" dirty="0" err="1">
                <a:latin typeface="Arial Black" panose="020B0A04020102020204" pitchFamily="34" charset="0"/>
              </a:rPr>
              <a:t>saber</a:t>
            </a:r>
            <a:r>
              <a:rPr lang="en-GB" dirty="0"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5D150-909B-44B4-B578-473A5CB02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Fundamentos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de JavaScript</a:t>
            </a:r>
          </a:p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Programación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asincrona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(async programming = promises)</a:t>
            </a:r>
          </a:p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Métodos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arreglos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map, filter)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&amp; HTTP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994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B4599-C72E-4834-85AA-583293369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en-GB" sz="4000">
                <a:latin typeface="Arial Black" panose="020B0A04020102020204" pitchFamily="34" charset="0"/>
              </a:rPr>
              <a:t>Estructura</a:t>
            </a:r>
            <a:endParaRPr lang="en-GB" sz="4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490D8-1D95-487B-897E-01AF1BBB0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62279"/>
            <a:ext cx="3799425" cy="3143241"/>
          </a:xfrm>
        </p:spPr>
        <p:txBody>
          <a:bodyPr>
            <a:normAutofit/>
          </a:bodyPr>
          <a:lstStyle/>
          <a:p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</a:p>
          <a:p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</a:p>
          <a:p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3DFDFD-D047-47BA-93D2-229994CF28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869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BDAA85-E52C-4400-B227-CE2329045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041" y="2418831"/>
            <a:ext cx="5772956" cy="3686689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52EE6C-0EA2-4F92-8226-EC1D2BACA7CE}"/>
              </a:ext>
            </a:extLst>
          </p:cNvPr>
          <p:cNvSpPr txBox="1"/>
          <p:nvPr/>
        </p:nvSpPr>
        <p:spPr>
          <a:xfrm>
            <a:off x="465442" y="4401681"/>
            <a:ext cx="2357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Afecta</a:t>
            </a:r>
            <a:r>
              <a:rPr lang="en-GB" dirty="0"/>
              <a:t> al </a:t>
            </a:r>
            <a:r>
              <a:rPr lang="en-GB" dirty="0" err="1"/>
              <a:t>componente</a:t>
            </a:r>
            <a:r>
              <a:rPr lang="en-GB" dirty="0"/>
              <a:t> </a:t>
            </a:r>
            <a:r>
              <a:rPr lang="en-GB" dirty="0" err="1"/>
              <a:t>especificado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52C7D6-EB46-41DD-B687-95C55996ABA0}"/>
              </a:ext>
            </a:extLst>
          </p:cNvPr>
          <p:cNvSpPr txBox="1"/>
          <p:nvPr/>
        </p:nvSpPr>
        <p:spPr>
          <a:xfrm>
            <a:off x="835153" y="5481715"/>
            <a:ext cx="2146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Afecta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los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componentes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087697-BA98-4FD0-BE61-672854FA86DF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908267" y="4215941"/>
            <a:ext cx="2184339" cy="1265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67143A-2FDD-46B6-AACD-6BD8FE216447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644271" y="2587519"/>
            <a:ext cx="2448335" cy="1814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47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B66606-CE72-4804-81BF-5C1B2E75E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6995" y="1802689"/>
            <a:ext cx="6124576" cy="2678363"/>
          </a:xfrm>
        </p:spPr>
        <p:txBody>
          <a:bodyPr>
            <a:normAutofit/>
          </a:bodyPr>
          <a:lstStyle/>
          <a:p>
            <a:pPr algn="r"/>
            <a:r>
              <a:rPr lang="en-GB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Parte</a:t>
            </a:r>
            <a:r>
              <a:rPr lang="en-GB" sz="7200" dirty="0">
                <a:solidFill>
                  <a:schemeClr val="bg1"/>
                </a:solidFill>
                <a:latin typeface="Arial Black" panose="020B0A04020102020204" pitchFamily="34" charset="0"/>
              </a:rPr>
              <a:t> 1: </a:t>
            </a:r>
            <a:br>
              <a:rPr lang="en-GB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GB" sz="7200" dirty="0">
                <a:solidFill>
                  <a:schemeClr val="bg1"/>
                </a:solidFill>
                <a:latin typeface="Arial Black" panose="020B0A04020102020204" pitchFamily="34" charset="0"/>
              </a:rPr>
              <a:t>CDN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1657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B347-F047-4375-80D5-8A47DB6D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Arial Black" panose="020B0A04020102020204" pitchFamily="34" charset="0"/>
              </a:rPr>
              <a:t>Instalación</a:t>
            </a:r>
            <a:r>
              <a:rPr lang="en-GB" dirty="0">
                <a:latin typeface="Arial Black" panose="020B0A04020102020204" pitchFamily="34" charset="0"/>
              </a:rPr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6AE03-DCAB-4A25-9ECD-6E74456FC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/>
              <a:t>CDN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644D0C-8D8B-4835-AD34-4A5F105CD1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38"/>
          <a:stretch/>
        </p:blipFill>
        <p:spPr>
          <a:xfrm>
            <a:off x="1648332" y="2738721"/>
            <a:ext cx="9288171" cy="25251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5DC397-897C-4107-BCC1-E81C73C4A5D1}"/>
              </a:ext>
            </a:extLst>
          </p:cNvPr>
          <p:cNvSpPr txBox="1"/>
          <p:nvPr/>
        </p:nvSpPr>
        <p:spPr>
          <a:xfrm>
            <a:off x="2348166" y="5398803"/>
            <a:ext cx="7495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"https://unpkg.com/vue@3.0.7"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052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C7E6B7-991A-47A9-9527-6CC5864967BD}"/>
              </a:ext>
            </a:extLst>
          </p:cNvPr>
          <p:cNvSpPr/>
          <p:nvPr/>
        </p:nvSpPr>
        <p:spPr>
          <a:xfrm>
            <a:off x="0" y="1384917"/>
            <a:ext cx="12192000" cy="54730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B64A4-E3BB-4754-816A-C21011E6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CDN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6A350-BF60-4C43-9983-E1CDAF07C958}"/>
              </a:ext>
            </a:extLst>
          </p:cNvPr>
          <p:cNvSpPr txBox="1"/>
          <p:nvPr/>
        </p:nvSpPr>
        <p:spPr>
          <a:xfrm>
            <a:off x="257453" y="1537802"/>
            <a:ext cx="5770485" cy="50783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endParaRPr lang="en-GB" sz="12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 initial-scale=1.0"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"style.css"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User Card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Hola, {{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}}!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v-bind:src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"picture"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:alt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"`${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 ${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}`"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 {{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{{gender}}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{{email}} | {{phone}}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v-on:click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getUser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 User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&lt;h1&gt;Hola {{</a:t>
            </a:r>
            <a:r>
              <a:rPr lang="en-GB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}}&lt;/h1&gt; --&gt;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"https://unpkg.com/vue@3.0.7"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"app.js"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01D57F-9588-45E0-9BD2-7D25EED68DF1}"/>
              </a:ext>
            </a:extLst>
          </p:cNvPr>
          <p:cNvSpPr txBox="1"/>
          <p:nvPr/>
        </p:nvSpPr>
        <p:spPr>
          <a:xfrm>
            <a:off x="6096000" y="1537801"/>
            <a:ext cx="5770485" cy="50783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GB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createApp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 </a:t>
            </a: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//function that returns an object 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'John'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'Smith'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gender: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'male'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'john.smith@mail.com'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phone: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'812 365 7896'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picture: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'https://randomuser.me/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/portraits/men/75.jpg'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methods: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getUser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'https://randomuser.me/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         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GB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= </a:t>
            </a:r>
            <a:r>
              <a:rPr lang="en-GB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 </a:t>
            </a:r>
            <a:r>
              <a:rPr lang="en-GB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phone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phone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picture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picture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large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mount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'#app'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4014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B66606-CE72-4804-81BF-5C1B2E75E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6995" y="1802689"/>
            <a:ext cx="6124576" cy="2678363"/>
          </a:xfrm>
        </p:spPr>
        <p:txBody>
          <a:bodyPr>
            <a:normAutofit/>
          </a:bodyPr>
          <a:lstStyle/>
          <a:p>
            <a:pPr algn="r"/>
            <a:r>
              <a:rPr lang="en-GB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Parte</a:t>
            </a:r>
            <a:r>
              <a:rPr lang="en-GB" sz="7200" dirty="0">
                <a:solidFill>
                  <a:schemeClr val="bg1"/>
                </a:solidFill>
                <a:latin typeface="Arial Black" panose="020B0A04020102020204" pitchFamily="34" charset="0"/>
              </a:rPr>
              <a:t> 2: </a:t>
            </a:r>
            <a:br>
              <a:rPr lang="en-GB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GB" sz="7200" dirty="0">
                <a:solidFill>
                  <a:schemeClr val="bg1"/>
                </a:solidFill>
                <a:latin typeface="Arial Black" panose="020B0A04020102020204" pitchFamily="34" charset="0"/>
              </a:rPr>
              <a:t>Vue CLI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1095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F18A-8909-4E75-9636-0C6A1562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Black" panose="020B0A04020102020204" pitchFamily="34" charset="0"/>
                <a:cs typeface="Arial" panose="020B0604020202020204" pitchFamily="34" charset="0"/>
              </a:rPr>
              <a:t>Vue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BFC15-EFD1-4377-8A5A-3CC96C604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Get Stared</a:t>
            </a:r>
          </a:p>
          <a:p>
            <a:pPr marL="514350" indent="-514350"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</a:p>
          <a:p>
            <a:pPr marL="514350" indent="-514350">
              <a:buAutoNum type="arabicPeriod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vue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UI (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abrir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GUI)</a:t>
            </a:r>
          </a:p>
          <a:p>
            <a:pPr marL="514350" indent="-514350">
              <a:buAutoNum type="arabicPeriod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vue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create</a:t>
            </a:r>
          </a:p>
          <a:p>
            <a:pPr marL="514350" indent="-514350"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select features</a:t>
            </a:r>
          </a:p>
          <a:p>
            <a:pPr marL="514350" indent="-514350">
              <a:buAutoNum type="arabicPeriod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0E3091-3735-42BE-AFE9-55C5430412AF}"/>
              </a:ext>
            </a:extLst>
          </p:cNvPr>
          <p:cNvSpPr txBox="1"/>
          <p:nvPr/>
        </p:nvSpPr>
        <p:spPr>
          <a:xfrm>
            <a:off x="4122651" y="1563850"/>
            <a:ext cx="4853473" cy="13234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600" b="1" dirty="0">
                <a:latin typeface="Consolas" panose="020B0609020204030204" pitchFamily="49" charset="0"/>
              </a:rPr>
              <a:t>//Instalaciones previas de </a:t>
            </a:r>
            <a:r>
              <a:rPr lang="es-ES" sz="1600" b="1" dirty="0" err="1">
                <a:latin typeface="Consolas" panose="020B0609020204030204" pitchFamily="49" charset="0"/>
              </a:rPr>
              <a:t>vue</a:t>
            </a:r>
            <a:endParaRPr lang="es-ES" sz="1600" b="1" dirty="0">
              <a:latin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</a:rPr>
              <a:t>&gt; </a:t>
            </a:r>
            <a:r>
              <a:rPr lang="en-GB" sz="1600" dirty="0" err="1">
                <a:latin typeface="Consolas" panose="020B0609020204030204" pitchFamily="49" charset="0"/>
              </a:rPr>
              <a:t>v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ue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--version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</a:rPr>
              <a:t>//es ¿1.x or 2.x?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&gt; </a:t>
            </a:r>
            <a:r>
              <a:rPr lang="en-GB" sz="1600" dirty="0" err="1">
                <a:latin typeface="Consolas" panose="020B0609020204030204" pitchFamily="49" charset="0"/>
              </a:rPr>
              <a:t>Sí</a:t>
            </a:r>
            <a:r>
              <a:rPr lang="en-GB" sz="1600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GB" sz="1600" dirty="0" err="1">
                <a:latin typeface="Consolas" panose="020B0609020204030204" pitchFamily="49" charset="0"/>
                <a:sym typeface="Wingdings" panose="05000000000000000000" pitchFamily="2" charset="2"/>
              </a:rPr>
              <a:t>npm</a:t>
            </a:r>
            <a:r>
              <a:rPr lang="en-GB" sz="1600" dirty="0">
                <a:latin typeface="Consolas" panose="020B0609020204030204" pitchFamily="49" charset="0"/>
                <a:sym typeface="Wingdings" panose="05000000000000000000" pitchFamily="2" charset="2"/>
              </a:rPr>
              <a:t> uninstall </a:t>
            </a:r>
            <a:r>
              <a:rPr lang="en-GB" sz="1600" dirty="0" err="1">
                <a:latin typeface="Consolas" panose="020B0609020204030204" pitchFamily="49" charset="0"/>
                <a:sym typeface="Wingdings" panose="05000000000000000000" pitchFamily="2" charset="2"/>
              </a:rPr>
              <a:t>vue</a:t>
            </a:r>
            <a:r>
              <a:rPr lang="en-GB" sz="1600" dirty="0">
                <a:latin typeface="Consolas" panose="020B0609020204030204" pitchFamily="49" charset="0"/>
                <a:sym typeface="Wingdings" panose="05000000000000000000" pitchFamily="2" charset="2"/>
              </a:rPr>
              <a:t>-cli -g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911FF-B830-4392-863E-73E8345DA298}"/>
              </a:ext>
            </a:extLst>
          </p:cNvPr>
          <p:cNvSpPr txBox="1"/>
          <p:nvPr/>
        </p:nvSpPr>
        <p:spPr>
          <a:xfrm>
            <a:off x="838200" y="2774695"/>
            <a:ext cx="4853473" cy="18158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600" b="1" dirty="0">
                <a:latin typeface="Consolas" panose="020B0609020204030204" pitchFamily="49" charset="0"/>
              </a:rPr>
              <a:t>//Sin </a:t>
            </a:r>
            <a:r>
              <a:rPr lang="es-ES" sz="1600" b="1" dirty="0" err="1">
                <a:latin typeface="Consolas" panose="020B0609020204030204" pitchFamily="49" charset="0"/>
              </a:rPr>
              <a:t>vue</a:t>
            </a:r>
            <a:r>
              <a:rPr lang="es-ES" sz="1600" b="1" dirty="0">
                <a:latin typeface="Consolas" panose="020B0609020204030204" pitchFamily="49" charset="0"/>
              </a:rPr>
              <a:t> - PC</a:t>
            </a:r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</a:rPr>
              <a:t>&gt; </a:t>
            </a:r>
            <a:r>
              <a:rPr lang="en-GB" sz="1600" dirty="0" err="1">
                <a:latin typeface="Consolas" panose="020B0609020204030204" pitchFamily="49" charset="0"/>
              </a:rPr>
              <a:t>npm</a:t>
            </a:r>
            <a:r>
              <a:rPr lang="en-GB" sz="1600" dirty="0">
                <a:latin typeface="Consolas" panose="020B0609020204030204" pitchFamily="49" charset="0"/>
              </a:rPr>
              <a:t> install -g @vue/cli</a:t>
            </a:r>
            <a:endParaRPr lang="es-ES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</a:rPr>
              <a:t>&gt; </a:t>
            </a:r>
            <a:r>
              <a:rPr lang="en-GB" sz="1600" dirty="0" err="1">
                <a:latin typeface="Consolas" panose="020B0609020204030204" pitchFamily="49" charset="0"/>
              </a:rPr>
              <a:t>v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ue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–version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</a:rPr>
              <a:t>//mac: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&gt; </a:t>
            </a:r>
            <a:r>
              <a:rPr lang="en-GB" sz="1600" dirty="0" err="1">
                <a:latin typeface="Consolas" panose="020B0609020204030204" pitchFamily="49" charset="0"/>
              </a:rPr>
              <a:t>Sudo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</a:rPr>
              <a:t>npm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</a:rPr>
              <a:t>i</a:t>
            </a:r>
            <a:r>
              <a:rPr lang="en-GB" sz="1600" dirty="0">
                <a:latin typeface="Consolas" panose="020B0609020204030204" pitchFamily="49" charset="0"/>
              </a:rPr>
              <a:t> –g @vue/cli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&gt; </a:t>
            </a:r>
            <a:r>
              <a:rPr lang="en-GB" sz="1600" dirty="0" err="1">
                <a:latin typeface="Consolas" panose="020B0609020204030204" pitchFamily="49" charset="0"/>
              </a:rPr>
              <a:t>v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ue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–version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4D16D2-5EB3-4585-B863-D97BB4292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793" y="3434923"/>
            <a:ext cx="4829849" cy="305795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DA19B8-6BD3-4C42-B19C-EBEE4DF29916}"/>
              </a:ext>
            </a:extLst>
          </p:cNvPr>
          <p:cNvCxnSpPr>
            <a:endCxn id="12" idx="1"/>
          </p:cNvCxnSpPr>
          <p:nvPr/>
        </p:nvCxnSpPr>
        <p:spPr>
          <a:xfrm flipV="1">
            <a:off x="3844212" y="4963899"/>
            <a:ext cx="1945581" cy="839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335102-1049-4A75-93EA-B19D5B39C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03" y="1459073"/>
            <a:ext cx="10526594" cy="42011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0676E-013C-4D1F-ADAE-70D81305A0DA}"/>
              </a:ext>
            </a:extLst>
          </p:cNvPr>
          <p:cNvSpPr txBox="1"/>
          <p:nvPr/>
        </p:nvSpPr>
        <p:spPr>
          <a:xfrm>
            <a:off x="826483" y="743669"/>
            <a:ext cx="4853473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600" b="1" dirty="0">
                <a:latin typeface="Consolas" panose="020B0609020204030204" pitchFamily="49" charset="0"/>
              </a:rPr>
              <a:t>//Crear proyecto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&gt; </a:t>
            </a:r>
            <a:r>
              <a:rPr lang="en-GB" sz="1600" dirty="0" err="1">
                <a:latin typeface="Consolas" panose="020B0609020204030204" pitchFamily="49" charset="0"/>
              </a:rPr>
              <a:t>v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ue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create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vue-todo</a:t>
            </a:r>
            <a:endParaRPr lang="en-GB" sz="1600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4011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6F16-8604-4D89-9A61-F2FDFBF7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AEF7-ECEF-410B-811F-E18931541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Intro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Ventajas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Conceptos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clave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Estructura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Cómo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empezar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Instalación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Proyecto CLI</a:t>
            </a:r>
          </a:p>
          <a:p>
            <a:pPr marL="514350" indent="-514350">
              <a:buFont typeface="+mj-lt"/>
              <a:buAutoNum type="arabicPeriod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848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FC4DF9-ACAD-4D49-8A99-DF4072651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05" y="1199835"/>
            <a:ext cx="4479626" cy="4124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99071B-F522-4EC0-87E2-6BFEB2DDA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485" y="1199835"/>
            <a:ext cx="6883210" cy="41246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6F4E43-6BEE-41C6-BC85-F08453CC6319}"/>
              </a:ext>
            </a:extLst>
          </p:cNvPr>
          <p:cNvSpPr txBox="1"/>
          <p:nvPr/>
        </p:nvSpPr>
        <p:spPr>
          <a:xfrm>
            <a:off x="5029484" y="861281"/>
            <a:ext cx="4853473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600" b="1" dirty="0">
                <a:latin typeface="Consolas" panose="020B0609020204030204" pitchFamily="49" charset="0"/>
              </a:rPr>
              <a:t>//</a:t>
            </a:r>
            <a:r>
              <a:rPr lang="en-GB" sz="1600" b="1" dirty="0">
                <a:latin typeface="Consolas" panose="020B0609020204030204" pitchFamily="49" charset="0"/>
              </a:rPr>
              <a:t>index.html</a:t>
            </a:r>
            <a:endParaRPr lang="en-GB" sz="1600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5047F-A766-4442-B2C0-EE5B3F91C9FB}"/>
              </a:ext>
            </a:extLst>
          </p:cNvPr>
          <p:cNvSpPr txBox="1"/>
          <p:nvPr/>
        </p:nvSpPr>
        <p:spPr>
          <a:xfrm>
            <a:off x="279306" y="861281"/>
            <a:ext cx="4479626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600" b="1" dirty="0">
                <a:latin typeface="Consolas" panose="020B0609020204030204" pitchFamily="49" charset="0"/>
              </a:rPr>
              <a:t>//</a:t>
            </a:r>
            <a:r>
              <a:rPr lang="en-GB" sz="1600" b="1" dirty="0">
                <a:latin typeface="Consolas" panose="020B0609020204030204" pitchFamily="49" charset="0"/>
              </a:rPr>
              <a:t>Package</a:t>
            </a:r>
            <a:endParaRPr lang="en-GB" sz="1600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0788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27C6-2E1C-4FA7-A3F0-FE8801CA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¿</a:t>
            </a:r>
            <a:r>
              <a:rPr lang="en-GB" dirty="0" err="1">
                <a:latin typeface="Arial Black" panose="020B0A04020102020204" pitchFamily="34" charset="0"/>
              </a:rPr>
              <a:t>Dónde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sucede</a:t>
            </a:r>
            <a:r>
              <a:rPr lang="en-GB" dirty="0">
                <a:latin typeface="Arial Black" panose="020B0A04020102020204" pitchFamily="34" charset="0"/>
              </a:rPr>
              <a:t> la </a:t>
            </a:r>
            <a:r>
              <a:rPr lang="en-GB" dirty="0" err="1">
                <a:latin typeface="Arial Black" panose="020B0A04020102020204" pitchFamily="34" charset="0"/>
              </a:rPr>
              <a:t>magia</a:t>
            </a:r>
            <a:r>
              <a:rPr lang="en-GB" dirty="0">
                <a:latin typeface="Arial Black" panose="020B0A04020102020204" pitchFamily="34" charset="0"/>
              </a:rPr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ADDE7-E05A-43C6-B7FE-9644FAAEF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6420"/>
            <a:ext cx="4058216" cy="1505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893C35-28BB-4182-94AA-36C55605C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266" y="1690688"/>
            <a:ext cx="5620534" cy="402963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F90E43-08B0-4745-B1BD-5E3B61648AA1}"/>
              </a:ext>
            </a:extLst>
          </p:cNvPr>
          <p:cNvCxnSpPr/>
          <p:nvPr/>
        </p:nvCxnSpPr>
        <p:spPr>
          <a:xfrm flipV="1">
            <a:off x="4021494" y="1763486"/>
            <a:ext cx="1711772" cy="1492898"/>
          </a:xfrm>
          <a:prstGeom prst="bentConnector3">
            <a:avLst>
              <a:gd name="adj1" fmla="val 6417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3F6164F-359E-4E83-AED4-F233D11A23B1}"/>
              </a:ext>
            </a:extLst>
          </p:cNvPr>
          <p:cNvSpPr/>
          <p:nvPr/>
        </p:nvSpPr>
        <p:spPr>
          <a:xfrm>
            <a:off x="2791989" y="3450727"/>
            <a:ext cx="1390261" cy="53651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36AAB7-5E86-448F-AB6E-EF74D285A5EE}"/>
              </a:ext>
            </a:extLst>
          </p:cNvPr>
          <p:cNvCxnSpPr/>
          <p:nvPr/>
        </p:nvCxnSpPr>
        <p:spPr>
          <a:xfrm>
            <a:off x="2304662" y="3368351"/>
            <a:ext cx="177281" cy="233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442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B372-EADE-4657-B420-D0EEC847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rial Black" panose="020B0A04020102020204" pitchFamily="34" charset="0"/>
              </a:rPr>
              <a:t>Settings (</a:t>
            </a:r>
            <a:r>
              <a:rPr lang="en-GB" dirty="0" err="1">
                <a:latin typeface="Arial Black" panose="020B0A04020102020204" pitchFamily="34" charset="0"/>
              </a:rPr>
              <a:t>cmd+shift+p</a:t>
            </a:r>
            <a:r>
              <a:rPr lang="en-GB" dirty="0"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E3338-2D47-4B86-A330-592F392281F7}"/>
              </a:ext>
            </a:extLst>
          </p:cNvPr>
          <p:cNvSpPr txBox="1"/>
          <p:nvPr/>
        </p:nvSpPr>
        <p:spPr>
          <a:xfrm>
            <a:off x="838200" y="1690688"/>
            <a:ext cx="60975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emmet.includeLanguages</a:t>
            </a:r>
            <a:r>
              <a:rPr lang="en-GB" b="0" dirty="0">
                <a:effectLst/>
                <a:latin typeface="Consolas" panose="020B0609020204030204" pitchFamily="49" charset="0"/>
              </a:rPr>
              <a:t>":{</a:t>
            </a:r>
          </a:p>
          <a:p>
            <a:r>
              <a:rPr lang="en-GB" b="0" dirty="0">
                <a:effectLst/>
                <a:latin typeface="Consolas" panose="020B0609020204030204" pitchFamily="49" charset="0"/>
              </a:rPr>
              <a:t>        "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javascript</a:t>
            </a:r>
            <a:r>
              <a:rPr lang="en-GB" b="0" dirty="0">
                <a:effectLst/>
                <a:latin typeface="Consolas" panose="020B0609020204030204" pitchFamily="49" charset="0"/>
              </a:rPr>
              <a:t>": "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javascriptreact</a:t>
            </a:r>
            <a:r>
              <a:rPr lang="en-GB" b="0" dirty="0"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GB" b="0" dirty="0">
                <a:effectLst/>
                <a:latin typeface="Consolas" panose="020B0609020204030204" pitchFamily="49" charset="0"/>
              </a:rPr>
              <a:t>        "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vue</a:t>
            </a:r>
            <a:r>
              <a:rPr lang="en-GB" b="0" dirty="0">
                <a:effectLst/>
                <a:latin typeface="Consolas" panose="020B0609020204030204" pitchFamily="49" charset="0"/>
              </a:rPr>
              <a:t>-html": "html",</a:t>
            </a:r>
          </a:p>
          <a:p>
            <a:r>
              <a:rPr lang="en-GB" b="0" dirty="0">
                <a:effectLst/>
                <a:latin typeface="Consolas" panose="020B0609020204030204" pitchFamily="49" charset="0"/>
              </a:rPr>
              <a:t>        "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vue</a:t>
            </a:r>
            <a:r>
              <a:rPr lang="en-GB" b="0" dirty="0">
                <a:effectLst/>
                <a:latin typeface="Consolas" panose="020B0609020204030204" pitchFamily="49" charset="0"/>
              </a:rPr>
              <a:t>": "html"</a:t>
            </a:r>
          </a:p>
          <a:p>
            <a:r>
              <a:rPr lang="en-GB" b="0" dirty="0">
                <a:effectLst/>
                <a:latin typeface="Consolas" panose="020B0609020204030204" pitchFamily="49" charset="0"/>
              </a:rPr>
              <a:t>    }</a:t>
            </a:r>
          </a:p>
          <a:p>
            <a:endParaRPr lang="en-GB" b="0" dirty="0">
              <a:effectLst/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sym typeface="Wingdings" panose="05000000000000000000" pitchFamily="2" charset="2"/>
              </a:rPr>
              <a:t> Install </a:t>
            </a:r>
            <a:r>
              <a:rPr lang="en-GB" dirty="0" err="1">
                <a:latin typeface="Consolas" panose="020B0609020204030204" pitchFamily="49" charset="0"/>
                <a:sym typeface="Wingdings" panose="05000000000000000000" pitchFamily="2" charset="2"/>
              </a:rPr>
              <a:t>Vetur</a:t>
            </a:r>
            <a:r>
              <a:rPr lang="en-GB" dirty="0">
                <a:latin typeface="Consolas" panose="020B0609020204030204" pitchFamily="49" charset="0"/>
                <a:sym typeface="Wingdings" panose="05000000000000000000" pitchFamily="2" charset="2"/>
              </a:rPr>
              <a:t> (highlighter)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205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3B13B2-1FBC-4650-A3BB-54F507747409}"/>
              </a:ext>
            </a:extLst>
          </p:cNvPr>
          <p:cNvSpPr txBox="1">
            <a:spLocks/>
          </p:cNvSpPr>
          <p:nvPr/>
        </p:nvSpPr>
        <p:spPr>
          <a:xfrm>
            <a:off x="838200" y="2281042"/>
            <a:ext cx="10515600" cy="1147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Arial Black" panose="020B0A04020102020204" pitchFamily="34" charset="0"/>
              </a:rPr>
              <a:t>Empecemos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3862C-A7C4-49A0-AF75-EC94E784990E}"/>
              </a:ext>
            </a:extLst>
          </p:cNvPr>
          <p:cNvSpPr txBox="1"/>
          <p:nvPr/>
        </p:nvSpPr>
        <p:spPr>
          <a:xfrm>
            <a:off x="838200" y="6097848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b="0" dirty="0">
                <a:effectLst/>
                <a:latin typeface="Consolas" panose="020B0609020204030204" pitchFamily="49" charset="0"/>
              </a:rPr>
              <a:t>1. 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Eliminar</a:t>
            </a:r>
            <a:r>
              <a:rPr lang="en-GB" b="0" dirty="0"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referencias</a:t>
            </a:r>
            <a:r>
              <a:rPr lang="en-GB" b="0" dirty="0">
                <a:effectLst/>
                <a:latin typeface="Consolas" panose="020B0609020204030204" pitchFamily="49" charset="0"/>
              </a:rPr>
              <a:t> del template HelloWorld</a:t>
            </a:r>
          </a:p>
        </p:txBody>
      </p:sp>
    </p:spTree>
    <p:extLst>
      <p:ext uri="{BB962C8B-B14F-4D97-AF65-F5344CB8AC3E}">
        <p14:creationId xmlns:p14="http://schemas.microsoft.com/office/powerpoint/2010/main" val="271292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D388-4E74-459A-AFDA-6D009D05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UI Components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CEC4D2-A9C7-4D56-BAD4-7517237F1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574" y="1690688"/>
            <a:ext cx="26765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09CA7FC-E4A0-4FDF-94B3-371730BD72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7"/>
          <a:stretch/>
        </p:blipFill>
        <p:spPr>
          <a:xfrm>
            <a:off x="7504956" y="1822045"/>
            <a:ext cx="2385646" cy="431881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1C747B-FEC1-4C6B-8B07-A39A12ECBEBD}"/>
              </a:ext>
            </a:extLst>
          </p:cNvPr>
          <p:cNvCxnSpPr/>
          <p:nvPr/>
        </p:nvCxnSpPr>
        <p:spPr>
          <a:xfrm>
            <a:off x="4724400" y="3981450"/>
            <a:ext cx="2743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67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5F6D-1BA6-44B3-AA00-980B3406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Desarrollo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009D7-92AD-4930-BE71-EEB804B3B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Crear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componente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HEADER</a:t>
            </a:r>
          </a:p>
          <a:p>
            <a:pPr marL="514350" indent="-514350">
              <a:buAutoNum type="arabicPeriod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Agregar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componente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App.vue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Props (header title)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 Do List"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en-GB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Crear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componente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de BUTTON</a:t>
            </a:r>
          </a:p>
          <a:p>
            <a:pPr marL="514350" indent="-514350">
              <a:buAutoNum type="arabicPeriod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Agregar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componente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Button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Header</a:t>
            </a:r>
          </a:p>
          <a:p>
            <a:pPr marL="514350" indent="-514350">
              <a:buAutoNum type="arabicPeriod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Propiedades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del Button</a:t>
            </a:r>
          </a:p>
          <a:p>
            <a:pPr marL="514350" indent="-514350">
              <a:buAutoNum type="arabicPeriod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Agregar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método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de click</a:t>
            </a:r>
          </a:p>
        </p:txBody>
      </p:sp>
    </p:spTree>
    <p:extLst>
      <p:ext uri="{BB962C8B-B14F-4D97-AF65-F5344CB8AC3E}">
        <p14:creationId xmlns:p14="http://schemas.microsoft.com/office/powerpoint/2010/main" val="946108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3CC6FF-3349-412D-87FC-B3C7C0F21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45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91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7389-CDE7-4848-99A8-1F94825D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Desarrollo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2CB7F-769C-4AE0-8083-F3707574D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 err="1"/>
              <a:t>Generación</a:t>
            </a:r>
            <a:r>
              <a:rPr lang="en-GB" dirty="0"/>
              <a:t> de data (App)</a:t>
            </a:r>
          </a:p>
          <a:p>
            <a:pPr marL="514350" indent="-514350">
              <a:buAutoNum type="arabicPeriod"/>
            </a:pPr>
            <a:r>
              <a:rPr lang="en-GB" dirty="0"/>
              <a:t>Lifecycle </a:t>
            </a:r>
          </a:p>
          <a:p>
            <a:pPr marL="514350" indent="-514350">
              <a:buAutoNum type="arabicPeriod"/>
            </a:pPr>
            <a:r>
              <a:rPr lang="en-GB" dirty="0" err="1">
                <a:sym typeface="Wingdings" panose="05000000000000000000" pitchFamily="2" charset="2"/>
              </a:rPr>
              <a:t>Método</a:t>
            </a:r>
            <a:r>
              <a:rPr lang="en-GB" dirty="0">
                <a:sym typeface="Wingdings" panose="05000000000000000000" pitchFamily="2" charset="2"/>
              </a:rPr>
              <a:t> created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12C1E2-2EA9-435B-B0F4-4C5A2A887B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49"/>
          <a:stretch/>
        </p:blipFill>
        <p:spPr>
          <a:xfrm>
            <a:off x="1766578" y="3429000"/>
            <a:ext cx="8658844" cy="33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21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7389-CDE7-4848-99A8-1F94825D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Desarrollo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2CB7F-769C-4AE0-8083-F3707574D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5. </a:t>
            </a:r>
            <a:r>
              <a:rPr lang="en-GB" dirty="0" err="1"/>
              <a:t>Crear</a:t>
            </a:r>
            <a:r>
              <a:rPr lang="en-GB" dirty="0"/>
              <a:t> </a:t>
            </a:r>
            <a:r>
              <a:rPr lang="en-GB" dirty="0" err="1"/>
              <a:t>componente</a:t>
            </a:r>
            <a:r>
              <a:rPr lang="en-GB" dirty="0"/>
              <a:t> TASKS</a:t>
            </a:r>
          </a:p>
          <a:p>
            <a:pPr marL="0" indent="0">
              <a:buNone/>
            </a:pPr>
            <a:r>
              <a:rPr lang="en-GB" dirty="0"/>
              <a:t>6. </a:t>
            </a:r>
            <a:r>
              <a:rPr lang="en-GB" dirty="0" err="1"/>
              <a:t>Agregar</a:t>
            </a:r>
            <a:r>
              <a:rPr lang="en-GB" dirty="0"/>
              <a:t> </a:t>
            </a:r>
            <a:r>
              <a:rPr lang="en-GB" dirty="0" err="1"/>
              <a:t>componente</a:t>
            </a:r>
            <a:r>
              <a:rPr lang="en-GB" dirty="0"/>
              <a:t> Tasks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App.vue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7. </a:t>
            </a:r>
            <a:r>
              <a:rPr lang="en-GB" dirty="0" err="1"/>
              <a:t>Crear</a:t>
            </a:r>
            <a:r>
              <a:rPr lang="en-GB" dirty="0"/>
              <a:t> Loop de tasks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Tasks.vue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514350" indent="-514350">
              <a:buAutoNum type="arabicPeriod"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E793E8-0130-46A5-ADE8-8DF68DBF4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09868"/>
            <a:ext cx="4001058" cy="1524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5441F1-37B6-45FE-B88D-78216564F635}"/>
              </a:ext>
            </a:extLst>
          </p:cNvPr>
          <p:cNvSpPr txBox="1"/>
          <p:nvPr/>
        </p:nvSpPr>
        <p:spPr>
          <a:xfrm>
            <a:off x="5269160" y="3725643"/>
            <a:ext cx="56547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effectLst/>
                <a:latin typeface="Consolas" panose="020B0609020204030204" pitchFamily="49" charset="0"/>
              </a:rPr>
              <a:t>Dado que es un 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arreglo</a:t>
            </a:r>
            <a:r>
              <a:rPr lang="en-GB" b="0" dirty="0">
                <a:effectLst/>
                <a:latin typeface="Consolas" panose="020B0609020204030204" pitchFamily="49" charset="0"/>
              </a:rPr>
              <a:t> hay que 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especificar</a:t>
            </a:r>
            <a:r>
              <a:rPr lang="en-GB" b="0" dirty="0">
                <a:effectLst/>
                <a:latin typeface="Consolas" panose="020B0609020204030204" pitchFamily="49" charset="0"/>
              </a:rPr>
              <a:t> una 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llave</a:t>
            </a:r>
            <a:r>
              <a:rPr lang="en-GB" b="0" dirty="0"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única</a:t>
            </a:r>
            <a:r>
              <a:rPr lang="en-GB" b="0" dirty="0"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mediante</a:t>
            </a:r>
            <a:r>
              <a:rPr lang="en-GB" b="0" dirty="0">
                <a:effectLst/>
                <a:latin typeface="Consolas" panose="020B0609020204030204" pitchFamily="49" charset="0"/>
              </a:rPr>
              <a:t> un v-bind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1F2A33-B85E-408B-A7BA-220EA8CD5C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812"/>
          <a:stretch/>
        </p:blipFill>
        <p:spPr>
          <a:xfrm>
            <a:off x="4281164" y="4568780"/>
            <a:ext cx="7421011" cy="212962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1B6003-B4D1-4C28-8AE7-2E0AF54A2D67}"/>
              </a:ext>
            </a:extLst>
          </p:cNvPr>
          <p:cNvCxnSpPr>
            <a:endCxn id="7" idx="1"/>
          </p:cNvCxnSpPr>
          <p:nvPr/>
        </p:nvCxnSpPr>
        <p:spPr>
          <a:xfrm flipV="1">
            <a:off x="4142792" y="4048809"/>
            <a:ext cx="1126368" cy="224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78E5C8-6151-47EF-8F77-496C15C1DEA8}"/>
              </a:ext>
            </a:extLst>
          </p:cNvPr>
          <p:cNvCxnSpPr/>
          <p:nvPr/>
        </p:nvCxnSpPr>
        <p:spPr>
          <a:xfrm flipH="1">
            <a:off x="7193902" y="4301412"/>
            <a:ext cx="2090057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6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7389-CDE7-4848-99A8-1F94825D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Desarrollo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2CB7F-769C-4AE0-8083-F3707574D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 err="1"/>
              <a:t>Crear</a:t>
            </a:r>
            <a:r>
              <a:rPr lang="en-GB" dirty="0"/>
              <a:t> </a:t>
            </a:r>
            <a:r>
              <a:rPr lang="en-GB" dirty="0" err="1"/>
              <a:t>componente</a:t>
            </a:r>
            <a:r>
              <a:rPr lang="en-GB" dirty="0"/>
              <a:t> TASK</a:t>
            </a:r>
          </a:p>
          <a:p>
            <a:pPr marL="514350" indent="-514350">
              <a:buAutoNum type="arabicPeriod"/>
            </a:pPr>
            <a:r>
              <a:rPr lang="en-GB" dirty="0" err="1"/>
              <a:t>Importar</a:t>
            </a:r>
            <a:r>
              <a:rPr lang="en-GB" dirty="0"/>
              <a:t> Task </a:t>
            </a:r>
            <a:r>
              <a:rPr lang="en-GB" dirty="0" err="1"/>
              <a:t>en</a:t>
            </a:r>
            <a:r>
              <a:rPr lang="en-GB" dirty="0"/>
              <a:t> Tasks</a:t>
            </a:r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F96DC-530A-41C0-B7A2-BE1D289A7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920" y="1815447"/>
            <a:ext cx="6020640" cy="46774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551B85-CFF7-4CB7-ADF6-E7BBFC846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86450"/>
            <a:ext cx="4238161" cy="378139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A984BB-55FF-4FE6-B9BA-E226FFBBC68F}"/>
              </a:ext>
            </a:extLst>
          </p:cNvPr>
          <p:cNvCxnSpPr/>
          <p:nvPr/>
        </p:nvCxnSpPr>
        <p:spPr>
          <a:xfrm>
            <a:off x="5029200" y="2019300"/>
            <a:ext cx="659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497153-E81C-4D44-AF50-286CAEF09BA6}"/>
              </a:ext>
            </a:extLst>
          </p:cNvPr>
          <p:cNvCxnSpPr/>
          <p:nvPr/>
        </p:nvCxnSpPr>
        <p:spPr>
          <a:xfrm flipH="1">
            <a:off x="2612571" y="2752531"/>
            <a:ext cx="344709" cy="1063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70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A606B-E247-416A-918F-E0ED76E6E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Arial Black" panose="020B0A04020102020204" pitchFamily="34" charset="0"/>
              </a:rPr>
              <a:t>¿</a:t>
            </a:r>
            <a:r>
              <a:rPr lang="en-GB" dirty="0" err="1">
                <a:solidFill>
                  <a:schemeClr val="bg1"/>
                </a:solidFill>
                <a:latin typeface="Arial Black" panose="020B0A04020102020204" pitchFamily="34" charset="0"/>
              </a:rPr>
              <a:t>Qué</a:t>
            </a:r>
            <a:r>
              <a:rPr lang="en-GB" dirty="0">
                <a:solidFill>
                  <a:schemeClr val="bg1"/>
                </a:solidFill>
                <a:latin typeface="Arial Black" panose="020B0A04020102020204" pitchFamily="34" charset="0"/>
              </a:rPr>
              <a:t> es?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33BB3E8E-F0C3-40E3-B6DB-1ACF211101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255" b="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22E58-1D90-48BD-80D0-316CF4095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3787" y="2516777"/>
            <a:ext cx="3803904" cy="2112373"/>
          </a:xfrm>
        </p:spPr>
        <p:txBody>
          <a:bodyPr anchor="ctr">
            <a:normAutofit/>
          </a:bodyPr>
          <a:lstStyle/>
          <a:p>
            <a:pPr marL="0" indent="0" algn="r">
              <a:buNone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Framework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progresivo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Open Source y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usado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desarrollar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interfaces web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interactivas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reactivas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pic>
        <p:nvPicPr>
          <p:cNvPr id="6" name="Picture 5" descr="A picture containing outdoor&#10;&#10;Description automatically generated">
            <a:extLst>
              <a:ext uri="{FF2B5EF4-FFF2-40B4-BE49-F238E27FC236}">
                <a16:creationId xmlns:a16="http://schemas.microsoft.com/office/drawing/2014/main" id="{AFF1974F-60A5-4EB9-9EA1-E8EE35492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261" y="4146653"/>
            <a:ext cx="6027518" cy="257803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69F1B5-E317-4914-B09F-E70761274FED}"/>
              </a:ext>
            </a:extLst>
          </p:cNvPr>
          <p:cNvSpPr txBox="1">
            <a:spLocks/>
          </p:cNvSpPr>
          <p:nvPr/>
        </p:nvSpPr>
        <p:spPr>
          <a:xfrm>
            <a:off x="8894468" y="4398156"/>
            <a:ext cx="2925676" cy="2112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usa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generalmente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crear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single-pages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apps que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corren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pero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pueden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ser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usadas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crear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apps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fullstack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mediante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HTTP requests a un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servidor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el backend.</a:t>
            </a:r>
          </a:p>
        </p:txBody>
      </p:sp>
    </p:spTree>
    <p:extLst>
      <p:ext uri="{BB962C8B-B14F-4D97-AF65-F5344CB8AC3E}">
        <p14:creationId xmlns:p14="http://schemas.microsoft.com/office/powerpoint/2010/main" val="29832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CC1E5-20E2-4708-8763-1D37C1DF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Desarrollo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B8C1A-D29C-4F48-9A51-829548B17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Agregar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fontawesome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index: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https://cdnjs.com/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Agregar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delete icon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Delete method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Config reminder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7FCF1-1322-41AF-9C1B-D918AB717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326" y="2424017"/>
            <a:ext cx="3562847" cy="1362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88057D-85BC-4C3A-AA7F-80173A989E55}"/>
              </a:ext>
            </a:extLst>
          </p:cNvPr>
          <p:cNvSpPr txBox="1"/>
          <p:nvPr/>
        </p:nvSpPr>
        <p:spPr>
          <a:xfrm>
            <a:off x="8734424" y="2424017"/>
            <a:ext cx="333938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0" dirty="0">
                <a:effectLst/>
                <a:latin typeface="Consolas" panose="020B0609020204030204" pitchFamily="49" charset="0"/>
              </a:rPr>
              <a:t>Este 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método</a:t>
            </a:r>
            <a:r>
              <a:rPr lang="en-GB" b="0" dirty="0"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escala</a:t>
            </a:r>
            <a:r>
              <a:rPr lang="en-GB" b="0" dirty="0">
                <a:effectLst/>
                <a:latin typeface="Consolas" panose="020B0609020204030204" pitchFamily="49" charset="0"/>
              </a:rPr>
              <a:t> task&gt;tasks&gt;app</a:t>
            </a:r>
          </a:p>
          <a:p>
            <a:r>
              <a:rPr lang="en-GB" sz="1200" dirty="0" err="1">
                <a:latin typeface="Consolas" panose="020B0609020204030204" pitchFamily="49" charset="0"/>
              </a:rPr>
              <a:t>Tasks.vue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 &lt;Task @delete-task="$emit('delete-task', task.id)" :task="task" /&gt;</a:t>
            </a:r>
          </a:p>
          <a:p>
            <a:endParaRPr lang="en-GB" sz="1200" b="0" dirty="0">
              <a:effectLst/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emits: ['delete-task'] //- array of events</a:t>
            </a:r>
          </a:p>
          <a:p>
            <a:endParaRPr lang="en-GB" sz="1200" b="0" dirty="0">
              <a:effectLst/>
              <a:latin typeface="Consolas" panose="020B0609020204030204" pitchFamily="49" charset="0"/>
            </a:endParaRPr>
          </a:p>
          <a:p>
            <a:r>
              <a:rPr lang="en-GB" sz="1200" b="0" dirty="0" err="1">
                <a:effectLst/>
                <a:latin typeface="Consolas" panose="020B0609020204030204" pitchFamily="49" charset="0"/>
              </a:rPr>
              <a:t>App.vue</a:t>
            </a:r>
            <a:r>
              <a:rPr lang="en-GB" sz="1200" b="0" dirty="0"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 err="1">
                <a:effectLst/>
                <a:latin typeface="Consolas" panose="020B0609020204030204" pitchFamily="49" charset="0"/>
              </a:rPr>
              <a:t>pues</a:t>
            </a:r>
            <a:r>
              <a:rPr lang="en-GB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effectLst/>
                <a:latin typeface="Consolas" panose="020B0609020204030204" pitchFamily="49" charset="0"/>
              </a:rPr>
              <a:t>aquí</a:t>
            </a:r>
            <a:r>
              <a:rPr lang="en-GB" sz="1200" b="0" dirty="0">
                <a:effectLst/>
                <a:latin typeface="Consolas" panose="020B0609020204030204" pitchFamily="49" charset="0"/>
              </a:rPr>
              <a:t> se </a:t>
            </a:r>
            <a:r>
              <a:rPr lang="en-GB" sz="1200" b="0" dirty="0" err="1">
                <a:effectLst/>
                <a:latin typeface="Consolas" panose="020B0609020204030204" pitchFamily="49" charset="0"/>
              </a:rPr>
              <a:t>tiene</a:t>
            </a:r>
            <a:r>
              <a:rPr lang="en-GB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effectLst/>
                <a:latin typeface="Consolas" panose="020B0609020204030204" pitchFamily="49" charset="0"/>
              </a:rPr>
              <a:t>acceso</a:t>
            </a:r>
            <a:r>
              <a:rPr lang="en-GB" sz="1200" b="0" dirty="0">
                <a:effectLst/>
                <a:latin typeface="Consolas" panose="020B0609020204030204" pitchFamily="49" charset="0"/>
              </a:rPr>
              <a:t> a data)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&lt;Tasks @delete-task="deleteTask" :tasks="tasks" /&gt;</a:t>
            </a:r>
          </a:p>
          <a:p>
            <a:endParaRPr lang="en-GB" sz="1200" b="0" dirty="0">
              <a:effectLst/>
              <a:latin typeface="Consolas" panose="020B0609020204030204" pitchFamily="49" charset="0"/>
            </a:endParaRPr>
          </a:p>
          <a:p>
            <a:endParaRPr lang="en-GB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6D60F-A3EF-4BE4-878E-5E8031AB6D8D}"/>
              </a:ext>
            </a:extLst>
          </p:cNvPr>
          <p:cNvSpPr txBox="1"/>
          <p:nvPr/>
        </p:nvSpPr>
        <p:spPr>
          <a:xfrm>
            <a:off x="4856000" y="3947511"/>
            <a:ext cx="38784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 err="1">
                <a:latin typeface="Consolas" panose="020B0609020204030204" pitchFamily="49" charset="0"/>
              </a:rPr>
              <a:t>toggleReminder</a:t>
            </a:r>
            <a:r>
              <a:rPr lang="en-GB" sz="1200" dirty="0">
                <a:latin typeface="Consolas" panose="020B0609020204030204" pitchFamily="49" charset="0"/>
              </a:rPr>
              <a:t>(id){</a:t>
            </a:r>
          </a:p>
          <a:p>
            <a:r>
              <a:rPr lang="en-GB" sz="1200" dirty="0" err="1">
                <a:latin typeface="Consolas" panose="020B0609020204030204" pitchFamily="49" charset="0"/>
              </a:rPr>
              <a:t>this.tasks</a:t>
            </a:r>
            <a:r>
              <a:rPr lang="en-GB" sz="1200" dirty="0">
                <a:latin typeface="Consolas" panose="020B0609020204030204" pitchFamily="49" charset="0"/>
              </a:rPr>
              <a:t> = </a:t>
            </a:r>
            <a:r>
              <a:rPr lang="en-GB" sz="1200" dirty="0" err="1">
                <a:latin typeface="Consolas" panose="020B0609020204030204" pitchFamily="49" charset="0"/>
              </a:rPr>
              <a:t>this.tasks.map</a:t>
            </a:r>
            <a:r>
              <a:rPr lang="en-GB" sz="1200" dirty="0">
                <a:latin typeface="Consolas" panose="020B0609020204030204" pitchFamily="49" charset="0"/>
              </a:rPr>
              <a:t>((task) =&gt; task.id === id ? {...task, reminder: !</a:t>
            </a:r>
            <a:r>
              <a:rPr lang="en-GB" sz="1200" dirty="0" err="1">
                <a:latin typeface="Consolas" panose="020B0609020204030204" pitchFamily="49" charset="0"/>
              </a:rPr>
              <a:t>task.reminder</a:t>
            </a:r>
            <a:r>
              <a:rPr lang="en-GB" sz="1200" dirty="0">
                <a:latin typeface="Consolas" panose="020B0609020204030204" pitchFamily="49" charset="0"/>
              </a:rPr>
              <a:t>} : task)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  <a:endParaRPr lang="en-GB" sz="12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06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3DEE-0B3A-41B0-B8CC-52E82544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Desarrollo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9EEA5-D464-44FF-A6F7-4BE22099D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Crear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componente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ADDTASK</a:t>
            </a:r>
          </a:p>
          <a:p>
            <a:pPr marL="514350" indent="-514350">
              <a:buAutoNum type="arabicPeriod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de v-model: text, day, reminder</a:t>
            </a:r>
          </a:p>
          <a:p>
            <a:pPr marL="514350" indent="-514350">
              <a:buAutoNum type="arabicPeriod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Función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AddTask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Agregar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v-show de toggle-add-task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Button&gt;Header&gt;App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015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F3E3-4B24-4A6C-AF74-3BCCF8B3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Building for prod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C7CCA-8864-4C51-A39E-263C58B8F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Let’s make requests!</a:t>
            </a:r>
          </a:p>
          <a:p>
            <a:pPr marL="0" indent="0" algn="ctr">
              <a:buNone/>
            </a:pPr>
            <a:r>
              <a:rPr lang="en-GB" sz="2800" dirty="0" err="1">
                <a:latin typeface="Consolas" panose="020B0609020204030204" pitchFamily="49" charset="0"/>
              </a:rPr>
              <a:t>npm</a:t>
            </a:r>
            <a:r>
              <a:rPr lang="en-GB" sz="2800" dirty="0">
                <a:latin typeface="Consolas" panose="020B0609020204030204" pitchFamily="49" charset="0"/>
              </a:rPr>
              <a:t> run build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es la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carpeta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pondremos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el server de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producción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Server para deploy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folder</a:t>
            </a:r>
          </a:p>
          <a:p>
            <a:pPr marL="0" indent="0" algn="ctr">
              <a:buNone/>
            </a:pPr>
            <a:br>
              <a:rPr lang="en-GB" dirty="0">
                <a:latin typeface="Consolas" panose="020B0609020204030204" pitchFamily="49" charset="0"/>
              </a:rPr>
            </a:br>
            <a:r>
              <a:rPr lang="en-GB" dirty="0" err="1">
                <a:latin typeface="Consolas" panose="020B0609020204030204" pitchFamily="49" charset="0"/>
              </a:rPr>
              <a:t>n</a:t>
            </a:r>
            <a:r>
              <a:rPr lang="en-GB" sz="2800" dirty="0" err="1">
                <a:latin typeface="Consolas" panose="020B0609020204030204" pitchFamily="49" charset="0"/>
              </a:rPr>
              <a:t>pm</a:t>
            </a:r>
            <a:r>
              <a:rPr lang="en-GB" sz="2800" dirty="0">
                <a:latin typeface="Consolas" panose="020B0609020204030204" pitchFamily="49" charset="0"/>
              </a:rPr>
              <a:t> </a:t>
            </a:r>
            <a:r>
              <a:rPr lang="en-GB" sz="2800" dirty="0" err="1">
                <a:latin typeface="Consolas" panose="020B0609020204030204" pitchFamily="49" charset="0"/>
              </a:rPr>
              <a:t>i</a:t>
            </a:r>
            <a:r>
              <a:rPr lang="en-GB" sz="2800" dirty="0">
                <a:latin typeface="Consolas" panose="020B0609020204030204" pitchFamily="49" charset="0"/>
              </a:rPr>
              <a:t> –g serve</a:t>
            </a:r>
          </a:p>
          <a:p>
            <a:pPr marL="0" indent="0" algn="ctr">
              <a:buNone/>
            </a:pPr>
            <a:r>
              <a:rPr lang="en-GB" dirty="0">
                <a:latin typeface="Consolas" panose="020B0609020204030204" pitchFamily="49" charset="0"/>
              </a:rPr>
              <a:t>serve –s </a:t>
            </a:r>
            <a:r>
              <a:rPr lang="en-GB" dirty="0" err="1">
                <a:latin typeface="Consolas" panose="020B0609020204030204" pitchFamily="49" charset="0"/>
              </a:rPr>
              <a:t>dist</a:t>
            </a:r>
            <a:endParaRPr lang="en-GB" dirty="0">
              <a:latin typeface="Consolas" panose="020B0609020204030204" pitchFamily="49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*Nos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permite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acceder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desde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teléfono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ver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ambiente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GB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263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73BCEA90-F7D5-4EC1-9BE2-5A49A20F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48F91B-FA65-4A06-A177-8CCF7EBC8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12178410" cy="6195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with his hand on his face&#10;&#10;Description automatically generated with medium confidence">
            <a:extLst>
              <a:ext uri="{FF2B5EF4-FFF2-40B4-BE49-F238E27FC236}">
                <a16:creationId xmlns:a16="http://schemas.microsoft.com/office/drawing/2014/main" id="{C3D1AA8F-80BD-496B-B1F7-8D39724FDA3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1" y="0"/>
            <a:ext cx="12147200" cy="6195072"/>
          </a:xfrm>
          <a:prstGeom prst="rect">
            <a:avLst/>
          </a:prstGeom>
        </p:spPr>
      </p:pic>
      <p:sp>
        <p:nvSpPr>
          <p:cNvPr id="19" name="Graphic 14">
            <a:extLst>
              <a:ext uri="{FF2B5EF4-FFF2-40B4-BE49-F238E27FC236}">
                <a16:creationId xmlns:a16="http://schemas.microsoft.com/office/drawing/2014/main" id="{2CF7CF5F-D747-47B3-80B1-839275044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-2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F97E5-AD22-4D09-9952-38CC31F9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032" y="3919737"/>
            <a:ext cx="5852096" cy="13954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 dirty="0">
                <a:solidFill>
                  <a:schemeClr val="bg1"/>
                </a:solidFill>
                <a:latin typeface="Arial Black" panose="020B0A04020102020204" pitchFamily="34" charset="0"/>
              </a:rPr>
              <a:t>¡Gracias!</a:t>
            </a:r>
          </a:p>
        </p:txBody>
      </p:sp>
      <p:sp>
        <p:nvSpPr>
          <p:cNvPr id="21" name="Graphic 14">
            <a:extLst>
              <a:ext uri="{FF2B5EF4-FFF2-40B4-BE49-F238E27FC236}">
                <a16:creationId xmlns:a16="http://schemas.microsoft.com/office/drawing/2014/main" id="{820B6604-1FF9-43F5-AC47-3D41CB2F5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448800" y="4111379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8779F6-5395-4B82-BDCB-4ADF6A5B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73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Graphic 14">
            <a:extLst>
              <a:ext uri="{FF2B5EF4-FFF2-40B4-BE49-F238E27FC236}">
                <a16:creationId xmlns:a16="http://schemas.microsoft.com/office/drawing/2014/main" id="{CE1108CD-786E-4304-9504-9C5AD6482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448800" y="-1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0191CD-D48F-4F7A-8077-0380603A2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B9273A-C000-476C-8AF2-90D23FF45179}"/>
              </a:ext>
            </a:extLst>
          </p:cNvPr>
          <p:cNvGrpSpPr/>
          <p:nvPr/>
        </p:nvGrpSpPr>
        <p:grpSpPr>
          <a:xfrm>
            <a:off x="4258702" y="6352921"/>
            <a:ext cx="3674596" cy="347225"/>
            <a:chOff x="3699403" y="6379472"/>
            <a:chExt cx="3674596" cy="347225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986D7C07-CB5B-493F-9CBE-2E1D0D10D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99403" y="6380468"/>
              <a:ext cx="346229" cy="34622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AC0909-A21A-42FD-835E-79BB30FD59F7}"/>
                </a:ext>
              </a:extLst>
            </p:cNvPr>
            <p:cNvSpPr txBox="1"/>
            <p:nvPr/>
          </p:nvSpPr>
          <p:spPr>
            <a:xfrm>
              <a:off x="3965733" y="6422778"/>
              <a:ext cx="19303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Arial Black" panose="020B0A04020102020204" pitchFamily="34" charset="0"/>
                  <a:cs typeface="Arial" panose="020B0604020202020204" pitchFamily="34" charset="0"/>
                </a:rPr>
                <a:t>nancy.pcrz@gmail.com</a:t>
              </a: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1EFEB6EB-A790-479A-A2F7-EB29218A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3731" y="6379472"/>
              <a:ext cx="346229" cy="34622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D0A8A84-CFAE-4F8D-B111-C43F1DA91B43}"/>
                </a:ext>
              </a:extLst>
            </p:cNvPr>
            <p:cNvSpPr txBox="1"/>
            <p:nvPr/>
          </p:nvSpPr>
          <p:spPr>
            <a:xfrm>
              <a:off x="6669960" y="6422778"/>
              <a:ext cx="7040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Arial Black" panose="020B0A04020102020204" pitchFamily="34" charset="0"/>
                  <a:cs typeface="Arial" panose="020B0604020202020204" pitchFamily="34" charset="0"/>
                </a:rPr>
                <a:t>ruz404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177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BD99-25A9-4567-B9DA-69E6B07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¿</a:t>
            </a:r>
            <a:r>
              <a:rPr lang="en-GB" dirty="0" err="1">
                <a:latin typeface="Arial Black" panose="020B0A04020102020204" pitchFamily="34" charset="0"/>
              </a:rPr>
              <a:t>Cómo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iniciamos</a:t>
            </a:r>
            <a:r>
              <a:rPr lang="en-GB" dirty="0"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DB728-0615-44B9-906A-0C99C8CF8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Do you have NodeJS installed?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If (a=“no”){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goTo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https://nodejs.org/en/download/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);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downloadLTS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nodeJsTerminal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n-GB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-v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”); 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else {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npmInstall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n-GB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GB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-v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en-GB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GB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install </a:t>
            </a:r>
            <a:r>
              <a:rPr lang="en-GB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npm@latest</a:t>
            </a:r>
            <a:r>
              <a:rPr lang="en-GB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”);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goTo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https://vuejs.org/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);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clickOn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(“Get Started”);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F037059C-91EF-44CE-BD28-86DEE4321C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051" y="2190805"/>
            <a:ext cx="2857500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6D7B81-BB0F-4A67-8ECC-9B36E02105EC}"/>
              </a:ext>
            </a:extLst>
          </p:cNvPr>
          <p:cNvSpPr txBox="1"/>
          <p:nvPr/>
        </p:nvSpPr>
        <p:spPr>
          <a:xfrm>
            <a:off x="7804950" y="4894416"/>
            <a:ext cx="3577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https://github.com/ruz404/vuejsMC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750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B347-F047-4375-80D5-8A47DB6D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Arial Black" panose="020B0A04020102020204" pitchFamily="34" charset="0"/>
              </a:rPr>
              <a:t>Instalación</a:t>
            </a:r>
            <a:r>
              <a:rPr lang="en-GB" dirty="0">
                <a:latin typeface="Arial Black" panose="020B0A04020102020204" pitchFamily="34" charset="0"/>
              </a:rPr>
              <a:t> 1 – Vue*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6AE03-DCAB-4A25-9ECD-6E74456FC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/>
              <a:t>CDN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644D0C-8D8B-4835-AD34-4A5F105CD1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38"/>
          <a:stretch/>
        </p:blipFill>
        <p:spPr>
          <a:xfrm>
            <a:off x="1648332" y="2738721"/>
            <a:ext cx="9288171" cy="25251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5DC397-897C-4107-BCC1-E81C73C4A5D1}"/>
              </a:ext>
            </a:extLst>
          </p:cNvPr>
          <p:cNvSpPr txBox="1"/>
          <p:nvPr/>
        </p:nvSpPr>
        <p:spPr>
          <a:xfrm>
            <a:off x="2348166" y="5398803"/>
            <a:ext cx="7495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"https://unpkg.com/vue@3.0.7"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71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B347-F047-4375-80D5-8A47DB6D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Arial Black" panose="020B0A04020102020204" pitchFamily="34" charset="0"/>
              </a:rPr>
              <a:t>Instalación</a:t>
            </a:r>
            <a:r>
              <a:rPr lang="en-GB" dirty="0">
                <a:latin typeface="Arial Black" panose="020B0A04020102020204" pitchFamily="34" charset="0"/>
              </a:rPr>
              <a:t> 2 - Vue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6AE03-DCAB-4A25-9ECD-6E74456FC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2. NPM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B51989-36C7-4507-B1B8-DF59B01114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725"/>
          <a:stretch/>
        </p:blipFill>
        <p:spPr>
          <a:xfrm>
            <a:off x="2324131" y="2676996"/>
            <a:ext cx="7543737" cy="264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5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B347-F047-4375-80D5-8A47DB6D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Arial Black" panose="020B0A04020102020204" pitchFamily="34" charset="0"/>
              </a:rPr>
              <a:t>Instalación</a:t>
            </a:r>
            <a:r>
              <a:rPr lang="en-GB" dirty="0">
                <a:latin typeface="Arial Black" panose="020B0A04020102020204" pitchFamily="34" charset="0"/>
              </a:rPr>
              <a:t> 3 – Vue*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6AE03-DCAB-4A25-9ECD-6E74456FC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3. Vue CLI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Comando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crear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proyectos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Dev server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Vue manager GUI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Testing, typescript,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otros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97C137-4F34-455B-833E-1146BF87B578}"/>
              </a:ext>
            </a:extLst>
          </p:cNvPr>
          <p:cNvSpPr txBox="1"/>
          <p:nvPr/>
        </p:nvSpPr>
        <p:spPr>
          <a:xfrm>
            <a:off x="838200" y="5511673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https://cli.vuejs.org/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CFD3DE-5AA1-4177-8BFD-43EB078A0622}"/>
              </a:ext>
            </a:extLst>
          </p:cNvPr>
          <p:cNvSpPr txBox="1"/>
          <p:nvPr/>
        </p:nvSpPr>
        <p:spPr>
          <a:xfrm>
            <a:off x="6096000" y="1825625"/>
            <a:ext cx="3501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*CLI = command-line interface</a:t>
            </a:r>
            <a:r>
              <a:rPr lang="en-GB" dirty="0"/>
              <a:t> (</a:t>
            </a:r>
            <a:r>
              <a:rPr lang="en-GB" i="1" dirty="0"/>
              <a:t>CLI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5761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B66606-CE72-4804-81BF-5C1B2E75E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6995" y="1802689"/>
            <a:ext cx="6124576" cy="2678363"/>
          </a:xfrm>
        </p:spPr>
        <p:txBody>
          <a:bodyPr anchor="ctr">
            <a:normAutofit/>
          </a:bodyPr>
          <a:lstStyle/>
          <a:p>
            <a:pPr algn="r"/>
            <a:r>
              <a:rPr lang="en-GB" dirty="0" err="1">
                <a:solidFill>
                  <a:schemeClr val="bg1"/>
                </a:solidFill>
                <a:latin typeface="Arial Black" panose="020B0A04020102020204" pitchFamily="34" charset="0"/>
              </a:rPr>
              <a:t>Teoría</a:t>
            </a:r>
            <a:endParaRPr lang="en-GB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692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3384-7583-4796-BEFE-CB0F3EAD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Por </a:t>
            </a:r>
            <a:r>
              <a:rPr lang="en-GB" dirty="0" err="1">
                <a:latin typeface="Arial Black" panose="020B0A04020102020204" pitchFamily="34" charset="0"/>
              </a:rPr>
              <a:t>qué</a:t>
            </a:r>
            <a:r>
              <a:rPr lang="en-GB" dirty="0">
                <a:latin typeface="Arial Black" panose="020B0A04020102020204" pitchFamily="34" charset="0"/>
              </a:rPr>
              <a:t> usar Vue?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5D150-909B-44B4-B578-473A5CB02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Websites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dinámicos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Fácil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de aprender 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implementar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 integra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fácilmente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otros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proyectos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rápido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ligero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Virtual DOM</a:t>
            </a:r>
          </a:p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OpenSource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(no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depende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compañías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grandes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Google o Facebook)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Gran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soporte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por la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comunidad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491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1426</Words>
  <Application>Microsoft Office PowerPoint</Application>
  <PresentationFormat>Widescreen</PresentationFormat>
  <Paragraphs>238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Arial Black</vt:lpstr>
      <vt:lpstr>Calibri</vt:lpstr>
      <vt:lpstr>Calibri Light</vt:lpstr>
      <vt:lpstr>Consolas</vt:lpstr>
      <vt:lpstr>Wingdings</vt:lpstr>
      <vt:lpstr>Office Theme</vt:lpstr>
      <vt:lpstr>VueJS</vt:lpstr>
      <vt:lpstr>Agenda</vt:lpstr>
      <vt:lpstr>¿Qué es?</vt:lpstr>
      <vt:lpstr>¿Cómo iniciamos?</vt:lpstr>
      <vt:lpstr>Instalación 1 – Vue*</vt:lpstr>
      <vt:lpstr>Instalación 2 - Vue</vt:lpstr>
      <vt:lpstr>Instalación 3 – Vue*</vt:lpstr>
      <vt:lpstr>Teoría</vt:lpstr>
      <vt:lpstr>Por qué usar Vue?</vt:lpstr>
      <vt:lpstr>Conceptos clave</vt:lpstr>
      <vt:lpstr>¿Quién usa Vue?</vt:lpstr>
      <vt:lpstr>¿Qué debo de saber?</vt:lpstr>
      <vt:lpstr>Estructura</vt:lpstr>
      <vt:lpstr>Parte 1:  CDN</vt:lpstr>
      <vt:lpstr>Instalación 1</vt:lpstr>
      <vt:lpstr>CDN</vt:lpstr>
      <vt:lpstr>Parte 2:  Vue CLI</vt:lpstr>
      <vt:lpstr>Vue CLI</vt:lpstr>
      <vt:lpstr>PowerPoint Presentation</vt:lpstr>
      <vt:lpstr>PowerPoint Presentation</vt:lpstr>
      <vt:lpstr>¿Dónde sucede la magia?</vt:lpstr>
      <vt:lpstr>Settings (cmd+shift+p)</vt:lpstr>
      <vt:lpstr>PowerPoint Presentation</vt:lpstr>
      <vt:lpstr>UI Components</vt:lpstr>
      <vt:lpstr>Desarrollo</vt:lpstr>
      <vt:lpstr>PowerPoint Presentation</vt:lpstr>
      <vt:lpstr>Desarrollo (2)</vt:lpstr>
      <vt:lpstr>Desarrollo (2)</vt:lpstr>
      <vt:lpstr>Desarrollo (3)</vt:lpstr>
      <vt:lpstr>Desarrollo (3)</vt:lpstr>
      <vt:lpstr>Desarrollo 4</vt:lpstr>
      <vt:lpstr>Building for prod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</dc:title>
  <dc:creator>Nancy Cruz</dc:creator>
  <cp:lastModifiedBy>Nancy Cruz</cp:lastModifiedBy>
  <cp:revision>67</cp:revision>
  <dcterms:created xsi:type="dcterms:W3CDTF">2021-02-24T10:50:03Z</dcterms:created>
  <dcterms:modified xsi:type="dcterms:W3CDTF">2022-03-16T00:51:09Z</dcterms:modified>
</cp:coreProperties>
</file>