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041570c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041570c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041570c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041570c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41570c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041570c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041570c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041570c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ffa42e2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ffa42e2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ffa42e2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ffa42e2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ffa42e2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ffa42e2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ffa42e2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ffa42e2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890b3c0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890b3c0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ffa42e2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ffa42e2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890b3c0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b890b3c0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0750d9b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0750d9b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0750d9b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0750d9b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ffa42e2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ffa42e2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ffa42e20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ffa42e20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b890b3c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b890b3c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b890b3c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b890b3c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b890b3c0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b890b3c0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024308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024308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243088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243088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b890b3c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b890b3c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0243088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0243088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Face Recognition System using Eigenfaces</a:t>
            </a:r>
            <a:endParaRPr sz="3000">
              <a:latin typeface="Times New Roman"/>
              <a:ea typeface="Times New Roman"/>
              <a:cs typeface="Times New Roman"/>
              <a:sym typeface="Times New Roman"/>
            </a:endParaRPr>
          </a:p>
          <a:p>
            <a:pPr indent="0" lvl="0" marL="0" rtl="0" algn="ctr">
              <a:spcBef>
                <a:spcPts val="0"/>
              </a:spcBef>
              <a:spcAft>
                <a:spcPts val="0"/>
              </a:spcAft>
              <a:buNone/>
            </a:pPr>
            <a:r>
              <a:t/>
            </a:r>
            <a:endParaRPr sz="3000"/>
          </a:p>
        </p:txBody>
      </p:sp>
      <p:sp>
        <p:nvSpPr>
          <p:cNvPr id="55" name="Google Shape;55;p13"/>
          <p:cNvSpPr txBox="1"/>
          <p:nvPr>
            <p:ph idx="1" type="subTitle"/>
          </p:nvPr>
        </p:nvSpPr>
        <p:spPr>
          <a:xfrm>
            <a:off x="311700" y="2834125"/>
            <a:ext cx="8520600" cy="103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latin typeface="Times New Roman"/>
                <a:ea typeface="Times New Roman"/>
                <a:cs typeface="Times New Roman"/>
                <a:sym typeface="Times New Roman"/>
              </a:rPr>
              <a:t>Ruja Bajracharya (074/BCT/055)</a:t>
            </a:r>
            <a:endParaRPr sz="1400">
              <a:latin typeface="Times New Roman"/>
              <a:ea typeface="Times New Roman"/>
              <a:cs typeface="Times New Roman"/>
              <a:sym typeface="Times New Roman"/>
            </a:endParaRPr>
          </a:p>
          <a:p>
            <a:pPr indent="0" lvl="0" marL="0" rtl="0" algn="r">
              <a:spcBef>
                <a:spcPts val="0"/>
              </a:spcBef>
              <a:spcAft>
                <a:spcPts val="0"/>
              </a:spcAft>
              <a:buNone/>
            </a:pPr>
            <a:r>
              <a:rPr lang="en" sz="1400">
                <a:latin typeface="Times New Roman"/>
                <a:ea typeface="Times New Roman"/>
                <a:cs typeface="Times New Roman"/>
                <a:sym typeface="Times New Roman"/>
              </a:rPr>
              <a:t>Sabudh Bahadur Thapa(074/BCT/059)</a:t>
            </a:r>
            <a:endParaRPr sz="1400">
              <a:latin typeface="Times New Roman"/>
              <a:ea typeface="Times New Roman"/>
              <a:cs typeface="Times New Roman"/>
              <a:sym typeface="Times New Roman"/>
            </a:endParaRPr>
          </a:p>
          <a:p>
            <a:pPr indent="0" lvl="0" marL="0" rtl="0" algn="r">
              <a:spcBef>
                <a:spcPts val="0"/>
              </a:spcBef>
              <a:spcAft>
                <a:spcPts val="0"/>
              </a:spcAft>
              <a:buNone/>
            </a:pPr>
            <a:r>
              <a:rPr lang="en" sz="1400">
                <a:latin typeface="Times New Roman"/>
                <a:ea typeface="Times New Roman"/>
                <a:cs typeface="Times New Roman"/>
                <a:sym typeface="Times New Roman"/>
              </a:rPr>
              <a:t>Sulav Bahadur Thapa(074/BCT/087)</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Use Case Diagram</a:t>
            </a:r>
            <a:endParaRPr sz="2200">
              <a:latin typeface="Times New Roman"/>
              <a:ea typeface="Times New Roman"/>
              <a:cs typeface="Times New Roman"/>
              <a:sym typeface="Times New Roman"/>
            </a:endParaRPr>
          </a:p>
        </p:txBody>
      </p:sp>
      <p:pic>
        <p:nvPicPr>
          <p:cNvPr id="132" name="Google Shape;132;p22"/>
          <p:cNvPicPr preferRelativeResize="0"/>
          <p:nvPr/>
        </p:nvPicPr>
        <p:blipFill>
          <a:blip r:embed="rId3">
            <a:alphaModFix/>
          </a:blip>
          <a:stretch>
            <a:fillRect/>
          </a:stretch>
        </p:blipFill>
        <p:spPr>
          <a:xfrm>
            <a:off x="1793000" y="1017725"/>
            <a:ext cx="5106706"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DFD 0</a:t>
            </a:r>
            <a:endParaRPr sz="2400">
              <a:latin typeface="Times New Roman"/>
              <a:ea typeface="Times New Roman"/>
              <a:cs typeface="Times New Roman"/>
              <a:sym typeface="Times New Roman"/>
            </a:endParaRPr>
          </a:p>
        </p:txBody>
      </p:sp>
      <p:pic>
        <p:nvPicPr>
          <p:cNvPr id="138" name="Google Shape;138;p23"/>
          <p:cNvPicPr preferRelativeResize="0"/>
          <p:nvPr/>
        </p:nvPicPr>
        <p:blipFill>
          <a:blip r:embed="rId3">
            <a:alphaModFix/>
          </a:blip>
          <a:stretch>
            <a:fillRect/>
          </a:stretch>
        </p:blipFill>
        <p:spPr>
          <a:xfrm>
            <a:off x="1703875" y="1243575"/>
            <a:ext cx="6426800" cy="325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23750" y="43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DFD 1</a:t>
            </a:r>
            <a:endParaRPr sz="2300">
              <a:latin typeface="Times New Roman"/>
              <a:ea typeface="Times New Roman"/>
              <a:cs typeface="Times New Roman"/>
              <a:sym typeface="Times New Roman"/>
            </a:endParaRPr>
          </a:p>
        </p:txBody>
      </p:sp>
      <p:pic>
        <p:nvPicPr>
          <p:cNvPr id="144" name="Google Shape;144;p24"/>
          <p:cNvPicPr preferRelativeResize="0"/>
          <p:nvPr/>
        </p:nvPicPr>
        <p:blipFill>
          <a:blip r:embed="rId3">
            <a:alphaModFix/>
          </a:blip>
          <a:stretch>
            <a:fillRect/>
          </a:stretch>
        </p:blipFill>
        <p:spPr>
          <a:xfrm>
            <a:off x="2161475" y="893200"/>
            <a:ext cx="4821054" cy="38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Flowchart </a:t>
            </a:r>
            <a:endParaRPr sz="2100"/>
          </a:p>
          <a:p>
            <a:pPr indent="0" lvl="0" marL="0" rtl="0" algn="l">
              <a:spcBef>
                <a:spcPts val="0"/>
              </a:spcBef>
              <a:spcAft>
                <a:spcPts val="0"/>
              </a:spcAft>
              <a:buNone/>
            </a:pPr>
            <a:r>
              <a:t/>
            </a:r>
            <a:endParaRPr sz="2100"/>
          </a:p>
        </p:txBody>
      </p:sp>
      <p:pic>
        <p:nvPicPr>
          <p:cNvPr id="150" name="Google Shape;150;p25"/>
          <p:cNvPicPr preferRelativeResize="0"/>
          <p:nvPr/>
        </p:nvPicPr>
        <p:blipFill>
          <a:blip r:embed="rId3">
            <a:alphaModFix/>
          </a:blip>
          <a:stretch>
            <a:fillRect/>
          </a:stretch>
        </p:blipFill>
        <p:spPr>
          <a:xfrm>
            <a:off x="1449350" y="1436175"/>
            <a:ext cx="5886450" cy="281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31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Sequence Diagram</a:t>
            </a:r>
            <a:endParaRPr sz="2500"/>
          </a:p>
        </p:txBody>
      </p:sp>
      <p:pic>
        <p:nvPicPr>
          <p:cNvPr id="156" name="Google Shape;156;p26"/>
          <p:cNvPicPr preferRelativeResize="0"/>
          <p:nvPr/>
        </p:nvPicPr>
        <p:blipFill>
          <a:blip r:embed="rId3">
            <a:alphaModFix/>
          </a:blip>
          <a:stretch>
            <a:fillRect/>
          </a:stretch>
        </p:blipFill>
        <p:spPr>
          <a:xfrm>
            <a:off x="695325" y="1017725"/>
            <a:ext cx="7753350" cy="371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Methodology</a:t>
            </a:r>
            <a:endParaRPr sz="2600"/>
          </a:p>
        </p:txBody>
      </p:sp>
      <p:sp>
        <p:nvSpPr>
          <p:cNvPr id="162" name="Google Shape;162;p27"/>
          <p:cNvSpPr txBox="1"/>
          <p:nvPr>
            <p:ph idx="1" type="body"/>
          </p:nvPr>
        </p:nvSpPr>
        <p:spPr>
          <a:xfrm>
            <a:off x="311700" y="1647025"/>
            <a:ext cx="8520600" cy="11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Iterative method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Requirements are properly defined and understood.</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Dataset</a:t>
            </a:r>
            <a:endParaRPr sz="2500"/>
          </a:p>
        </p:txBody>
      </p:sp>
      <p:sp>
        <p:nvSpPr>
          <p:cNvPr id="168" name="Google Shape;168;p28"/>
          <p:cNvSpPr txBox="1"/>
          <p:nvPr>
            <p:ph idx="1" type="body"/>
          </p:nvPr>
        </p:nvSpPr>
        <p:spPr>
          <a:xfrm>
            <a:off x="311700" y="1745950"/>
            <a:ext cx="8520600" cy="67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Dataset obtained from Kaggle.</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What is Eigenfaces?</a:t>
            </a:r>
            <a:endParaRPr sz="2300"/>
          </a:p>
          <a:p>
            <a:pPr indent="0" lvl="0" marL="0" rtl="0" algn="l">
              <a:spcBef>
                <a:spcPts val="0"/>
              </a:spcBef>
              <a:spcAft>
                <a:spcPts val="0"/>
              </a:spcAft>
              <a:buNone/>
            </a:pPr>
            <a:r>
              <a:t/>
            </a:r>
            <a:endParaRPr sz="2300"/>
          </a:p>
        </p:txBody>
      </p:sp>
      <p:sp>
        <p:nvSpPr>
          <p:cNvPr id="174" name="Google Shape;174;p29"/>
          <p:cNvSpPr txBox="1"/>
          <p:nvPr>
            <p:ph idx="1" type="body"/>
          </p:nvPr>
        </p:nvSpPr>
        <p:spPr>
          <a:xfrm>
            <a:off x="254850" y="1097950"/>
            <a:ext cx="8634300" cy="241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Eigenfaces are the Eigenvectors of Covariance matrix of the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Eigenfaces are also known as ghostly images.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main reason to use this is that it represents the input data efficiently-each individual faces can be represented in terms of linear combination of eigenfaces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Principal Component Analysis(PCA) plays a vital role in dimensionality reduction.</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Why Eigenfaces?</a:t>
            </a:r>
            <a:endParaRPr sz="2400"/>
          </a:p>
        </p:txBody>
      </p:sp>
      <p:sp>
        <p:nvSpPr>
          <p:cNvPr id="180" name="Google Shape;180;p30"/>
          <p:cNvSpPr txBox="1"/>
          <p:nvPr>
            <p:ph idx="1" type="body"/>
          </p:nvPr>
        </p:nvSpPr>
        <p:spPr>
          <a:xfrm>
            <a:off x="311700" y="1152475"/>
            <a:ext cx="8520600" cy="25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a:t>
            </a:r>
            <a:r>
              <a:rPr lang="en" sz="1600">
                <a:latin typeface="Times New Roman"/>
                <a:ea typeface="Times New Roman"/>
                <a:cs typeface="Times New Roman"/>
                <a:sym typeface="Times New Roman"/>
              </a:rPr>
              <a:t>Eigenfaces are mostly used to:</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 a. Extract the relevant facial information, which may or may not be directly related to human intuition of face features such as the eyes, nose, and lips. One way to do so is to capture the statistical variation between face images. </a:t>
            </a:r>
            <a:endParaRPr sz="1600">
              <a:latin typeface="Times New Roman"/>
              <a:ea typeface="Times New Roman"/>
              <a:cs typeface="Times New Roman"/>
              <a:sym typeface="Times New Roman"/>
            </a:endParaRPr>
          </a:p>
          <a:p>
            <a:pPr indent="0" lvl="0" marL="0" rtl="0" algn="l">
              <a:spcBef>
                <a:spcPts val="1600"/>
              </a:spcBef>
              <a:spcAft>
                <a:spcPts val="1600"/>
              </a:spcAft>
              <a:buNone/>
            </a:pPr>
            <a:r>
              <a:rPr lang="en" sz="1600">
                <a:latin typeface="Times New Roman"/>
                <a:ea typeface="Times New Roman"/>
                <a:cs typeface="Times New Roman"/>
                <a:sym typeface="Times New Roman"/>
              </a:rPr>
              <a:t>b. Represent face images efficiently. To reduce the computation and space complexity, each face image can be represented using a small number of dimensions</a:t>
            </a:r>
            <a:endParaRPr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8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Eigen Computation</a:t>
            </a:r>
            <a:endParaRPr sz="2500"/>
          </a:p>
        </p:txBody>
      </p:sp>
      <p:sp>
        <p:nvSpPr>
          <p:cNvPr id="186" name="Google Shape;186;p31"/>
          <p:cNvSpPr txBox="1"/>
          <p:nvPr>
            <p:ph idx="1" type="body"/>
          </p:nvPr>
        </p:nvSpPr>
        <p:spPr>
          <a:xfrm>
            <a:off x="311700" y="1186950"/>
            <a:ext cx="8520600" cy="386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B7B7B7"/>
                </a:solidFill>
                <a:latin typeface="Times New Roman"/>
                <a:ea typeface="Times New Roman"/>
                <a:cs typeface="Times New Roman"/>
                <a:sym typeface="Times New Roman"/>
              </a:rPr>
              <a:t>Steps Followed in Eigen Computation:</a:t>
            </a:r>
            <a:endParaRPr sz="1400">
              <a:solidFill>
                <a:srgbClr val="B7B7B7"/>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B7B7B7"/>
                </a:solidFill>
                <a:latin typeface="Times New Roman"/>
                <a:ea typeface="Times New Roman"/>
                <a:cs typeface="Times New Roman"/>
                <a:sym typeface="Times New Roman"/>
              </a:rPr>
              <a:t>  </a:t>
            </a:r>
            <a:r>
              <a:rPr lang="en" sz="1500">
                <a:solidFill>
                  <a:srgbClr val="B7B7B7"/>
                </a:solidFill>
                <a:latin typeface="Times New Roman"/>
                <a:ea typeface="Times New Roman"/>
                <a:cs typeface="Times New Roman"/>
                <a:sym typeface="Times New Roman"/>
              </a:rPr>
              <a:t>* </a:t>
            </a:r>
            <a:r>
              <a:rPr lang="en" sz="1500">
                <a:solidFill>
                  <a:srgbClr val="B7B7B7"/>
                </a:solidFill>
                <a:latin typeface="Times New Roman"/>
                <a:ea typeface="Times New Roman"/>
                <a:cs typeface="Times New Roman"/>
                <a:sym typeface="Times New Roman"/>
              </a:rPr>
              <a:t>Compute an average face.</a:t>
            </a:r>
            <a:endParaRPr sz="1500">
              <a:solidFill>
                <a:srgbClr val="B7B7B7"/>
              </a:solidFill>
              <a:latin typeface="Times New Roman"/>
              <a:ea typeface="Times New Roman"/>
              <a:cs typeface="Times New Roman"/>
              <a:sym typeface="Times New Roman"/>
            </a:endParaRPr>
          </a:p>
          <a:p>
            <a:pPr indent="0" lvl="0" marL="88900" rtl="0" algn="l">
              <a:spcBef>
                <a:spcPts val="1200"/>
              </a:spcBef>
              <a:spcAft>
                <a:spcPts val="0"/>
              </a:spcAft>
              <a:buNone/>
            </a:pPr>
            <a:r>
              <a:rPr lang="en" sz="1500">
                <a:solidFill>
                  <a:srgbClr val="B7B7B7"/>
                </a:solidFill>
                <a:latin typeface="Times New Roman"/>
                <a:ea typeface="Times New Roman"/>
                <a:cs typeface="Times New Roman"/>
                <a:sym typeface="Times New Roman"/>
              </a:rPr>
              <a:t>mean = sum of all numbers / total no. of numbers</a:t>
            </a:r>
            <a:endParaRPr sz="1500">
              <a:solidFill>
                <a:srgbClr val="B7B7B7"/>
              </a:solidFill>
              <a:latin typeface="Times New Roman"/>
              <a:ea typeface="Times New Roman"/>
              <a:cs typeface="Times New Roman"/>
              <a:sym typeface="Times New Roman"/>
            </a:endParaRPr>
          </a:p>
          <a:p>
            <a:pPr indent="0" lvl="0" marL="88900" rtl="0" algn="l">
              <a:spcBef>
                <a:spcPts val="1200"/>
              </a:spcBef>
              <a:spcAft>
                <a:spcPts val="0"/>
              </a:spcAft>
              <a:buNone/>
            </a:pPr>
            <a:r>
              <a:t/>
            </a:r>
            <a:endParaRPr sz="1500">
              <a:solidFill>
                <a:srgbClr val="B7B7B7"/>
              </a:solidFill>
              <a:latin typeface="Times New Roman"/>
              <a:ea typeface="Times New Roman"/>
              <a:cs typeface="Times New Roman"/>
              <a:sym typeface="Times New Roman"/>
            </a:endParaRPr>
          </a:p>
          <a:p>
            <a:pPr indent="-114300" lvl="0" marL="177800" rtl="0" algn="l">
              <a:spcBef>
                <a:spcPts val="1200"/>
              </a:spcBef>
              <a:spcAft>
                <a:spcPts val="0"/>
              </a:spcAft>
              <a:buNone/>
            </a:pPr>
            <a:r>
              <a:t/>
            </a:r>
            <a:endParaRPr sz="1600">
              <a:solidFill>
                <a:srgbClr val="B7B7B7"/>
              </a:solidFill>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rgbClr val="B7B7B7"/>
                </a:solidFill>
                <a:latin typeface="Times New Roman"/>
                <a:ea typeface="Times New Roman"/>
                <a:cs typeface="Times New Roman"/>
                <a:sym typeface="Times New Roman"/>
              </a:rPr>
              <a:t>*</a:t>
            </a:r>
            <a:r>
              <a:rPr lang="en" sz="1100">
                <a:solidFill>
                  <a:srgbClr val="B7B7B7"/>
                </a:solidFill>
                <a:latin typeface="Times New Roman"/>
                <a:ea typeface="Times New Roman"/>
                <a:cs typeface="Times New Roman"/>
                <a:sym typeface="Times New Roman"/>
              </a:rPr>
              <a:t>  </a:t>
            </a:r>
            <a:r>
              <a:rPr lang="en" sz="1600">
                <a:solidFill>
                  <a:srgbClr val="B7B7B7"/>
                </a:solidFill>
                <a:latin typeface="Times New Roman"/>
                <a:ea typeface="Times New Roman"/>
                <a:cs typeface="Times New Roman"/>
                <a:sym typeface="Times New Roman"/>
              </a:rPr>
              <a:t>Build a covariance matrix.</a:t>
            </a:r>
            <a:endParaRPr/>
          </a:p>
        </p:txBody>
      </p:sp>
      <p:pic>
        <p:nvPicPr>
          <p:cNvPr id="187" name="Google Shape;187;p31"/>
          <p:cNvPicPr preferRelativeResize="0"/>
          <p:nvPr/>
        </p:nvPicPr>
        <p:blipFill>
          <a:blip r:embed="rId3">
            <a:alphaModFix/>
          </a:blip>
          <a:stretch>
            <a:fillRect/>
          </a:stretch>
        </p:blipFill>
        <p:spPr>
          <a:xfrm>
            <a:off x="1317750" y="2660775"/>
            <a:ext cx="955425" cy="613275"/>
          </a:xfrm>
          <a:prstGeom prst="rect">
            <a:avLst/>
          </a:prstGeom>
          <a:noFill/>
          <a:ln>
            <a:noFill/>
          </a:ln>
        </p:spPr>
      </p:pic>
      <p:pic>
        <p:nvPicPr>
          <p:cNvPr id="188" name="Google Shape;188;p31"/>
          <p:cNvPicPr preferRelativeResize="0"/>
          <p:nvPr/>
        </p:nvPicPr>
        <p:blipFill>
          <a:blip r:embed="rId4">
            <a:alphaModFix/>
          </a:blip>
          <a:stretch>
            <a:fillRect/>
          </a:stretch>
        </p:blipFill>
        <p:spPr>
          <a:xfrm>
            <a:off x="1008900" y="3950650"/>
            <a:ext cx="1661750" cy="79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Overview:</a:t>
            </a:r>
            <a:endParaRPr sz="2000"/>
          </a:p>
        </p:txBody>
      </p:sp>
      <p:sp>
        <p:nvSpPr>
          <p:cNvPr id="61" name="Google Shape;61;p14"/>
          <p:cNvSpPr txBox="1"/>
          <p:nvPr>
            <p:ph idx="1" type="body"/>
          </p:nvPr>
        </p:nvSpPr>
        <p:spPr>
          <a:xfrm>
            <a:off x="311700" y="1017725"/>
            <a:ext cx="8520600" cy="39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1.</a:t>
            </a:r>
            <a:r>
              <a:rPr lang="en" sz="1500">
                <a:latin typeface="Times New Roman"/>
                <a:ea typeface="Times New Roman"/>
                <a:cs typeface="Times New Roman"/>
                <a:sym typeface="Times New Roman"/>
              </a:rPr>
              <a:t>Introduction</a:t>
            </a:r>
            <a:endParaRPr sz="1500">
              <a:latin typeface="Times New Roman"/>
              <a:ea typeface="Times New Roman"/>
              <a:cs typeface="Times New Roman"/>
              <a:sym typeface="Times New Roman"/>
            </a:endParaRPr>
          </a:p>
          <a:p>
            <a:pPr indent="0" lvl="0" marL="0" rtl="0" algn="l">
              <a:spcBef>
                <a:spcPts val="1600"/>
              </a:spcBef>
              <a:spcAft>
                <a:spcPts val="0"/>
              </a:spcAft>
              <a:buNone/>
            </a:pPr>
            <a:r>
              <a:rPr lang="en" sz="1500">
                <a:latin typeface="Times New Roman"/>
                <a:ea typeface="Times New Roman"/>
                <a:cs typeface="Times New Roman"/>
                <a:sym typeface="Times New Roman"/>
              </a:rPr>
              <a:t>2.Objective</a:t>
            </a:r>
            <a:endParaRPr sz="1500">
              <a:latin typeface="Times New Roman"/>
              <a:ea typeface="Times New Roman"/>
              <a:cs typeface="Times New Roman"/>
              <a:sym typeface="Times New Roman"/>
            </a:endParaRPr>
          </a:p>
          <a:p>
            <a:pPr indent="0" lvl="0" marL="0" rtl="0" algn="l">
              <a:spcBef>
                <a:spcPts val="1600"/>
              </a:spcBef>
              <a:spcAft>
                <a:spcPts val="0"/>
              </a:spcAft>
              <a:buNone/>
            </a:pPr>
            <a:r>
              <a:rPr lang="en" sz="1500">
                <a:latin typeface="Times New Roman"/>
                <a:ea typeface="Times New Roman"/>
                <a:cs typeface="Times New Roman"/>
                <a:sym typeface="Times New Roman"/>
              </a:rPr>
              <a:t>3.Literature Review</a:t>
            </a:r>
            <a:endParaRPr sz="1500">
              <a:latin typeface="Times New Roman"/>
              <a:ea typeface="Times New Roman"/>
              <a:cs typeface="Times New Roman"/>
              <a:sym typeface="Times New Roman"/>
            </a:endParaRPr>
          </a:p>
          <a:p>
            <a:pPr indent="0" lvl="0" marL="0" rtl="0" algn="l">
              <a:spcBef>
                <a:spcPts val="1600"/>
              </a:spcBef>
              <a:spcAft>
                <a:spcPts val="0"/>
              </a:spcAft>
              <a:buNone/>
            </a:pPr>
            <a:r>
              <a:rPr lang="en" sz="1500">
                <a:latin typeface="Times New Roman"/>
                <a:ea typeface="Times New Roman"/>
                <a:cs typeface="Times New Roman"/>
                <a:sym typeface="Times New Roman"/>
              </a:rPr>
              <a:t>4. Feasibility Study</a:t>
            </a:r>
            <a:endParaRPr sz="1500">
              <a:latin typeface="Times New Roman"/>
              <a:ea typeface="Times New Roman"/>
              <a:cs typeface="Times New Roman"/>
              <a:sym typeface="Times New Roman"/>
            </a:endParaRPr>
          </a:p>
          <a:p>
            <a:pPr indent="0" lvl="0" marL="0" rtl="0" algn="l">
              <a:spcBef>
                <a:spcPts val="1600"/>
              </a:spcBef>
              <a:spcAft>
                <a:spcPts val="0"/>
              </a:spcAft>
              <a:buNone/>
            </a:pPr>
            <a:r>
              <a:rPr lang="en" sz="1500">
                <a:latin typeface="Times New Roman"/>
                <a:ea typeface="Times New Roman"/>
                <a:cs typeface="Times New Roman"/>
                <a:sym typeface="Times New Roman"/>
              </a:rPr>
              <a:t>5. Requirement Analysis</a:t>
            </a:r>
            <a:endParaRPr sz="1500">
              <a:latin typeface="Times New Roman"/>
              <a:ea typeface="Times New Roman"/>
              <a:cs typeface="Times New Roman"/>
              <a:sym typeface="Times New Roman"/>
            </a:endParaRPr>
          </a:p>
          <a:p>
            <a:pPr indent="0" lvl="0" marL="0" rtl="0" algn="l">
              <a:spcBef>
                <a:spcPts val="1600"/>
              </a:spcBef>
              <a:spcAft>
                <a:spcPts val="0"/>
              </a:spcAft>
              <a:buNone/>
            </a:pPr>
            <a:r>
              <a:rPr lang="en" sz="1500">
                <a:latin typeface="Times New Roman"/>
                <a:ea typeface="Times New Roman"/>
                <a:cs typeface="Times New Roman"/>
                <a:sym typeface="Times New Roman"/>
              </a:rPr>
              <a:t>6.Block Diagram System Design and Architecture</a:t>
            </a:r>
            <a:endParaRPr sz="1500">
              <a:latin typeface="Times New Roman"/>
              <a:ea typeface="Times New Roman"/>
              <a:cs typeface="Times New Roman"/>
              <a:sym typeface="Times New Roman"/>
            </a:endParaRPr>
          </a:p>
          <a:p>
            <a:pPr indent="0" lvl="0" marL="0" rtl="0" algn="l">
              <a:spcBef>
                <a:spcPts val="1600"/>
              </a:spcBef>
              <a:spcAft>
                <a:spcPts val="0"/>
              </a:spcAft>
              <a:buNone/>
            </a:pPr>
            <a:r>
              <a:rPr lang="en" sz="1500">
                <a:latin typeface="Times New Roman"/>
                <a:ea typeface="Times New Roman"/>
                <a:cs typeface="Times New Roman"/>
                <a:sym typeface="Times New Roman"/>
              </a:rPr>
              <a:t>7.Methodology</a:t>
            </a:r>
            <a:endParaRPr sz="1500">
              <a:latin typeface="Times New Roman"/>
              <a:ea typeface="Times New Roman"/>
              <a:cs typeface="Times New Roman"/>
              <a:sym typeface="Times New Roman"/>
            </a:endParaRPr>
          </a:p>
          <a:p>
            <a:pPr indent="0" lvl="0" marL="0" rtl="0" algn="l">
              <a:spcBef>
                <a:spcPts val="1600"/>
              </a:spcBef>
              <a:spcAft>
                <a:spcPts val="1600"/>
              </a:spcAft>
              <a:buNone/>
            </a:pPr>
            <a:r>
              <a:rPr lang="en" sz="1500">
                <a:latin typeface="Times New Roman"/>
                <a:ea typeface="Times New Roman"/>
                <a:cs typeface="Times New Roman"/>
                <a:sym typeface="Times New Roman"/>
              </a:rPr>
              <a:t>8.Expected Output</a:t>
            </a: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158250"/>
            <a:ext cx="8520600" cy="415500"/>
          </a:xfrm>
          <a:prstGeom prst="rect">
            <a:avLst/>
          </a:prstGeom>
        </p:spPr>
        <p:txBody>
          <a:bodyPr anchorCtr="0" anchor="ctr" bIns="91425" lIns="91425" spcFirstLastPara="1" rIns="91425" wrap="square" tIns="91425">
            <a:noAutofit/>
          </a:bodyPr>
          <a:lstStyle/>
          <a:p>
            <a:pPr indent="-114300" lvl="0" marL="177800" rtl="0" algn="l">
              <a:lnSpc>
                <a:spcPct val="115000"/>
              </a:lnSpc>
              <a:spcBef>
                <a:spcPts val="1200"/>
              </a:spcBef>
              <a:spcAft>
                <a:spcPts val="0"/>
              </a:spcAft>
              <a:buNone/>
            </a:pPr>
            <a:r>
              <a:t/>
            </a:r>
            <a:endParaRPr sz="1600">
              <a:solidFill>
                <a:srgbClr val="B7B7B7"/>
              </a:solidFill>
              <a:latin typeface="Times New Roman"/>
              <a:ea typeface="Times New Roman"/>
              <a:cs typeface="Times New Roman"/>
              <a:sym typeface="Times New Roman"/>
            </a:endParaRPr>
          </a:p>
          <a:p>
            <a:pPr indent="-114300" lvl="0" marL="177800" rtl="0" algn="l">
              <a:lnSpc>
                <a:spcPct val="115000"/>
              </a:lnSpc>
              <a:spcBef>
                <a:spcPts val="1200"/>
              </a:spcBef>
              <a:spcAft>
                <a:spcPts val="0"/>
              </a:spcAft>
              <a:buNone/>
            </a:pPr>
            <a:r>
              <a:rPr lang="en" sz="1600">
                <a:solidFill>
                  <a:srgbClr val="B7B7B7"/>
                </a:solidFill>
                <a:latin typeface="Times New Roman"/>
                <a:ea typeface="Times New Roman"/>
                <a:cs typeface="Times New Roman"/>
                <a:sym typeface="Times New Roman"/>
              </a:rPr>
              <a:t>*</a:t>
            </a:r>
            <a:r>
              <a:rPr lang="en" sz="1100">
                <a:solidFill>
                  <a:srgbClr val="B7B7B7"/>
                </a:solidFill>
                <a:latin typeface="Times New Roman"/>
                <a:ea typeface="Times New Roman"/>
                <a:cs typeface="Times New Roman"/>
                <a:sym typeface="Times New Roman"/>
              </a:rPr>
              <a:t>  </a:t>
            </a:r>
            <a:r>
              <a:rPr lang="en" sz="1600">
                <a:solidFill>
                  <a:srgbClr val="B7B7B7"/>
                </a:solidFill>
                <a:latin typeface="Times New Roman"/>
                <a:ea typeface="Times New Roman"/>
                <a:cs typeface="Times New Roman"/>
                <a:sym typeface="Times New Roman"/>
              </a:rPr>
              <a:t>Compute eigenvalues and eigenvector</a:t>
            </a:r>
            <a:endParaRPr sz="1400">
              <a:solidFill>
                <a:srgbClr val="000000"/>
              </a:solidFill>
            </a:endParaRPr>
          </a:p>
          <a:p>
            <a:pPr indent="0" lvl="0" marL="0" rtl="0" algn="ctr">
              <a:spcBef>
                <a:spcPts val="1200"/>
              </a:spcBef>
              <a:spcAft>
                <a:spcPts val="0"/>
              </a:spcAft>
              <a:buNone/>
            </a:pPr>
            <a:r>
              <a:t/>
            </a:r>
            <a:endParaRPr sz="1600">
              <a:solidFill>
                <a:srgbClr val="B7B7B7"/>
              </a:solidFill>
              <a:latin typeface="Times New Roman"/>
              <a:ea typeface="Times New Roman"/>
              <a:cs typeface="Times New Roman"/>
              <a:sym typeface="Times New Roman"/>
            </a:endParaRPr>
          </a:p>
        </p:txBody>
      </p:sp>
      <p:pic>
        <p:nvPicPr>
          <p:cNvPr id="194" name="Google Shape;194;p32"/>
          <p:cNvPicPr preferRelativeResize="0"/>
          <p:nvPr/>
        </p:nvPicPr>
        <p:blipFill>
          <a:blip r:embed="rId3">
            <a:alphaModFix/>
          </a:blip>
          <a:stretch>
            <a:fillRect/>
          </a:stretch>
        </p:blipFill>
        <p:spPr>
          <a:xfrm>
            <a:off x="563425" y="771500"/>
            <a:ext cx="5767025" cy="3956525"/>
          </a:xfrm>
          <a:prstGeom prst="rect">
            <a:avLst/>
          </a:prstGeom>
          <a:noFill/>
          <a:ln>
            <a:noFill/>
          </a:ln>
        </p:spPr>
      </p:pic>
      <p:sp>
        <p:nvSpPr>
          <p:cNvPr id="195" name="Google Shape;195;p32"/>
          <p:cNvSpPr txBox="1"/>
          <p:nvPr/>
        </p:nvSpPr>
        <p:spPr>
          <a:xfrm>
            <a:off x="-1029175" y="674650"/>
            <a:ext cx="2404200" cy="927900"/>
          </a:xfrm>
          <a:prstGeom prst="rect">
            <a:avLst/>
          </a:prstGeom>
          <a:noFill/>
          <a:ln>
            <a:noFill/>
          </a:ln>
        </p:spPr>
        <p:txBody>
          <a:bodyPr anchorCtr="0" anchor="t" bIns="91425" lIns="91425" spcFirstLastPara="1" rIns="91425" wrap="square" tIns="91425">
            <a:noAutofit/>
          </a:bodyPr>
          <a:lstStyle/>
          <a:p>
            <a:pPr indent="-114300" lvl="0" marL="177800" rtl="0" algn="l">
              <a:lnSpc>
                <a:spcPct val="115000"/>
              </a:lnSpc>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B7B7B7"/>
                </a:solidFill>
                <a:latin typeface="Times New Roman"/>
                <a:ea typeface="Times New Roman"/>
                <a:cs typeface="Times New Roman"/>
                <a:sym typeface="Times New Roman"/>
              </a:rPr>
              <a:t> </a:t>
            </a:r>
            <a:r>
              <a:rPr lang="en" sz="1600">
                <a:solidFill>
                  <a:srgbClr val="B7B7B7"/>
                </a:solidFill>
                <a:latin typeface="Times New Roman"/>
                <a:ea typeface="Times New Roman"/>
                <a:cs typeface="Times New Roman"/>
                <a:sym typeface="Times New Roman"/>
              </a:rPr>
              <a:t>*</a:t>
            </a:r>
            <a:r>
              <a:rPr lang="en" sz="1100">
                <a:solidFill>
                  <a:srgbClr val="B7B7B7"/>
                </a:solidFill>
                <a:latin typeface="Times New Roman"/>
                <a:ea typeface="Times New Roman"/>
                <a:cs typeface="Times New Roman"/>
                <a:sym typeface="Times New Roman"/>
              </a:rPr>
              <a:t>  </a:t>
            </a:r>
            <a:r>
              <a:rPr lang="en" sz="1600">
                <a:solidFill>
                  <a:srgbClr val="B7B7B7"/>
                </a:solidFill>
                <a:latin typeface="Times New Roman"/>
                <a:ea typeface="Times New Roman"/>
                <a:cs typeface="Times New Roman"/>
                <a:sym typeface="Times New Roman"/>
              </a:rPr>
              <a:t>Select only sixteen largest eigenvalues (and its corresponding eigenvectors)</a:t>
            </a:r>
            <a:endParaRPr sz="1600">
              <a:solidFill>
                <a:srgbClr val="B7B7B7"/>
              </a:solidFill>
              <a:latin typeface="Times New Roman"/>
              <a:ea typeface="Times New Roman"/>
              <a:cs typeface="Times New Roman"/>
              <a:sym typeface="Times New Roman"/>
            </a:endParaRPr>
          </a:p>
          <a:p>
            <a:pPr indent="-114300" lvl="0" marL="177800" rtl="0" algn="l">
              <a:spcBef>
                <a:spcPts val="1200"/>
              </a:spcBef>
              <a:spcAft>
                <a:spcPts val="0"/>
              </a:spcAft>
              <a:buNone/>
            </a:pPr>
            <a:r>
              <a:rPr lang="en" sz="1600">
                <a:solidFill>
                  <a:srgbClr val="B7B7B7"/>
                </a:solidFill>
                <a:latin typeface="Times New Roman"/>
                <a:ea typeface="Times New Roman"/>
                <a:cs typeface="Times New Roman"/>
                <a:sym typeface="Times New Roman"/>
              </a:rPr>
              <a:t>*</a:t>
            </a:r>
            <a:r>
              <a:rPr lang="en" sz="1100">
                <a:solidFill>
                  <a:srgbClr val="B7B7B7"/>
                </a:solidFill>
                <a:latin typeface="Times New Roman"/>
                <a:ea typeface="Times New Roman"/>
                <a:cs typeface="Times New Roman"/>
                <a:sym typeface="Times New Roman"/>
              </a:rPr>
              <a:t>  </a:t>
            </a:r>
            <a:r>
              <a:rPr lang="en" sz="1600">
                <a:solidFill>
                  <a:srgbClr val="B7B7B7"/>
                </a:solidFill>
                <a:latin typeface="Times New Roman"/>
                <a:ea typeface="Times New Roman"/>
                <a:cs typeface="Times New Roman"/>
                <a:sym typeface="Times New Roman"/>
              </a:rPr>
              <a:t>Compute the faces using our eigenvectors</a:t>
            </a:r>
            <a:endParaRPr sz="1600">
              <a:solidFill>
                <a:srgbClr val="B7B7B7"/>
              </a:solidFill>
              <a:latin typeface="Times New Roman"/>
              <a:ea typeface="Times New Roman"/>
              <a:cs typeface="Times New Roman"/>
              <a:sym typeface="Times New Roman"/>
            </a:endParaRPr>
          </a:p>
          <a:p>
            <a:pPr indent="-114300" lvl="0" marL="177800" rtl="0" algn="l">
              <a:spcBef>
                <a:spcPts val="1200"/>
              </a:spcBef>
              <a:spcAft>
                <a:spcPts val="0"/>
              </a:spcAft>
              <a:buNone/>
            </a:pPr>
            <a:r>
              <a:rPr lang="en" sz="1600">
                <a:solidFill>
                  <a:srgbClr val="B7B7B7"/>
                </a:solidFill>
                <a:latin typeface="Times New Roman"/>
                <a:ea typeface="Times New Roman"/>
                <a:cs typeface="Times New Roman"/>
                <a:sym typeface="Times New Roman"/>
              </a:rPr>
              <a:t>*Euclidean distance</a:t>
            </a:r>
            <a:endParaRPr sz="1600">
              <a:solidFill>
                <a:srgbClr val="B7B7B7"/>
              </a:solidFill>
              <a:latin typeface="Times New Roman"/>
              <a:ea typeface="Times New Roman"/>
              <a:cs typeface="Times New Roman"/>
              <a:sym typeface="Times New Roman"/>
            </a:endParaRPr>
          </a:p>
          <a:p>
            <a:pPr indent="0" lvl="0" marL="0" rtl="0" algn="l">
              <a:spcBef>
                <a:spcPts val="1200"/>
              </a:spcBef>
              <a:spcAft>
                <a:spcPts val="1600"/>
              </a:spcAft>
              <a:buNone/>
            </a:pPr>
            <a:r>
              <a:rPr lang="en" sz="1500">
                <a:solidFill>
                  <a:srgbClr val="B7B7B7"/>
                </a:solidFill>
                <a:highlight>
                  <a:srgbClr val="36393F"/>
                </a:highlight>
                <a:latin typeface="Times New Roman"/>
                <a:ea typeface="Times New Roman"/>
                <a:cs typeface="Times New Roman"/>
                <a:sym typeface="Times New Roman"/>
              </a:rPr>
              <a:t> To recognise faces, gallery images – those seen by the system – are saved as collections of weights describing the contribution each eigenface has to that image. When a new face is presented to the system for classification, its own weights are found by projecting the image onto the collection of eigenfaces. This provides a set of weights describing the probe face. These weights are then classified against all weights in the gallery set to find the closest match. A nearest-neighbour method is a simple approach for finding the Euclidean distance between two vectors, where the minimum can be classified as the closest subject.</a:t>
            </a:r>
            <a:endParaRPr sz="2100">
              <a:solidFill>
                <a:srgbClr val="B7B7B7"/>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400725" y="148375"/>
            <a:ext cx="85206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Expected Output</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7" name="Google Shape;207;p34"/>
          <p:cNvSpPr txBox="1"/>
          <p:nvPr>
            <p:ph idx="1" type="body"/>
          </p:nvPr>
        </p:nvSpPr>
        <p:spPr>
          <a:xfrm>
            <a:off x="400725" y="1112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Times New Roman"/>
                <a:ea typeface="Times New Roman"/>
                <a:cs typeface="Times New Roman"/>
                <a:sym typeface="Times New Roman"/>
              </a:rPr>
              <a:t>After completion of the project,  developed system should be able to recognize the given unknown face by comparing it with the stored records/ existing datasets.</a:t>
            </a:r>
            <a:endParaRPr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Times New Roman"/>
                <a:ea typeface="Times New Roman"/>
                <a:cs typeface="Times New Roman"/>
                <a:sym typeface="Times New Roman"/>
              </a:rPr>
              <a:t>THANK YOU!!</a:t>
            </a:r>
            <a:endParaRPr sz="3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51850" y="37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Introduction</a:t>
            </a:r>
            <a:endParaRPr sz="2300"/>
          </a:p>
        </p:txBody>
      </p:sp>
      <p:sp>
        <p:nvSpPr>
          <p:cNvPr id="67" name="Google Shape;67;p15"/>
          <p:cNvSpPr txBox="1"/>
          <p:nvPr>
            <p:ph idx="1" type="body"/>
          </p:nvPr>
        </p:nvSpPr>
        <p:spPr>
          <a:xfrm>
            <a:off x="311700" y="820975"/>
            <a:ext cx="8520600" cy="3996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B7B7B7"/>
              </a:buClr>
              <a:buSzPts val="2300"/>
              <a:buFont typeface="Times New Roman"/>
              <a:buChar char="●"/>
            </a:pPr>
            <a:r>
              <a:rPr lang="en" sz="1600">
                <a:solidFill>
                  <a:srgbClr val="B7B7B7"/>
                </a:solidFill>
                <a:latin typeface="Times New Roman"/>
                <a:ea typeface="Times New Roman"/>
                <a:cs typeface="Times New Roman"/>
                <a:sym typeface="Times New Roman"/>
              </a:rPr>
              <a:t>Face Recognition  is a biometric method of identifying an individual by comparing live capture or digital image data with the stored record for that person.</a:t>
            </a:r>
            <a:endParaRPr sz="1600">
              <a:solidFill>
                <a:srgbClr val="B7B7B7"/>
              </a:solidFill>
              <a:latin typeface="Times New Roman"/>
              <a:ea typeface="Times New Roman"/>
              <a:cs typeface="Times New Roman"/>
              <a:sym typeface="Times New Roman"/>
            </a:endParaRPr>
          </a:p>
          <a:p>
            <a:pPr indent="-374650" lvl="0" marL="457200" rtl="0" algn="l">
              <a:spcBef>
                <a:spcPts val="0"/>
              </a:spcBef>
              <a:spcAft>
                <a:spcPts val="0"/>
              </a:spcAft>
              <a:buClr>
                <a:srgbClr val="B7B7B7"/>
              </a:buClr>
              <a:buSzPts val="2300"/>
              <a:buFont typeface="Times New Roman"/>
              <a:buChar char="●"/>
            </a:pPr>
            <a:r>
              <a:rPr lang="en" sz="1600">
                <a:solidFill>
                  <a:srgbClr val="B7B7B7"/>
                </a:solidFill>
                <a:latin typeface="Times New Roman"/>
                <a:ea typeface="Times New Roman"/>
                <a:cs typeface="Times New Roman"/>
                <a:sym typeface="Times New Roman"/>
              </a:rPr>
              <a:t>Face recognition can often prove one of the best biometrics because images can be taken without touching or interacting with the individual being identified, and those images recorded and instantly checked against existing databases. </a:t>
            </a:r>
            <a:endParaRPr sz="1600">
              <a:solidFill>
                <a:srgbClr val="B7B7B7"/>
              </a:solidFill>
              <a:latin typeface="Times New Roman"/>
              <a:ea typeface="Times New Roman"/>
              <a:cs typeface="Times New Roman"/>
              <a:sym typeface="Times New Roman"/>
            </a:endParaRPr>
          </a:p>
          <a:p>
            <a:pPr indent="-330200" lvl="0" marL="457200" rtl="0" algn="l">
              <a:spcBef>
                <a:spcPts val="0"/>
              </a:spcBef>
              <a:spcAft>
                <a:spcPts val="0"/>
              </a:spcAft>
              <a:buClr>
                <a:srgbClr val="B7B7B7"/>
              </a:buClr>
              <a:buSzPts val="1600"/>
              <a:buFont typeface="Times New Roman"/>
              <a:buChar char="●"/>
            </a:pPr>
            <a:r>
              <a:rPr lang="en" sz="1600">
                <a:solidFill>
                  <a:srgbClr val="B7B7B7"/>
                </a:solidFill>
                <a:latin typeface="Times New Roman"/>
                <a:ea typeface="Times New Roman"/>
                <a:cs typeface="Times New Roman"/>
                <a:sym typeface="Times New Roman"/>
              </a:rPr>
              <a:t>It is the only biometric that allows passive identification in any environment.(example:identifying terrorist )</a:t>
            </a:r>
            <a:endParaRPr sz="1600">
              <a:solidFill>
                <a:srgbClr val="B7B7B7"/>
              </a:solidFill>
              <a:latin typeface="Times New Roman"/>
              <a:ea typeface="Times New Roman"/>
              <a:cs typeface="Times New Roman"/>
              <a:sym typeface="Times New Roman"/>
            </a:endParaRPr>
          </a:p>
          <a:p>
            <a:pPr indent="-355600" lvl="0" marL="457200" rtl="0" algn="l">
              <a:spcBef>
                <a:spcPts val="0"/>
              </a:spcBef>
              <a:spcAft>
                <a:spcPts val="0"/>
              </a:spcAft>
              <a:buClr>
                <a:srgbClr val="B7B7B7"/>
              </a:buClr>
              <a:buSzPts val="2000"/>
              <a:buFont typeface="Times New Roman"/>
              <a:buChar char="●"/>
            </a:pPr>
            <a:r>
              <a:rPr lang="en" sz="1500">
                <a:solidFill>
                  <a:srgbClr val="B7B7B7"/>
                </a:solidFill>
                <a:latin typeface="Times New Roman"/>
                <a:ea typeface="Times New Roman"/>
                <a:cs typeface="Times New Roman"/>
                <a:sym typeface="Times New Roman"/>
              </a:rPr>
              <a:t>Facial Recognition is quickly becoming an integrated part of people’s everyday lives because it can be included in Retail Hospitality and Resorts, ATMs Digital Advertising, Bus Safety, Airlines, Personalized Customer Experience, Staff less Stores.</a:t>
            </a:r>
            <a:endParaRPr sz="1500">
              <a:solidFill>
                <a:srgbClr val="B7B7B7"/>
              </a:solidFill>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I</a:t>
            </a:r>
            <a:r>
              <a:rPr lang="en" sz="1700">
                <a:latin typeface="Times New Roman"/>
                <a:ea typeface="Times New Roman"/>
                <a:cs typeface="Times New Roman"/>
                <a:sym typeface="Times New Roman"/>
              </a:rPr>
              <a:t>mplementation of efficient face recognition system using Eigenface method in Python</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Objective</a:t>
            </a:r>
            <a:endParaRPr sz="2200"/>
          </a:p>
        </p:txBody>
      </p:sp>
      <p:sp>
        <p:nvSpPr>
          <p:cNvPr id="73" name="Google Shape;73;p16"/>
          <p:cNvSpPr txBox="1"/>
          <p:nvPr>
            <p:ph idx="1" type="body"/>
          </p:nvPr>
        </p:nvSpPr>
        <p:spPr>
          <a:xfrm>
            <a:off x="311700" y="1152475"/>
            <a:ext cx="8520600" cy="16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This proposed system will be able to detect  and recognize human faces.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And it can also distinguish between multiple faces.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Literature Review</a:t>
            </a:r>
            <a:endParaRPr sz="2300"/>
          </a:p>
          <a:p>
            <a:pPr indent="0" lvl="0" marL="0" rtl="0" algn="l">
              <a:spcBef>
                <a:spcPts val="0"/>
              </a:spcBef>
              <a:spcAft>
                <a:spcPts val="0"/>
              </a:spcAft>
              <a:buNone/>
            </a:pPr>
            <a:r>
              <a:t/>
            </a:r>
            <a:endParaRPr sz="2300"/>
          </a:p>
        </p:txBody>
      </p:sp>
      <p:sp>
        <p:nvSpPr>
          <p:cNvPr id="79" name="Google Shape;79;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 1964 and 1965, work related to recognising human faces started.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Advancing the accuracy of Facial Recognition- 1970s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 1988, Kirby and </a:t>
            </a:r>
            <a:r>
              <a:rPr lang="en">
                <a:latin typeface="Times New Roman"/>
                <a:ea typeface="Times New Roman"/>
                <a:cs typeface="Times New Roman"/>
                <a:sym typeface="Times New Roman"/>
              </a:rPr>
              <a:t>Sirovich</a:t>
            </a:r>
            <a:r>
              <a:rPr lang="en">
                <a:latin typeface="Times New Roman"/>
                <a:ea typeface="Times New Roman"/>
                <a:cs typeface="Times New Roman"/>
                <a:sym typeface="Times New Roman"/>
              </a:rPr>
              <a:t> used standard linear algebra technique, to the face recognition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Until 1990s facial recognition systems were developed primarily by using photographic </a:t>
            </a:r>
            <a:r>
              <a:rPr lang="en">
                <a:latin typeface="Times New Roman"/>
                <a:ea typeface="Times New Roman"/>
                <a:cs typeface="Times New Roman"/>
                <a:sym typeface="Times New Roman"/>
              </a:rPr>
              <a:t>portraits</a:t>
            </a:r>
            <a:r>
              <a:rPr lang="en">
                <a:latin typeface="Times New Roman"/>
                <a:ea typeface="Times New Roman"/>
                <a:cs typeface="Times New Roman"/>
                <a:sym typeface="Times New Roman"/>
              </a:rPr>
              <a:t> of human faces and in the early 1990s with the principal component analysis(PCA). The PCA method of face </a:t>
            </a:r>
            <a:r>
              <a:rPr lang="en">
                <a:latin typeface="Times New Roman"/>
                <a:ea typeface="Times New Roman"/>
                <a:cs typeface="Times New Roman"/>
                <a:sym typeface="Times New Roman"/>
              </a:rPr>
              <a:t>detection</a:t>
            </a:r>
            <a:r>
              <a:rPr lang="en">
                <a:latin typeface="Times New Roman"/>
                <a:ea typeface="Times New Roman"/>
                <a:cs typeface="Times New Roman"/>
                <a:sym typeface="Times New Roman"/>
              </a:rPr>
              <a:t> is known as Eigenface by Matthew Turk and Alex Pentland.</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Requirement Analysis</a:t>
            </a:r>
            <a:endParaRPr sz="23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latin typeface="Times New Roman"/>
                <a:ea typeface="Times New Roman"/>
                <a:cs typeface="Times New Roman"/>
                <a:sym typeface="Times New Roman"/>
              </a:rPr>
              <a:t>Functional Requirement</a:t>
            </a:r>
            <a:endParaRPr u="sng">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Should handle jpeg and png files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Should recognise high as well as standard quality image</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u="sng">
                <a:latin typeface="Times New Roman"/>
                <a:ea typeface="Times New Roman"/>
                <a:cs typeface="Times New Roman"/>
                <a:sym typeface="Times New Roman"/>
              </a:rPr>
              <a:t>Non Functional Requirement</a:t>
            </a:r>
            <a:endParaRPr u="sng">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24X7 efficient performance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Flexible for future extension</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rPr>
              <a:t>Requirement cont...</a:t>
            </a:r>
            <a:endParaRPr sz="2900"/>
          </a:p>
        </p:txBody>
      </p:sp>
      <p:sp>
        <p:nvSpPr>
          <p:cNvPr id="91" name="Google Shape;91;p19"/>
          <p:cNvSpPr txBox="1"/>
          <p:nvPr>
            <p:ph idx="1" type="body"/>
          </p:nvPr>
        </p:nvSpPr>
        <p:spPr>
          <a:xfrm>
            <a:off x="388000" y="1017725"/>
            <a:ext cx="8520600" cy="384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latin typeface="Times New Roman"/>
                <a:ea typeface="Times New Roman"/>
                <a:cs typeface="Times New Roman"/>
                <a:sym typeface="Times New Roman"/>
              </a:rPr>
              <a:t>Software Requirement</a:t>
            </a:r>
            <a:endParaRPr u="sng">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AutoNum type="arabicPeriod"/>
            </a:pPr>
            <a:r>
              <a:rPr lang="en">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Visual Studio Code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Kaggle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Google Collab</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Anaconda</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u="sng">
                <a:latin typeface="Times New Roman"/>
                <a:ea typeface="Times New Roman"/>
                <a:cs typeface="Times New Roman"/>
                <a:sym typeface="Times New Roman"/>
              </a:rPr>
              <a:t>Hardware Requirement</a:t>
            </a:r>
            <a:endParaRPr u="sng">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AutoNum type="arabicPeriod"/>
            </a:pPr>
            <a:r>
              <a:rPr lang="en">
                <a:latin typeface="Times New Roman"/>
                <a:ea typeface="Times New Roman"/>
                <a:cs typeface="Times New Roman"/>
                <a:sym typeface="Times New Roman"/>
              </a:rPr>
              <a:t>Webcam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PC/Laptop</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Feasibility Study</a:t>
            </a:r>
            <a:endParaRPr sz="2400">
              <a:latin typeface="Times New Roman"/>
              <a:ea typeface="Times New Roman"/>
              <a:cs typeface="Times New Roman"/>
              <a:sym typeface="Times New Roman"/>
            </a:endParaRPr>
          </a:p>
        </p:txBody>
      </p:sp>
      <p:sp>
        <p:nvSpPr>
          <p:cNvPr id="97" name="Google Shape;97;p20"/>
          <p:cNvSpPr txBox="1"/>
          <p:nvPr>
            <p:ph idx="1" type="body"/>
          </p:nvPr>
        </p:nvSpPr>
        <p:spPr>
          <a:xfrm>
            <a:off x="201275" y="1542100"/>
            <a:ext cx="8520600" cy="137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Technically Feasible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Legally Feasible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Economically Feasible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07725"/>
            <a:ext cx="8520600" cy="70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System Diagram</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p>
        </p:txBody>
      </p:sp>
      <p:sp>
        <p:nvSpPr>
          <p:cNvPr id="103" name="Google Shape;103;p21"/>
          <p:cNvSpPr txBox="1"/>
          <p:nvPr>
            <p:ph idx="4294967295" type="body"/>
          </p:nvPr>
        </p:nvSpPr>
        <p:spPr>
          <a:xfrm>
            <a:off x="-20625" y="652825"/>
            <a:ext cx="9144000" cy="56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04" name="Google Shape;104;p21"/>
          <p:cNvSpPr/>
          <p:nvPr/>
        </p:nvSpPr>
        <p:spPr>
          <a:xfrm>
            <a:off x="237850" y="2170250"/>
            <a:ext cx="1216500" cy="170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Acquiring Training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Samples</a:t>
            </a:r>
            <a:endParaRPr>
              <a:latin typeface="Times New Roman"/>
              <a:ea typeface="Times New Roman"/>
              <a:cs typeface="Times New Roman"/>
              <a:sym typeface="Times New Roman"/>
            </a:endParaRPr>
          </a:p>
        </p:txBody>
      </p:sp>
      <p:sp>
        <p:nvSpPr>
          <p:cNvPr id="105" name="Google Shape;105;p21"/>
          <p:cNvSpPr/>
          <p:nvPr/>
        </p:nvSpPr>
        <p:spPr>
          <a:xfrm>
            <a:off x="1716488" y="2145500"/>
            <a:ext cx="1355100" cy="175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Find mean images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Find deviation and centered image</a:t>
            </a:r>
            <a:endParaRPr>
              <a:latin typeface="Times New Roman"/>
              <a:ea typeface="Times New Roman"/>
              <a:cs typeface="Times New Roman"/>
              <a:sym typeface="Times New Roman"/>
            </a:endParaRPr>
          </a:p>
        </p:txBody>
      </p:sp>
      <p:sp>
        <p:nvSpPr>
          <p:cNvPr id="106" name="Google Shape;106;p21"/>
          <p:cNvSpPr/>
          <p:nvPr/>
        </p:nvSpPr>
        <p:spPr>
          <a:xfrm>
            <a:off x="3354550" y="2020350"/>
            <a:ext cx="1398000" cy="170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Compute Eigenfaces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(eigenvectors of covariance matrix)</a:t>
            </a:r>
            <a:endParaRPr>
              <a:latin typeface="Times New Roman"/>
              <a:ea typeface="Times New Roman"/>
              <a:cs typeface="Times New Roman"/>
              <a:sym typeface="Times New Roman"/>
            </a:endParaRPr>
          </a:p>
        </p:txBody>
      </p:sp>
      <p:sp>
        <p:nvSpPr>
          <p:cNvPr id="107" name="Google Shape;107;p21"/>
          <p:cNvSpPr/>
          <p:nvPr/>
        </p:nvSpPr>
        <p:spPr>
          <a:xfrm>
            <a:off x="5112263" y="2156513"/>
            <a:ext cx="1216500" cy="15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Testing Face image onto</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face space</a:t>
            </a:r>
            <a:endParaRPr>
              <a:latin typeface="Times New Roman"/>
              <a:ea typeface="Times New Roman"/>
              <a:cs typeface="Times New Roman"/>
              <a:sym typeface="Times New Roman"/>
            </a:endParaRPr>
          </a:p>
        </p:txBody>
      </p:sp>
      <p:sp>
        <p:nvSpPr>
          <p:cNvPr id="108" name="Google Shape;108;p21"/>
          <p:cNvSpPr/>
          <p:nvPr/>
        </p:nvSpPr>
        <p:spPr>
          <a:xfrm>
            <a:off x="6542863" y="2311550"/>
            <a:ext cx="1155600" cy="15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Get its Eigenface Components</a:t>
            </a:r>
            <a:endParaRPr>
              <a:latin typeface="Times New Roman"/>
              <a:ea typeface="Times New Roman"/>
              <a:cs typeface="Times New Roman"/>
              <a:sym typeface="Times New Roman"/>
            </a:endParaRPr>
          </a:p>
        </p:txBody>
      </p:sp>
      <p:sp>
        <p:nvSpPr>
          <p:cNvPr id="109" name="Google Shape;109;p21"/>
          <p:cNvSpPr/>
          <p:nvPr/>
        </p:nvSpPr>
        <p:spPr>
          <a:xfrm>
            <a:off x="7967775" y="1933700"/>
            <a:ext cx="1155600" cy="188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Calculate Euclidean</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Distance between input face image and training samples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0" name="Google Shape;110;p21"/>
          <p:cNvSpPr/>
          <p:nvPr/>
        </p:nvSpPr>
        <p:spPr>
          <a:xfrm>
            <a:off x="3120763" y="2733775"/>
            <a:ext cx="162000" cy="22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4824350" y="2834550"/>
            <a:ext cx="193500" cy="15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6369213" y="2773525"/>
            <a:ext cx="247200" cy="14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7752125" y="2651775"/>
            <a:ext cx="162000" cy="22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1504425" y="2757438"/>
            <a:ext cx="162000" cy="22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21"/>
          <p:cNvCxnSpPr/>
          <p:nvPr/>
        </p:nvCxnSpPr>
        <p:spPr>
          <a:xfrm>
            <a:off x="294975" y="4606450"/>
            <a:ext cx="4332300" cy="9300"/>
          </a:xfrm>
          <a:prstGeom prst="straightConnector1">
            <a:avLst/>
          </a:prstGeom>
          <a:noFill/>
          <a:ln cap="flat" cmpd="sng" w="9525">
            <a:solidFill>
              <a:srgbClr val="FFFFFF"/>
            </a:solidFill>
            <a:prstDash val="solid"/>
            <a:round/>
            <a:headEnd len="med" w="med" type="none"/>
            <a:tailEnd len="med" w="med" type="none"/>
          </a:ln>
        </p:spPr>
      </p:cxnSp>
      <p:cxnSp>
        <p:nvCxnSpPr>
          <p:cNvPr id="116" name="Google Shape;116;p21"/>
          <p:cNvCxnSpPr/>
          <p:nvPr/>
        </p:nvCxnSpPr>
        <p:spPr>
          <a:xfrm>
            <a:off x="5125075" y="4629275"/>
            <a:ext cx="3777600" cy="36900"/>
          </a:xfrm>
          <a:prstGeom prst="straightConnector1">
            <a:avLst/>
          </a:prstGeom>
          <a:noFill/>
          <a:ln cap="flat" cmpd="sng" w="9525">
            <a:solidFill>
              <a:srgbClr val="FFFFFF"/>
            </a:solidFill>
            <a:prstDash val="solid"/>
            <a:round/>
            <a:headEnd len="med" w="med" type="none"/>
            <a:tailEnd len="med" w="med" type="none"/>
          </a:ln>
        </p:spPr>
      </p:cxnSp>
      <p:cxnSp>
        <p:nvCxnSpPr>
          <p:cNvPr id="117" name="Google Shape;117;p21"/>
          <p:cNvCxnSpPr/>
          <p:nvPr/>
        </p:nvCxnSpPr>
        <p:spPr>
          <a:xfrm>
            <a:off x="294975" y="4379100"/>
            <a:ext cx="27600" cy="184500"/>
          </a:xfrm>
          <a:prstGeom prst="straightConnector1">
            <a:avLst/>
          </a:prstGeom>
          <a:noFill/>
          <a:ln cap="flat" cmpd="sng" w="9525">
            <a:solidFill>
              <a:srgbClr val="FFFFFF"/>
            </a:solidFill>
            <a:prstDash val="solid"/>
            <a:round/>
            <a:headEnd len="med" w="med" type="none"/>
            <a:tailEnd len="med" w="med" type="none"/>
          </a:ln>
        </p:spPr>
      </p:cxnSp>
      <p:cxnSp>
        <p:nvCxnSpPr>
          <p:cNvPr id="118" name="Google Shape;118;p21"/>
          <p:cNvCxnSpPr/>
          <p:nvPr/>
        </p:nvCxnSpPr>
        <p:spPr>
          <a:xfrm flipH="1">
            <a:off x="4627275" y="4379100"/>
            <a:ext cx="83100" cy="184500"/>
          </a:xfrm>
          <a:prstGeom prst="straightConnector1">
            <a:avLst/>
          </a:prstGeom>
          <a:noFill/>
          <a:ln cap="flat" cmpd="sng" w="9525">
            <a:solidFill>
              <a:srgbClr val="FFFFFF"/>
            </a:solidFill>
            <a:prstDash val="solid"/>
            <a:round/>
            <a:headEnd len="med" w="med" type="none"/>
            <a:tailEnd len="med" w="med" type="none"/>
          </a:ln>
        </p:spPr>
      </p:cxnSp>
      <p:cxnSp>
        <p:nvCxnSpPr>
          <p:cNvPr id="119" name="Google Shape;119;p21"/>
          <p:cNvCxnSpPr/>
          <p:nvPr/>
        </p:nvCxnSpPr>
        <p:spPr>
          <a:xfrm>
            <a:off x="5023675" y="4379100"/>
            <a:ext cx="101400" cy="239700"/>
          </a:xfrm>
          <a:prstGeom prst="straightConnector1">
            <a:avLst/>
          </a:prstGeom>
          <a:noFill/>
          <a:ln cap="flat" cmpd="sng" w="9525">
            <a:solidFill>
              <a:srgbClr val="FFFFFF"/>
            </a:solidFill>
            <a:prstDash val="solid"/>
            <a:round/>
            <a:headEnd len="med" w="med" type="none"/>
            <a:tailEnd len="med" w="med" type="none"/>
          </a:ln>
        </p:spPr>
      </p:cxnSp>
      <p:cxnSp>
        <p:nvCxnSpPr>
          <p:cNvPr id="120" name="Google Shape;120;p21"/>
          <p:cNvCxnSpPr/>
          <p:nvPr/>
        </p:nvCxnSpPr>
        <p:spPr>
          <a:xfrm flipH="1">
            <a:off x="8902675" y="4454075"/>
            <a:ext cx="147600" cy="212100"/>
          </a:xfrm>
          <a:prstGeom prst="straightConnector1">
            <a:avLst/>
          </a:prstGeom>
          <a:noFill/>
          <a:ln cap="flat" cmpd="sng" w="9525">
            <a:solidFill>
              <a:srgbClr val="FFFFFF"/>
            </a:solidFill>
            <a:prstDash val="solid"/>
            <a:round/>
            <a:headEnd len="med" w="med" type="none"/>
            <a:tailEnd len="med" w="med" type="none"/>
          </a:ln>
        </p:spPr>
      </p:cxnSp>
      <p:sp>
        <p:nvSpPr>
          <p:cNvPr id="121" name="Google Shape;121;p21"/>
          <p:cNvSpPr txBox="1"/>
          <p:nvPr/>
        </p:nvSpPr>
        <p:spPr>
          <a:xfrm>
            <a:off x="859250" y="4248050"/>
            <a:ext cx="30696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latin typeface="Times New Roman"/>
                <a:ea typeface="Times New Roman"/>
                <a:cs typeface="Times New Roman"/>
                <a:sym typeface="Times New Roman"/>
              </a:rPr>
              <a:t>Initialise Face Recognition System</a:t>
            </a:r>
            <a:endParaRPr>
              <a:solidFill>
                <a:srgbClr val="EFEFEF"/>
              </a:solidFill>
              <a:latin typeface="Times New Roman"/>
              <a:ea typeface="Times New Roman"/>
              <a:cs typeface="Times New Roman"/>
              <a:sym typeface="Times New Roman"/>
            </a:endParaRPr>
          </a:p>
        </p:txBody>
      </p:sp>
      <p:sp>
        <p:nvSpPr>
          <p:cNvPr id="122" name="Google Shape;122;p21"/>
          <p:cNvSpPr txBox="1"/>
          <p:nvPr/>
        </p:nvSpPr>
        <p:spPr>
          <a:xfrm>
            <a:off x="5343275" y="4335949"/>
            <a:ext cx="30696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Times New Roman"/>
                <a:ea typeface="Times New Roman"/>
                <a:cs typeface="Times New Roman"/>
                <a:sym typeface="Times New Roman"/>
              </a:rPr>
              <a:t>Recognise Unknown Face Images</a:t>
            </a:r>
            <a:endParaRPr>
              <a:solidFill>
                <a:srgbClr val="F3F3F3"/>
              </a:solidFill>
              <a:latin typeface="Times New Roman"/>
              <a:ea typeface="Times New Roman"/>
              <a:cs typeface="Times New Roman"/>
              <a:sym typeface="Times New Roman"/>
            </a:endParaRPr>
          </a:p>
        </p:txBody>
      </p:sp>
      <p:sp>
        <p:nvSpPr>
          <p:cNvPr id="123" name="Google Shape;123;p21"/>
          <p:cNvSpPr/>
          <p:nvPr/>
        </p:nvSpPr>
        <p:spPr>
          <a:xfrm>
            <a:off x="294975" y="913550"/>
            <a:ext cx="1216500" cy="88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Face Detection from camera</a:t>
            </a:r>
            <a:endParaRPr>
              <a:latin typeface="Times New Roman"/>
              <a:ea typeface="Times New Roman"/>
              <a:cs typeface="Times New Roman"/>
              <a:sym typeface="Times New Roman"/>
            </a:endParaRPr>
          </a:p>
        </p:txBody>
      </p:sp>
      <p:sp>
        <p:nvSpPr>
          <p:cNvPr id="124" name="Google Shape;124;p21"/>
          <p:cNvSpPr/>
          <p:nvPr/>
        </p:nvSpPr>
        <p:spPr>
          <a:xfrm>
            <a:off x="731950" y="1859575"/>
            <a:ext cx="162000" cy="21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7914125" y="831575"/>
            <a:ext cx="1065000" cy="80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Output Image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6" name="Google Shape;126;p21"/>
          <p:cNvSpPr/>
          <p:nvPr/>
        </p:nvSpPr>
        <p:spPr>
          <a:xfrm>
            <a:off x="8349875" y="1712638"/>
            <a:ext cx="193500" cy="147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