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307" r:id="rId18"/>
    <p:sldId id="272" r:id="rId19"/>
    <p:sldId id="273" r:id="rId20"/>
    <p:sldId id="308" r:id="rId21"/>
    <p:sldId id="306" r:id="rId22"/>
    <p:sldId id="309" r:id="rId23"/>
    <p:sldId id="275" r:id="rId24"/>
    <p:sldId id="276" r:id="rId25"/>
    <p:sldId id="310" r:id="rId26"/>
    <p:sldId id="277" r:id="rId27"/>
    <p:sldId id="311" r:id="rId28"/>
    <p:sldId id="278" r:id="rId29"/>
    <p:sldId id="279" r:id="rId30"/>
    <p:sldId id="280" r:id="rId31"/>
    <p:sldId id="281" r:id="rId32"/>
    <p:sldId id="282" r:id="rId33"/>
    <p:sldId id="283" r:id="rId34"/>
    <p:sldId id="312" r:id="rId35"/>
    <p:sldId id="284" r:id="rId36"/>
    <p:sldId id="285" r:id="rId37"/>
    <p:sldId id="313" r:id="rId38"/>
    <p:sldId id="286" r:id="rId39"/>
    <p:sldId id="314" r:id="rId40"/>
    <p:sldId id="287" r:id="rId41"/>
    <p:sldId id="315" r:id="rId42"/>
    <p:sldId id="288" r:id="rId43"/>
    <p:sldId id="316" r:id="rId44"/>
    <p:sldId id="289" r:id="rId45"/>
    <p:sldId id="318" r:id="rId46"/>
    <p:sldId id="290" r:id="rId47"/>
    <p:sldId id="317" r:id="rId48"/>
    <p:sldId id="291" r:id="rId49"/>
    <p:sldId id="319" r:id="rId50"/>
    <p:sldId id="292" r:id="rId51"/>
    <p:sldId id="320" r:id="rId52"/>
    <p:sldId id="293" r:id="rId53"/>
    <p:sldId id="321" r:id="rId54"/>
    <p:sldId id="294" r:id="rId55"/>
    <p:sldId id="295" r:id="rId56"/>
    <p:sldId id="296" r:id="rId57"/>
    <p:sldId id="297" r:id="rId58"/>
    <p:sldId id="298" r:id="rId59"/>
    <p:sldId id="299" r:id="rId60"/>
    <p:sldId id="300" r:id="rId61"/>
    <p:sldId id="301" r:id="rId62"/>
    <p:sldId id="302" r:id="rId63"/>
    <p:sldId id="303" r:id="rId64"/>
    <p:sldId id="304" r:id="rId65"/>
    <p:sldId id="305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8B125C"/>
    <a:srgbClr val="000000"/>
    <a:srgbClr val="FFFFFF"/>
    <a:srgbClr val="004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41" autoAdjust="0"/>
  </p:normalViewPr>
  <p:slideViewPr>
    <p:cSldViewPr snapToGrid="0">
      <p:cViewPr varScale="1">
        <p:scale>
          <a:sx n="75" d="100"/>
          <a:sy n="75" d="100"/>
        </p:scale>
        <p:origin x="1181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9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4EB-2F18-4CE9-B932-AEB62ECA0C33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7CD-E440-4CD5-891D-CCA53478FF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1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4EB-2F18-4CE9-B932-AEB62ECA0C33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7CD-E440-4CD5-891D-CCA53478FF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4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4EB-2F18-4CE9-B932-AEB62ECA0C33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7CD-E440-4CD5-891D-CCA53478FF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1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4EB-2F18-4CE9-B932-AEB62ECA0C33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7CD-E440-4CD5-891D-CCA53478FF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0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4EB-2F18-4CE9-B932-AEB62ECA0C33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7CD-E440-4CD5-891D-CCA53478FF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29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4EB-2F18-4CE9-B932-AEB62ECA0C33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7CD-E440-4CD5-891D-CCA53478FF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1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4EB-2F18-4CE9-B932-AEB62ECA0C33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7CD-E440-4CD5-891D-CCA53478FF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5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4EB-2F18-4CE9-B932-AEB62ECA0C33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7CD-E440-4CD5-891D-CCA53478FF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2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4EB-2F18-4CE9-B932-AEB62ECA0C33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7CD-E440-4CD5-891D-CCA53478FF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9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4EB-2F18-4CE9-B932-AEB62ECA0C33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7CD-E440-4CD5-891D-CCA53478FF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9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4EB-2F18-4CE9-B932-AEB62ECA0C33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7CD-E440-4CD5-891D-CCA53478FF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0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DB514EB-2F18-4CE9-B932-AEB62ECA0C33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40407CD-E440-4CD5-891D-CCA53478FF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03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0EF210-6D45-A8F5-75F9-162BAB2E7D92}"/>
              </a:ext>
            </a:extLst>
          </p:cNvPr>
          <p:cNvSpPr txBox="1"/>
          <p:nvPr/>
        </p:nvSpPr>
        <p:spPr>
          <a:xfrm>
            <a:off x="1068657" y="2135231"/>
            <a:ext cx="4232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Poppins" panose="00000500000000000000" pitchFamily="2" charset="0"/>
                <a:ea typeface="ADLaM Display" panose="02010000000000000000" pitchFamily="2" charset="0"/>
                <a:cs typeface="Poppins" panose="00000500000000000000" pitchFamily="2" charset="0"/>
              </a:rPr>
              <a:t>Introduction 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D5CDE-7057-80C4-3A5E-89B64594F367}"/>
              </a:ext>
            </a:extLst>
          </p:cNvPr>
          <p:cNvSpPr txBox="1"/>
          <p:nvPr/>
        </p:nvSpPr>
        <p:spPr>
          <a:xfrm>
            <a:off x="1068657" y="2781562"/>
            <a:ext cx="83963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latin typeface="Poppins" panose="00000500000000000000" pitchFamily="2" charset="0"/>
                <a:cs typeface="Poppins" panose="00000500000000000000" pitchFamily="2" charset="0"/>
              </a:rPr>
              <a:t>Databases with SQL</a:t>
            </a:r>
            <a:endParaRPr lang="en-US" sz="6000" b="1" dirty="0">
              <a:latin typeface="Poppins" panose="00000500000000000000" pitchFamily="2" charset="0"/>
              <a:ea typeface="ADLaM Display" panose="0201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9D17C-55CC-49FB-3518-630CA6ECBA01}"/>
              </a:ext>
            </a:extLst>
          </p:cNvPr>
          <p:cNvSpPr txBox="1"/>
          <p:nvPr/>
        </p:nvSpPr>
        <p:spPr>
          <a:xfrm>
            <a:off x="1068657" y="4151168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Querying </a:t>
            </a:r>
          </a:p>
        </p:txBody>
      </p:sp>
    </p:spTree>
    <p:extLst>
      <p:ext uri="{BB962C8B-B14F-4D97-AF65-F5344CB8AC3E}">
        <p14:creationId xmlns:p14="http://schemas.microsoft.com/office/powerpoint/2010/main" val="3513592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7CC76E-B9BE-ECAE-CB2F-E579CE609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66" y="1071880"/>
            <a:ext cx="3708604" cy="471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9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682E2-4E56-2D0E-3C1D-C34878A93F74}"/>
              </a:ext>
            </a:extLst>
          </p:cNvPr>
          <p:cNvSpPr txBox="1"/>
          <p:nvPr/>
        </p:nvSpPr>
        <p:spPr>
          <a:xfrm>
            <a:off x="1140568" y="1908166"/>
            <a:ext cx="6094378" cy="3041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/>
              <a:t>Visual Studio Code 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SQLite 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417817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682E2-4E56-2D0E-3C1D-C34878A93F74}"/>
              </a:ext>
            </a:extLst>
          </p:cNvPr>
          <p:cNvSpPr txBox="1"/>
          <p:nvPr/>
        </p:nvSpPr>
        <p:spPr>
          <a:xfrm>
            <a:off x="1140568" y="1908166"/>
            <a:ext cx="6094378" cy="3041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/>
              <a:t>VS Code 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SQLite 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2940840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344C82-04AF-A124-BC75-BF8A84C1A742}"/>
              </a:ext>
            </a:extLst>
          </p:cNvPr>
          <p:cNvSpPr/>
          <p:nvPr/>
        </p:nvSpPr>
        <p:spPr>
          <a:xfrm>
            <a:off x="865763" y="856034"/>
            <a:ext cx="2704288" cy="4766559"/>
          </a:xfrm>
          <a:prstGeom prst="roundRect">
            <a:avLst>
              <a:gd name="adj" fmla="val 148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93388B-BA0A-BB7E-10DF-DB238C0655FD}"/>
              </a:ext>
            </a:extLst>
          </p:cNvPr>
          <p:cNvSpPr/>
          <p:nvPr/>
        </p:nvSpPr>
        <p:spPr>
          <a:xfrm>
            <a:off x="1181912" y="1235407"/>
            <a:ext cx="643082" cy="643082"/>
          </a:xfrm>
          <a:prstGeom prst="roundRect">
            <a:avLst/>
          </a:prstGeom>
          <a:solidFill>
            <a:srgbClr val="004C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2B98E0-EF14-44D7-E96D-3A17760587CC}"/>
              </a:ext>
            </a:extLst>
          </p:cNvPr>
          <p:cNvSpPr/>
          <p:nvPr/>
        </p:nvSpPr>
        <p:spPr>
          <a:xfrm>
            <a:off x="1913390" y="1235407"/>
            <a:ext cx="643082" cy="643082"/>
          </a:xfrm>
          <a:prstGeom prst="roundRect">
            <a:avLst/>
          </a:prstGeom>
          <a:solidFill>
            <a:srgbClr val="8B1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2E964D-2D4E-643A-E1CC-81EBF9574044}"/>
              </a:ext>
            </a:extLst>
          </p:cNvPr>
          <p:cNvSpPr/>
          <p:nvPr/>
        </p:nvSpPr>
        <p:spPr>
          <a:xfrm>
            <a:off x="2644868" y="1235407"/>
            <a:ext cx="643082" cy="6430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7810738-D30E-C012-C80F-0846E847B39C}"/>
              </a:ext>
            </a:extLst>
          </p:cNvPr>
          <p:cNvSpPr/>
          <p:nvPr/>
        </p:nvSpPr>
        <p:spPr>
          <a:xfrm>
            <a:off x="1181912" y="1936321"/>
            <a:ext cx="643082" cy="643082"/>
          </a:xfrm>
          <a:prstGeom prst="roundRect">
            <a:avLst/>
          </a:prstGeom>
          <a:solidFill>
            <a:srgbClr val="8B1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DAD0C8-B5D6-36B8-3ABD-8F6EA843B177}"/>
              </a:ext>
            </a:extLst>
          </p:cNvPr>
          <p:cNvSpPr/>
          <p:nvPr/>
        </p:nvSpPr>
        <p:spPr>
          <a:xfrm>
            <a:off x="1913390" y="1936321"/>
            <a:ext cx="643082" cy="643082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10EA50-6DFA-942B-31B3-67C678EFF0E7}"/>
              </a:ext>
            </a:extLst>
          </p:cNvPr>
          <p:cNvSpPr/>
          <p:nvPr/>
        </p:nvSpPr>
        <p:spPr>
          <a:xfrm>
            <a:off x="2644868" y="1936321"/>
            <a:ext cx="643082" cy="643082"/>
          </a:xfrm>
          <a:prstGeom prst="roundRect">
            <a:avLst/>
          </a:prstGeom>
          <a:solidFill>
            <a:srgbClr val="004C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48DA84-0B1C-11FD-8A6E-575095CCCB57}"/>
              </a:ext>
            </a:extLst>
          </p:cNvPr>
          <p:cNvSpPr/>
          <p:nvPr/>
        </p:nvSpPr>
        <p:spPr>
          <a:xfrm>
            <a:off x="1181912" y="2637235"/>
            <a:ext cx="643082" cy="643082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7EF5CD-3038-78BA-09FA-B28CE4ABF8FD}"/>
              </a:ext>
            </a:extLst>
          </p:cNvPr>
          <p:cNvSpPr txBox="1"/>
          <p:nvPr/>
        </p:nvSpPr>
        <p:spPr>
          <a:xfrm>
            <a:off x="3886200" y="2453605"/>
            <a:ext cx="2628089" cy="10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latin typeface="Poppins" panose="00000500000000000000" pitchFamily="2" charset="0"/>
                <a:cs typeface="Poppins" panose="00000500000000000000" pitchFamily="2" charset="0"/>
              </a:rPr>
              <a:t>Phones</a:t>
            </a:r>
          </a:p>
        </p:txBody>
      </p:sp>
    </p:spTree>
    <p:extLst>
      <p:ext uri="{BB962C8B-B14F-4D97-AF65-F5344CB8AC3E}">
        <p14:creationId xmlns:p14="http://schemas.microsoft.com/office/powerpoint/2010/main" val="681628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344C82-04AF-A124-BC75-BF8A84C1A742}"/>
              </a:ext>
            </a:extLst>
          </p:cNvPr>
          <p:cNvSpPr/>
          <p:nvPr/>
        </p:nvSpPr>
        <p:spPr>
          <a:xfrm>
            <a:off x="865762" y="1418144"/>
            <a:ext cx="5807411" cy="4204450"/>
          </a:xfrm>
          <a:prstGeom prst="roundRect">
            <a:avLst>
              <a:gd name="adj" fmla="val 718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93388B-BA0A-BB7E-10DF-DB238C0655FD}"/>
              </a:ext>
            </a:extLst>
          </p:cNvPr>
          <p:cNvSpPr/>
          <p:nvPr/>
        </p:nvSpPr>
        <p:spPr>
          <a:xfrm>
            <a:off x="5779622" y="4796775"/>
            <a:ext cx="643082" cy="643082"/>
          </a:xfrm>
          <a:prstGeom prst="roundRect">
            <a:avLst/>
          </a:prstGeom>
          <a:solidFill>
            <a:srgbClr val="004C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2B98E0-EF14-44D7-E96D-3A17760587CC}"/>
              </a:ext>
            </a:extLst>
          </p:cNvPr>
          <p:cNvSpPr/>
          <p:nvPr/>
        </p:nvSpPr>
        <p:spPr>
          <a:xfrm>
            <a:off x="3466572" y="4796775"/>
            <a:ext cx="643082" cy="643082"/>
          </a:xfrm>
          <a:prstGeom prst="roundRect">
            <a:avLst/>
          </a:prstGeom>
          <a:solidFill>
            <a:srgbClr val="8B1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2E964D-2D4E-643A-E1CC-81EBF9574044}"/>
              </a:ext>
            </a:extLst>
          </p:cNvPr>
          <p:cNvSpPr/>
          <p:nvPr/>
        </p:nvSpPr>
        <p:spPr>
          <a:xfrm>
            <a:off x="1153521" y="4796775"/>
            <a:ext cx="643082" cy="6430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7810738-D30E-C012-C80F-0846E847B39C}"/>
              </a:ext>
            </a:extLst>
          </p:cNvPr>
          <p:cNvSpPr/>
          <p:nvPr/>
        </p:nvSpPr>
        <p:spPr>
          <a:xfrm>
            <a:off x="5008606" y="4796775"/>
            <a:ext cx="643082" cy="643082"/>
          </a:xfrm>
          <a:prstGeom prst="roundRect">
            <a:avLst/>
          </a:prstGeom>
          <a:solidFill>
            <a:srgbClr val="8B1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DAD0C8-B5D6-36B8-3ABD-8F6EA843B177}"/>
              </a:ext>
            </a:extLst>
          </p:cNvPr>
          <p:cNvSpPr/>
          <p:nvPr/>
        </p:nvSpPr>
        <p:spPr>
          <a:xfrm>
            <a:off x="2695555" y="4796775"/>
            <a:ext cx="643082" cy="643082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10EA50-6DFA-942B-31B3-67C678EFF0E7}"/>
              </a:ext>
            </a:extLst>
          </p:cNvPr>
          <p:cNvSpPr/>
          <p:nvPr/>
        </p:nvSpPr>
        <p:spPr>
          <a:xfrm>
            <a:off x="1924538" y="4796775"/>
            <a:ext cx="643082" cy="643082"/>
          </a:xfrm>
          <a:prstGeom prst="roundRect">
            <a:avLst/>
          </a:prstGeom>
          <a:solidFill>
            <a:srgbClr val="004C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48DA84-0B1C-11FD-8A6E-575095CCCB57}"/>
              </a:ext>
            </a:extLst>
          </p:cNvPr>
          <p:cNvSpPr/>
          <p:nvPr/>
        </p:nvSpPr>
        <p:spPr>
          <a:xfrm>
            <a:off x="4237589" y="4796775"/>
            <a:ext cx="643082" cy="643082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7EF5CD-3038-78BA-09FA-B28CE4ABF8FD}"/>
              </a:ext>
            </a:extLst>
          </p:cNvPr>
          <p:cNvSpPr txBox="1"/>
          <p:nvPr/>
        </p:nvSpPr>
        <p:spPr>
          <a:xfrm>
            <a:off x="7427068" y="2759127"/>
            <a:ext cx="2628089" cy="10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latin typeface="Poppins" panose="00000500000000000000" pitchFamily="2" charset="0"/>
                <a:cs typeface="Poppins" panose="00000500000000000000" pitchFamily="2" charset="0"/>
              </a:rPr>
              <a:t>Desktop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CA9EF74-A3B9-433F-645D-AD64B27540F1}"/>
              </a:ext>
            </a:extLst>
          </p:cNvPr>
          <p:cNvSpPr/>
          <p:nvPr/>
        </p:nvSpPr>
        <p:spPr>
          <a:xfrm>
            <a:off x="1153521" y="1691046"/>
            <a:ext cx="3629122" cy="2598852"/>
          </a:xfrm>
          <a:prstGeom prst="roundRect">
            <a:avLst>
              <a:gd name="adj" fmla="val 1067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23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344C82-04AF-A124-BC75-BF8A84C1A742}"/>
              </a:ext>
            </a:extLst>
          </p:cNvPr>
          <p:cNvSpPr/>
          <p:nvPr/>
        </p:nvSpPr>
        <p:spPr>
          <a:xfrm>
            <a:off x="865762" y="1418144"/>
            <a:ext cx="5807411" cy="4204450"/>
          </a:xfrm>
          <a:prstGeom prst="roundRect">
            <a:avLst>
              <a:gd name="adj" fmla="val 718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10EA50-6DFA-942B-31B3-67C678EFF0E7}"/>
              </a:ext>
            </a:extLst>
          </p:cNvPr>
          <p:cNvSpPr/>
          <p:nvPr/>
        </p:nvSpPr>
        <p:spPr>
          <a:xfrm>
            <a:off x="1153520" y="2228671"/>
            <a:ext cx="3204471" cy="1458112"/>
          </a:xfrm>
          <a:prstGeom prst="roundRect">
            <a:avLst>
              <a:gd name="adj" fmla="val 7994"/>
            </a:avLst>
          </a:prstGeom>
          <a:solidFill>
            <a:srgbClr val="004C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48DA84-0B1C-11FD-8A6E-575095CCCB57}"/>
              </a:ext>
            </a:extLst>
          </p:cNvPr>
          <p:cNvSpPr/>
          <p:nvPr/>
        </p:nvSpPr>
        <p:spPr>
          <a:xfrm>
            <a:off x="4474723" y="2231958"/>
            <a:ext cx="1964988" cy="3059889"/>
          </a:xfrm>
          <a:prstGeom prst="roundRect">
            <a:avLst>
              <a:gd name="adj" fmla="val 4786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7EF5CD-3038-78BA-09FA-B28CE4ABF8FD}"/>
              </a:ext>
            </a:extLst>
          </p:cNvPr>
          <p:cNvSpPr txBox="1"/>
          <p:nvPr/>
        </p:nvSpPr>
        <p:spPr>
          <a:xfrm>
            <a:off x="7427068" y="2759127"/>
            <a:ext cx="2628089" cy="10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latin typeface="Poppins" panose="00000500000000000000" pitchFamily="2" charset="0"/>
                <a:cs typeface="Poppins" panose="00000500000000000000" pitchFamily="2" charset="0"/>
              </a:rPr>
              <a:t>Website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CA9EF74-A3B9-433F-645D-AD64B27540F1}"/>
              </a:ext>
            </a:extLst>
          </p:cNvPr>
          <p:cNvSpPr/>
          <p:nvPr/>
        </p:nvSpPr>
        <p:spPr>
          <a:xfrm>
            <a:off x="1153521" y="1691046"/>
            <a:ext cx="5286190" cy="449039"/>
          </a:xfrm>
          <a:prstGeom prst="roundRect">
            <a:avLst>
              <a:gd name="adj" fmla="val 1067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050DEF-3555-3FE5-D75E-3B6D87819294}"/>
              </a:ext>
            </a:extLst>
          </p:cNvPr>
          <p:cNvSpPr/>
          <p:nvPr/>
        </p:nvSpPr>
        <p:spPr>
          <a:xfrm>
            <a:off x="1153520" y="3833735"/>
            <a:ext cx="3204471" cy="1458112"/>
          </a:xfrm>
          <a:prstGeom prst="roundRect">
            <a:avLst>
              <a:gd name="adj" fmla="val 7994"/>
            </a:avLst>
          </a:prstGeom>
          <a:solidFill>
            <a:srgbClr val="8B1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63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344848" y="3228945"/>
            <a:ext cx="3022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sqlite3 FILENAME </a:t>
            </a:r>
          </a:p>
        </p:txBody>
      </p:sp>
    </p:spTree>
    <p:extLst>
      <p:ext uri="{BB962C8B-B14F-4D97-AF65-F5344CB8AC3E}">
        <p14:creationId xmlns:p14="http://schemas.microsoft.com/office/powerpoint/2010/main" val="3064264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AE803D-C614-4CE8-775A-76E6E2C6CC47}"/>
              </a:ext>
            </a:extLst>
          </p:cNvPr>
          <p:cNvSpPr txBox="1"/>
          <p:nvPr/>
        </p:nvSpPr>
        <p:spPr>
          <a:xfrm>
            <a:off x="1361440" y="319816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sqlite3 </a:t>
            </a:r>
            <a:r>
              <a:rPr lang="en-US" sz="2400" b="0" dirty="0" err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longlist.db</a:t>
            </a:r>
            <a:endParaRPr lang="en-US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605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344848" y="3228945"/>
            <a:ext cx="50754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What data is in our database? </a:t>
            </a:r>
          </a:p>
        </p:txBody>
      </p:sp>
    </p:spTree>
    <p:extLst>
      <p:ext uri="{BB962C8B-B14F-4D97-AF65-F5344CB8AC3E}">
        <p14:creationId xmlns:p14="http://schemas.microsoft.com/office/powerpoint/2010/main" val="1843112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344848" y="3228945"/>
            <a:ext cx="50754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78874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C38BCE-C0D7-4A59-D8DA-1B8D1C4B7C1D}"/>
              </a:ext>
            </a:extLst>
          </p:cNvPr>
          <p:cNvSpPr txBox="1"/>
          <p:nvPr/>
        </p:nvSpPr>
        <p:spPr>
          <a:xfrm>
            <a:off x="1490763" y="2521059"/>
            <a:ext cx="745868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Database </a:t>
            </a:r>
          </a:p>
          <a:p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A collection of data organized for creating, reading, updating, and deleting</a:t>
            </a:r>
          </a:p>
        </p:txBody>
      </p:sp>
    </p:spTree>
    <p:extLst>
      <p:ext uri="{BB962C8B-B14F-4D97-AF65-F5344CB8AC3E}">
        <p14:creationId xmlns:p14="http://schemas.microsoft.com/office/powerpoint/2010/main" val="1754933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CCCC6D-1FE2-9F9E-7AC9-05828DB1137B}"/>
              </a:ext>
            </a:extLst>
          </p:cNvPr>
          <p:cNvSpPr txBox="1"/>
          <p:nvPr/>
        </p:nvSpPr>
        <p:spPr>
          <a:xfrm>
            <a:off x="1259840" y="2413337"/>
            <a:ext cx="75082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"translator"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05372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344848" y="3228945"/>
            <a:ext cx="50754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LIMIT</a:t>
            </a:r>
          </a:p>
        </p:txBody>
      </p:sp>
    </p:spTree>
    <p:extLst>
      <p:ext uri="{BB962C8B-B14F-4D97-AF65-F5344CB8AC3E}">
        <p14:creationId xmlns:p14="http://schemas.microsoft.com/office/powerpoint/2010/main" val="258060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085E12-68F8-B674-CD1B-40BDAFF4A352}"/>
              </a:ext>
            </a:extLst>
          </p:cNvPr>
          <p:cNvSpPr txBox="1"/>
          <p:nvPr/>
        </p:nvSpPr>
        <p:spPr>
          <a:xfrm>
            <a:off x="955040" y="2967335"/>
            <a:ext cx="7142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LIMIT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LIMIT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48776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344848" y="3228945"/>
            <a:ext cx="50754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2877568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189205" y="2324082"/>
            <a:ext cx="5075407" cy="2209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=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!=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&lt;&gt;</a:t>
            </a:r>
          </a:p>
        </p:txBody>
      </p:sp>
    </p:spTree>
    <p:extLst>
      <p:ext uri="{BB962C8B-B14F-4D97-AF65-F5344CB8AC3E}">
        <p14:creationId xmlns:p14="http://schemas.microsoft.com/office/powerpoint/2010/main" val="3220720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63449C-5C28-D1CF-FEC0-429CD3705972}"/>
              </a:ext>
            </a:extLst>
          </p:cNvPr>
          <p:cNvSpPr txBox="1"/>
          <p:nvPr/>
        </p:nvSpPr>
        <p:spPr>
          <a:xfrm>
            <a:off x="1310640" y="1859339"/>
            <a:ext cx="5811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"year"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2023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'Fernanda Melchor'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"format"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"format"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!=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'hardcover'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"format"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"format"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&lt;&gt;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'hardcover'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00093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344848" y="3228945"/>
            <a:ext cx="50754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3018150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EBF5EB-F454-6829-329B-727D668C1B6E}"/>
              </a:ext>
            </a:extLst>
          </p:cNvPr>
          <p:cNvSpPr txBox="1"/>
          <p:nvPr/>
        </p:nvSpPr>
        <p:spPr>
          <a:xfrm>
            <a:off x="1879600" y="3105834"/>
            <a:ext cx="5537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"format"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"format"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'hardcover'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5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344848" y="3228945"/>
            <a:ext cx="50754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3768016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50FA4B-6301-13EC-0AD6-FCAB1E043B4A}"/>
              </a:ext>
            </a:extLst>
          </p:cNvPr>
          <p:cNvSpPr txBox="1"/>
          <p:nvPr/>
        </p:nvSpPr>
        <p:spPr>
          <a:xfrm>
            <a:off x="1325392" y="2679660"/>
            <a:ext cx="7828335" cy="1499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SELECT "title" FROM "longlist"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WHERE "author" = 'Fernanda Melchor’ ;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4FEDAE-DC99-BBFB-C419-95774914A95C}"/>
              </a:ext>
            </a:extLst>
          </p:cNvPr>
          <p:cNvCxnSpPr>
            <a:cxnSpLocks/>
          </p:cNvCxnSpPr>
          <p:nvPr/>
        </p:nvCxnSpPr>
        <p:spPr>
          <a:xfrm>
            <a:off x="1423278" y="3415665"/>
            <a:ext cx="1386597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FC6CF3-A382-35B2-B14E-6236C642DB5A}"/>
              </a:ext>
            </a:extLst>
          </p:cNvPr>
          <p:cNvCxnSpPr>
            <a:cxnSpLocks/>
          </p:cNvCxnSpPr>
          <p:nvPr/>
        </p:nvCxnSpPr>
        <p:spPr>
          <a:xfrm>
            <a:off x="1423278" y="4138295"/>
            <a:ext cx="1386597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24956F-DBCD-C44B-4C42-D975B0E3A838}"/>
              </a:ext>
            </a:extLst>
          </p:cNvPr>
          <p:cNvCxnSpPr>
            <a:cxnSpLocks/>
          </p:cNvCxnSpPr>
          <p:nvPr/>
        </p:nvCxnSpPr>
        <p:spPr>
          <a:xfrm>
            <a:off x="4003040" y="3415665"/>
            <a:ext cx="109728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257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37B49-2BB0-F9A6-F1EE-157EC3E7F303}"/>
              </a:ext>
            </a:extLst>
          </p:cNvPr>
          <p:cNvSpPr txBox="1"/>
          <p:nvPr/>
        </p:nvSpPr>
        <p:spPr>
          <a:xfrm>
            <a:off x="1490763" y="2705725"/>
            <a:ext cx="854818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Aptos Black" panose="020B0004020202020204" pitchFamily="34" charset="0"/>
                <a:cs typeface="Aharoni" panose="02010803020104030203" pitchFamily="2" charset="-79"/>
              </a:rPr>
              <a:t>Database Management System </a:t>
            </a:r>
          </a:p>
          <a:p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Software via which you can interact with a database. </a:t>
            </a:r>
          </a:p>
        </p:txBody>
      </p:sp>
    </p:spTree>
    <p:extLst>
      <p:ext uri="{BB962C8B-B14F-4D97-AF65-F5344CB8AC3E}">
        <p14:creationId xmlns:p14="http://schemas.microsoft.com/office/powerpoint/2010/main" val="3433237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50FA4B-6301-13EC-0AD6-FCAB1E043B4A}"/>
              </a:ext>
            </a:extLst>
          </p:cNvPr>
          <p:cNvSpPr txBox="1"/>
          <p:nvPr/>
        </p:nvSpPr>
        <p:spPr>
          <a:xfrm>
            <a:off x="1325392" y="2679660"/>
            <a:ext cx="7828335" cy="1499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SELECT "title" FROM "longlist"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WHERE "author" = 'Fernanda Melchor’ ;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4FEDAE-DC99-BBFB-C419-95774914A95C}"/>
              </a:ext>
            </a:extLst>
          </p:cNvPr>
          <p:cNvCxnSpPr>
            <a:cxnSpLocks/>
          </p:cNvCxnSpPr>
          <p:nvPr/>
        </p:nvCxnSpPr>
        <p:spPr>
          <a:xfrm>
            <a:off x="2918298" y="3415665"/>
            <a:ext cx="9144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FC6CF3-A382-35B2-B14E-6236C642DB5A}"/>
              </a:ext>
            </a:extLst>
          </p:cNvPr>
          <p:cNvCxnSpPr>
            <a:cxnSpLocks/>
          </p:cNvCxnSpPr>
          <p:nvPr/>
        </p:nvCxnSpPr>
        <p:spPr>
          <a:xfrm>
            <a:off x="2921338" y="4138295"/>
            <a:ext cx="1386597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24956F-DBCD-C44B-4C42-D975B0E3A838}"/>
              </a:ext>
            </a:extLst>
          </p:cNvPr>
          <p:cNvCxnSpPr>
            <a:cxnSpLocks/>
          </p:cNvCxnSpPr>
          <p:nvPr/>
        </p:nvCxnSpPr>
        <p:spPr>
          <a:xfrm>
            <a:off x="5282119" y="3415665"/>
            <a:ext cx="156615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418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50FA4B-6301-13EC-0AD6-FCAB1E043B4A}"/>
              </a:ext>
            </a:extLst>
          </p:cNvPr>
          <p:cNvSpPr txBox="1"/>
          <p:nvPr/>
        </p:nvSpPr>
        <p:spPr>
          <a:xfrm>
            <a:off x="1325392" y="2679660"/>
            <a:ext cx="7828335" cy="1499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SELECT "title" FROM "longlist"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WHERE "author" = 'Fernanda Melchor’ ;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FC6CF3-A382-35B2-B14E-6236C642DB5A}"/>
              </a:ext>
            </a:extLst>
          </p:cNvPr>
          <p:cNvCxnSpPr>
            <a:cxnSpLocks/>
          </p:cNvCxnSpPr>
          <p:nvPr/>
        </p:nvCxnSpPr>
        <p:spPr>
          <a:xfrm>
            <a:off x="5022513" y="4179558"/>
            <a:ext cx="3868568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188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344848" y="3228945"/>
            <a:ext cx="50754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179140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276754" y="2693414"/>
            <a:ext cx="5075407" cy="1471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IS NULL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IS NOT NULL</a:t>
            </a:r>
          </a:p>
        </p:txBody>
      </p:sp>
    </p:spTree>
    <p:extLst>
      <p:ext uri="{BB962C8B-B14F-4D97-AF65-F5344CB8AC3E}">
        <p14:creationId xmlns:p14="http://schemas.microsoft.com/office/powerpoint/2010/main" val="79343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FE647F-5984-AAAE-8562-8896F1CF7E50}"/>
              </a:ext>
            </a:extLst>
          </p:cNvPr>
          <p:cNvSpPr txBox="1"/>
          <p:nvPr/>
        </p:nvSpPr>
        <p:spPr>
          <a:xfrm>
            <a:off x="1910080" y="26903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"translator"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"translator"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"translator"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"translator"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IS NOT NULL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0015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344848" y="3228945"/>
            <a:ext cx="50754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LIKE</a:t>
            </a:r>
          </a:p>
        </p:txBody>
      </p:sp>
    </p:spTree>
    <p:extLst>
      <p:ext uri="{BB962C8B-B14F-4D97-AF65-F5344CB8AC3E}">
        <p14:creationId xmlns:p14="http://schemas.microsoft.com/office/powerpoint/2010/main" val="3225222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276754" y="2693414"/>
            <a:ext cx="5075407" cy="1471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%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89568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0125D1-3B54-96F4-2DDE-3B2E5FC26B73}"/>
              </a:ext>
            </a:extLst>
          </p:cNvPr>
          <p:cNvSpPr txBox="1"/>
          <p:nvPr/>
        </p:nvSpPr>
        <p:spPr>
          <a:xfrm>
            <a:off x="1473200" y="1859339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LIKE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'%love%'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LIKE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'The%'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LIKE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'The %’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569CD6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LIKE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P_re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837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305937" y="2324082"/>
            <a:ext cx="5075407" cy="2209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AND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OR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62131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BC510E-D833-794C-4723-DE246444D5C5}"/>
              </a:ext>
            </a:extLst>
          </p:cNvPr>
          <p:cNvSpPr txBox="1"/>
          <p:nvPr/>
        </p:nvSpPr>
        <p:spPr>
          <a:xfrm>
            <a:off x="1137920" y="2274838"/>
            <a:ext cx="96113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"year"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"year"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2022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"year"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2023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"year"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"year"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2022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"year"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2023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"format"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'hardcover'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"year"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"year"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2019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"year"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2020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"year"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2021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"year"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2022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8396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6885EC-6F2D-676A-DA58-06355DCADC50}"/>
              </a:ext>
            </a:extLst>
          </p:cNvPr>
          <p:cNvSpPr txBox="1"/>
          <p:nvPr/>
        </p:nvSpPr>
        <p:spPr>
          <a:xfrm>
            <a:off x="1023836" y="401505"/>
            <a:ext cx="6094378" cy="6054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MySQL </a:t>
            </a:r>
          </a:p>
          <a:p>
            <a:pPr>
              <a:lnSpc>
                <a:spcPct val="2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Oracle </a:t>
            </a:r>
          </a:p>
          <a:p>
            <a:pPr>
              <a:lnSpc>
                <a:spcPct val="2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PostgreSQL </a:t>
            </a:r>
          </a:p>
          <a:p>
            <a:pPr>
              <a:lnSpc>
                <a:spcPct val="2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SQLite </a:t>
            </a:r>
          </a:p>
          <a:p>
            <a:pPr>
              <a:lnSpc>
                <a:spcPct val="2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824978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315665" y="1954750"/>
            <a:ext cx="5075407" cy="294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&gt;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&lt;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&gt;=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&lt;=</a:t>
            </a:r>
          </a:p>
        </p:txBody>
      </p:sp>
    </p:spTree>
    <p:extLst>
      <p:ext uri="{BB962C8B-B14F-4D97-AF65-F5344CB8AC3E}">
        <p14:creationId xmlns:p14="http://schemas.microsoft.com/office/powerpoint/2010/main" val="29437417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3A10EC-0E44-B72B-BC55-D9DBA1D81003}"/>
              </a:ext>
            </a:extLst>
          </p:cNvPr>
          <p:cNvSpPr txBox="1"/>
          <p:nvPr/>
        </p:nvSpPr>
        <p:spPr>
          <a:xfrm>
            <a:off x="1838960" y="1859339"/>
            <a:ext cx="63093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"year"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"year"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&gt;=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2019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"year"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&lt;=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2022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"rating"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"rating"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&gt;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"rating"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"rating"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&gt;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"votes"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&gt;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"pages"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"pages"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300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34864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276754" y="2693414"/>
            <a:ext cx="5075407" cy="732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BETWEEN … AND … </a:t>
            </a:r>
          </a:p>
        </p:txBody>
      </p:sp>
    </p:spTree>
    <p:extLst>
      <p:ext uri="{BB962C8B-B14F-4D97-AF65-F5344CB8AC3E}">
        <p14:creationId xmlns:p14="http://schemas.microsoft.com/office/powerpoint/2010/main" val="2268089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301662-0687-8B2E-A258-2066FCDF951C}"/>
              </a:ext>
            </a:extLst>
          </p:cNvPr>
          <p:cNvSpPr txBox="1"/>
          <p:nvPr/>
        </p:nvSpPr>
        <p:spPr>
          <a:xfrm>
            <a:off x="1270000" y="2413337"/>
            <a:ext cx="90728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"year"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"year"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BETWEEN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2019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2022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569CD6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"published"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"published"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"published"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BETWEEN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'2022-05-01'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'2022-08-01'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108978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228116" y="3062842"/>
            <a:ext cx="5075407" cy="732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ORDER BY </a:t>
            </a:r>
          </a:p>
        </p:txBody>
      </p:sp>
    </p:spTree>
    <p:extLst>
      <p:ext uri="{BB962C8B-B14F-4D97-AF65-F5344CB8AC3E}">
        <p14:creationId xmlns:p14="http://schemas.microsoft.com/office/powerpoint/2010/main" val="26846048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514FD5-EFDA-8EB3-D212-961BA61EECCE}"/>
              </a:ext>
            </a:extLst>
          </p:cNvPr>
          <p:cNvSpPr txBox="1"/>
          <p:nvPr/>
        </p:nvSpPr>
        <p:spPr>
          <a:xfrm>
            <a:off x="2235200" y="3105834"/>
            <a:ext cx="6644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"rating"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ORDER BY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"rating"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LIMIT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932303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150294" y="2693414"/>
            <a:ext cx="5075407" cy="1471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ORDER BY … ASC 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ORDER BY … DESC</a:t>
            </a:r>
          </a:p>
        </p:txBody>
      </p:sp>
    </p:spTree>
    <p:extLst>
      <p:ext uri="{BB962C8B-B14F-4D97-AF65-F5344CB8AC3E}">
        <p14:creationId xmlns:p14="http://schemas.microsoft.com/office/powerpoint/2010/main" val="29215626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B8FFE6-B43B-5131-EDD8-34EB3F4AEF3D}"/>
              </a:ext>
            </a:extLst>
          </p:cNvPr>
          <p:cNvSpPr txBox="1"/>
          <p:nvPr/>
        </p:nvSpPr>
        <p:spPr>
          <a:xfrm>
            <a:off x="1635760" y="2274838"/>
            <a:ext cx="8351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"rating"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ORDER BY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"rating"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DESC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LIMIT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"rating"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"votes"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ORDER BY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"rating"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DESC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"votes"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DESC</a:t>
            </a:r>
            <a:r>
              <a:rPr lang="en-US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LIMIT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"rating"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"votes"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&gt;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10000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ORDER BY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"rating"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DESC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LIMIT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660657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007623" y="1146837"/>
            <a:ext cx="5075407" cy="456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COUNT </a:t>
            </a:r>
          </a:p>
          <a:p>
            <a:pPr>
              <a:lnSpc>
                <a:spcPct val="25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AVG </a:t>
            </a:r>
          </a:p>
          <a:p>
            <a:pPr>
              <a:lnSpc>
                <a:spcPct val="25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MIN </a:t>
            </a:r>
          </a:p>
          <a:p>
            <a:pPr>
              <a:lnSpc>
                <a:spcPct val="25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MAX </a:t>
            </a:r>
          </a:p>
          <a:p>
            <a:pPr>
              <a:lnSpc>
                <a:spcPct val="25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SUM </a:t>
            </a:r>
          </a:p>
        </p:txBody>
      </p:sp>
    </p:spTree>
    <p:extLst>
      <p:ext uri="{BB962C8B-B14F-4D97-AF65-F5344CB8AC3E}">
        <p14:creationId xmlns:p14="http://schemas.microsoft.com/office/powerpoint/2010/main" val="9111115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E61956-6285-E51B-A81D-1978F69BACD3}"/>
              </a:ext>
            </a:extLst>
          </p:cNvPr>
          <p:cNvSpPr txBox="1"/>
          <p:nvPr/>
        </p:nvSpPr>
        <p:spPr>
          <a:xfrm>
            <a:off x="1727200" y="1582340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AVG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"rating"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"rating"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MIN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"rating"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"votes"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6A9955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(*)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"translator"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"publisher"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2605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70933F-E3A0-7702-C087-0B3E56BD0558}"/>
              </a:ext>
            </a:extLst>
          </p:cNvPr>
          <p:cNvSpPr txBox="1"/>
          <p:nvPr/>
        </p:nvSpPr>
        <p:spPr>
          <a:xfrm>
            <a:off x="1286482" y="3013501"/>
            <a:ext cx="77018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A language via which you can create, read, update, and delete data in a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45377-3030-EB76-1504-7F7978A012E6}"/>
              </a:ext>
            </a:extLst>
          </p:cNvPr>
          <p:cNvSpPr txBox="1"/>
          <p:nvPr/>
        </p:nvSpPr>
        <p:spPr>
          <a:xfrm>
            <a:off x="1286482" y="1945934"/>
            <a:ext cx="6201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FFA80-52CA-965A-8A27-0EF7517FE51A}"/>
              </a:ext>
            </a:extLst>
          </p:cNvPr>
          <p:cNvSpPr txBox="1"/>
          <p:nvPr/>
        </p:nvSpPr>
        <p:spPr>
          <a:xfrm>
            <a:off x="1747047" y="1945934"/>
            <a:ext cx="6201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Q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4B481-7EA4-7759-C965-90BD1AAF301F}"/>
              </a:ext>
            </a:extLst>
          </p:cNvPr>
          <p:cNvSpPr txBox="1"/>
          <p:nvPr/>
        </p:nvSpPr>
        <p:spPr>
          <a:xfrm>
            <a:off x="2321912" y="1945934"/>
            <a:ext cx="6201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L </a:t>
            </a:r>
          </a:p>
        </p:txBody>
      </p:sp>
    </p:spTree>
    <p:extLst>
      <p:ext uri="{BB962C8B-B14F-4D97-AF65-F5344CB8AC3E}">
        <p14:creationId xmlns:p14="http://schemas.microsoft.com/office/powerpoint/2010/main" val="3994467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276754" y="3062842"/>
            <a:ext cx="5075407" cy="732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ROUND</a:t>
            </a:r>
          </a:p>
        </p:txBody>
      </p:sp>
    </p:spTree>
    <p:extLst>
      <p:ext uri="{BB962C8B-B14F-4D97-AF65-F5344CB8AC3E}">
        <p14:creationId xmlns:p14="http://schemas.microsoft.com/office/powerpoint/2010/main" val="26186370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6655A9-62BE-F995-9448-8238FE9F95D9}"/>
              </a:ext>
            </a:extLst>
          </p:cNvPr>
          <p:cNvSpPr txBox="1"/>
          <p:nvPr/>
        </p:nvSpPr>
        <p:spPr>
          <a:xfrm>
            <a:off x="1554480" y="2967335"/>
            <a:ext cx="88290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ROUND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AVG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"rating"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569CD6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ROUND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AVG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"rating"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"Average Rating"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182396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276754" y="3062842"/>
            <a:ext cx="5075407" cy="732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DISTINCT</a:t>
            </a:r>
          </a:p>
        </p:txBody>
      </p:sp>
    </p:spTree>
    <p:extLst>
      <p:ext uri="{BB962C8B-B14F-4D97-AF65-F5344CB8AC3E}">
        <p14:creationId xmlns:p14="http://schemas.microsoft.com/office/powerpoint/2010/main" val="10251181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CE571D-A15B-666F-2A91-AA12C8D94B38}"/>
              </a:ext>
            </a:extLst>
          </p:cNvPr>
          <p:cNvSpPr txBox="1"/>
          <p:nvPr/>
        </p:nvSpPr>
        <p:spPr>
          <a:xfrm>
            <a:off x="1798320" y="3244334"/>
            <a:ext cx="741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DISTINCT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"publisher"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"longlist"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343708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7AE1-318C-652E-4817-90DBF0F71BCA}"/>
              </a:ext>
            </a:extLst>
          </p:cNvPr>
          <p:cNvSpPr txBox="1"/>
          <p:nvPr/>
        </p:nvSpPr>
        <p:spPr>
          <a:xfrm>
            <a:off x="1276754" y="3062842"/>
            <a:ext cx="5075407" cy="732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.quit</a:t>
            </a:r>
          </a:p>
        </p:txBody>
      </p:sp>
    </p:spTree>
    <p:extLst>
      <p:ext uri="{BB962C8B-B14F-4D97-AF65-F5344CB8AC3E}">
        <p14:creationId xmlns:p14="http://schemas.microsoft.com/office/powerpoint/2010/main" val="13238157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577F4B-CCA3-AE7D-EC7E-36CCADAA5C99}"/>
              </a:ext>
            </a:extLst>
          </p:cNvPr>
          <p:cNvSpPr txBox="1"/>
          <p:nvPr/>
        </p:nvSpPr>
        <p:spPr>
          <a:xfrm>
            <a:off x="1276754" y="3062842"/>
            <a:ext cx="5075407" cy="732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2607001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ED11B-97CA-041C-D89C-5E794DE1A564}"/>
              </a:ext>
            </a:extLst>
          </p:cNvPr>
          <p:cNvSpPr txBox="1"/>
          <p:nvPr/>
        </p:nvSpPr>
        <p:spPr>
          <a:xfrm>
            <a:off x="1130841" y="2796861"/>
            <a:ext cx="6094378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SELECT column FROM table;</a:t>
            </a:r>
          </a:p>
        </p:txBody>
      </p:sp>
    </p:spTree>
    <p:extLst>
      <p:ext uri="{BB962C8B-B14F-4D97-AF65-F5344CB8AC3E}">
        <p14:creationId xmlns:p14="http://schemas.microsoft.com/office/powerpoint/2010/main" val="27574378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ED11B-97CA-041C-D89C-5E794DE1A564}"/>
              </a:ext>
            </a:extLst>
          </p:cNvPr>
          <p:cNvSpPr txBox="1"/>
          <p:nvPr/>
        </p:nvSpPr>
        <p:spPr>
          <a:xfrm>
            <a:off x="1130841" y="2796861"/>
            <a:ext cx="6094378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SELECT COUNT(column) FROM table; </a:t>
            </a:r>
          </a:p>
        </p:txBody>
      </p:sp>
    </p:spTree>
    <p:extLst>
      <p:ext uri="{BB962C8B-B14F-4D97-AF65-F5344CB8AC3E}">
        <p14:creationId xmlns:p14="http://schemas.microsoft.com/office/powerpoint/2010/main" val="1575157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ED11B-97CA-041C-D89C-5E794DE1A564}"/>
              </a:ext>
            </a:extLst>
          </p:cNvPr>
          <p:cNvSpPr txBox="1"/>
          <p:nvPr/>
        </p:nvSpPr>
        <p:spPr>
          <a:xfrm>
            <a:off x="1130841" y="2796861"/>
            <a:ext cx="6094378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SELECT AVG(column) FROM table; </a:t>
            </a:r>
          </a:p>
        </p:txBody>
      </p:sp>
    </p:spTree>
    <p:extLst>
      <p:ext uri="{BB962C8B-B14F-4D97-AF65-F5344CB8AC3E}">
        <p14:creationId xmlns:p14="http://schemas.microsoft.com/office/powerpoint/2010/main" val="19009080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ED11B-97CA-041C-D89C-5E794DE1A564}"/>
              </a:ext>
            </a:extLst>
          </p:cNvPr>
          <p:cNvSpPr txBox="1"/>
          <p:nvPr/>
        </p:nvSpPr>
        <p:spPr>
          <a:xfrm>
            <a:off x="1130841" y="2796861"/>
            <a:ext cx="5104589" cy="1148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SELECT column FROM table 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347149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70933F-E3A0-7702-C087-0B3E56BD0558}"/>
              </a:ext>
            </a:extLst>
          </p:cNvPr>
          <p:cNvSpPr txBox="1"/>
          <p:nvPr/>
        </p:nvSpPr>
        <p:spPr>
          <a:xfrm>
            <a:off x="1286482" y="3013501"/>
            <a:ext cx="77018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A language via which you can create, read, update, and delete data in a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45377-3030-EB76-1504-7F7978A012E6}"/>
              </a:ext>
            </a:extLst>
          </p:cNvPr>
          <p:cNvSpPr txBox="1"/>
          <p:nvPr/>
        </p:nvSpPr>
        <p:spPr>
          <a:xfrm>
            <a:off x="1286481" y="1945934"/>
            <a:ext cx="35773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   tructured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FFA80-52CA-965A-8A27-0EF7517FE51A}"/>
              </a:ext>
            </a:extLst>
          </p:cNvPr>
          <p:cNvSpPr txBox="1"/>
          <p:nvPr/>
        </p:nvSpPr>
        <p:spPr>
          <a:xfrm>
            <a:off x="4819163" y="1945934"/>
            <a:ext cx="22361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   uery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4B481-7EA4-7759-C965-90BD1AAF301F}"/>
              </a:ext>
            </a:extLst>
          </p:cNvPr>
          <p:cNvSpPr txBox="1"/>
          <p:nvPr/>
        </p:nvSpPr>
        <p:spPr>
          <a:xfrm>
            <a:off x="7010644" y="1945934"/>
            <a:ext cx="35773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   anguage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90900-B1E1-2E95-3342-ECA3A0C89EAB}"/>
              </a:ext>
            </a:extLst>
          </p:cNvPr>
          <p:cNvSpPr txBox="1"/>
          <p:nvPr/>
        </p:nvSpPr>
        <p:spPr>
          <a:xfrm>
            <a:off x="1286480" y="1981494"/>
            <a:ext cx="6201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E306E-09B9-7D2B-2F0E-BE2B48A2D833}"/>
              </a:ext>
            </a:extLst>
          </p:cNvPr>
          <p:cNvSpPr txBox="1"/>
          <p:nvPr/>
        </p:nvSpPr>
        <p:spPr>
          <a:xfrm>
            <a:off x="4764264" y="1945934"/>
            <a:ext cx="6201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Q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440685-AC25-6B6A-6FF2-103BDC69C7DB}"/>
              </a:ext>
            </a:extLst>
          </p:cNvPr>
          <p:cNvSpPr txBox="1"/>
          <p:nvPr/>
        </p:nvSpPr>
        <p:spPr>
          <a:xfrm>
            <a:off x="7055310" y="1945934"/>
            <a:ext cx="6201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L </a:t>
            </a:r>
          </a:p>
        </p:txBody>
      </p:sp>
    </p:spTree>
    <p:extLst>
      <p:ext uri="{BB962C8B-B14F-4D97-AF65-F5344CB8AC3E}">
        <p14:creationId xmlns:p14="http://schemas.microsoft.com/office/powerpoint/2010/main" val="3817497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ED11B-97CA-041C-D89C-5E794DE1A564}"/>
              </a:ext>
            </a:extLst>
          </p:cNvPr>
          <p:cNvSpPr txBox="1"/>
          <p:nvPr/>
        </p:nvSpPr>
        <p:spPr>
          <a:xfrm>
            <a:off x="1130841" y="2796861"/>
            <a:ext cx="5104589" cy="1148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SELECT column FROM table WHERE column = value;</a:t>
            </a:r>
          </a:p>
        </p:txBody>
      </p:sp>
    </p:spTree>
    <p:extLst>
      <p:ext uri="{BB962C8B-B14F-4D97-AF65-F5344CB8AC3E}">
        <p14:creationId xmlns:p14="http://schemas.microsoft.com/office/powerpoint/2010/main" val="14153072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ED11B-97CA-041C-D89C-5E794DE1A564}"/>
              </a:ext>
            </a:extLst>
          </p:cNvPr>
          <p:cNvSpPr txBox="1"/>
          <p:nvPr/>
        </p:nvSpPr>
        <p:spPr>
          <a:xfrm>
            <a:off x="1130841" y="2796861"/>
            <a:ext cx="5104589" cy="1148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SELECT column FROM table WHERE column LIKE pattern;</a:t>
            </a:r>
          </a:p>
        </p:txBody>
      </p:sp>
    </p:spTree>
    <p:extLst>
      <p:ext uri="{BB962C8B-B14F-4D97-AF65-F5344CB8AC3E}">
        <p14:creationId xmlns:p14="http://schemas.microsoft.com/office/powerpoint/2010/main" val="17279104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ED11B-97CA-041C-D89C-5E794DE1A564}"/>
              </a:ext>
            </a:extLst>
          </p:cNvPr>
          <p:cNvSpPr txBox="1"/>
          <p:nvPr/>
        </p:nvSpPr>
        <p:spPr>
          <a:xfrm>
            <a:off x="1130841" y="2796861"/>
            <a:ext cx="5318597" cy="1471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SELECT column FROM table WHERE condition0 AND condition1;</a:t>
            </a:r>
          </a:p>
        </p:txBody>
      </p:sp>
    </p:spTree>
    <p:extLst>
      <p:ext uri="{BB962C8B-B14F-4D97-AF65-F5344CB8AC3E}">
        <p14:creationId xmlns:p14="http://schemas.microsoft.com/office/powerpoint/2010/main" val="4119087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ED11B-97CA-041C-D89C-5E794DE1A564}"/>
              </a:ext>
            </a:extLst>
          </p:cNvPr>
          <p:cNvSpPr txBox="1"/>
          <p:nvPr/>
        </p:nvSpPr>
        <p:spPr>
          <a:xfrm>
            <a:off x="1130841" y="2796861"/>
            <a:ext cx="5318597" cy="1471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SELECT column FROM table WHERE condition0 OR condition1;</a:t>
            </a:r>
          </a:p>
        </p:txBody>
      </p:sp>
    </p:spTree>
    <p:extLst>
      <p:ext uri="{BB962C8B-B14F-4D97-AF65-F5344CB8AC3E}">
        <p14:creationId xmlns:p14="http://schemas.microsoft.com/office/powerpoint/2010/main" val="2240359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ED11B-97CA-041C-D89C-5E794DE1A564}"/>
              </a:ext>
            </a:extLst>
          </p:cNvPr>
          <p:cNvSpPr txBox="1"/>
          <p:nvPr/>
        </p:nvSpPr>
        <p:spPr>
          <a:xfrm>
            <a:off x="1130841" y="2324082"/>
            <a:ext cx="5318597" cy="2209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SELECT column FROM table WHERE condition 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ORDER BY column; </a:t>
            </a:r>
          </a:p>
        </p:txBody>
      </p:sp>
    </p:spTree>
    <p:extLst>
      <p:ext uri="{BB962C8B-B14F-4D97-AF65-F5344CB8AC3E}">
        <p14:creationId xmlns:p14="http://schemas.microsoft.com/office/powerpoint/2010/main" val="11627590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ED11B-97CA-041C-D89C-5E794DE1A564}"/>
              </a:ext>
            </a:extLst>
          </p:cNvPr>
          <p:cNvSpPr txBox="1"/>
          <p:nvPr/>
        </p:nvSpPr>
        <p:spPr>
          <a:xfrm>
            <a:off x="1130841" y="1954750"/>
            <a:ext cx="5318597" cy="294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SELECT column FROM table WHERE condition 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ORDER BY column 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LIMIT number; </a:t>
            </a:r>
          </a:p>
        </p:txBody>
      </p:sp>
    </p:spTree>
    <p:extLst>
      <p:ext uri="{BB962C8B-B14F-4D97-AF65-F5344CB8AC3E}">
        <p14:creationId xmlns:p14="http://schemas.microsoft.com/office/powerpoint/2010/main" val="105171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70933F-E3A0-7702-C087-0B3E56BD0558}"/>
              </a:ext>
            </a:extLst>
          </p:cNvPr>
          <p:cNvSpPr txBox="1"/>
          <p:nvPr/>
        </p:nvSpPr>
        <p:spPr>
          <a:xfrm>
            <a:off x="1286482" y="3013501"/>
            <a:ext cx="77018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A language via which you can create, read, update, and delete data in a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45377-3030-EB76-1504-7F7978A012E6}"/>
              </a:ext>
            </a:extLst>
          </p:cNvPr>
          <p:cNvSpPr txBox="1"/>
          <p:nvPr/>
        </p:nvSpPr>
        <p:spPr>
          <a:xfrm>
            <a:off x="1286482" y="1945934"/>
            <a:ext cx="6201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FFA80-52CA-965A-8A27-0EF7517FE51A}"/>
              </a:ext>
            </a:extLst>
          </p:cNvPr>
          <p:cNvSpPr txBox="1"/>
          <p:nvPr/>
        </p:nvSpPr>
        <p:spPr>
          <a:xfrm>
            <a:off x="1747047" y="1945934"/>
            <a:ext cx="6201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Q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4B481-7EA4-7759-C965-90BD1AAF301F}"/>
              </a:ext>
            </a:extLst>
          </p:cNvPr>
          <p:cNvSpPr txBox="1"/>
          <p:nvPr/>
        </p:nvSpPr>
        <p:spPr>
          <a:xfrm>
            <a:off x="2321912" y="1945934"/>
            <a:ext cx="6201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L </a:t>
            </a:r>
          </a:p>
        </p:txBody>
      </p:sp>
    </p:spTree>
    <p:extLst>
      <p:ext uri="{BB962C8B-B14F-4D97-AF65-F5344CB8AC3E}">
        <p14:creationId xmlns:p14="http://schemas.microsoft.com/office/powerpoint/2010/main" val="2739637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9363F2-92D3-D655-353A-0008832643EE}"/>
              </a:ext>
            </a:extLst>
          </p:cNvPr>
          <p:cNvSpPr txBox="1"/>
          <p:nvPr/>
        </p:nvSpPr>
        <p:spPr>
          <a:xfrm>
            <a:off x="1296210" y="2967335"/>
            <a:ext cx="34800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Querying </a:t>
            </a:r>
          </a:p>
        </p:txBody>
      </p:sp>
    </p:spTree>
    <p:extLst>
      <p:ext uri="{BB962C8B-B14F-4D97-AF65-F5344CB8AC3E}">
        <p14:creationId xmlns:p14="http://schemas.microsoft.com/office/powerpoint/2010/main" val="328926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F4E0E3-B3B8-6EB0-8B83-997A65450F1F}"/>
              </a:ext>
            </a:extLst>
          </p:cNvPr>
          <p:cNvSpPr txBox="1"/>
          <p:nvPr/>
        </p:nvSpPr>
        <p:spPr>
          <a:xfrm>
            <a:off x="1374030" y="2951946"/>
            <a:ext cx="66221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Which songs are most like the song a user just played? </a:t>
            </a:r>
          </a:p>
        </p:txBody>
      </p:sp>
    </p:spTree>
    <p:extLst>
      <p:ext uri="{BB962C8B-B14F-4D97-AF65-F5344CB8AC3E}">
        <p14:creationId xmlns:p14="http://schemas.microsoft.com/office/powerpoint/2010/main" val="282297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1040</Words>
  <Application>Microsoft Office PowerPoint</Application>
  <PresentationFormat>Widescreen</PresentationFormat>
  <Paragraphs>153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Aharoni</vt:lpstr>
      <vt:lpstr>Aptos</vt:lpstr>
      <vt:lpstr>Aptos Black</vt:lpstr>
      <vt:lpstr>Aptos Display</vt:lpstr>
      <vt:lpstr>Arial</vt:lpstr>
      <vt:lpstr>Consolas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Ruzait Ahamed</dc:creator>
  <cp:lastModifiedBy>Ruzait Ahamed</cp:lastModifiedBy>
  <cp:revision>95</cp:revision>
  <dcterms:created xsi:type="dcterms:W3CDTF">2024-06-04T02:12:32Z</dcterms:created>
  <dcterms:modified xsi:type="dcterms:W3CDTF">2024-06-04T05:19:51Z</dcterms:modified>
</cp:coreProperties>
</file>