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30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8B125C"/>
    <a:srgbClr val="000000"/>
    <a:srgbClr val="FFFFFF"/>
    <a:srgbClr val="004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118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1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1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1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2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9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9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03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EF210-6D45-A8F5-75F9-162BAB2E7D92}"/>
              </a:ext>
            </a:extLst>
          </p:cNvPr>
          <p:cNvSpPr txBox="1"/>
          <p:nvPr/>
        </p:nvSpPr>
        <p:spPr>
          <a:xfrm>
            <a:off x="1068657" y="2135231"/>
            <a:ext cx="4232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Introduction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D5CDE-7057-80C4-3A5E-89B64594F367}"/>
              </a:ext>
            </a:extLst>
          </p:cNvPr>
          <p:cNvSpPr txBox="1"/>
          <p:nvPr/>
        </p:nvSpPr>
        <p:spPr>
          <a:xfrm>
            <a:off x="1068657" y="2781562"/>
            <a:ext cx="83963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Databases with SQL</a:t>
            </a:r>
            <a:endParaRPr lang="en-US" sz="6000" b="1" dirty="0">
              <a:latin typeface="Poppins" panose="00000500000000000000" pitchFamily="2" charset="0"/>
              <a:ea typeface="ADLaM Display" panose="0201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9D17C-55CC-49FB-3518-630CA6ECBA01}"/>
              </a:ext>
            </a:extLst>
          </p:cNvPr>
          <p:cNvSpPr txBox="1"/>
          <p:nvPr/>
        </p:nvSpPr>
        <p:spPr>
          <a:xfrm>
            <a:off x="1068657" y="4151168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Querying </a:t>
            </a:r>
          </a:p>
        </p:txBody>
      </p:sp>
    </p:spTree>
    <p:extLst>
      <p:ext uri="{BB962C8B-B14F-4D97-AF65-F5344CB8AC3E}">
        <p14:creationId xmlns:p14="http://schemas.microsoft.com/office/powerpoint/2010/main" val="351359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7CC76E-B9BE-ECAE-CB2F-E579CE60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66" y="1071880"/>
            <a:ext cx="3708604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682E2-4E56-2D0E-3C1D-C34878A93F74}"/>
              </a:ext>
            </a:extLst>
          </p:cNvPr>
          <p:cNvSpPr txBox="1"/>
          <p:nvPr/>
        </p:nvSpPr>
        <p:spPr>
          <a:xfrm>
            <a:off x="1140568" y="1908166"/>
            <a:ext cx="6094378" cy="30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Visual Studio Code 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SQLite 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17817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682E2-4E56-2D0E-3C1D-C34878A93F74}"/>
              </a:ext>
            </a:extLst>
          </p:cNvPr>
          <p:cNvSpPr txBox="1"/>
          <p:nvPr/>
        </p:nvSpPr>
        <p:spPr>
          <a:xfrm>
            <a:off x="1140568" y="1908166"/>
            <a:ext cx="6094378" cy="30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VS Code 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SQLite 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94084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344C82-04AF-A124-BC75-BF8A84C1A742}"/>
              </a:ext>
            </a:extLst>
          </p:cNvPr>
          <p:cNvSpPr/>
          <p:nvPr/>
        </p:nvSpPr>
        <p:spPr>
          <a:xfrm>
            <a:off x="865763" y="856034"/>
            <a:ext cx="2704288" cy="4766559"/>
          </a:xfrm>
          <a:prstGeom prst="roundRect">
            <a:avLst>
              <a:gd name="adj" fmla="val 148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93388B-BA0A-BB7E-10DF-DB238C0655FD}"/>
              </a:ext>
            </a:extLst>
          </p:cNvPr>
          <p:cNvSpPr/>
          <p:nvPr/>
        </p:nvSpPr>
        <p:spPr>
          <a:xfrm>
            <a:off x="1181912" y="1235407"/>
            <a:ext cx="643082" cy="643082"/>
          </a:xfrm>
          <a:prstGeom prst="roundRect">
            <a:avLst/>
          </a:prstGeom>
          <a:solidFill>
            <a:srgbClr val="004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2B98E0-EF14-44D7-E96D-3A17760587CC}"/>
              </a:ext>
            </a:extLst>
          </p:cNvPr>
          <p:cNvSpPr/>
          <p:nvPr/>
        </p:nvSpPr>
        <p:spPr>
          <a:xfrm>
            <a:off x="1913390" y="1235407"/>
            <a:ext cx="643082" cy="643082"/>
          </a:xfrm>
          <a:prstGeom prst="roundRect">
            <a:avLst/>
          </a:prstGeom>
          <a:solidFill>
            <a:srgbClr val="8B1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2E964D-2D4E-643A-E1CC-81EBF9574044}"/>
              </a:ext>
            </a:extLst>
          </p:cNvPr>
          <p:cNvSpPr/>
          <p:nvPr/>
        </p:nvSpPr>
        <p:spPr>
          <a:xfrm>
            <a:off x="2644868" y="1235407"/>
            <a:ext cx="643082" cy="6430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810738-D30E-C012-C80F-0846E847B39C}"/>
              </a:ext>
            </a:extLst>
          </p:cNvPr>
          <p:cNvSpPr/>
          <p:nvPr/>
        </p:nvSpPr>
        <p:spPr>
          <a:xfrm>
            <a:off x="1181912" y="1936321"/>
            <a:ext cx="643082" cy="643082"/>
          </a:xfrm>
          <a:prstGeom prst="roundRect">
            <a:avLst/>
          </a:prstGeom>
          <a:solidFill>
            <a:srgbClr val="8B1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DAD0C8-B5D6-36B8-3ABD-8F6EA843B177}"/>
              </a:ext>
            </a:extLst>
          </p:cNvPr>
          <p:cNvSpPr/>
          <p:nvPr/>
        </p:nvSpPr>
        <p:spPr>
          <a:xfrm>
            <a:off x="1913390" y="1936321"/>
            <a:ext cx="643082" cy="643082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10EA50-6DFA-942B-31B3-67C678EFF0E7}"/>
              </a:ext>
            </a:extLst>
          </p:cNvPr>
          <p:cNvSpPr/>
          <p:nvPr/>
        </p:nvSpPr>
        <p:spPr>
          <a:xfrm>
            <a:off x="2644868" y="1936321"/>
            <a:ext cx="643082" cy="643082"/>
          </a:xfrm>
          <a:prstGeom prst="roundRect">
            <a:avLst/>
          </a:prstGeom>
          <a:solidFill>
            <a:srgbClr val="004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DA84-0B1C-11FD-8A6E-575095CCCB57}"/>
              </a:ext>
            </a:extLst>
          </p:cNvPr>
          <p:cNvSpPr/>
          <p:nvPr/>
        </p:nvSpPr>
        <p:spPr>
          <a:xfrm>
            <a:off x="1181912" y="2637235"/>
            <a:ext cx="643082" cy="643082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EF5CD-3038-78BA-09FA-B28CE4ABF8FD}"/>
              </a:ext>
            </a:extLst>
          </p:cNvPr>
          <p:cNvSpPr txBox="1"/>
          <p:nvPr/>
        </p:nvSpPr>
        <p:spPr>
          <a:xfrm>
            <a:off x="3886200" y="2453605"/>
            <a:ext cx="2628089" cy="10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681628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344C82-04AF-A124-BC75-BF8A84C1A742}"/>
              </a:ext>
            </a:extLst>
          </p:cNvPr>
          <p:cNvSpPr/>
          <p:nvPr/>
        </p:nvSpPr>
        <p:spPr>
          <a:xfrm>
            <a:off x="865762" y="1418144"/>
            <a:ext cx="5807411" cy="4204450"/>
          </a:xfrm>
          <a:prstGeom prst="roundRect">
            <a:avLst>
              <a:gd name="adj" fmla="val 71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93388B-BA0A-BB7E-10DF-DB238C0655FD}"/>
              </a:ext>
            </a:extLst>
          </p:cNvPr>
          <p:cNvSpPr/>
          <p:nvPr/>
        </p:nvSpPr>
        <p:spPr>
          <a:xfrm>
            <a:off x="5779622" y="4796775"/>
            <a:ext cx="643082" cy="643082"/>
          </a:xfrm>
          <a:prstGeom prst="roundRect">
            <a:avLst/>
          </a:prstGeom>
          <a:solidFill>
            <a:srgbClr val="004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2B98E0-EF14-44D7-E96D-3A17760587CC}"/>
              </a:ext>
            </a:extLst>
          </p:cNvPr>
          <p:cNvSpPr/>
          <p:nvPr/>
        </p:nvSpPr>
        <p:spPr>
          <a:xfrm>
            <a:off x="3466572" y="4796775"/>
            <a:ext cx="643082" cy="643082"/>
          </a:xfrm>
          <a:prstGeom prst="roundRect">
            <a:avLst/>
          </a:prstGeom>
          <a:solidFill>
            <a:srgbClr val="8B1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2E964D-2D4E-643A-E1CC-81EBF9574044}"/>
              </a:ext>
            </a:extLst>
          </p:cNvPr>
          <p:cNvSpPr/>
          <p:nvPr/>
        </p:nvSpPr>
        <p:spPr>
          <a:xfrm>
            <a:off x="1153521" y="4796775"/>
            <a:ext cx="643082" cy="6430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810738-D30E-C012-C80F-0846E847B39C}"/>
              </a:ext>
            </a:extLst>
          </p:cNvPr>
          <p:cNvSpPr/>
          <p:nvPr/>
        </p:nvSpPr>
        <p:spPr>
          <a:xfrm>
            <a:off x="5008606" y="4796775"/>
            <a:ext cx="643082" cy="643082"/>
          </a:xfrm>
          <a:prstGeom prst="roundRect">
            <a:avLst/>
          </a:prstGeom>
          <a:solidFill>
            <a:srgbClr val="8B1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DAD0C8-B5D6-36B8-3ABD-8F6EA843B177}"/>
              </a:ext>
            </a:extLst>
          </p:cNvPr>
          <p:cNvSpPr/>
          <p:nvPr/>
        </p:nvSpPr>
        <p:spPr>
          <a:xfrm>
            <a:off x="2695555" y="4796775"/>
            <a:ext cx="643082" cy="643082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10EA50-6DFA-942B-31B3-67C678EFF0E7}"/>
              </a:ext>
            </a:extLst>
          </p:cNvPr>
          <p:cNvSpPr/>
          <p:nvPr/>
        </p:nvSpPr>
        <p:spPr>
          <a:xfrm>
            <a:off x="1924538" y="4796775"/>
            <a:ext cx="643082" cy="643082"/>
          </a:xfrm>
          <a:prstGeom prst="roundRect">
            <a:avLst/>
          </a:prstGeom>
          <a:solidFill>
            <a:srgbClr val="004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DA84-0B1C-11FD-8A6E-575095CCCB57}"/>
              </a:ext>
            </a:extLst>
          </p:cNvPr>
          <p:cNvSpPr/>
          <p:nvPr/>
        </p:nvSpPr>
        <p:spPr>
          <a:xfrm>
            <a:off x="4237589" y="4796775"/>
            <a:ext cx="643082" cy="643082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EF5CD-3038-78BA-09FA-B28CE4ABF8FD}"/>
              </a:ext>
            </a:extLst>
          </p:cNvPr>
          <p:cNvSpPr txBox="1"/>
          <p:nvPr/>
        </p:nvSpPr>
        <p:spPr>
          <a:xfrm>
            <a:off x="7427068" y="2759127"/>
            <a:ext cx="2628089" cy="10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Desktop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A9EF74-A3B9-433F-645D-AD64B27540F1}"/>
              </a:ext>
            </a:extLst>
          </p:cNvPr>
          <p:cNvSpPr/>
          <p:nvPr/>
        </p:nvSpPr>
        <p:spPr>
          <a:xfrm>
            <a:off x="1153521" y="1691046"/>
            <a:ext cx="3629122" cy="2598852"/>
          </a:xfrm>
          <a:prstGeom prst="roundRect">
            <a:avLst>
              <a:gd name="adj" fmla="val 1067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23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344C82-04AF-A124-BC75-BF8A84C1A742}"/>
              </a:ext>
            </a:extLst>
          </p:cNvPr>
          <p:cNvSpPr/>
          <p:nvPr/>
        </p:nvSpPr>
        <p:spPr>
          <a:xfrm>
            <a:off x="865762" y="1418144"/>
            <a:ext cx="5807411" cy="4204450"/>
          </a:xfrm>
          <a:prstGeom prst="roundRect">
            <a:avLst>
              <a:gd name="adj" fmla="val 71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10EA50-6DFA-942B-31B3-67C678EFF0E7}"/>
              </a:ext>
            </a:extLst>
          </p:cNvPr>
          <p:cNvSpPr/>
          <p:nvPr/>
        </p:nvSpPr>
        <p:spPr>
          <a:xfrm>
            <a:off x="1153520" y="2228671"/>
            <a:ext cx="3204471" cy="1458112"/>
          </a:xfrm>
          <a:prstGeom prst="roundRect">
            <a:avLst>
              <a:gd name="adj" fmla="val 7994"/>
            </a:avLst>
          </a:prstGeom>
          <a:solidFill>
            <a:srgbClr val="004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DA84-0B1C-11FD-8A6E-575095CCCB57}"/>
              </a:ext>
            </a:extLst>
          </p:cNvPr>
          <p:cNvSpPr/>
          <p:nvPr/>
        </p:nvSpPr>
        <p:spPr>
          <a:xfrm>
            <a:off x="4474723" y="2231958"/>
            <a:ext cx="1964988" cy="3059889"/>
          </a:xfrm>
          <a:prstGeom prst="roundRect">
            <a:avLst>
              <a:gd name="adj" fmla="val 478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EF5CD-3038-78BA-09FA-B28CE4ABF8FD}"/>
              </a:ext>
            </a:extLst>
          </p:cNvPr>
          <p:cNvSpPr txBox="1"/>
          <p:nvPr/>
        </p:nvSpPr>
        <p:spPr>
          <a:xfrm>
            <a:off x="7427068" y="2759127"/>
            <a:ext cx="2628089" cy="10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Website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A9EF74-A3B9-433F-645D-AD64B27540F1}"/>
              </a:ext>
            </a:extLst>
          </p:cNvPr>
          <p:cNvSpPr/>
          <p:nvPr/>
        </p:nvSpPr>
        <p:spPr>
          <a:xfrm>
            <a:off x="1153521" y="1691046"/>
            <a:ext cx="5286190" cy="449039"/>
          </a:xfrm>
          <a:prstGeom prst="roundRect">
            <a:avLst>
              <a:gd name="adj" fmla="val 1067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050DEF-3555-3FE5-D75E-3B6D87819294}"/>
              </a:ext>
            </a:extLst>
          </p:cNvPr>
          <p:cNvSpPr/>
          <p:nvPr/>
        </p:nvSpPr>
        <p:spPr>
          <a:xfrm>
            <a:off x="1153520" y="3833735"/>
            <a:ext cx="3204471" cy="1458112"/>
          </a:xfrm>
          <a:prstGeom prst="roundRect">
            <a:avLst>
              <a:gd name="adj" fmla="val 7994"/>
            </a:avLst>
          </a:prstGeom>
          <a:solidFill>
            <a:srgbClr val="8B1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3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3022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sqlite3 FILENAME </a:t>
            </a:r>
          </a:p>
        </p:txBody>
      </p:sp>
    </p:spTree>
    <p:extLst>
      <p:ext uri="{BB962C8B-B14F-4D97-AF65-F5344CB8AC3E}">
        <p14:creationId xmlns:p14="http://schemas.microsoft.com/office/powerpoint/2010/main" val="306426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What data is in our database? </a:t>
            </a:r>
          </a:p>
        </p:txBody>
      </p:sp>
    </p:spTree>
    <p:extLst>
      <p:ext uri="{BB962C8B-B14F-4D97-AF65-F5344CB8AC3E}">
        <p14:creationId xmlns:p14="http://schemas.microsoft.com/office/powerpoint/2010/main" val="184311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78874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25806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38BCE-C0D7-4A59-D8DA-1B8D1C4B7C1D}"/>
              </a:ext>
            </a:extLst>
          </p:cNvPr>
          <p:cNvSpPr txBox="1"/>
          <p:nvPr/>
        </p:nvSpPr>
        <p:spPr>
          <a:xfrm>
            <a:off x="1490763" y="2521059"/>
            <a:ext cx="74586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Database 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collection of data organized for creating, reading, updating, and deleting</a:t>
            </a:r>
          </a:p>
        </p:txBody>
      </p:sp>
    </p:spTree>
    <p:extLst>
      <p:ext uri="{BB962C8B-B14F-4D97-AF65-F5344CB8AC3E}">
        <p14:creationId xmlns:p14="http://schemas.microsoft.com/office/powerpoint/2010/main" val="175493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87756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189205" y="2324082"/>
            <a:ext cx="5075407" cy="220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!=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322072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018150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376801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0FA4B-6301-13EC-0AD6-FCAB1E043B4A}"/>
              </a:ext>
            </a:extLst>
          </p:cNvPr>
          <p:cNvSpPr txBox="1"/>
          <p:nvPr/>
        </p:nvSpPr>
        <p:spPr>
          <a:xfrm>
            <a:off x="1325392" y="2679660"/>
            <a:ext cx="7828335" cy="149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SELECT "title" FROM "longlist"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WHERE "author" = 'Fernanda Melchor’ ;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4FEDAE-DC99-BBFB-C419-95774914A95C}"/>
              </a:ext>
            </a:extLst>
          </p:cNvPr>
          <p:cNvCxnSpPr>
            <a:cxnSpLocks/>
          </p:cNvCxnSpPr>
          <p:nvPr/>
        </p:nvCxnSpPr>
        <p:spPr>
          <a:xfrm>
            <a:off x="1423278" y="3415665"/>
            <a:ext cx="138659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6CF3-A382-35B2-B14E-6236C642DB5A}"/>
              </a:ext>
            </a:extLst>
          </p:cNvPr>
          <p:cNvCxnSpPr>
            <a:cxnSpLocks/>
          </p:cNvCxnSpPr>
          <p:nvPr/>
        </p:nvCxnSpPr>
        <p:spPr>
          <a:xfrm>
            <a:off x="1423278" y="4138295"/>
            <a:ext cx="138659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4956F-DBCD-C44B-4C42-D975B0E3A838}"/>
              </a:ext>
            </a:extLst>
          </p:cNvPr>
          <p:cNvCxnSpPr>
            <a:cxnSpLocks/>
          </p:cNvCxnSpPr>
          <p:nvPr/>
        </p:nvCxnSpPr>
        <p:spPr>
          <a:xfrm>
            <a:off x="4003040" y="3415665"/>
            <a:ext cx="109728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5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0FA4B-6301-13EC-0AD6-FCAB1E043B4A}"/>
              </a:ext>
            </a:extLst>
          </p:cNvPr>
          <p:cNvSpPr txBox="1"/>
          <p:nvPr/>
        </p:nvSpPr>
        <p:spPr>
          <a:xfrm>
            <a:off x="1325392" y="2679660"/>
            <a:ext cx="7828335" cy="149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SELECT "title" FROM "longlist"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WHERE "author" = 'Fernanda Melchor’ ;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4FEDAE-DC99-BBFB-C419-95774914A95C}"/>
              </a:ext>
            </a:extLst>
          </p:cNvPr>
          <p:cNvCxnSpPr>
            <a:cxnSpLocks/>
          </p:cNvCxnSpPr>
          <p:nvPr/>
        </p:nvCxnSpPr>
        <p:spPr>
          <a:xfrm>
            <a:off x="2918298" y="3415665"/>
            <a:ext cx="9144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6CF3-A382-35B2-B14E-6236C642DB5A}"/>
              </a:ext>
            </a:extLst>
          </p:cNvPr>
          <p:cNvCxnSpPr>
            <a:cxnSpLocks/>
          </p:cNvCxnSpPr>
          <p:nvPr/>
        </p:nvCxnSpPr>
        <p:spPr>
          <a:xfrm>
            <a:off x="2921338" y="4138295"/>
            <a:ext cx="138659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4956F-DBCD-C44B-4C42-D975B0E3A838}"/>
              </a:ext>
            </a:extLst>
          </p:cNvPr>
          <p:cNvCxnSpPr>
            <a:cxnSpLocks/>
          </p:cNvCxnSpPr>
          <p:nvPr/>
        </p:nvCxnSpPr>
        <p:spPr>
          <a:xfrm>
            <a:off x="5282119" y="3415665"/>
            <a:ext cx="156615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1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0FA4B-6301-13EC-0AD6-FCAB1E043B4A}"/>
              </a:ext>
            </a:extLst>
          </p:cNvPr>
          <p:cNvSpPr txBox="1"/>
          <p:nvPr/>
        </p:nvSpPr>
        <p:spPr>
          <a:xfrm>
            <a:off x="1325392" y="2679660"/>
            <a:ext cx="7828335" cy="149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SELECT "title" FROM "longlist"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WHERE "author" = 'Fernanda Melchor’ ;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6CF3-A382-35B2-B14E-6236C642DB5A}"/>
              </a:ext>
            </a:extLst>
          </p:cNvPr>
          <p:cNvCxnSpPr>
            <a:cxnSpLocks/>
          </p:cNvCxnSpPr>
          <p:nvPr/>
        </p:nvCxnSpPr>
        <p:spPr>
          <a:xfrm>
            <a:off x="5022513" y="4179558"/>
            <a:ext cx="386856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8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179140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2693414"/>
            <a:ext cx="507540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IS NULL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79343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322522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37B49-2BB0-F9A6-F1EE-157EC3E7F303}"/>
              </a:ext>
            </a:extLst>
          </p:cNvPr>
          <p:cNvSpPr txBox="1"/>
          <p:nvPr/>
        </p:nvSpPr>
        <p:spPr>
          <a:xfrm>
            <a:off x="1490763" y="2705725"/>
            <a:ext cx="854818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ptos Black" panose="020B0004020202020204" pitchFamily="34" charset="0"/>
                <a:cs typeface="Aharoni" panose="02010803020104030203" pitchFamily="2" charset="-79"/>
              </a:rPr>
              <a:t>Database Management System 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Software via which you can interact with a database. </a:t>
            </a:r>
          </a:p>
        </p:txBody>
      </p:sp>
    </p:spTree>
    <p:extLst>
      <p:ext uri="{BB962C8B-B14F-4D97-AF65-F5344CB8AC3E}">
        <p14:creationId xmlns:p14="http://schemas.microsoft.com/office/powerpoint/2010/main" val="3433237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2693414"/>
            <a:ext cx="507540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89568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05937" y="2324082"/>
            <a:ext cx="5075407" cy="220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2131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15665" y="1954750"/>
            <a:ext cx="5075407" cy="294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&gt;=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2943741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2693414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BETWEEN … AND … </a:t>
            </a:r>
          </a:p>
        </p:txBody>
      </p:sp>
    </p:spTree>
    <p:extLst>
      <p:ext uri="{BB962C8B-B14F-4D97-AF65-F5344CB8AC3E}">
        <p14:creationId xmlns:p14="http://schemas.microsoft.com/office/powerpoint/2010/main" val="2268089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28116" y="3062842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ORDER BY </a:t>
            </a:r>
          </a:p>
        </p:txBody>
      </p:sp>
    </p:spTree>
    <p:extLst>
      <p:ext uri="{BB962C8B-B14F-4D97-AF65-F5344CB8AC3E}">
        <p14:creationId xmlns:p14="http://schemas.microsoft.com/office/powerpoint/2010/main" val="2684604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150294" y="2693414"/>
            <a:ext cx="507540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ORDER BY … ASC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ORDER BY … DESC</a:t>
            </a:r>
          </a:p>
        </p:txBody>
      </p:sp>
    </p:spTree>
    <p:extLst>
      <p:ext uri="{BB962C8B-B14F-4D97-AF65-F5344CB8AC3E}">
        <p14:creationId xmlns:p14="http://schemas.microsoft.com/office/powerpoint/2010/main" val="2921562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007623" y="1146837"/>
            <a:ext cx="5075407" cy="456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COUNT 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AVG 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MIN 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MAX 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SUM </a:t>
            </a:r>
          </a:p>
        </p:txBody>
      </p:sp>
    </p:spTree>
    <p:extLst>
      <p:ext uri="{BB962C8B-B14F-4D97-AF65-F5344CB8AC3E}">
        <p14:creationId xmlns:p14="http://schemas.microsoft.com/office/powerpoint/2010/main" val="911111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3062842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2618637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3062842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DISTINCT</a:t>
            </a:r>
          </a:p>
        </p:txBody>
      </p:sp>
    </p:spTree>
    <p:extLst>
      <p:ext uri="{BB962C8B-B14F-4D97-AF65-F5344CB8AC3E}">
        <p14:creationId xmlns:p14="http://schemas.microsoft.com/office/powerpoint/2010/main" val="1025118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3062842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.quit</a:t>
            </a:r>
          </a:p>
        </p:txBody>
      </p:sp>
    </p:spTree>
    <p:extLst>
      <p:ext uri="{BB962C8B-B14F-4D97-AF65-F5344CB8AC3E}">
        <p14:creationId xmlns:p14="http://schemas.microsoft.com/office/powerpoint/2010/main" val="132381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6885EC-6F2D-676A-DA58-06355DCADC50}"/>
              </a:ext>
            </a:extLst>
          </p:cNvPr>
          <p:cNvSpPr txBox="1"/>
          <p:nvPr/>
        </p:nvSpPr>
        <p:spPr>
          <a:xfrm>
            <a:off x="1023836" y="401505"/>
            <a:ext cx="6094378" cy="6054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MySQL 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Oracle 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PostgreSQL 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SQLite 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824978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577F4B-CCA3-AE7D-EC7E-36CCADAA5C99}"/>
              </a:ext>
            </a:extLst>
          </p:cNvPr>
          <p:cNvSpPr txBox="1"/>
          <p:nvPr/>
        </p:nvSpPr>
        <p:spPr>
          <a:xfrm>
            <a:off x="1276754" y="3062842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60700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6094378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table;</a:t>
            </a:r>
          </a:p>
        </p:txBody>
      </p:sp>
    </p:spTree>
    <p:extLst>
      <p:ext uri="{BB962C8B-B14F-4D97-AF65-F5344CB8AC3E}">
        <p14:creationId xmlns:p14="http://schemas.microsoft.com/office/powerpoint/2010/main" val="2757437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6094378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COUNT(column) FROM table; </a:t>
            </a:r>
          </a:p>
        </p:txBody>
      </p:sp>
    </p:spTree>
    <p:extLst>
      <p:ext uri="{BB962C8B-B14F-4D97-AF65-F5344CB8AC3E}">
        <p14:creationId xmlns:p14="http://schemas.microsoft.com/office/powerpoint/2010/main" val="157515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6094378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AVG(column) FROM table; </a:t>
            </a:r>
          </a:p>
        </p:txBody>
      </p:sp>
    </p:spTree>
    <p:extLst>
      <p:ext uri="{BB962C8B-B14F-4D97-AF65-F5344CB8AC3E}">
        <p14:creationId xmlns:p14="http://schemas.microsoft.com/office/powerpoint/2010/main" val="1900908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5104589" cy="114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3471495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5104589" cy="114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column = value;</a:t>
            </a:r>
          </a:p>
        </p:txBody>
      </p:sp>
    </p:spTree>
    <p:extLst>
      <p:ext uri="{BB962C8B-B14F-4D97-AF65-F5344CB8AC3E}">
        <p14:creationId xmlns:p14="http://schemas.microsoft.com/office/powerpoint/2010/main" val="1415307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5104589" cy="114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column LIKE pattern;</a:t>
            </a:r>
          </a:p>
        </p:txBody>
      </p:sp>
    </p:spTree>
    <p:extLst>
      <p:ext uri="{BB962C8B-B14F-4D97-AF65-F5344CB8AC3E}">
        <p14:creationId xmlns:p14="http://schemas.microsoft.com/office/powerpoint/2010/main" val="1727910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531859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condition0 AND condition1;</a:t>
            </a:r>
          </a:p>
        </p:txBody>
      </p:sp>
    </p:spTree>
    <p:extLst>
      <p:ext uri="{BB962C8B-B14F-4D97-AF65-F5344CB8AC3E}">
        <p14:creationId xmlns:p14="http://schemas.microsoft.com/office/powerpoint/2010/main" val="4119087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531859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condition0 OR condition1;</a:t>
            </a:r>
          </a:p>
        </p:txBody>
      </p:sp>
    </p:spTree>
    <p:extLst>
      <p:ext uri="{BB962C8B-B14F-4D97-AF65-F5344CB8AC3E}">
        <p14:creationId xmlns:p14="http://schemas.microsoft.com/office/powerpoint/2010/main" val="224035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324082"/>
            <a:ext cx="5318597" cy="220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condition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ORDER BY column; </a:t>
            </a:r>
          </a:p>
        </p:txBody>
      </p:sp>
    </p:spTree>
    <p:extLst>
      <p:ext uri="{BB962C8B-B14F-4D97-AF65-F5344CB8AC3E}">
        <p14:creationId xmlns:p14="http://schemas.microsoft.com/office/powerpoint/2010/main" val="116275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0933F-E3A0-7702-C087-0B3E56BD0558}"/>
              </a:ext>
            </a:extLst>
          </p:cNvPr>
          <p:cNvSpPr txBox="1"/>
          <p:nvPr/>
        </p:nvSpPr>
        <p:spPr>
          <a:xfrm>
            <a:off x="1286482" y="3013501"/>
            <a:ext cx="7701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language via which you can create, read, update, and delete data in a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45377-3030-EB76-1504-7F7978A012E6}"/>
              </a:ext>
            </a:extLst>
          </p:cNvPr>
          <p:cNvSpPr txBox="1"/>
          <p:nvPr/>
        </p:nvSpPr>
        <p:spPr>
          <a:xfrm>
            <a:off x="1286482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FFA80-52CA-965A-8A27-0EF7517FE51A}"/>
              </a:ext>
            </a:extLst>
          </p:cNvPr>
          <p:cNvSpPr txBox="1"/>
          <p:nvPr/>
        </p:nvSpPr>
        <p:spPr>
          <a:xfrm>
            <a:off x="1747047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Q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4B481-7EA4-7759-C965-90BD1AAF301F}"/>
              </a:ext>
            </a:extLst>
          </p:cNvPr>
          <p:cNvSpPr txBox="1"/>
          <p:nvPr/>
        </p:nvSpPr>
        <p:spPr>
          <a:xfrm>
            <a:off x="2321912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L </a:t>
            </a:r>
          </a:p>
        </p:txBody>
      </p:sp>
    </p:spTree>
    <p:extLst>
      <p:ext uri="{BB962C8B-B14F-4D97-AF65-F5344CB8AC3E}">
        <p14:creationId xmlns:p14="http://schemas.microsoft.com/office/powerpoint/2010/main" val="399446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1954750"/>
            <a:ext cx="5318597" cy="294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condition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ORDER BY column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LIMIT number; </a:t>
            </a:r>
          </a:p>
        </p:txBody>
      </p:sp>
    </p:spTree>
    <p:extLst>
      <p:ext uri="{BB962C8B-B14F-4D97-AF65-F5344CB8AC3E}">
        <p14:creationId xmlns:p14="http://schemas.microsoft.com/office/powerpoint/2010/main" val="105171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0933F-E3A0-7702-C087-0B3E56BD0558}"/>
              </a:ext>
            </a:extLst>
          </p:cNvPr>
          <p:cNvSpPr txBox="1"/>
          <p:nvPr/>
        </p:nvSpPr>
        <p:spPr>
          <a:xfrm>
            <a:off x="1286482" y="3013501"/>
            <a:ext cx="7701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language via which you can create, read, update, and delete data in a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45377-3030-EB76-1504-7F7978A012E6}"/>
              </a:ext>
            </a:extLst>
          </p:cNvPr>
          <p:cNvSpPr txBox="1"/>
          <p:nvPr/>
        </p:nvSpPr>
        <p:spPr>
          <a:xfrm>
            <a:off x="1286481" y="1945934"/>
            <a:ext cx="3577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   tructured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FFA80-52CA-965A-8A27-0EF7517FE51A}"/>
              </a:ext>
            </a:extLst>
          </p:cNvPr>
          <p:cNvSpPr txBox="1"/>
          <p:nvPr/>
        </p:nvSpPr>
        <p:spPr>
          <a:xfrm>
            <a:off x="4819163" y="1945934"/>
            <a:ext cx="22361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   uery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4B481-7EA4-7759-C965-90BD1AAF301F}"/>
              </a:ext>
            </a:extLst>
          </p:cNvPr>
          <p:cNvSpPr txBox="1"/>
          <p:nvPr/>
        </p:nvSpPr>
        <p:spPr>
          <a:xfrm>
            <a:off x="7010644" y="1945934"/>
            <a:ext cx="3577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   anguage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90900-B1E1-2E95-3342-ECA3A0C89EAB}"/>
              </a:ext>
            </a:extLst>
          </p:cNvPr>
          <p:cNvSpPr txBox="1"/>
          <p:nvPr/>
        </p:nvSpPr>
        <p:spPr>
          <a:xfrm>
            <a:off x="1286480" y="198149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E306E-09B9-7D2B-2F0E-BE2B48A2D833}"/>
              </a:ext>
            </a:extLst>
          </p:cNvPr>
          <p:cNvSpPr txBox="1"/>
          <p:nvPr/>
        </p:nvSpPr>
        <p:spPr>
          <a:xfrm>
            <a:off x="4764264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Q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40685-AC25-6B6A-6FF2-103BDC69C7DB}"/>
              </a:ext>
            </a:extLst>
          </p:cNvPr>
          <p:cNvSpPr txBox="1"/>
          <p:nvPr/>
        </p:nvSpPr>
        <p:spPr>
          <a:xfrm>
            <a:off x="7055310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L </a:t>
            </a:r>
          </a:p>
        </p:txBody>
      </p:sp>
    </p:spTree>
    <p:extLst>
      <p:ext uri="{BB962C8B-B14F-4D97-AF65-F5344CB8AC3E}">
        <p14:creationId xmlns:p14="http://schemas.microsoft.com/office/powerpoint/2010/main" val="381749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0933F-E3A0-7702-C087-0B3E56BD0558}"/>
              </a:ext>
            </a:extLst>
          </p:cNvPr>
          <p:cNvSpPr txBox="1"/>
          <p:nvPr/>
        </p:nvSpPr>
        <p:spPr>
          <a:xfrm>
            <a:off x="1286482" y="3013501"/>
            <a:ext cx="7701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language via which you can create, read, update, and delete data in a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45377-3030-EB76-1504-7F7978A012E6}"/>
              </a:ext>
            </a:extLst>
          </p:cNvPr>
          <p:cNvSpPr txBox="1"/>
          <p:nvPr/>
        </p:nvSpPr>
        <p:spPr>
          <a:xfrm>
            <a:off x="1286482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FFA80-52CA-965A-8A27-0EF7517FE51A}"/>
              </a:ext>
            </a:extLst>
          </p:cNvPr>
          <p:cNvSpPr txBox="1"/>
          <p:nvPr/>
        </p:nvSpPr>
        <p:spPr>
          <a:xfrm>
            <a:off x="1747047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Q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4B481-7EA4-7759-C965-90BD1AAF301F}"/>
              </a:ext>
            </a:extLst>
          </p:cNvPr>
          <p:cNvSpPr txBox="1"/>
          <p:nvPr/>
        </p:nvSpPr>
        <p:spPr>
          <a:xfrm>
            <a:off x="2321912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L </a:t>
            </a:r>
          </a:p>
        </p:txBody>
      </p:sp>
    </p:spTree>
    <p:extLst>
      <p:ext uri="{BB962C8B-B14F-4D97-AF65-F5344CB8AC3E}">
        <p14:creationId xmlns:p14="http://schemas.microsoft.com/office/powerpoint/2010/main" val="2739637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363F2-92D3-D655-353A-0008832643EE}"/>
              </a:ext>
            </a:extLst>
          </p:cNvPr>
          <p:cNvSpPr txBox="1"/>
          <p:nvPr/>
        </p:nvSpPr>
        <p:spPr>
          <a:xfrm>
            <a:off x="1296210" y="2967335"/>
            <a:ext cx="34800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Querying </a:t>
            </a:r>
          </a:p>
        </p:txBody>
      </p:sp>
    </p:spTree>
    <p:extLst>
      <p:ext uri="{BB962C8B-B14F-4D97-AF65-F5344CB8AC3E}">
        <p14:creationId xmlns:p14="http://schemas.microsoft.com/office/powerpoint/2010/main" val="328926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F4E0E3-B3B8-6EB0-8B83-997A65450F1F}"/>
              </a:ext>
            </a:extLst>
          </p:cNvPr>
          <p:cNvSpPr txBox="1"/>
          <p:nvPr/>
        </p:nvSpPr>
        <p:spPr>
          <a:xfrm>
            <a:off x="1374030" y="2951946"/>
            <a:ext cx="66221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Which songs are most like the song a user just played? </a:t>
            </a:r>
          </a:p>
        </p:txBody>
      </p:sp>
    </p:spTree>
    <p:extLst>
      <p:ext uri="{BB962C8B-B14F-4D97-AF65-F5344CB8AC3E}">
        <p14:creationId xmlns:p14="http://schemas.microsoft.com/office/powerpoint/2010/main" val="282297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327</Words>
  <Application>Microsoft Office PowerPoint</Application>
  <PresentationFormat>Widescreen</PresentationFormat>
  <Paragraphs>95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Aharoni</vt:lpstr>
      <vt:lpstr>Aptos</vt:lpstr>
      <vt:lpstr>Aptos Black</vt:lpstr>
      <vt:lpstr>Aptos Display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Ruzait Ahamed</dc:creator>
  <cp:lastModifiedBy>Ruzait Ahamed</cp:lastModifiedBy>
  <cp:revision>96</cp:revision>
  <dcterms:created xsi:type="dcterms:W3CDTF">2024-06-04T02:12:32Z</dcterms:created>
  <dcterms:modified xsi:type="dcterms:W3CDTF">2024-06-04T05:23:47Z</dcterms:modified>
</cp:coreProperties>
</file>