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71" r:id="rId5"/>
    <p:sldId id="266" r:id="rId6"/>
    <p:sldId id="274" r:id="rId7"/>
    <p:sldId id="275" r:id="rId8"/>
    <p:sldId id="276" r:id="rId9"/>
    <p:sldId id="278" r:id="rId10"/>
    <p:sldId id="277" r:id="rId11"/>
    <p:sldId id="280" r:id="rId12"/>
    <p:sldId id="279" r:id="rId13"/>
    <p:sldId id="281" r:id="rId14"/>
    <p:sldId id="282" r:id="rId15"/>
    <p:sldId id="283" r:id="rId16"/>
    <p:sldId id="284" r:id="rId17"/>
    <p:sldId id="285" r:id="rId18"/>
    <p:sldId id="286" r:id="rId19"/>
    <p:sldId id="287" r:id="rId20"/>
    <p:sldId id="288" r:id="rId21"/>
    <p:sldId id="290" r:id="rId22"/>
    <p:sldId id="289" r:id="rId23"/>
    <p:sldId id="273"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A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6/16/2024</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6-15T12:37:53.8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16775 15346 0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6-15T12:38:07.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10724 19032 0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78923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104795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39616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78609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6377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64844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5758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31489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982442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06658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3798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379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6/16/2024</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6/16/2024</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9211733" y="5983111"/>
            <a:ext cx="2801663" cy="474133"/>
          </a:xfrm>
        </p:spPr>
        <p:txBody>
          <a:bodyPr anchor="t">
            <a:normAutofit fontScale="90000"/>
          </a:bodyPr>
          <a:lstStyle/>
          <a:p>
            <a:pPr algn="l"/>
            <a:r>
              <a:rPr lang="en-US" sz="2400" dirty="0" smtClean="0">
                <a:latin typeface="Exotc350 Bd BT" panose="04030805050B02020A03" pitchFamily="82" charset="0"/>
                <a:cs typeface="Segoe UI" panose="020B0502040204020203" pitchFamily="34" charset="0"/>
              </a:rPr>
              <a:t>By~ Ruzal </a:t>
            </a:r>
            <a:r>
              <a:rPr lang="en-US" sz="2400" dirty="0" err="1" smtClean="0">
                <a:latin typeface="Exotc350 Bd BT" panose="04030805050B02020A03" pitchFamily="82" charset="0"/>
                <a:cs typeface="Segoe UI" panose="020B0502040204020203" pitchFamily="34" charset="0"/>
              </a:rPr>
              <a:t>Kathiriya</a:t>
            </a:r>
            <a:endParaRPr lang="en-US" sz="2400" dirty="0">
              <a:latin typeface="Exotc350 Bd BT" panose="04030805050B02020A03" pitchFamily="82"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5303117" y="3945417"/>
            <a:ext cx="5940616" cy="1507116"/>
          </a:xfrm>
        </p:spPr>
        <p:txBody>
          <a:bodyPr anchor="b">
            <a:normAutofit fontScale="92500" lnSpcReduction="10000"/>
          </a:bodyPr>
          <a:lstStyle/>
          <a:p>
            <a:pPr algn="l"/>
            <a:r>
              <a:rPr lang="en-US" sz="5400" b="1" dirty="0" smtClean="0">
                <a:latin typeface="Aldhabi" panose="01000000000000000000" pitchFamily="2" charset="-78"/>
                <a:cs typeface="Aldhabi" panose="01000000000000000000" pitchFamily="2" charset="-78"/>
              </a:rPr>
              <a:t>Let’s Learn about,</a:t>
            </a:r>
          </a:p>
          <a:p>
            <a:pPr algn="l"/>
            <a:r>
              <a:rPr lang="en-US" sz="5400" b="1" dirty="0" err="1" smtClean="0">
                <a:solidFill>
                  <a:schemeClr val="bg2">
                    <a:lumMod val="60000"/>
                    <a:lumOff val="40000"/>
                  </a:schemeClr>
                </a:solidFill>
                <a:latin typeface="Eras Demi ITC" panose="020B0805030504020804" pitchFamily="34" charset="0"/>
              </a:rPr>
              <a:t>Kotlin</a:t>
            </a:r>
            <a:r>
              <a:rPr lang="en-US" sz="5400" b="1" dirty="0" smtClean="0">
                <a:solidFill>
                  <a:schemeClr val="bg2">
                    <a:lumMod val="60000"/>
                    <a:lumOff val="40000"/>
                  </a:schemeClr>
                </a:solidFill>
                <a:latin typeface="Eras Demi ITC" panose="020B0805030504020804" pitchFamily="34" charset="0"/>
              </a:rPr>
              <a:t> . . .</a:t>
            </a:r>
            <a:endParaRPr lang="en-US" sz="5400" b="1" dirty="0">
              <a:solidFill>
                <a:schemeClr val="bg2">
                  <a:lumMod val="60000"/>
                  <a:lumOff val="40000"/>
                </a:schemeClr>
              </a:solidFill>
              <a:latin typeface="Eras Demi ITC" panose="020B08050305040208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a:extLst>
              <a:ext uri="{FF2B5EF4-FFF2-40B4-BE49-F238E27FC236}">
                <a16:creationId xmlns="" xmlns:a16="http://schemas.microsoft.com/office/drawing/2014/main" id="{93E427C7-0218-4592-82DA-2431E4BF8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8143" y="95194"/>
            <a:ext cx="1985177" cy="1793053"/>
          </a:xfrm>
          <a:prstGeom prst="rect">
            <a:avLst/>
          </a:prstGeom>
          <a:ln>
            <a:noFill/>
          </a:ln>
          <a:effectLst>
            <a:softEdge rad="112500"/>
          </a:effectLst>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 xmlns:a16="http://schemas.microsoft.com/office/drawing/2014/main" id="{EB71843F-0A0B-4317-B205-4B0A0B97C0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0411" y="1363925"/>
            <a:ext cx="2153504" cy="1678770"/>
          </a:xfrm>
          <a:prstGeom prst="rect">
            <a:avLst/>
          </a:prstGeom>
          <a:ln>
            <a:noFill/>
          </a:ln>
          <a:effectLst>
            <a:softEdge rad="112500"/>
          </a:effectLst>
        </p:spPr>
      </p:pic>
      <p:pic>
        <p:nvPicPr>
          <p:cNvPr id="7" name="Graphic 6">
            <a:extLst>
              <a:ext uri="{FF2B5EF4-FFF2-40B4-BE49-F238E27FC236}">
                <a16:creationId xmlns="" xmlns:a16="http://schemas.microsoft.com/office/drawing/2014/main" id="{2696A1A4-8E43-47F6-A6DC-A9ADAB053D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233" y="3198153"/>
            <a:ext cx="2282394" cy="3259091"/>
          </a:xfrm>
          <a:prstGeom prst="rect">
            <a:avLst/>
          </a:prstGeom>
          <a:ln>
            <a:noFill/>
          </a:ln>
          <a:effectLst>
            <a:softEdge rad="112500"/>
          </a:effectLst>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a:extLst>
              <a:ext uri="{FF2B5EF4-FFF2-40B4-BE49-F238E27FC236}">
                <a16:creationId xmlns="" xmlns:a16="http://schemas.microsoft.com/office/drawing/2014/main" id="{18A239E6-97C0-4A74-8E7A-C9FD39A8C9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77247" y="164573"/>
            <a:ext cx="1880316" cy="2792946"/>
          </a:xfrm>
          <a:prstGeom prst="rect">
            <a:avLst/>
          </a:prstGeom>
          <a:ln>
            <a:noFill/>
          </a:ln>
          <a:effectLst>
            <a:softEdge rad="112500"/>
          </a:effectLst>
        </p:spPr>
      </p:pic>
    </p:spTree>
    <p:extLst>
      <p:ext uri="{BB962C8B-B14F-4D97-AF65-F5344CB8AC3E}">
        <p14:creationId xmlns:p14="http://schemas.microsoft.com/office/powerpoint/2010/main" val="1962914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34" presetClass="emph" presetSubtype="0" fill="hold" grpId="0" nodeType="clickEffect">
                                  <p:stCondLst>
                                    <p:cond delay="0"/>
                                  </p:stCondLst>
                                  <p:iterate type="lt">
                                    <p:tmPct val="10000"/>
                                  </p:iterate>
                                  <p:childTnLst>
                                    <p:animMotion origin="layout" path="M -4.58333E-6 0.07223 L -4.58333E-6 -4.44444E-6 " pathEditMode="relative" rAng="0" ptsTypes="AA">
                                      <p:cBhvr>
                                        <p:cTn id="72" dur="250" accel="50000" decel="50000" autoRev="1" fill="hold">
                                          <p:stCondLst>
                                            <p:cond delay="0"/>
                                          </p:stCondLst>
                                        </p:cTn>
                                        <p:tgtEl>
                                          <p:spTgt spid="2"/>
                                        </p:tgtEl>
                                        <p:attrNameLst>
                                          <p:attrName>ppt_x</p:attrName>
                                          <p:attrName>ppt_y</p:attrName>
                                        </p:attrNameLst>
                                      </p:cBhvr>
                                      <p:rCtr x="0" y="-3611"/>
                                    </p:animMotion>
                                    <p:animRot by="1500000">
                                      <p:cBhvr>
                                        <p:cTn id="73" dur="125" fill="hold">
                                          <p:stCondLst>
                                            <p:cond delay="0"/>
                                          </p:stCondLst>
                                        </p:cTn>
                                        <p:tgtEl>
                                          <p:spTgt spid="2"/>
                                        </p:tgtEl>
                                        <p:attrNameLst>
                                          <p:attrName>r</p:attrName>
                                        </p:attrNameLst>
                                      </p:cBhvr>
                                    </p:animRot>
                                    <p:animRot by="-1500000">
                                      <p:cBhvr>
                                        <p:cTn id="74" dur="125" fill="hold">
                                          <p:stCondLst>
                                            <p:cond delay="125"/>
                                          </p:stCondLst>
                                        </p:cTn>
                                        <p:tgtEl>
                                          <p:spTgt spid="2"/>
                                        </p:tgtEl>
                                        <p:attrNameLst>
                                          <p:attrName>r</p:attrName>
                                        </p:attrNameLst>
                                      </p:cBhvr>
                                    </p:animRot>
                                    <p:animRot by="-1500000">
                                      <p:cBhvr>
                                        <p:cTn id="75" dur="125" fill="hold">
                                          <p:stCondLst>
                                            <p:cond delay="250"/>
                                          </p:stCondLst>
                                        </p:cTn>
                                        <p:tgtEl>
                                          <p:spTgt spid="2"/>
                                        </p:tgtEl>
                                        <p:attrNameLst>
                                          <p:attrName>r</p:attrName>
                                        </p:attrNameLst>
                                      </p:cBhvr>
                                    </p:animRot>
                                    <p:animRot by="1500000">
                                      <p:cBhvr>
                                        <p:cTn id="76"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73620"/>
            <a:ext cx="11887200" cy="6615209"/>
          </a:xfrm>
        </p:spPr>
        <p:txBody>
          <a:bodyPr vert="horz" lIns="91440" tIns="45720" rIns="91440" bIns="45720" rtlCol="0" anchor="t">
            <a:noAutofit/>
          </a:bodyPr>
          <a:lstStyle/>
          <a:p>
            <a:pPr marL="914400" lvl="2" indent="0" fontAlgn="base">
              <a:buNone/>
            </a:pPr>
            <a:endParaRPr lang="en-US" sz="1800" dirty="0">
              <a:latin typeface="Cambria" panose="02040503050406030204" pitchFamily="18" charset="0"/>
              <a:ea typeface="Cambria" panose="02040503050406030204" pitchFamily="18" charset="0"/>
            </a:endParaRPr>
          </a:p>
          <a:p>
            <a:pPr marL="0" indent="0">
              <a:lnSpc>
                <a:spcPct val="100000"/>
              </a:lnSpc>
              <a:buNone/>
            </a:pPr>
            <a:r>
              <a:rPr lang="en-US" sz="2000" b="1" dirty="0">
                <a:latin typeface="Cambria" panose="02040503050406030204" pitchFamily="18" charset="0"/>
                <a:ea typeface="Cambria" panose="02040503050406030204" pitchFamily="18" charset="0"/>
              </a:rPr>
              <a:t>2</a:t>
            </a:r>
            <a:r>
              <a:rPr lang="en-US" sz="2000" b="1" dirty="0" smtClean="0">
                <a:latin typeface="Cambria" panose="02040503050406030204" pitchFamily="18" charset="0"/>
                <a:ea typeface="Cambria" panose="02040503050406030204" pitchFamily="18" charset="0"/>
              </a:rPr>
              <a:t>.)   </a:t>
            </a:r>
            <a:r>
              <a:rPr lang="en-IN" sz="2000" b="1" u="sng" dirty="0" smtClean="0">
                <a:latin typeface="Cambria" panose="02040503050406030204" pitchFamily="18" charset="0"/>
                <a:ea typeface="Cambria" panose="02040503050406030204" pitchFamily="18" charset="0"/>
              </a:rPr>
              <a:t>if-else statement:</a:t>
            </a:r>
            <a:r>
              <a:rPr lang="en-IN" sz="2000" b="1" dirty="0" smtClean="0">
                <a:latin typeface="Cambria" panose="02040503050406030204" pitchFamily="18" charset="0"/>
                <a:ea typeface="Cambria" panose="02040503050406030204" pitchFamily="18" charset="0"/>
              </a:rPr>
              <a:t> </a:t>
            </a:r>
          </a:p>
          <a:p>
            <a:pPr marL="0" indent="0">
              <a:lnSpc>
                <a:spcPct val="100000"/>
              </a:lnSpc>
              <a:buNone/>
            </a:pPr>
            <a:r>
              <a:rPr lang="en-IN" sz="2000" b="1" dirty="0" smtClean="0">
                <a:latin typeface="Cambria" panose="02040503050406030204" pitchFamily="18" charset="0"/>
                <a:ea typeface="Cambria" panose="02040503050406030204" pitchFamily="18" charset="0"/>
              </a:rPr>
              <a:t>                </a:t>
            </a:r>
            <a:r>
              <a:rPr lang="en-US" sz="2000" dirty="0"/>
              <a:t>if-else statement contains two blocks of statements. ‘if’ statement is used to execute the block of code when the condition becomes true and ‘else’ statement is used to execute a block of code when the condition becomes false. </a:t>
            </a:r>
            <a:endParaRPr lang="en-IN" sz="2000" b="1" dirty="0" smtClean="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endParaRPr lang="en-IN" sz="1800" dirty="0">
              <a:latin typeface="Cambria" panose="02040503050406030204" pitchFamily="18" charset="0"/>
              <a:ea typeface="Cambria" panose="02040503050406030204" pitchFamily="18" charset="0"/>
            </a:endParaRPr>
          </a:p>
        </p:txBody>
      </p:sp>
      <p:sp>
        <p:nvSpPr>
          <p:cNvPr id="5" name="Rounded Rectangle 4"/>
          <p:cNvSpPr/>
          <p:nvPr/>
        </p:nvSpPr>
        <p:spPr>
          <a:xfrm>
            <a:off x="1134264" y="2202342"/>
            <a:ext cx="8621486" cy="255776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tx1"/>
                </a:solidFill>
                <a:latin typeface="Consolas" panose="020B0609020204030204" pitchFamily="49" charset="0"/>
              </a:rPr>
              <a:t>if(condition)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a:t>
            </a:r>
          </a:p>
          <a:p>
            <a:pPr lvl="0" eaLnBrk="0" fontAlgn="base" hangingPunct="0">
              <a:spcBef>
                <a:spcPct val="0"/>
              </a:spcBef>
              <a:spcAft>
                <a:spcPct val="0"/>
              </a:spcAft>
            </a:pPr>
            <a:r>
              <a:rPr lang="en-US" altLang="en-US" dirty="0">
                <a:solidFill>
                  <a:schemeClr val="tx1"/>
                </a:solidFill>
                <a:latin typeface="Consolas" panose="020B0609020204030204" pitchFamily="49" charset="0"/>
              </a:rPr>
              <a:t> </a:t>
            </a:r>
            <a:r>
              <a:rPr lang="en-US" altLang="en-US" dirty="0" smtClean="0">
                <a:solidFill>
                  <a:schemeClr val="tx1"/>
                </a:solidFill>
                <a:latin typeface="Consolas" panose="020B0609020204030204" pitchFamily="49" charset="0"/>
              </a:rPr>
              <a:t>   // </a:t>
            </a:r>
            <a:r>
              <a:rPr lang="en-US" altLang="en-US" dirty="0">
                <a:solidFill>
                  <a:schemeClr val="tx1"/>
                </a:solidFill>
                <a:latin typeface="Consolas" panose="020B0609020204030204" pitchFamily="49" charset="0"/>
              </a:rPr>
              <a:t>code to run if condition is true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a:t>
            </a:r>
          </a:p>
          <a:p>
            <a:pPr lvl="0" eaLnBrk="0" fontAlgn="base" hangingPunct="0">
              <a:spcBef>
                <a:spcPct val="0"/>
              </a:spcBef>
              <a:spcAft>
                <a:spcPct val="0"/>
              </a:spcAft>
            </a:pPr>
            <a:r>
              <a:rPr lang="en-US" altLang="en-US" dirty="0">
                <a:solidFill>
                  <a:schemeClr val="tx1"/>
                </a:solidFill>
                <a:latin typeface="Consolas" panose="020B0609020204030204" pitchFamily="49" charset="0"/>
              </a:rPr>
              <a:t>e</a:t>
            </a:r>
            <a:r>
              <a:rPr lang="en-US" altLang="en-US" dirty="0" smtClean="0">
                <a:solidFill>
                  <a:schemeClr val="tx1"/>
                </a:solidFill>
                <a:latin typeface="Consolas" panose="020B0609020204030204" pitchFamily="49" charset="0"/>
              </a:rPr>
              <a:t>lse</a:t>
            </a: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a:t>
            </a:r>
          </a:p>
          <a:p>
            <a:pPr lvl="0" eaLnBrk="0" fontAlgn="base" hangingPunct="0">
              <a:spcBef>
                <a:spcPct val="0"/>
              </a:spcBef>
              <a:spcAft>
                <a:spcPct val="0"/>
              </a:spcAft>
            </a:pPr>
            <a:r>
              <a:rPr lang="en-US" altLang="en-US" dirty="0">
                <a:solidFill>
                  <a:schemeClr val="tx1"/>
                </a:solidFill>
                <a:latin typeface="Consolas" panose="020B0609020204030204" pitchFamily="49" charset="0"/>
              </a:rPr>
              <a:t> </a:t>
            </a:r>
            <a:r>
              <a:rPr lang="en-US" altLang="en-US" dirty="0" smtClean="0">
                <a:solidFill>
                  <a:schemeClr val="tx1"/>
                </a:solidFill>
                <a:latin typeface="Consolas" panose="020B0609020204030204" pitchFamily="49" charset="0"/>
              </a:rPr>
              <a:t>   // </a:t>
            </a:r>
            <a:r>
              <a:rPr lang="en-US" altLang="en-US" dirty="0">
                <a:solidFill>
                  <a:schemeClr val="tx1"/>
                </a:solidFill>
                <a:latin typeface="Consolas" panose="020B0609020204030204" pitchFamily="49" charset="0"/>
              </a:rPr>
              <a:t>code to run if condition is false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a:t>
            </a:r>
            <a:r>
              <a:rPr lang="en-US" altLang="en-US" sz="1050" dirty="0" smtClean="0">
                <a:solidFill>
                  <a:schemeClr val="tx1"/>
                </a:solidFill>
              </a:rPr>
              <a:t> </a:t>
            </a:r>
            <a:endParaRPr lang="en-US" altLang="en-US" sz="2800" dirty="0">
              <a:solidFill>
                <a:schemeClr val="tx1"/>
              </a:solidFill>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343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741044" y="268146"/>
            <a:ext cx="5995686" cy="6562845"/>
          </a:xfrm>
        </p:spPr>
        <p:txBody>
          <a:bodyPr>
            <a:normAutofit lnSpcReduction="10000"/>
          </a:body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Example of if statements: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fun main()</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a  = 3</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b = 10</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if(a &gt; b)</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print(“a is grater than b.”)</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else</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print(“b is grater than a.”)</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endParaRPr lang="en-IN" sz="2400" dirty="0">
              <a:solidFill>
                <a:schemeClr val="accent2">
                  <a:lumMod val="75000"/>
                </a:schemeClr>
              </a:solidFill>
              <a:latin typeface="Cambria" panose="02040503050406030204" pitchFamily="18" charset="0"/>
              <a:ea typeface="Cambria" panose="02040503050406030204" pitchFamily="18" charset="0"/>
            </a:endParaRPr>
          </a:p>
        </p:txBody>
      </p:sp>
      <p:sp>
        <p:nvSpPr>
          <p:cNvPr id="9" name="Content Placeholder 1"/>
          <p:cNvSpPr txBox="1">
            <a:spLocks/>
          </p:cNvSpPr>
          <p:nvPr/>
        </p:nvSpPr>
        <p:spPr>
          <a:xfrm>
            <a:off x="453342" y="268147"/>
            <a:ext cx="5532699" cy="6562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Flow chart of if-else statements: </a:t>
            </a:r>
          </a:p>
          <a:p>
            <a:pPr marL="0" indent="0">
              <a:buFont typeface="Arial" panose="020B0604020202020204" pitchFamily="34" charset="0"/>
              <a:buNone/>
            </a:pPr>
            <a:r>
              <a:rPr lang="en-IN" sz="2400" u="sng" dirty="0" smtClean="0">
                <a:latin typeface="Cambria" panose="02040503050406030204" pitchFamily="18" charset="0"/>
                <a:ea typeface="Cambria" panose="02040503050406030204" pitchFamily="18" charset="0"/>
              </a:rPr>
              <a:t>    </a:t>
            </a:r>
            <a:endParaRPr lang="en-IN" sz="2400" u="sng" dirty="0">
              <a:latin typeface="Cambria" panose="02040503050406030204" pitchFamily="18" charset="0"/>
              <a:ea typeface="Cambria" panose="02040503050406030204" pitchFamily="18" charset="0"/>
            </a:endParaRPr>
          </a:p>
        </p:txBody>
      </p:sp>
      <p:pic>
        <p:nvPicPr>
          <p:cNvPr id="6149" name="Picture 5"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83" y="864685"/>
            <a:ext cx="4265954" cy="58505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31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79022"/>
            <a:ext cx="11887200" cy="1266765"/>
          </a:xfrm>
          <a:solidFill>
            <a:schemeClr val="accent1">
              <a:lumMod val="20000"/>
              <a:lumOff val="80000"/>
            </a:schemeClr>
          </a:solidFill>
        </p:spPr>
        <p:txBody>
          <a:bodyPr anchor="ctr">
            <a:normAutofit/>
          </a:bodyPr>
          <a:lstStyle/>
          <a:p>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Looping</a:t>
            </a:r>
            <a:r>
              <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99983"/>
            <a:ext cx="11887200" cy="5288846"/>
          </a:xfrm>
        </p:spPr>
        <p:txBody>
          <a:bodyPr vert="horz" lIns="91440" tIns="45720" rIns="91440" bIns="45720" rtlCol="0" anchor="t">
            <a:noAutofit/>
          </a:bodyPr>
          <a:lstStyle/>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A</a:t>
            </a:r>
            <a:r>
              <a:rPr lang="en-US" sz="1800" dirty="0" smtClean="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loop is a control flow statement that allows repeated execution of a block of code for a certain number of times or until a certain </a:t>
            </a:r>
            <a:r>
              <a:rPr lang="en-US" sz="1800" dirty="0" smtClean="0">
                <a:latin typeface="Cambria" panose="02040503050406030204" pitchFamily="18" charset="0"/>
                <a:ea typeface="Cambria" panose="02040503050406030204" pitchFamily="18" charset="0"/>
              </a:rPr>
              <a:t>condition.</a:t>
            </a:r>
          </a:p>
          <a:p>
            <a:pPr>
              <a:lnSpc>
                <a:spcPct val="100000"/>
              </a:lnSpc>
              <a:buFont typeface="Wingdings" panose="05000000000000000000" pitchFamily="2" charset="2"/>
              <a:buChar char="§"/>
            </a:pPr>
            <a:r>
              <a:rPr lang="en-US" sz="1800" dirty="0" smtClean="0">
                <a:latin typeface="Cambria" panose="02040503050406030204" pitchFamily="18" charset="0"/>
                <a:ea typeface="Cambria" panose="02040503050406030204" pitchFamily="18" charset="0"/>
              </a:rPr>
              <a:t>There </a:t>
            </a:r>
            <a:r>
              <a:rPr lang="en-US" sz="1800" dirty="0">
                <a:latin typeface="Cambria" panose="02040503050406030204" pitchFamily="18" charset="0"/>
                <a:ea typeface="Cambria" panose="02040503050406030204" pitchFamily="18" charset="0"/>
              </a:rPr>
              <a:t>are different types of </a:t>
            </a:r>
            <a:r>
              <a:rPr lang="en-US" sz="1800" dirty="0" smtClean="0">
                <a:latin typeface="Cambria" panose="02040503050406030204" pitchFamily="18" charset="0"/>
                <a:ea typeface="Cambria" panose="02040503050406030204" pitchFamily="18" charset="0"/>
              </a:rPr>
              <a:t>looping in </a:t>
            </a:r>
            <a:r>
              <a:rPr lang="en-US" sz="1800" dirty="0" err="1">
                <a:latin typeface="Cambria" panose="02040503050406030204" pitchFamily="18" charset="0"/>
                <a:ea typeface="Cambria" panose="02040503050406030204" pitchFamily="18" charset="0"/>
              </a:rPr>
              <a:t>Kotlin</a:t>
            </a:r>
            <a:r>
              <a:rPr lang="en-US" sz="1800" dirty="0">
                <a:latin typeface="Cambria" panose="02040503050406030204" pitchFamily="18" charset="0"/>
                <a:ea typeface="Cambria" panose="02040503050406030204" pitchFamily="18" charset="0"/>
              </a:rPr>
              <a:t>: </a:t>
            </a:r>
            <a:endParaRPr lang="en-US" sz="1800" dirty="0" smtClean="0">
              <a:latin typeface="Cambria" panose="02040503050406030204" pitchFamily="18" charset="0"/>
              <a:ea typeface="Cambria" panose="02040503050406030204" pitchFamily="18" charset="0"/>
            </a:endParaRPr>
          </a:p>
          <a:p>
            <a:pPr marL="1371600" lvl="2" indent="-457200" fontAlgn="base">
              <a:buFont typeface="+mj-lt"/>
              <a:buAutoNum type="arabicPeriod"/>
            </a:pPr>
            <a:r>
              <a:rPr lang="en-US" sz="1800" dirty="0" smtClean="0">
                <a:latin typeface="Cambria" panose="02040503050406030204" pitchFamily="18" charset="0"/>
                <a:ea typeface="Cambria" panose="02040503050406030204" pitchFamily="18" charset="0"/>
              </a:rPr>
              <a:t>While loop</a:t>
            </a:r>
            <a:endParaRPr lang="en-US" sz="1800" dirty="0">
              <a:latin typeface="Cambria" panose="02040503050406030204" pitchFamily="18" charset="0"/>
              <a:ea typeface="Cambria" panose="02040503050406030204" pitchFamily="18" charset="0"/>
            </a:endParaRPr>
          </a:p>
          <a:p>
            <a:pPr marL="1371600" lvl="2" indent="-457200" fontAlgn="base">
              <a:buFont typeface="+mj-lt"/>
              <a:buAutoNum type="arabicPeriod"/>
            </a:pPr>
            <a:r>
              <a:rPr lang="en-US" sz="1800" dirty="0" smtClean="0">
                <a:latin typeface="Cambria" panose="02040503050406030204" pitchFamily="18" charset="0"/>
                <a:ea typeface="Cambria" panose="02040503050406030204" pitchFamily="18" charset="0"/>
              </a:rPr>
              <a:t>Do-while loop</a:t>
            </a:r>
            <a:endParaRPr lang="en-US" sz="1800" dirty="0">
              <a:latin typeface="Cambria" panose="02040503050406030204" pitchFamily="18" charset="0"/>
              <a:ea typeface="Cambria" panose="02040503050406030204" pitchFamily="18" charset="0"/>
            </a:endParaRPr>
          </a:p>
          <a:p>
            <a:pPr marL="1371600" lvl="2" indent="-457200" fontAlgn="base">
              <a:buFont typeface="+mj-lt"/>
              <a:buAutoNum type="arabicPeriod"/>
            </a:pPr>
            <a:r>
              <a:rPr lang="en-US" sz="1800" dirty="0" smtClean="0">
                <a:latin typeface="Cambria" panose="02040503050406030204" pitchFamily="18" charset="0"/>
                <a:ea typeface="Cambria" panose="02040503050406030204" pitchFamily="18" charset="0"/>
              </a:rPr>
              <a:t>For loop</a:t>
            </a:r>
            <a:endParaRPr lang="en-US" sz="1800" dirty="0">
              <a:latin typeface="Cambria" panose="02040503050406030204" pitchFamily="18" charset="0"/>
              <a:ea typeface="Cambria" panose="02040503050406030204" pitchFamily="18" charset="0"/>
            </a:endParaRPr>
          </a:p>
          <a:p>
            <a:pPr marL="0" indent="0">
              <a:lnSpc>
                <a:spcPct val="100000"/>
              </a:lnSpc>
              <a:buNone/>
            </a:pPr>
            <a:r>
              <a:rPr lang="en-US" sz="1800" b="1" dirty="0" smtClean="0">
                <a:latin typeface="Cambria" panose="02040503050406030204" pitchFamily="18" charset="0"/>
                <a:ea typeface="Cambria" panose="02040503050406030204" pitchFamily="18" charset="0"/>
              </a:rPr>
              <a:t>1.) </a:t>
            </a:r>
            <a:r>
              <a:rPr lang="en-US" sz="1800" b="1" u="sng" dirty="0" smtClean="0">
                <a:latin typeface="Cambria" panose="02040503050406030204" pitchFamily="18" charset="0"/>
                <a:ea typeface="Cambria" panose="02040503050406030204" pitchFamily="18" charset="0"/>
              </a:rPr>
              <a:t>While loop</a:t>
            </a:r>
            <a:r>
              <a:rPr lang="en-IN" sz="1800" b="1" u="sng" dirty="0" smtClean="0">
                <a:latin typeface="Cambria" panose="02040503050406030204" pitchFamily="18" charset="0"/>
                <a:ea typeface="Cambria" panose="02040503050406030204" pitchFamily="18" charset="0"/>
              </a:rPr>
              <a:t>:</a:t>
            </a:r>
            <a:r>
              <a:rPr lang="en-IN" sz="1800" b="1" dirty="0" smtClean="0">
                <a:latin typeface="Cambria" panose="02040503050406030204" pitchFamily="18" charset="0"/>
                <a:ea typeface="Cambria" panose="02040503050406030204" pitchFamily="18" charset="0"/>
              </a:rPr>
              <a:t> </a:t>
            </a:r>
          </a:p>
          <a:p>
            <a:pPr marL="0" indent="0">
              <a:lnSpc>
                <a:spcPct val="100000"/>
              </a:lnSpc>
              <a:buNone/>
            </a:pPr>
            <a:r>
              <a:rPr lang="en-IN" sz="1800" b="1" dirty="0" smtClean="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The while loop is used to execute a block of code while a condition is true</a:t>
            </a:r>
            <a:r>
              <a:rPr lang="en-US" sz="1800" dirty="0" smtClean="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The while loop will execute the code block as long as the condition is true.</a:t>
            </a:r>
            <a:endParaRPr lang="en-IN" sz="1800" b="1" dirty="0" smtClean="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endParaRPr lang="en-IN" sz="1800" dirty="0">
              <a:latin typeface="Cambria" panose="02040503050406030204" pitchFamily="18" charset="0"/>
              <a:ea typeface="Cambria" panose="02040503050406030204" pitchFamily="18" charset="0"/>
            </a:endParaRPr>
          </a:p>
        </p:txBody>
      </p:sp>
      <p:sp>
        <p:nvSpPr>
          <p:cNvPr id="5" name="Rounded Rectangle 4"/>
          <p:cNvSpPr/>
          <p:nvPr/>
        </p:nvSpPr>
        <p:spPr>
          <a:xfrm>
            <a:off x="1371600" y="4666052"/>
            <a:ext cx="8621486"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IN" sz="2000" dirty="0">
                <a:solidFill>
                  <a:schemeClr val="tx1"/>
                </a:solidFill>
                <a:latin typeface="Cambria" panose="02040503050406030204" pitchFamily="18" charset="0"/>
                <a:ea typeface="Cambria" panose="02040503050406030204" pitchFamily="18" charset="0"/>
              </a:rPr>
              <a:t>while (condition) </a:t>
            </a:r>
            <a:endParaRPr lang="en-IN" sz="2000" dirty="0" smtClean="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en-IN" sz="2000" dirty="0" smtClean="0">
                <a:solidFill>
                  <a:schemeClr val="tx1"/>
                </a:solidFill>
                <a:latin typeface="Cambria" panose="02040503050406030204" pitchFamily="18" charset="0"/>
                <a:ea typeface="Cambria" panose="02040503050406030204" pitchFamily="18" charset="0"/>
              </a:rPr>
              <a:t>{</a:t>
            </a:r>
          </a:p>
          <a:p>
            <a:pPr lvl="0" eaLnBrk="0" fontAlgn="base" hangingPunct="0">
              <a:spcBef>
                <a:spcPct val="0"/>
              </a:spcBef>
              <a:spcAft>
                <a:spcPct val="0"/>
              </a:spcAft>
            </a:pPr>
            <a:r>
              <a:rPr lang="en-IN" sz="2000" i="1" dirty="0">
                <a:solidFill>
                  <a:schemeClr val="tx1"/>
                </a:solidFill>
                <a:latin typeface="Cambria" panose="02040503050406030204" pitchFamily="18" charset="0"/>
                <a:ea typeface="Cambria" panose="02040503050406030204" pitchFamily="18" charset="0"/>
              </a:rPr>
              <a:t> </a:t>
            </a:r>
            <a:r>
              <a:rPr lang="en-IN" sz="2000" i="1" dirty="0" smtClean="0">
                <a:solidFill>
                  <a:schemeClr val="tx1"/>
                </a:solidFill>
                <a:latin typeface="Cambria" panose="02040503050406030204" pitchFamily="18" charset="0"/>
                <a:ea typeface="Cambria" panose="02040503050406030204" pitchFamily="18" charset="0"/>
              </a:rPr>
              <a:t>      // </a:t>
            </a:r>
            <a:r>
              <a:rPr lang="en-IN" sz="2000" i="1" dirty="0">
                <a:solidFill>
                  <a:schemeClr val="tx1"/>
                </a:solidFill>
                <a:latin typeface="Cambria" panose="02040503050406030204" pitchFamily="18" charset="0"/>
                <a:ea typeface="Cambria" panose="02040503050406030204" pitchFamily="18" charset="0"/>
              </a:rPr>
              <a:t>code block</a:t>
            </a:r>
            <a:r>
              <a:rPr lang="en-IN" sz="2000" dirty="0">
                <a:solidFill>
                  <a:schemeClr val="tx1"/>
                </a:solidFill>
                <a:latin typeface="Cambria" panose="02040503050406030204" pitchFamily="18" charset="0"/>
                <a:ea typeface="Cambria" panose="02040503050406030204" pitchFamily="18" charset="0"/>
              </a:rPr>
              <a:t/>
            </a:r>
            <a:br>
              <a:rPr lang="en-IN" sz="2000" dirty="0">
                <a:solidFill>
                  <a:schemeClr val="tx1"/>
                </a:solidFill>
                <a:latin typeface="Cambria" panose="02040503050406030204" pitchFamily="18" charset="0"/>
                <a:ea typeface="Cambria" panose="02040503050406030204" pitchFamily="18" charset="0"/>
              </a:rPr>
            </a:br>
            <a:r>
              <a:rPr lang="en-IN" sz="2000" dirty="0">
                <a:solidFill>
                  <a:schemeClr val="tx1"/>
                </a:solidFill>
                <a:latin typeface="Cambria" panose="02040503050406030204" pitchFamily="18" charset="0"/>
                <a:ea typeface="Cambria" panose="02040503050406030204" pitchFamily="18" charset="0"/>
              </a:rPr>
              <a:t>}</a:t>
            </a:r>
            <a:endParaRPr lang="en-US" altLang="en-US" sz="3200" dirty="0">
              <a:solidFill>
                <a:schemeClr val="tx1"/>
              </a:solidFill>
              <a:latin typeface="Cambria" panose="02040503050406030204" pitchFamily="18" charset="0"/>
              <a:ea typeface="Cambria" panose="02040503050406030204" pitchFamily="18"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77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741044" y="268146"/>
            <a:ext cx="5995686" cy="6562845"/>
          </a:xfrm>
        </p:spPr>
        <p:txBody>
          <a:bodyPr>
            <a:normAutofit/>
          </a:body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Example of while loop: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(1.)  using integer    </a:t>
            </a:r>
          </a:p>
          <a:p>
            <a:pPr marL="0" indent="0">
              <a:buNone/>
            </a:pPr>
            <a:endParaRPr lang="en-IN" sz="2400" dirty="0" smtClean="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fun </a:t>
            </a:r>
            <a:r>
              <a:rPr lang="en-IN" sz="2400" dirty="0" smtClean="0">
                <a:solidFill>
                  <a:schemeClr val="accent2"/>
                </a:solidFill>
                <a:latin typeface="Cambria" panose="02040503050406030204" pitchFamily="18" charset="0"/>
                <a:ea typeface="Cambria" panose="02040503050406030204" pitchFamily="18" charset="0"/>
              </a:rPr>
              <a:t>main(</a:t>
            </a:r>
            <a:r>
              <a:rPr lang="en-IN" sz="2400" dirty="0" err="1">
                <a:solidFill>
                  <a:schemeClr val="accent2"/>
                </a:solidFill>
              </a:rPr>
              <a:t>args</a:t>
            </a:r>
            <a:r>
              <a:rPr lang="en-IN" sz="2400" dirty="0">
                <a:solidFill>
                  <a:schemeClr val="accent2"/>
                </a:solidFill>
              </a:rPr>
              <a:t>: Array&lt;String&gt;</a:t>
            </a:r>
            <a:r>
              <a:rPr lang="en-IN" sz="2400" dirty="0" smtClean="0">
                <a:solidFill>
                  <a:schemeClr val="accent2"/>
                </a:solidFill>
                <a:latin typeface="Cambria" panose="02040503050406030204" pitchFamily="18" charset="0"/>
                <a:ea typeface="Cambria" panose="02040503050406030204" pitchFamily="18" charset="0"/>
              </a:rPr>
              <a:t>)</a:t>
            </a:r>
          </a:p>
          <a:p>
            <a:pPr marL="0" indent="0">
              <a:buNone/>
            </a:pPr>
            <a:r>
              <a:rPr lang="en-IN" sz="2400" dirty="0">
                <a:solidFill>
                  <a:schemeClr val="accent2"/>
                </a:solidFill>
                <a:latin typeface="Cambria" panose="02040503050406030204" pitchFamily="18" charset="0"/>
                <a:ea typeface="Cambria" panose="02040503050406030204" pitchFamily="18" charset="0"/>
              </a:rPr>
              <a:t> </a:t>
            </a:r>
            <a:r>
              <a:rPr lang="en-IN" sz="2400" dirty="0" smtClean="0">
                <a:solidFill>
                  <a:schemeClr val="accent2"/>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 = 1</a:t>
            </a:r>
          </a:p>
          <a:p>
            <a:pPr marL="0" indent="0">
              <a:buNone/>
            </a:pPr>
            <a:endParaRPr lang="en-IN" sz="2400"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while(</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 &lt;= 10)</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println</a:t>
            </a:r>
            <a:r>
              <a:rPr lang="en-IN" sz="2400" dirty="0" smtClean="0">
                <a:solidFill>
                  <a:schemeClr val="accent2">
                    <a:lumMod val="75000"/>
                  </a:schemeClr>
                </a:solidFill>
                <a:latin typeface="Cambria" panose="02040503050406030204" pitchFamily="18" charset="0"/>
                <a:ea typeface="Cambria" panose="02040503050406030204" pitchFamily="18" charset="0"/>
              </a:rPr>
              <a:t>(</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a:t>
            </a:r>
            <a:endParaRPr lang="en-IN" sz="2400" dirty="0">
              <a:solidFill>
                <a:schemeClr val="accent2">
                  <a:lumMod val="75000"/>
                </a:schemeClr>
              </a:solidFill>
              <a:latin typeface="Cambria" panose="02040503050406030204" pitchFamily="18" charset="0"/>
              <a:ea typeface="Cambria" panose="02040503050406030204" pitchFamily="18" charset="0"/>
            </a:endParaRPr>
          </a:p>
        </p:txBody>
      </p:sp>
      <p:sp>
        <p:nvSpPr>
          <p:cNvPr id="9" name="Content Placeholder 1"/>
          <p:cNvSpPr txBox="1">
            <a:spLocks/>
          </p:cNvSpPr>
          <p:nvPr/>
        </p:nvSpPr>
        <p:spPr>
          <a:xfrm>
            <a:off x="453342" y="268147"/>
            <a:ext cx="5532699" cy="6562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Flow chart of while loop: </a:t>
            </a:r>
          </a:p>
          <a:p>
            <a:pPr marL="0" indent="0">
              <a:buFont typeface="Arial" panose="020B0604020202020204" pitchFamily="34" charset="0"/>
              <a:buNone/>
            </a:pPr>
            <a:r>
              <a:rPr lang="en-IN" sz="2400" u="sng" dirty="0" smtClean="0">
                <a:latin typeface="Cambria" panose="02040503050406030204" pitchFamily="18" charset="0"/>
                <a:ea typeface="Cambria" panose="02040503050406030204" pitchFamily="18" charset="0"/>
              </a:rPr>
              <a:t>    </a:t>
            </a:r>
            <a:endParaRPr lang="en-IN" sz="2400" u="sng" dirty="0">
              <a:latin typeface="Cambria" panose="02040503050406030204" pitchFamily="18" charset="0"/>
              <a:ea typeface="Cambria" panose="02040503050406030204" pitchFamily="18" charset="0"/>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66" y="796834"/>
            <a:ext cx="5371573"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44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741044" y="268146"/>
            <a:ext cx="5995686" cy="6562845"/>
          </a:xfrm>
        </p:spPr>
        <p:txBody>
          <a:bodyPr>
            <a:normAutofit lnSpcReduction="10000"/>
          </a:body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Example of while loop: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(2.)  using string array    </a:t>
            </a:r>
          </a:p>
          <a:p>
            <a:pPr marL="0" indent="0">
              <a:buNone/>
            </a:pPr>
            <a:endParaRPr lang="en-IN" sz="2400" dirty="0" smtClean="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fun </a:t>
            </a:r>
            <a:r>
              <a:rPr lang="en-IN" sz="2400" dirty="0" smtClean="0">
                <a:solidFill>
                  <a:schemeClr val="accent2"/>
                </a:solidFill>
                <a:latin typeface="Cambria" panose="02040503050406030204" pitchFamily="18" charset="0"/>
                <a:ea typeface="Cambria" panose="02040503050406030204" pitchFamily="18" charset="0"/>
              </a:rPr>
              <a:t>main(</a:t>
            </a:r>
            <a:r>
              <a:rPr lang="en-IN" sz="2400" dirty="0" err="1">
                <a:solidFill>
                  <a:schemeClr val="accent2"/>
                </a:solidFill>
              </a:rPr>
              <a:t>args</a:t>
            </a:r>
            <a:r>
              <a:rPr lang="en-IN" sz="2400" dirty="0">
                <a:solidFill>
                  <a:schemeClr val="accent2"/>
                </a:solidFill>
              </a:rPr>
              <a:t>: Array&lt;String&gt;</a:t>
            </a:r>
            <a:r>
              <a:rPr lang="en-IN" sz="2400" dirty="0" smtClean="0">
                <a:solidFill>
                  <a:schemeClr val="accent2"/>
                </a:solidFill>
                <a:latin typeface="Cambria" panose="02040503050406030204" pitchFamily="18" charset="0"/>
                <a:ea typeface="Cambria" panose="02040503050406030204" pitchFamily="18" charset="0"/>
              </a:rPr>
              <a:t>)</a:t>
            </a:r>
          </a:p>
          <a:p>
            <a:pPr marL="0" indent="0">
              <a:buNone/>
            </a:pPr>
            <a:r>
              <a:rPr lang="en-IN" sz="2400" dirty="0">
                <a:solidFill>
                  <a:schemeClr val="accent2"/>
                </a:solidFill>
                <a:latin typeface="Cambria" panose="02040503050406030204" pitchFamily="18" charset="0"/>
                <a:ea typeface="Cambria" panose="02040503050406030204" pitchFamily="18" charset="0"/>
              </a:rPr>
              <a:t> </a:t>
            </a:r>
            <a:r>
              <a:rPr lang="en-IN" sz="2400" dirty="0" smtClean="0">
                <a:solidFill>
                  <a:schemeClr val="accent2"/>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name = </a:t>
            </a:r>
            <a:r>
              <a:rPr lang="en-IN" sz="2400" dirty="0" err="1" smtClean="0">
                <a:solidFill>
                  <a:schemeClr val="accent2">
                    <a:lumMod val="75000"/>
                  </a:schemeClr>
                </a:solidFill>
                <a:latin typeface="Cambria" panose="02040503050406030204" pitchFamily="18" charset="0"/>
                <a:ea typeface="Cambria" panose="02040503050406030204" pitchFamily="18" charset="0"/>
              </a:rPr>
              <a:t>arrayof</a:t>
            </a:r>
            <a:r>
              <a:rPr lang="en-IN" sz="2400" dirty="0" smtClean="0">
                <a:solidFill>
                  <a:schemeClr val="accent2">
                    <a:lumMod val="75000"/>
                  </a:schemeClr>
                </a:solidFill>
                <a:latin typeface="Cambria" panose="02040503050406030204" pitchFamily="18" charset="0"/>
                <a:ea typeface="Cambria" panose="02040503050406030204" pitchFamily="18" charset="0"/>
              </a:rPr>
              <a:t> (“ram”, “</a:t>
            </a:r>
            <a:r>
              <a:rPr lang="en-IN" sz="2400" dirty="0" err="1" smtClean="0">
                <a:solidFill>
                  <a:schemeClr val="accent2">
                    <a:lumMod val="75000"/>
                  </a:schemeClr>
                </a:solidFill>
                <a:latin typeface="Cambria" panose="02040503050406030204" pitchFamily="18" charset="0"/>
                <a:ea typeface="Cambria" panose="02040503050406030204" pitchFamily="18" charset="0"/>
              </a:rPr>
              <a:t>shyam</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mira</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geeta</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sita</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 = 0</a:t>
            </a:r>
            <a:endParaRPr lang="en-IN" sz="2400"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while(</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 &lt; </a:t>
            </a:r>
            <a:r>
              <a:rPr lang="en-IN" sz="2400" dirty="0" err="1" smtClean="0">
                <a:solidFill>
                  <a:schemeClr val="accent2">
                    <a:lumMod val="75000"/>
                  </a:schemeClr>
                </a:solidFill>
                <a:latin typeface="Cambria" panose="02040503050406030204" pitchFamily="18" charset="0"/>
                <a:ea typeface="Cambria" panose="02040503050406030204" pitchFamily="18" charset="0"/>
              </a:rPr>
              <a:t>name.size</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println</a:t>
            </a:r>
            <a:r>
              <a:rPr lang="en-IN" sz="2400" dirty="0" smtClean="0">
                <a:solidFill>
                  <a:schemeClr val="accent2">
                    <a:lumMod val="75000"/>
                  </a:schemeClr>
                </a:solidFill>
                <a:latin typeface="Cambria" panose="02040503050406030204" pitchFamily="18" charset="0"/>
                <a:ea typeface="Cambria" panose="02040503050406030204" pitchFamily="18" charset="0"/>
              </a:rPr>
              <a:t>(name[</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a:solidFill>
                  <a:schemeClr val="accent2">
                    <a:lumMod val="75000"/>
                  </a:schemeClr>
                </a:solidFill>
                <a:latin typeface="Cambria" panose="02040503050406030204" pitchFamily="18" charset="0"/>
                <a:ea typeface="Cambria" panose="02040503050406030204" pitchFamily="18" charset="0"/>
              </a:rPr>
              <a:t>]</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a:t>
            </a:r>
            <a:endParaRPr lang="en-IN" sz="2400" dirty="0">
              <a:solidFill>
                <a:schemeClr val="accent2">
                  <a:lumMod val="75000"/>
                </a:schemeClr>
              </a:solidFill>
              <a:latin typeface="Cambria" panose="02040503050406030204" pitchFamily="18" charset="0"/>
              <a:ea typeface="Cambria" panose="02040503050406030204" pitchFamily="18" charset="0"/>
            </a:endParaRPr>
          </a:p>
        </p:txBody>
      </p:sp>
      <p:sp>
        <p:nvSpPr>
          <p:cNvPr id="9" name="Content Placeholder 1"/>
          <p:cNvSpPr txBox="1">
            <a:spLocks/>
          </p:cNvSpPr>
          <p:nvPr/>
        </p:nvSpPr>
        <p:spPr>
          <a:xfrm>
            <a:off x="453342" y="268147"/>
            <a:ext cx="5532699" cy="6562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Flow chart of while loop: </a:t>
            </a:r>
          </a:p>
          <a:p>
            <a:pPr marL="0" indent="0">
              <a:buFont typeface="Arial" panose="020B0604020202020204" pitchFamily="34" charset="0"/>
              <a:buNone/>
            </a:pPr>
            <a:r>
              <a:rPr lang="en-IN" sz="2400" u="sng" dirty="0" smtClean="0">
                <a:latin typeface="Cambria" panose="02040503050406030204" pitchFamily="18" charset="0"/>
                <a:ea typeface="Cambria" panose="02040503050406030204" pitchFamily="18" charset="0"/>
              </a:rPr>
              <a:t>    </a:t>
            </a:r>
            <a:endParaRPr lang="en-IN" sz="2400" u="sng" dirty="0">
              <a:latin typeface="Cambria" panose="02040503050406030204" pitchFamily="18" charset="0"/>
              <a:ea typeface="Cambria" panose="02040503050406030204" pitchFamily="18" charset="0"/>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66" y="796834"/>
            <a:ext cx="5371573"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32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8046"/>
            <a:ext cx="11887200" cy="6574971"/>
          </a:xfrm>
        </p:spPr>
        <p:txBody>
          <a:bodyPr vert="horz" lIns="91440" tIns="45720" rIns="91440" bIns="45720" rtlCol="0" anchor="t">
            <a:noAutofit/>
          </a:bodyPr>
          <a:lstStyle/>
          <a:p>
            <a:pPr marL="0" indent="0">
              <a:lnSpc>
                <a:spcPct val="100000"/>
              </a:lnSpc>
              <a:buNone/>
            </a:pPr>
            <a:r>
              <a:rPr lang="en-US" sz="1800" b="1" dirty="0">
                <a:latin typeface="Cambria" panose="02040503050406030204" pitchFamily="18" charset="0"/>
                <a:ea typeface="Cambria" panose="02040503050406030204" pitchFamily="18" charset="0"/>
              </a:rPr>
              <a:t>2</a:t>
            </a:r>
            <a:r>
              <a:rPr lang="en-US" sz="1800" b="1" dirty="0" smtClean="0">
                <a:latin typeface="Cambria" panose="02040503050406030204" pitchFamily="18" charset="0"/>
                <a:ea typeface="Cambria" panose="02040503050406030204" pitchFamily="18" charset="0"/>
              </a:rPr>
              <a:t>.) </a:t>
            </a:r>
            <a:r>
              <a:rPr lang="en-US" sz="1800" b="1" u="sng" dirty="0" smtClean="0">
                <a:latin typeface="Cambria" panose="02040503050406030204" pitchFamily="18" charset="0"/>
                <a:ea typeface="Cambria" panose="02040503050406030204" pitchFamily="18" charset="0"/>
              </a:rPr>
              <a:t>Do-While loop</a:t>
            </a:r>
            <a:r>
              <a:rPr lang="en-IN" sz="1800" b="1" u="sng" dirty="0" smtClean="0">
                <a:latin typeface="Cambria" panose="02040503050406030204" pitchFamily="18" charset="0"/>
                <a:ea typeface="Cambria" panose="02040503050406030204" pitchFamily="18" charset="0"/>
              </a:rPr>
              <a:t>:</a:t>
            </a:r>
            <a:r>
              <a:rPr lang="en-IN" sz="1800" b="1" dirty="0" smtClean="0">
                <a:latin typeface="Cambria" panose="02040503050406030204" pitchFamily="18" charset="0"/>
                <a:ea typeface="Cambria" panose="02040503050406030204" pitchFamily="18" charset="0"/>
              </a:rPr>
              <a:t> </a:t>
            </a:r>
          </a:p>
          <a:p>
            <a:pPr marL="0" indent="0">
              <a:lnSpc>
                <a:spcPct val="100000"/>
              </a:lnSpc>
              <a:buNone/>
            </a:pPr>
            <a:r>
              <a:rPr lang="en-IN" sz="1800" b="1" dirty="0" smtClean="0">
                <a:latin typeface="Cambria" panose="02040503050406030204" pitchFamily="18" charset="0"/>
                <a:ea typeface="Cambria" panose="02040503050406030204" pitchFamily="18" charset="0"/>
              </a:rPr>
              <a:t>                </a:t>
            </a:r>
            <a:r>
              <a:rPr lang="en-US" sz="1800" i="1" dirty="0">
                <a:latin typeface="Cambria" panose="02040503050406030204" pitchFamily="18" charset="0"/>
                <a:ea typeface="Cambria" panose="02040503050406030204" pitchFamily="18" charset="0"/>
              </a:rPr>
              <a:t>D</a:t>
            </a:r>
            <a:r>
              <a:rPr lang="en-US" sz="1800" i="1" dirty="0" smtClean="0">
                <a:latin typeface="Cambria" panose="02040503050406030204" pitchFamily="18" charset="0"/>
                <a:ea typeface="Cambria" panose="02040503050406030204" pitchFamily="18" charset="0"/>
              </a:rPr>
              <a:t>o-while</a:t>
            </a:r>
            <a:r>
              <a:rPr lang="en-US" sz="1800" dirty="0">
                <a:latin typeface="Cambria" panose="02040503050406030204" pitchFamily="18" charset="0"/>
                <a:ea typeface="Cambria" panose="02040503050406030204" pitchFamily="18" charset="0"/>
              </a:rPr>
              <a:t> loop is a control flow statement which executes a block of code at least once without checking the condition, and then repeatedly executes the block, or not, it totally depends upon a Boolean condition at the end of do-while block.</a:t>
            </a:r>
            <a:endParaRPr lang="en-US" sz="1800" dirty="0" smtClean="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p>
          <a:p>
            <a:pPr marL="0" indent="0">
              <a:lnSpc>
                <a:spcPct val="100000"/>
              </a:lnSpc>
              <a:buNone/>
            </a:pPr>
            <a:endParaRPr lang="en-US" sz="1800" dirty="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marL="0" indent="0">
              <a:lnSpc>
                <a:spcPct val="100000"/>
              </a:lnSpc>
              <a:buNone/>
            </a:pPr>
            <a:endParaRPr lang="en-US" sz="1800" dirty="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  It contrast with the </a:t>
            </a:r>
            <a:r>
              <a:rPr lang="en-US" sz="1800" i="1" dirty="0">
                <a:latin typeface="Cambria" panose="02040503050406030204" pitchFamily="18" charset="0"/>
                <a:ea typeface="Cambria" panose="02040503050406030204" pitchFamily="18" charset="0"/>
              </a:rPr>
              <a:t>while</a:t>
            </a:r>
            <a:r>
              <a:rPr lang="en-US" sz="1800" dirty="0">
                <a:latin typeface="Cambria" panose="02040503050406030204" pitchFamily="18" charset="0"/>
                <a:ea typeface="Cambria" panose="02040503050406030204" pitchFamily="18" charset="0"/>
              </a:rPr>
              <a:t> loop because while loop executes the block only when condition becomes true but </a:t>
            </a:r>
            <a:r>
              <a:rPr lang="en-US" sz="1800" i="1" dirty="0" smtClean="0">
                <a:latin typeface="Cambria" panose="02040503050406030204" pitchFamily="18" charset="0"/>
                <a:ea typeface="Cambria" panose="02040503050406030204" pitchFamily="18" charset="0"/>
              </a:rPr>
              <a:t>do-     while</a:t>
            </a:r>
            <a:r>
              <a:rPr lang="en-US" sz="1800" dirty="0">
                <a:latin typeface="Cambria" panose="02040503050406030204" pitchFamily="18" charset="0"/>
                <a:ea typeface="Cambria" panose="02040503050406030204" pitchFamily="18" charset="0"/>
              </a:rPr>
              <a:t> loop executes the code first and then the expression or test condition is evaluated. </a:t>
            </a:r>
            <a:endParaRPr lang="en-US" sz="1800" dirty="0" smtClean="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
            </a:pPr>
            <a:r>
              <a:rPr lang="en-US" sz="1800" b="1" i="1" dirty="0"/>
              <a:t>do-while</a:t>
            </a:r>
            <a:r>
              <a:rPr lang="en-US" sz="1800" b="1" dirty="0"/>
              <a:t> loop working –</a:t>
            </a:r>
            <a:r>
              <a:rPr lang="en-US" sz="1800" dirty="0"/>
              <a:t> First of the all the statements within the block is executed, and then the condition is evaluated. If the condition is true the block of code is executed again. </a:t>
            </a:r>
            <a:endParaRPr lang="en-US" sz="1800" dirty="0" smtClean="0"/>
          </a:p>
          <a:p>
            <a:pPr>
              <a:lnSpc>
                <a:spcPct val="100000"/>
              </a:lnSpc>
              <a:buFont typeface="Wingdings" panose="05000000000000000000" pitchFamily="2" charset="2"/>
              <a:buChar char="§"/>
            </a:pPr>
            <a:r>
              <a:rPr lang="en-US" sz="1800" dirty="0"/>
              <a:t> The process of execution of code block repeated as long as the expression evaluates to true. If the expression becomes false, the loop terminates and transfers control to the statement next to do-while loop</a:t>
            </a:r>
            <a:r>
              <a:rPr lang="en-US" sz="1800" dirty="0" smtClean="0"/>
              <a:t>.</a:t>
            </a:r>
          </a:p>
          <a:p>
            <a:pPr>
              <a:lnSpc>
                <a:spcPct val="100000"/>
              </a:lnSpc>
              <a:buFont typeface="Wingdings" panose="05000000000000000000" pitchFamily="2" charset="2"/>
              <a:buChar char="§"/>
            </a:pPr>
            <a:r>
              <a:rPr lang="en-US" sz="1800" dirty="0"/>
              <a:t>It is also known as </a:t>
            </a:r>
            <a:r>
              <a:rPr lang="en-US" sz="1800" b="1" dirty="0"/>
              <a:t>post-test loop</a:t>
            </a:r>
            <a:r>
              <a:rPr lang="en-US" sz="1800" dirty="0"/>
              <a:t> because it checks the condition after the block is executed.</a:t>
            </a:r>
            <a:endParaRPr lang="en-IN" sz="1800" dirty="0">
              <a:latin typeface="Cambria" panose="02040503050406030204" pitchFamily="18" charset="0"/>
              <a:ea typeface="Cambria" panose="02040503050406030204" pitchFamily="18" charset="0"/>
            </a:endParaRPr>
          </a:p>
        </p:txBody>
      </p:sp>
      <p:sp>
        <p:nvSpPr>
          <p:cNvPr id="5" name="Rounded Rectangle 4"/>
          <p:cNvSpPr/>
          <p:nvPr/>
        </p:nvSpPr>
        <p:spPr>
          <a:xfrm>
            <a:off x="1092926" y="1609343"/>
            <a:ext cx="8621486"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tx1"/>
                </a:solidFill>
                <a:latin typeface="Consolas" panose="020B0609020204030204" pitchFamily="49" charset="0"/>
              </a:rPr>
              <a:t>do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a:t>
            </a:r>
          </a:p>
          <a:p>
            <a:pPr lvl="0" eaLnBrk="0" fontAlgn="base" hangingPunct="0">
              <a:spcBef>
                <a:spcPct val="0"/>
              </a:spcBef>
              <a:spcAft>
                <a:spcPct val="0"/>
              </a:spcAft>
            </a:pPr>
            <a:r>
              <a:rPr lang="en-US" altLang="en-US" dirty="0">
                <a:solidFill>
                  <a:schemeClr val="tx1"/>
                </a:solidFill>
                <a:latin typeface="Consolas" panose="020B0609020204030204" pitchFamily="49" charset="0"/>
              </a:rPr>
              <a:t>	</a:t>
            </a:r>
            <a:r>
              <a:rPr lang="en-US" altLang="en-US" dirty="0" smtClean="0">
                <a:solidFill>
                  <a:schemeClr val="tx1"/>
                </a:solidFill>
                <a:latin typeface="Consolas" panose="020B0609020204030204" pitchFamily="49" charset="0"/>
              </a:rPr>
              <a:t>// </a:t>
            </a:r>
            <a:r>
              <a:rPr lang="en-US" altLang="en-US" dirty="0">
                <a:solidFill>
                  <a:schemeClr val="tx1"/>
                </a:solidFill>
                <a:latin typeface="Consolas" panose="020B0609020204030204" pitchFamily="49" charset="0"/>
              </a:rPr>
              <a:t>code to run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while(condition</a:t>
            </a:r>
            <a:r>
              <a:rPr lang="en-US" altLang="en-US" dirty="0">
                <a:solidFill>
                  <a:schemeClr val="tx1"/>
                </a:solidFill>
                <a:latin typeface="Consolas" panose="020B0609020204030204" pitchFamily="49" charset="0"/>
              </a:rPr>
              <a:t>)</a:t>
            </a:r>
            <a:r>
              <a:rPr lang="en-US" altLang="en-US" dirty="0">
                <a:solidFill>
                  <a:schemeClr val="tx1"/>
                </a:solidFill>
              </a:rPr>
              <a:t> </a:t>
            </a:r>
            <a:endParaRPr lang="en-US" altLang="en-US" dirty="0">
              <a:solidFill>
                <a:schemeClr val="tx1"/>
              </a:solidFill>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7"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39000" y="5524560"/>
              <a:ext cx="360" cy="360"/>
            </p14:xfrm>
          </p:contentPart>
        </mc:Choice>
        <mc:Fallback xmlns="">
          <p:pic>
            <p:nvPicPr>
              <p:cNvPr id="2" name="Ink 1"/>
              <p:cNvPicPr/>
              <p:nvPr/>
            </p:nvPicPr>
            <p:blipFill>
              <a:blip r:embed="rId4"/>
              <a:stretch>
                <a:fillRect/>
              </a:stretch>
            </p:blipFill>
            <p:spPr>
              <a:xfrm>
                <a:off x="6022800" y="5460840"/>
                <a:ext cx="32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860640" y="6851520"/>
              <a:ext cx="360" cy="360"/>
            </p14:xfrm>
          </p:contentPart>
        </mc:Choice>
        <mc:Fallback xmlns="">
          <p:pic>
            <p:nvPicPr>
              <p:cNvPr id="6" name="Ink 5"/>
              <p:cNvPicPr/>
              <p:nvPr/>
            </p:nvPicPr>
            <p:blipFill>
              <a:blip r:embed="rId4"/>
              <a:stretch>
                <a:fillRect/>
              </a:stretch>
            </p:blipFill>
            <p:spPr>
              <a:xfrm>
                <a:off x="3844800" y="6788160"/>
                <a:ext cx="32400" cy="127440"/>
              </a:xfrm>
              <a:prstGeom prst="rect">
                <a:avLst/>
              </a:prstGeom>
            </p:spPr>
          </p:pic>
        </mc:Fallback>
      </mc:AlternateContent>
    </p:spTree>
    <p:extLst>
      <p:ext uri="{BB962C8B-B14F-4D97-AF65-F5344CB8AC3E}">
        <p14:creationId xmlns:p14="http://schemas.microsoft.com/office/powerpoint/2010/main" val="2089019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741044" y="268146"/>
            <a:ext cx="5995686" cy="6562845"/>
          </a:xfrm>
        </p:spPr>
        <p:txBody>
          <a:bodyPr>
            <a:normAutofit/>
          </a:body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Example of do-while loop: </a:t>
            </a:r>
          </a:p>
          <a:p>
            <a:pPr marL="0" indent="0">
              <a:buNone/>
            </a:pPr>
            <a:endParaRPr lang="en-IN" sz="2400" dirty="0" smtClean="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fun </a:t>
            </a:r>
            <a:r>
              <a:rPr lang="en-IN" sz="2400" dirty="0" smtClean="0">
                <a:solidFill>
                  <a:schemeClr val="accent2"/>
                </a:solidFill>
                <a:latin typeface="Cambria" panose="02040503050406030204" pitchFamily="18" charset="0"/>
                <a:ea typeface="Cambria" panose="02040503050406030204" pitchFamily="18" charset="0"/>
              </a:rPr>
              <a:t>main(</a:t>
            </a:r>
            <a:r>
              <a:rPr lang="en-IN" sz="2400" dirty="0" err="1">
                <a:solidFill>
                  <a:schemeClr val="accent2"/>
                </a:solidFill>
              </a:rPr>
              <a:t>args</a:t>
            </a:r>
            <a:r>
              <a:rPr lang="en-IN" sz="2400" dirty="0">
                <a:solidFill>
                  <a:schemeClr val="accent2"/>
                </a:solidFill>
              </a:rPr>
              <a:t>: Array&lt;String&gt;</a:t>
            </a:r>
            <a:r>
              <a:rPr lang="en-IN" sz="2400" dirty="0" smtClean="0">
                <a:solidFill>
                  <a:schemeClr val="accent2"/>
                </a:solidFill>
                <a:latin typeface="Cambria" panose="02040503050406030204" pitchFamily="18" charset="0"/>
                <a:ea typeface="Cambria" panose="02040503050406030204" pitchFamily="18" charset="0"/>
              </a:rPr>
              <a:t>)</a:t>
            </a:r>
          </a:p>
          <a:p>
            <a:pPr marL="0" indent="0">
              <a:buNone/>
            </a:pPr>
            <a:r>
              <a:rPr lang="en-IN" sz="2400" dirty="0">
                <a:solidFill>
                  <a:schemeClr val="accent2"/>
                </a:solidFill>
                <a:latin typeface="Cambria" panose="02040503050406030204" pitchFamily="18" charset="0"/>
                <a:ea typeface="Cambria" panose="02040503050406030204" pitchFamily="18" charset="0"/>
              </a:rPr>
              <a:t> </a:t>
            </a:r>
            <a:r>
              <a:rPr lang="en-IN" sz="2400" dirty="0" smtClean="0">
                <a:solidFill>
                  <a:schemeClr val="accent2"/>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 = 12</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 = 1</a:t>
            </a:r>
          </a:p>
          <a:p>
            <a:pPr marL="0" indent="0">
              <a:buNone/>
            </a:pPr>
            <a:endParaRPr lang="en-IN" sz="2400"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do</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println</a:t>
            </a:r>
            <a:r>
              <a:rPr lang="en-IN" sz="2400" dirty="0" smtClean="0">
                <a:solidFill>
                  <a:schemeClr val="accent2">
                    <a:lumMod val="75000"/>
                  </a:schemeClr>
                </a:solidFill>
                <a:latin typeface="Cambria" panose="02040503050406030204" pitchFamily="18" charset="0"/>
                <a:ea typeface="Cambria" panose="02040503050406030204" pitchFamily="18" charset="0"/>
              </a:rPr>
              <a:t>(“$</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 * $</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 = “ +</a:t>
            </a:r>
            <a:r>
              <a:rPr lang="en-IN" sz="2400" dirty="0" err="1" smtClean="0">
                <a:solidFill>
                  <a:schemeClr val="accent2">
                    <a:lumMod val="75000"/>
                  </a:schemeClr>
                </a:solidFill>
                <a:latin typeface="Cambria" panose="02040503050406030204" pitchFamily="18" charset="0"/>
                <a:ea typeface="Cambria" panose="02040503050406030204" pitchFamily="18" charset="0"/>
              </a:rPr>
              <a:t>num</a:t>
            </a:r>
            <a:r>
              <a:rPr lang="en-IN" sz="2400" dirty="0" smtClean="0">
                <a:solidFill>
                  <a:schemeClr val="accent2">
                    <a:lumMod val="75000"/>
                  </a:schemeClr>
                </a:solidFill>
                <a:latin typeface="Cambria" panose="02040503050406030204" pitchFamily="18" charset="0"/>
                <a:ea typeface="Cambria" panose="02040503050406030204" pitchFamily="18" charset="0"/>
              </a:rPr>
              <a:t> * </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dirty="0" smtClean="0">
                <a:solidFill>
                  <a:schemeClr val="accent2">
                    <a:lumMod val="75000"/>
                  </a:schemeClr>
                </a:solidFill>
                <a:latin typeface="Cambria" panose="02040503050406030204" pitchFamily="18" charset="0"/>
                <a:ea typeface="Cambria" panose="02040503050406030204" pitchFamily="18" charset="0"/>
              </a:rPr>
              <a:t>++</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}while(</a:t>
            </a:r>
            <a:r>
              <a:rPr lang="en-IN" sz="2400" dirty="0" err="1" smtClean="0">
                <a:solidFill>
                  <a:schemeClr val="accent2">
                    <a:lumMod val="75000"/>
                  </a:schemeClr>
                </a:solidFill>
                <a:latin typeface="Cambria" panose="02040503050406030204" pitchFamily="18" charset="0"/>
                <a:ea typeface="Cambria" panose="02040503050406030204" pitchFamily="18" charset="0"/>
              </a:rPr>
              <a:t>i</a:t>
            </a:r>
            <a:r>
              <a:rPr lang="en-IN" sz="2400" smtClean="0">
                <a:solidFill>
                  <a:schemeClr val="accent2">
                    <a:lumMod val="75000"/>
                  </a:schemeClr>
                </a:solidFill>
                <a:latin typeface="Cambria" panose="02040503050406030204" pitchFamily="18" charset="0"/>
                <a:ea typeface="Cambria" panose="02040503050406030204" pitchFamily="18" charset="0"/>
              </a:rPr>
              <a:t> &lt;= 10)</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a:t>
            </a:r>
            <a:endParaRPr lang="en-IN" sz="2400" dirty="0">
              <a:solidFill>
                <a:schemeClr val="accent2">
                  <a:lumMod val="75000"/>
                </a:schemeClr>
              </a:solidFill>
              <a:latin typeface="Cambria" panose="02040503050406030204" pitchFamily="18" charset="0"/>
              <a:ea typeface="Cambria" panose="02040503050406030204" pitchFamily="18" charset="0"/>
            </a:endParaRPr>
          </a:p>
        </p:txBody>
      </p:sp>
      <p:sp>
        <p:nvSpPr>
          <p:cNvPr id="9" name="Content Placeholder 1"/>
          <p:cNvSpPr txBox="1">
            <a:spLocks/>
          </p:cNvSpPr>
          <p:nvPr/>
        </p:nvSpPr>
        <p:spPr>
          <a:xfrm>
            <a:off x="453342" y="268147"/>
            <a:ext cx="5532699" cy="6562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Flow chart of do-while loop: </a:t>
            </a:r>
          </a:p>
          <a:p>
            <a:pPr marL="0" indent="0">
              <a:buFont typeface="Arial" panose="020B0604020202020204" pitchFamily="34" charset="0"/>
              <a:buNone/>
            </a:pPr>
            <a:r>
              <a:rPr lang="en-IN" sz="2400" u="sng" dirty="0" smtClean="0">
                <a:latin typeface="Cambria" panose="02040503050406030204" pitchFamily="18" charset="0"/>
                <a:ea typeface="Cambria" panose="02040503050406030204" pitchFamily="18" charset="0"/>
              </a:rPr>
              <a:t>    </a:t>
            </a:r>
            <a:endParaRPr lang="en-IN" sz="2400" u="sng" dirty="0">
              <a:latin typeface="Cambria" panose="02040503050406030204" pitchFamily="18" charset="0"/>
              <a:ea typeface="Cambria" panose="02040503050406030204" pitchFamily="18" charset="0"/>
            </a:endParaRPr>
          </a:p>
        </p:txBody>
      </p:sp>
      <p:pic>
        <p:nvPicPr>
          <p:cNvPr id="4099"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34" y="1031965"/>
            <a:ext cx="4973531" cy="56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4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8046"/>
            <a:ext cx="11887200" cy="6574971"/>
          </a:xfrm>
        </p:spPr>
        <p:txBody>
          <a:bodyPr vert="horz" lIns="91440" tIns="45720" rIns="91440" bIns="45720" rtlCol="0" anchor="t">
            <a:noAutofit/>
          </a:bodyPr>
          <a:lstStyle/>
          <a:p>
            <a:pPr marL="0" indent="0">
              <a:lnSpc>
                <a:spcPct val="100000"/>
              </a:lnSpc>
              <a:buNone/>
            </a:pPr>
            <a:r>
              <a:rPr lang="en-US" sz="1800" b="1" dirty="0">
                <a:latin typeface="Cambria" panose="02040503050406030204" pitchFamily="18" charset="0"/>
                <a:ea typeface="Cambria" panose="02040503050406030204" pitchFamily="18" charset="0"/>
              </a:rPr>
              <a:t>3</a:t>
            </a:r>
            <a:r>
              <a:rPr lang="en-US" sz="1800" b="1" dirty="0" smtClean="0">
                <a:latin typeface="Cambria" panose="02040503050406030204" pitchFamily="18" charset="0"/>
                <a:ea typeface="Cambria" panose="02040503050406030204" pitchFamily="18" charset="0"/>
              </a:rPr>
              <a:t>.) </a:t>
            </a:r>
            <a:r>
              <a:rPr lang="en-US" sz="1800" b="1" u="sng" dirty="0" smtClean="0">
                <a:latin typeface="Cambria" panose="02040503050406030204" pitchFamily="18" charset="0"/>
                <a:ea typeface="Cambria" panose="02040503050406030204" pitchFamily="18" charset="0"/>
              </a:rPr>
              <a:t>for loop</a:t>
            </a:r>
            <a:r>
              <a:rPr lang="en-IN" sz="1800" b="1" u="sng" dirty="0" smtClean="0">
                <a:latin typeface="Cambria" panose="02040503050406030204" pitchFamily="18" charset="0"/>
                <a:ea typeface="Cambria" panose="02040503050406030204" pitchFamily="18" charset="0"/>
              </a:rPr>
              <a:t>:</a:t>
            </a:r>
            <a:r>
              <a:rPr lang="en-IN" sz="1800" b="1" dirty="0" smtClean="0">
                <a:latin typeface="Cambria" panose="02040503050406030204" pitchFamily="18" charset="0"/>
                <a:ea typeface="Cambria" panose="02040503050406030204" pitchFamily="18" charset="0"/>
              </a:rPr>
              <a:t> </a:t>
            </a:r>
          </a:p>
          <a:p>
            <a:pPr marL="0" indent="0">
              <a:lnSpc>
                <a:spcPct val="100000"/>
              </a:lnSpc>
              <a:buNone/>
            </a:pPr>
            <a:r>
              <a:rPr lang="en-IN" sz="1800" b="1" dirty="0" smtClean="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for</a:t>
            </a:r>
            <a:r>
              <a:rPr lang="en-US" sz="1800" dirty="0">
                <a:latin typeface="Cambria" panose="02040503050406030204" pitchFamily="18" charset="0"/>
                <a:ea typeface="Cambria" panose="02040503050406030204" pitchFamily="18" charset="0"/>
              </a:rPr>
              <a:t> loop is used to </a:t>
            </a:r>
            <a:r>
              <a:rPr lang="en-US" sz="1800" i="1" dirty="0">
                <a:latin typeface="Cambria" panose="02040503050406030204" pitchFamily="18" charset="0"/>
                <a:ea typeface="Cambria" panose="02040503050406030204" pitchFamily="18" charset="0"/>
              </a:rPr>
              <a:t>iterate</a:t>
            </a:r>
            <a:r>
              <a:rPr lang="en-US" sz="1800" dirty="0">
                <a:latin typeface="Cambria" panose="02040503050406030204" pitchFamily="18" charset="0"/>
                <a:ea typeface="Cambria" panose="02040503050406030204" pitchFamily="18" charset="0"/>
              </a:rPr>
              <a:t> a part of program several times. It iterates through arrays, ranges, collections, or anything that provides for iterate. </a:t>
            </a:r>
            <a:r>
              <a:rPr lang="en-US" sz="1800" dirty="0" err="1">
                <a:latin typeface="Cambria" panose="02040503050406030204" pitchFamily="18" charset="0"/>
                <a:ea typeface="Cambria" panose="02040503050406030204" pitchFamily="18" charset="0"/>
              </a:rPr>
              <a:t>Kotlin</a:t>
            </a:r>
            <a:r>
              <a:rPr lang="en-US" sz="1800" dirty="0">
                <a:latin typeface="Cambria" panose="02040503050406030204" pitchFamily="18" charset="0"/>
                <a:ea typeface="Cambria" panose="02040503050406030204" pitchFamily="18" charset="0"/>
              </a:rPr>
              <a:t> for loop is equivalent to the </a:t>
            </a:r>
            <a:r>
              <a:rPr lang="en-US" sz="1800" b="1" dirty="0" err="1">
                <a:latin typeface="Cambria" panose="02040503050406030204" pitchFamily="18" charset="0"/>
                <a:ea typeface="Cambria" panose="02040503050406030204" pitchFamily="18" charset="0"/>
              </a:rPr>
              <a:t>foreach</a:t>
            </a:r>
            <a:r>
              <a:rPr lang="en-US" sz="1800" dirty="0">
                <a:latin typeface="Cambria" panose="02040503050406030204" pitchFamily="18" charset="0"/>
                <a:ea typeface="Cambria" panose="02040503050406030204" pitchFamily="18" charset="0"/>
              </a:rPr>
              <a:t> loop in languages like C#.</a:t>
            </a:r>
            <a:r>
              <a:rPr lang="en-US" sz="1800" dirty="0" smtClean="0">
                <a:latin typeface="Cambria" panose="02040503050406030204" pitchFamily="18" charset="0"/>
                <a:ea typeface="Cambria" panose="02040503050406030204" pitchFamily="18" charset="0"/>
              </a:rPr>
              <a:t>   </a:t>
            </a:r>
          </a:p>
          <a:p>
            <a:pPr marL="0" indent="0">
              <a:lnSpc>
                <a:spcPct val="100000"/>
              </a:lnSpc>
              <a:buNone/>
            </a:pPr>
            <a:endParaRPr lang="en-US" sz="1800" dirty="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marL="0" indent="0">
              <a:lnSpc>
                <a:spcPct val="100000"/>
              </a:lnSpc>
              <a:buNone/>
            </a:pPr>
            <a:endParaRPr lang="en-US" sz="1800" dirty="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 The </a:t>
            </a:r>
            <a:r>
              <a:rPr lang="en-US" sz="1800" dirty="0" err="1">
                <a:latin typeface="Cambria" panose="02040503050406030204" pitchFamily="18" charset="0"/>
                <a:ea typeface="Cambria" panose="02040503050406030204" pitchFamily="18" charset="0"/>
              </a:rPr>
              <a:t>forEach</a:t>
            </a:r>
            <a:r>
              <a:rPr lang="en-US" sz="1800" dirty="0">
                <a:latin typeface="Cambria" panose="02040503050406030204" pitchFamily="18" charset="0"/>
                <a:ea typeface="Cambria" panose="02040503050406030204" pitchFamily="18" charset="0"/>
              </a:rPr>
              <a:t> loop in </a:t>
            </a:r>
            <a:r>
              <a:rPr lang="en-US" sz="1800" dirty="0" err="1">
                <a:latin typeface="Cambria" panose="02040503050406030204" pitchFamily="18" charset="0"/>
                <a:ea typeface="Cambria" panose="02040503050406030204" pitchFamily="18" charset="0"/>
              </a:rPr>
              <a:t>Kotlin</a:t>
            </a:r>
            <a:r>
              <a:rPr lang="en-US" sz="1800" dirty="0">
                <a:latin typeface="Cambria" panose="02040503050406030204" pitchFamily="18" charset="0"/>
                <a:ea typeface="Cambria" panose="02040503050406030204" pitchFamily="18" charset="0"/>
              </a:rPr>
              <a:t> is a function that allows you to iterate over a collection, such as a list, set, or map. It takes a lambda function as an argument, which is executed for each element in the collection. The </a:t>
            </a:r>
            <a:r>
              <a:rPr lang="en-US" sz="1800" dirty="0" err="1">
                <a:latin typeface="Cambria" panose="02040503050406030204" pitchFamily="18" charset="0"/>
                <a:ea typeface="Cambria" panose="02040503050406030204" pitchFamily="18" charset="0"/>
              </a:rPr>
              <a:t>forEach</a:t>
            </a:r>
            <a:r>
              <a:rPr lang="en-US" sz="1800" dirty="0">
                <a:latin typeface="Cambria" panose="02040503050406030204" pitchFamily="18" charset="0"/>
                <a:ea typeface="Cambria" panose="02040503050406030204" pitchFamily="18" charset="0"/>
              </a:rPr>
              <a:t> loop is a concise and expressive way to iterate over collections, and it is often used in </a:t>
            </a:r>
            <a:r>
              <a:rPr lang="en-US" sz="1800" dirty="0" err="1">
                <a:latin typeface="Cambria" panose="02040503050406030204" pitchFamily="18" charset="0"/>
                <a:ea typeface="Cambria" panose="02040503050406030204" pitchFamily="18" charset="0"/>
              </a:rPr>
              <a:t>Kotlin</a:t>
            </a:r>
            <a:r>
              <a:rPr lang="en-US" sz="1800" dirty="0">
                <a:latin typeface="Cambria" panose="02040503050406030204" pitchFamily="18" charset="0"/>
                <a:ea typeface="Cambria" panose="02040503050406030204" pitchFamily="18" charset="0"/>
              </a:rPr>
              <a:t> code</a:t>
            </a:r>
            <a:r>
              <a:rPr lang="en-US" sz="18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for loop is used to iterate through the following because all of them provides iterator</a:t>
            </a:r>
            <a:r>
              <a:rPr lang="en-US" sz="1800" dirty="0" smtClean="0">
                <a:latin typeface="Cambria" panose="02040503050406030204" pitchFamily="18" charset="0"/>
                <a:ea typeface="Cambria" panose="02040503050406030204" pitchFamily="18" charset="0"/>
              </a:rPr>
              <a:t>.</a:t>
            </a:r>
          </a:p>
          <a:p>
            <a:pPr lvl="2" fontAlgn="base">
              <a:buFont typeface="Wingdings" panose="05000000000000000000" pitchFamily="2" charset="2"/>
              <a:buChar char="ü"/>
            </a:pPr>
            <a:r>
              <a:rPr lang="en-IN" sz="1800" dirty="0">
                <a:latin typeface="Cambria" panose="02040503050406030204" pitchFamily="18" charset="0"/>
                <a:ea typeface="Cambria" panose="02040503050406030204" pitchFamily="18" charset="0"/>
              </a:rPr>
              <a:t>Range</a:t>
            </a:r>
          </a:p>
          <a:p>
            <a:pPr lvl="2" fontAlgn="base">
              <a:buFont typeface="Wingdings" panose="05000000000000000000" pitchFamily="2" charset="2"/>
              <a:buChar char="ü"/>
            </a:pPr>
            <a:r>
              <a:rPr lang="en-IN" sz="1800" dirty="0">
                <a:latin typeface="Cambria" panose="02040503050406030204" pitchFamily="18" charset="0"/>
                <a:ea typeface="Cambria" panose="02040503050406030204" pitchFamily="18" charset="0"/>
              </a:rPr>
              <a:t>Array</a:t>
            </a:r>
          </a:p>
          <a:p>
            <a:pPr lvl="2" fontAlgn="base">
              <a:buFont typeface="Wingdings" panose="05000000000000000000" pitchFamily="2" charset="2"/>
              <a:buChar char="ü"/>
            </a:pPr>
            <a:r>
              <a:rPr lang="en-IN" sz="1800" dirty="0">
                <a:latin typeface="Cambria" panose="02040503050406030204" pitchFamily="18" charset="0"/>
                <a:ea typeface="Cambria" panose="02040503050406030204" pitchFamily="18" charset="0"/>
              </a:rPr>
              <a:t>String</a:t>
            </a:r>
          </a:p>
          <a:p>
            <a:pPr lvl="2" fontAlgn="base">
              <a:buFont typeface="Wingdings" panose="05000000000000000000" pitchFamily="2" charset="2"/>
              <a:buChar char="ü"/>
            </a:pPr>
            <a:r>
              <a:rPr lang="en-IN" sz="1800" dirty="0">
                <a:latin typeface="Cambria" panose="02040503050406030204" pitchFamily="18" charset="0"/>
                <a:ea typeface="Cambria" panose="02040503050406030204" pitchFamily="18" charset="0"/>
              </a:rPr>
              <a:t>Collection</a:t>
            </a:r>
          </a:p>
          <a:p>
            <a:pPr>
              <a:lnSpc>
                <a:spcPct val="100000"/>
              </a:lnSpc>
              <a:buFont typeface="Wingdings" panose="05000000000000000000" pitchFamily="2" charset="2"/>
              <a:buChar char="§"/>
            </a:pPr>
            <a:endParaRPr lang="en-IN" sz="1800" dirty="0">
              <a:latin typeface="Cambria" panose="02040503050406030204" pitchFamily="18" charset="0"/>
              <a:ea typeface="Cambria" panose="02040503050406030204" pitchFamily="18" charset="0"/>
            </a:endParaRPr>
          </a:p>
        </p:txBody>
      </p:sp>
      <p:sp>
        <p:nvSpPr>
          <p:cNvPr id="5" name="Rounded Rectangle 4"/>
          <p:cNvSpPr/>
          <p:nvPr/>
        </p:nvSpPr>
        <p:spPr>
          <a:xfrm>
            <a:off x="1110343" y="1313252"/>
            <a:ext cx="8621486"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tx1"/>
                </a:solidFill>
                <a:latin typeface="Cambria" panose="02040503050406030204" pitchFamily="18" charset="0"/>
                <a:ea typeface="Cambria" panose="02040503050406030204" pitchFamily="18" charset="0"/>
              </a:rPr>
              <a:t>for(item in collection) </a:t>
            </a:r>
            <a:endParaRPr lang="en-US" altLang="en-US" dirty="0" smtClean="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en-US" altLang="en-US" dirty="0" smtClean="0">
                <a:solidFill>
                  <a:schemeClr val="tx1"/>
                </a:solidFill>
                <a:latin typeface="Cambria" panose="02040503050406030204" pitchFamily="18" charset="0"/>
                <a:ea typeface="Cambria" panose="02040503050406030204" pitchFamily="18" charset="0"/>
              </a:rPr>
              <a:t>{ </a:t>
            </a:r>
          </a:p>
          <a:p>
            <a:pPr lvl="0" eaLnBrk="0" fontAlgn="base" hangingPunct="0">
              <a:spcBef>
                <a:spcPct val="0"/>
              </a:spcBef>
              <a:spcAft>
                <a:spcPct val="0"/>
              </a:spcAft>
            </a:pPr>
            <a:r>
              <a:rPr lang="en-US" altLang="en-US" dirty="0">
                <a:solidFill>
                  <a:schemeClr val="tx1"/>
                </a:solidFill>
                <a:latin typeface="Cambria" panose="02040503050406030204" pitchFamily="18" charset="0"/>
                <a:ea typeface="Cambria" panose="02040503050406030204" pitchFamily="18" charset="0"/>
              </a:rPr>
              <a:t> </a:t>
            </a:r>
            <a:r>
              <a:rPr lang="en-US" altLang="en-US" dirty="0" smtClean="0">
                <a:solidFill>
                  <a:schemeClr val="tx1"/>
                </a:solidFill>
                <a:latin typeface="Cambria" panose="02040503050406030204" pitchFamily="18" charset="0"/>
                <a:ea typeface="Cambria" panose="02040503050406030204" pitchFamily="18" charset="0"/>
              </a:rPr>
              <a:t>   // </a:t>
            </a:r>
            <a:r>
              <a:rPr lang="en-US" altLang="en-US" dirty="0">
                <a:solidFill>
                  <a:schemeClr val="tx1"/>
                </a:solidFill>
                <a:latin typeface="Cambria" panose="02040503050406030204" pitchFamily="18" charset="0"/>
                <a:ea typeface="Cambria" panose="02040503050406030204" pitchFamily="18" charset="0"/>
              </a:rPr>
              <a:t>code to execute </a:t>
            </a:r>
            <a:endParaRPr lang="en-US" altLang="en-US" dirty="0" smtClean="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en-US" altLang="en-US" dirty="0" smtClean="0">
                <a:solidFill>
                  <a:schemeClr val="tx1"/>
                </a:solidFill>
                <a:latin typeface="Cambria" panose="02040503050406030204" pitchFamily="18" charset="0"/>
                <a:ea typeface="Cambria" panose="02040503050406030204" pitchFamily="18" charset="0"/>
              </a:rPr>
              <a:t>}</a:t>
            </a:r>
            <a:r>
              <a:rPr lang="en-US" altLang="en-US" sz="1050" dirty="0" smtClean="0">
                <a:solidFill>
                  <a:schemeClr val="tx1"/>
                </a:solidFill>
                <a:latin typeface="Cambria" panose="02040503050406030204" pitchFamily="18" charset="0"/>
                <a:ea typeface="Cambria" panose="02040503050406030204" pitchFamily="18" charset="0"/>
              </a:rPr>
              <a:t> </a:t>
            </a:r>
            <a:endParaRPr lang="en-US" altLang="en-US" sz="2800" dirty="0">
              <a:solidFill>
                <a:schemeClr val="tx1"/>
              </a:solidFill>
              <a:latin typeface="Cambria" panose="02040503050406030204" pitchFamily="18" charset="0"/>
              <a:ea typeface="Cambria" panose="02040503050406030204" pitchFamily="18"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7"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778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79022"/>
            <a:ext cx="11887200" cy="1266765"/>
          </a:xfrm>
          <a:solidFill>
            <a:schemeClr val="accent1">
              <a:lumMod val="20000"/>
              <a:lumOff val="80000"/>
            </a:schemeClr>
          </a:solidFill>
        </p:spPr>
        <p:txBody>
          <a:bodyPr anchor="ctr">
            <a:normAutofit/>
          </a:bodyPr>
          <a:lstStyle/>
          <a:p>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Class &amp; </a:t>
            </a:r>
            <a:r>
              <a:rPr lang="en-IN"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Funcation</a:t>
            </a:r>
            <a:r>
              <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99983"/>
            <a:ext cx="11887200" cy="5288846"/>
          </a:xfrm>
        </p:spPr>
        <p:txBody>
          <a:bodyPr vert="horz" lIns="91440" tIns="45720" rIns="91440" bIns="45720" rtlCol="0" anchor="t">
            <a:noAutofit/>
          </a:bodyPr>
          <a:lstStyle/>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classes and objects are used to represent objects in the real world. A class is a blueprint for creating objects (a particular data structure), providing initial values for state (member variables or fields), and implementations of behavior (member functions or methods</a:t>
            </a:r>
            <a:r>
              <a:rPr lang="en-US" sz="18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An object is an instance of a class and has its own state and behavior. You can create multiple objects from the same class, each with its own unique state</a:t>
            </a:r>
            <a:r>
              <a:rPr lang="en-US" sz="18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1800" dirty="0"/>
              <a:t>class is a blueprint for objects having similar properties. We need to define a class before creating an object and the </a:t>
            </a:r>
            <a:r>
              <a:rPr lang="en-US" sz="1800" b="1" dirty="0"/>
              <a:t>class</a:t>
            </a:r>
            <a:r>
              <a:rPr lang="en-US" sz="1800" dirty="0"/>
              <a:t> keyword is used to define a class. The class declaration consists of the class name, class header, and class body enclosed with curly braces. </a:t>
            </a:r>
            <a:endParaRPr lang="en-IN" sz="1800" b="1" dirty="0" smtClean="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r>
              <a:rPr lang="en-US" sz="1800" b="1" u="sng" dirty="0" smtClean="0">
                <a:latin typeface="Cambria" panose="02040503050406030204" pitchFamily="18" charset="0"/>
                <a:ea typeface="Cambria" panose="02040503050406030204" pitchFamily="18" charset="0"/>
              </a:rPr>
              <a:t>Syntax of </a:t>
            </a:r>
            <a:r>
              <a:rPr lang="en-US" sz="1800" b="1" u="sng" dirty="0">
                <a:latin typeface="Cambria" panose="02040503050406030204" pitchFamily="18" charset="0"/>
                <a:ea typeface="Cambria" panose="02040503050406030204" pitchFamily="18" charset="0"/>
              </a:rPr>
              <a:t>class :</a:t>
            </a:r>
            <a:r>
              <a:rPr lang="en-US" sz="1800" b="1" dirty="0">
                <a:latin typeface="Cambria" panose="02040503050406030204" pitchFamily="18" charset="0"/>
                <a:ea typeface="Cambria" panose="02040503050406030204" pitchFamily="18" charset="0"/>
              </a:rPr>
              <a:t>   </a:t>
            </a:r>
            <a:r>
              <a:rPr lang="en-US" sz="1800" b="1" dirty="0" smtClean="0">
                <a:latin typeface="Cambria" panose="02040503050406030204" pitchFamily="18" charset="0"/>
                <a:ea typeface="Cambria" panose="02040503050406030204" pitchFamily="18" charset="0"/>
              </a:rPr>
              <a:t>				   </a:t>
            </a:r>
            <a:r>
              <a:rPr lang="en-US" sz="1800" b="1" u="sng" dirty="0" smtClean="0">
                <a:latin typeface="Cambria" panose="02040503050406030204" pitchFamily="18" charset="0"/>
                <a:ea typeface="Cambria" panose="02040503050406030204" pitchFamily="18" charset="0"/>
              </a:rPr>
              <a:t>Syntax </a:t>
            </a:r>
            <a:r>
              <a:rPr lang="en-US" sz="1800" b="1" u="sng" dirty="0">
                <a:latin typeface="Cambria" panose="02040503050406030204" pitchFamily="18" charset="0"/>
                <a:ea typeface="Cambria" panose="02040503050406030204" pitchFamily="18" charset="0"/>
              </a:rPr>
              <a:t>of </a:t>
            </a:r>
            <a:r>
              <a:rPr lang="en-US" sz="1800" b="1" u="sng" dirty="0" err="1" smtClean="0">
                <a:latin typeface="Cambria" panose="02040503050406030204" pitchFamily="18" charset="0"/>
                <a:ea typeface="Cambria" panose="02040503050406030204" pitchFamily="18" charset="0"/>
              </a:rPr>
              <a:t>funcation</a:t>
            </a:r>
            <a:r>
              <a:rPr lang="en-US" sz="1800" b="1" u="sng" dirty="0" smtClean="0">
                <a:latin typeface="Cambria" panose="02040503050406030204" pitchFamily="18" charset="0"/>
                <a:ea typeface="Cambria" panose="02040503050406030204" pitchFamily="18" charset="0"/>
              </a:rPr>
              <a:t> </a:t>
            </a:r>
            <a:r>
              <a:rPr lang="en-US" sz="1800" b="1" u="sng" dirty="0">
                <a:latin typeface="Cambria" panose="02040503050406030204" pitchFamily="18" charset="0"/>
                <a:ea typeface="Cambria" panose="02040503050406030204" pitchFamily="18" charset="0"/>
              </a:rPr>
              <a:t>:</a:t>
            </a:r>
          </a:p>
          <a:p>
            <a:pPr marL="0" indent="0">
              <a:lnSpc>
                <a:spcPct val="100000"/>
              </a:lnSpc>
              <a:buNone/>
            </a:pPr>
            <a:endParaRPr lang="en-US" sz="1800" b="1" u="sng" dirty="0" smtClean="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endParaRPr lang="en-IN" sz="1800" dirty="0">
              <a:latin typeface="Cambria" panose="02040503050406030204" pitchFamily="18" charset="0"/>
              <a:ea typeface="Cambria" panose="02040503050406030204" pitchFamily="18"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6" name="Rectangle 1"/>
          <p:cNvSpPr>
            <a:spLocks noChangeArrowheads="1"/>
          </p:cNvSpPr>
          <p:nvPr/>
        </p:nvSpPr>
        <p:spPr bwMode="auto">
          <a:xfrm>
            <a:off x="0" y="90100"/>
            <a:ext cx="65"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548640" y="4693919"/>
            <a:ext cx="4563291"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class </a:t>
            </a:r>
            <a:r>
              <a:rPr lang="en-US" altLang="en-US" dirty="0" err="1" smtClean="0">
                <a:solidFill>
                  <a:schemeClr val="tx1"/>
                </a:solidFill>
                <a:latin typeface="Consolas" panose="020B0609020204030204" pitchFamily="49" charset="0"/>
              </a:rPr>
              <a:t>className</a:t>
            </a:r>
            <a:r>
              <a:rPr lang="en-US" altLang="en-US" dirty="0" smtClean="0">
                <a:solidFill>
                  <a:schemeClr val="tx1"/>
                </a:solidFill>
                <a:latin typeface="Consolas" panose="020B0609020204030204" pitchFamily="49" charset="0"/>
              </a:rPr>
              <a:t> { // class header</a:t>
            </a:r>
            <a:br>
              <a:rPr lang="en-US" altLang="en-US" dirty="0" smtClean="0">
                <a:solidFill>
                  <a:schemeClr val="tx1"/>
                </a:solidFill>
                <a:latin typeface="Consolas" panose="020B0609020204030204" pitchFamily="49" charset="0"/>
              </a:rPr>
            </a:br>
            <a:r>
              <a:rPr lang="en-US" altLang="en-US" dirty="0" smtClean="0">
                <a:solidFill>
                  <a:schemeClr val="tx1"/>
                </a:solidFill>
                <a:latin typeface="Consolas" panose="020B0609020204030204" pitchFamily="49" charset="0"/>
              </a:rPr>
              <a:t>	// property</a:t>
            </a:r>
            <a:br>
              <a:rPr lang="en-US" altLang="en-US" dirty="0" smtClean="0">
                <a:solidFill>
                  <a:schemeClr val="tx1"/>
                </a:solidFill>
                <a:latin typeface="Consolas" panose="020B0609020204030204" pitchFamily="49" charset="0"/>
              </a:rPr>
            </a:br>
            <a:r>
              <a:rPr lang="en-US" altLang="en-US" dirty="0" smtClean="0">
                <a:solidFill>
                  <a:schemeClr val="tx1"/>
                </a:solidFill>
                <a:latin typeface="Consolas" panose="020B0609020204030204" pitchFamily="49" charset="0"/>
              </a:rPr>
              <a:t>	// member function</a:t>
            </a:r>
            <a:br>
              <a:rPr lang="en-US" altLang="en-US" dirty="0" smtClean="0">
                <a:solidFill>
                  <a:schemeClr val="tx1"/>
                </a:solidFill>
                <a:latin typeface="Consolas" panose="020B0609020204030204" pitchFamily="49" charset="0"/>
              </a:rPr>
            </a:br>
            <a:r>
              <a:rPr lang="en-US" altLang="en-US" dirty="0" smtClean="0">
                <a:solidFill>
                  <a:schemeClr val="tx1"/>
                </a:solidFill>
                <a:latin typeface="Consolas" panose="020B0609020204030204" pitchFamily="49" charset="0"/>
              </a:rPr>
              <a:t>}</a:t>
            </a:r>
            <a:r>
              <a:rPr lang="en-US" altLang="en-US" sz="1050" dirty="0" smtClean="0">
                <a:solidFill>
                  <a:schemeClr val="tx1"/>
                </a:solidFill>
              </a:rPr>
              <a:t> </a:t>
            </a:r>
            <a:endParaRPr lang="en-US" altLang="en-US" sz="2800" dirty="0">
              <a:solidFill>
                <a:schemeClr val="tx1"/>
              </a:solidFill>
              <a:latin typeface="Arial" panose="020B0604020202020204" pitchFamily="34" charset="0"/>
            </a:endParaRPr>
          </a:p>
        </p:txBody>
      </p:sp>
      <p:sp>
        <p:nvSpPr>
          <p:cNvPr id="8" name="Rectangle 2"/>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6002142" y="4693918"/>
            <a:ext cx="4563291"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tx1"/>
                </a:solidFill>
                <a:latin typeface="Consolas" panose="020B0609020204030204" pitchFamily="49" charset="0"/>
              </a:rPr>
              <a:t>f</a:t>
            </a:r>
            <a:r>
              <a:rPr lang="en-US" altLang="en-US" dirty="0" smtClean="0">
                <a:solidFill>
                  <a:schemeClr val="tx1"/>
                </a:solidFill>
                <a:latin typeface="Consolas" panose="020B0609020204030204" pitchFamily="49" charset="0"/>
              </a:rPr>
              <a:t>un </a:t>
            </a:r>
            <a:r>
              <a:rPr lang="en-US" altLang="en-US" dirty="0" err="1" smtClean="0">
                <a:solidFill>
                  <a:schemeClr val="tx1"/>
                </a:solidFill>
                <a:latin typeface="Consolas" panose="020B0609020204030204" pitchFamily="49" charset="0"/>
              </a:rPr>
              <a:t>funName</a:t>
            </a:r>
            <a:r>
              <a:rPr lang="en-US" altLang="en-US" dirty="0" smtClean="0">
                <a:solidFill>
                  <a:schemeClr val="tx1"/>
                </a:solidFill>
                <a:latin typeface="Consolas" panose="020B0609020204030204" pitchFamily="49" charset="0"/>
              </a:rPr>
              <a:t> { // fun header</a:t>
            </a:r>
            <a:br>
              <a:rPr lang="en-US" altLang="en-US" dirty="0" smtClean="0">
                <a:solidFill>
                  <a:schemeClr val="tx1"/>
                </a:solidFill>
                <a:latin typeface="Consolas" panose="020B0609020204030204" pitchFamily="49" charset="0"/>
              </a:rPr>
            </a:br>
            <a:r>
              <a:rPr lang="en-US" altLang="en-US" dirty="0" smtClean="0">
                <a:solidFill>
                  <a:schemeClr val="tx1"/>
                </a:solidFill>
                <a:latin typeface="Consolas" panose="020B0609020204030204" pitchFamily="49" charset="0"/>
              </a:rPr>
              <a:t>	</a:t>
            </a: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a:t>
            </a:r>
            <a:r>
              <a:rPr lang="en-US" altLang="en-US" dirty="0" err="1" smtClean="0">
                <a:solidFill>
                  <a:schemeClr val="tx1"/>
                </a:solidFill>
                <a:latin typeface="Consolas" panose="020B0609020204030204" pitchFamily="49" charset="0"/>
              </a:rPr>
              <a:t>funcation</a:t>
            </a:r>
            <a:r>
              <a:rPr lang="en-US" altLang="en-US" smtClean="0">
                <a:solidFill>
                  <a:schemeClr val="tx1"/>
                </a:solidFill>
                <a:latin typeface="Consolas" panose="020B0609020204030204" pitchFamily="49" charset="0"/>
              </a:rPr>
              <a:t> data</a:t>
            </a:r>
            <a:r>
              <a:rPr lang="en-US" altLang="en-US" dirty="0" smtClean="0">
                <a:solidFill>
                  <a:schemeClr val="tx1"/>
                </a:solidFill>
                <a:latin typeface="Consolas" panose="020B0609020204030204" pitchFamily="49" charset="0"/>
              </a:rPr>
              <a:t/>
            </a:r>
            <a:br>
              <a:rPr lang="en-US" altLang="en-US" dirty="0" smtClean="0">
                <a:solidFill>
                  <a:schemeClr val="tx1"/>
                </a:solidFill>
                <a:latin typeface="Consolas" panose="020B0609020204030204" pitchFamily="49" charset="0"/>
              </a:rPr>
            </a:br>
            <a:r>
              <a:rPr lang="en-US" altLang="en-US" dirty="0" smtClean="0">
                <a:solidFill>
                  <a:schemeClr val="tx1"/>
                </a:solidFill>
                <a:latin typeface="Consolas" panose="020B0609020204030204" pitchFamily="49" charset="0"/>
              </a:rPr>
              <a:t>}</a:t>
            </a:r>
            <a:r>
              <a:rPr lang="en-US" altLang="en-US" sz="1050" dirty="0" smtClean="0">
                <a:solidFill>
                  <a:schemeClr val="tx1"/>
                </a:solidFill>
              </a:rPr>
              <a:t> </a:t>
            </a: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77475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121920" y="130629"/>
            <a:ext cx="11965577" cy="6592388"/>
          </a:xfrm>
        </p:spPr>
        <p:txBody>
          <a:bodyPr vert="horz" lIns="91440" tIns="45720" rIns="91440" bIns="45720" rtlCol="0" anchor="t">
            <a:noAutofit/>
          </a:bodyPr>
          <a:lstStyle/>
          <a:p>
            <a:pPr>
              <a:lnSpc>
                <a:spcPct val="100000"/>
              </a:lnSpc>
              <a:buFont typeface="Wingdings" panose="05000000000000000000" pitchFamily="2" charset="2"/>
              <a:buChar char="v"/>
            </a:pPr>
            <a:r>
              <a:rPr lang="en-US" sz="1800" b="1" u="sng" dirty="0" smtClean="0">
                <a:latin typeface="Cambria" panose="02040503050406030204" pitchFamily="18" charset="0"/>
                <a:ea typeface="Cambria" panose="02040503050406030204" pitchFamily="18" charset="0"/>
              </a:rPr>
              <a:t>Example of Class and </a:t>
            </a:r>
            <a:r>
              <a:rPr lang="en-US" sz="1800" b="1" u="sng" dirty="0" err="1" smtClean="0">
                <a:latin typeface="Cambria" panose="02040503050406030204" pitchFamily="18" charset="0"/>
                <a:ea typeface="Cambria" panose="02040503050406030204" pitchFamily="18" charset="0"/>
              </a:rPr>
              <a:t>funcation</a:t>
            </a:r>
            <a:r>
              <a:rPr lang="en-IN" sz="1800" b="1" u="sng" dirty="0" smtClean="0">
                <a:latin typeface="Cambria" panose="02040503050406030204" pitchFamily="18" charset="0"/>
                <a:ea typeface="Cambria" panose="02040503050406030204" pitchFamily="18" charset="0"/>
              </a:rPr>
              <a:t>:</a:t>
            </a:r>
            <a:endParaRPr lang="en-IN" sz="1800" b="1" u="sng" dirty="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r>
              <a:rPr lang="en-US" sz="2000" dirty="0" smtClean="0">
                <a:solidFill>
                  <a:schemeClr val="accent2">
                    <a:lumMod val="75000"/>
                  </a:schemeClr>
                </a:solidFill>
                <a:latin typeface="Cambria" panose="02040503050406030204" pitchFamily="18" charset="0"/>
                <a:ea typeface="Cambria" panose="02040503050406030204" pitchFamily="18" charset="0"/>
              </a:rPr>
              <a:t> </a:t>
            </a:r>
            <a:r>
              <a:rPr lang="en-US" sz="1800" dirty="0">
                <a:solidFill>
                  <a:schemeClr val="accent2">
                    <a:lumMod val="75000"/>
                  </a:schemeClr>
                </a:solidFill>
                <a:latin typeface="Cambria" panose="02040503050406030204" pitchFamily="18" charset="0"/>
                <a:ea typeface="Cambria" panose="02040503050406030204" pitchFamily="18" charset="0"/>
              </a:rPr>
              <a:t>class Car </a:t>
            </a:r>
            <a:r>
              <a:rPr lang="en-US" sz="1800" dirty="0" smtClean="0">
                <a:solidFill>
                  <a:schemeClr val="accent2">
                    <a:lumMod val="75000"/>
                  </a:schemeClr>
                </a:solidFill>
                <a:latin typeface="Cambria" panose="02040503050406030204" pitchFamily="18" charset="0"/>
                <a:ea typeface="Cambria" panose="02040503050406030204" pitchFamily="18" charset="0"/>
              </a:rPr>
              <a:t>{</a:t>
            </a:r>
            <a:endParaRPr lang="en-US" sz="1800" dirty="0">
              <a:solidFill>
                <a:schemeClr val="accent2">
                  <a:lumMod val="75000"/>
                </a:schemeClr>
              </a:solidFill>
              <a:latin typeface="Cambria" panose="02040503050406030204" pitchFamily="18" charset="0"/>
              <a:ea typeface="Cambria" panose="02040503050406030204" pitchFamily="18" charset="0"/>
            </a:endParaRP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err="1">
                <a:solidFill>
                  <a:schemeClr val="accent2">
                    <a:lumMod val="75000"/>
                  </a:schemeClr>
                </a:solidFill>
                <a:latin typeface="Cambria" panose="02040503050406030204" pitchFamily="18" charset="0"/>
                <a:ea typeface="Cambria" panose="02040503050406030204" pitchFamily="18" charset="0"/>
              </a:rPr>
              <a:t>var</a:t>
            </a:r>
            <a:r>
              <a:rPr lang="en-US" sz="1800" dirty="0">
                <a:solidFill>
                  <a:schemeClr val="accent2">
                    <a:lumMod val="75000"/>
                  </a:schemeClr>
                </a:solidFill>
                <a:latin typeface="Cambria" panose="02040503050406030204" pitchFamily="18" charset="0"/>
                <a:ea typeface="Cambria" panose="02040503050406030204" pitchFamily="18" charset="0"/>
              </a:rPr>
              <a:t> make : string = “”</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err="1">
                <a:solidFill>
                  <a:schemeClr val="accent2">
                    <a:lumMod val="75000"/>
                  </a:schemeClr>
                </a:solidFill>
                <a:latin typeface="Cambria" panose="02040503050406030204" pitchFamily="18" charset="0"/>
                <a:ea typeface="Cambria" panose="02040503050406030204" pitchFamily="18" charset="0"/>
              </a:rPr>
              <a:t>var</a:t>
            </a:r>
            <a:r>
              <a:rPr lang="en-US" sz="1800" dirty="0">
                <a:solidFill>
                  <a:schemeClr val="accent2">
                    <a:lumMod val="75000"/>
                  </a:schemeClr>
                </a:solidFill>
                <a:latin typeface="Cambria" panose="02040503050406030204" pitchFamily="18" charset="0"/>
                <a:ea typeface="Cambria" panose="02040503050406030204" pitchFamily="18" charset="0"/>
              </a:rPr>
              <a:t> modal : string = “”</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err="1">
                <a:solidFill>
                  <a:schemeClr val="accent2">
                    <a:lumMod val="75000"/>
                  </a:schemeClr>
                </a:solidFill>
                <a:latin typeface="Cambria" panose="02040503050406030204" pitchFamily="18" charset="0"/>
                <a:ea typeface="Cambria" panose="02040503050406030204" pitchFamily="18" charset="0"/>
              </a:rPr>
              <a:t>var</a:t>
            </a:r>
            <a:r>
              <a:rPr lang="en-US" sz="1800" dirty="0">
                <a:solidFill>
                  <a:schemeClr val="accent2">
                    <a:lumMod val="75000"/>
                  </a:schemeClr>
                </a:solidFill>
                <a:latin typeface="Cambria" panose="02040503050406030204" pitchFamily="18" charset="0"/>
                <a:ea typeface="Cambria" panose="02040503050406030204" pitchFamily="18" charset="0"/>
              </a:rPr>
              <a:t> year : </a:t>
            </a:r>
            <a:r>
              <a:rPr lang="en-US" sz="1800" dirty="0" err="1">
                <a:solidFill>
                  <a:schemeClr val="accent2">
                    <a:lumMod val="75000"/>
                  </a:schemeClr>
                </a:solidFill>
                <a:latin typeface="Cambria" panose="02040503050406030204" pitchFamily="18" charset="0"/>
                <a:ea typeface="Cambria" panose="02040503050406030204" pitchFamily="18" charset="0"/>
              </a:rPr>
              <a:t>Int</a:t>
            </a:r>
            <a:r>
              <a:rPr lang="en-US" sz="1800" dirty="0">
                <a:solidFill>
                  <a:schemeClr val="accent2">
                    <a:lumMod val="75000"/>
                  </a:schemeClr>
                </a:solidFill>
                <a:latin typeface="Cambria" panose="02040503050406030204" pitchFamily="18" charset="0"/>
                <a:ea typeface="Cambria" panose="02040503050406030204" pitchFamily="18" charset="0"/>
              </a:rPr>
              <a:t> = 0</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fun </a:t>
            </a:r>
            <a:r>
              <a:rPr lang="en-US" sz="1800" dirty="0" err="1">
                <a:solidFill>
                  <a:schemeClr val="accent2">
                    <a:lumMod val="75000"/>
                  </a:schemeClr>
                </a:solidFill>
                <a:latin typeface="Cambria" panose="02040503050406030204" pitchFamily="18" charset="0"/>
                <a:ea typeface="Cambria" panose="02040503050406030204" pitchFamily="18" charset="0"/>
              </a:rPr>
              <a:t>getInfo</a:t>
            </a:r>
            <a:r>
              <a:rPr lang="en-US" sz="1800" dirty="0">
                <a:solidFill>
                  <a:schemeClr val="accent2">
                    <a:lumMod val="75000"/>
                  </a:schemeClr>
                </a:solidFill>
                <a:latin typeface="Cambria" panose="02040503050406030204" pitchFamily="18" charset="0"/>
                <a:ea typeface="Cambria" panose="02040503050406030204" pitchFamily="18" charset="0"/>
              </a:rPr>
              <a:t>() : string {</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return “$make $modal, year $year”</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smtClean="0">
                <a:solidFill>
                  <a:schemeClr val="accent2">
                    <a:lumMod val="75000"/>
                  </a:schemeClr>
                </a:solidFill>
                <a:latin typeface="Cambria" panose="02040503050406030204" pitchFamily="18" charset="0"/>
                <a:ea typeface="Cambria" panose="02040503050406030204" pitchFamily="18" charset="0"/>
              </a:rPr>
              <a:t>}</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smtClean="0">
                <a:solidFill>
                  <a:schemeClr val="accent2">
                    <a:lumMod val="75000"/>
                  </a:schemeClr>
                </a:solidFill>
                <a:latin typeface="Cambria" panose="02040503050406030204" pitchFamily="18" charset="0"/>
                <a:ea typeface="Cambria" panose="02040503050406030204" pitchFamily="18" charset="0"/>
              </a:rPr>
              <a:t>  fun main() {</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smtClean="0">
                <a:solidFill>
                  <a:schemeClr val="accent2">
                    <a:lumMod val="75000"/>
                  </a:schemeClr>
                </a:solidFill>
                <a:latin typeface="Cambria" panose="02040503050406030204" pitchFamily="18" charset="0"/>
                <a:ea typeface="Cambria" panose="02040503050406030204" pitchFamily="18" charset="0"/>
              </a:rPr>
              <a:t>       </a:t>
            </a:r>
            <a:r>
              <a:rPr lang="en-US" sz="1800" dirty="0" err="1" smtClean="0">
                <a:solidFill>
                  <a:schemeClr val="accent2">
                    <a:lumMod val="75000"/>
                  </a:schemeClr>
                </a:solidFill>
                <a:latin typeface="Cambria" panose="02040503050406030204" pitchFamily="18" charset="0"/>
                <a:ea typeface="Cambria" panose="02040503050406030204" pitchFamily="18" charset="0"/>
              </a:rPr>
              <a:t>val</a:t>
            </a:r>
            <a:r>
              <a:rPr lang="en-US" sz="1800" dirty="0" smtClean="0">
                <a:solidFill>
                  <a:schemeClr val="accent2">
                    <a:lumMod val="75000"/>
                  </a:schemeClr>
                </a:solidFill>
                <a:latin typeface="Cambria" panose="02040503050406030204" pitchFamily="18" charset="0"/>
                <a:ea typeface="Cambria" panose="02040503050406030204" pitchFamily="18" charset="0"/>
              </a:rPr>
              <a:t> c = car()</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smtClean="0">
                <a:solidFill>
                  <a:schemeClr val="accent2">
                    <a:lumMod val="75000"/>
                  </a:schemeClr>
                </a:solidFill>
                <a:latin typeface="Cambria" panose="02040503050406030204" pitchFamily="18" charset="0"/>
                <a:ea typeface="Cambria" panose="02040503050406030204" pitchFamily="18" charset="0"/>
              </a:rPr>
              <a:t>       </a:t>
            </a:r>
            <a:r>
              <a:rPr lang="en-US" sz="1800" dirty="0" err="1" smtClean="0">
                <a:solidFill>
                  <a:schemeClr val="accent2">
                    <a:lumMod val="75000"/>
                  </a:schemeClr>
                </a:solidFill>
                <a:latin typeface="Cambria" panose="02040503050406030204" pitchFamily="18" charset="0"/>
                <a:ea typeface="Cambria" panose="02040503050406030204" pitchFamily="18" charset="0"/>
              </a:rPr>
              <a:t>c.make</a:t>
            </a:r>
            <a:r>
              <a:rPr lang="en-US" sz="1800" dirty="0" smtClean="0">
                <a:solidFill>
                  <a:schemeClr val="accent2">
                    <a:lumMod val="75000"/>
                  </a:schemeClr>
                </a:solidFill>
                <a:latin typeface="Cambria" panose="02040503050406030204" pitchFamily="18" charset="0"/>
                <a:ea typeface="Cambria" panose="02040503050406030204" pitchFamily="18" charset="0"/>
              </a:rPr>
              <a:t> = “Toyota”</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smtClean="0">
                <a:solidFill>
                  <a:schemeClr val="accent2">
                    <a:lumMod val="75000"/>
                  </a:schemeClr>
                </a:solidFill>
                <a:latin typeface="Cambria" panose="02040503050406030204" pitchFamily="18" charset="0"/>
                <a:ea typeface="Cambria" panose="02040503050406030204" pitchFamily="18" charset="0"/>
              </a:rPr>
              <a:t>       </a:t>
            </a:r>
            <a:r>
              <a:rPr lang="en-US" sz="1800" dirty="0" err="1" smtClean="0">
                <a:solidFill>
                  <a:schemeClr val="accent2">
                    <a:lumMod val="75000"/>
                  </a:schemeClr>
                </a:solidFill>
                <a:latin typeface="Cambria" panose="02040503050406030204" pitchFamily="18" charset="0"/>
                <a:ea typeface="Cambria" panose="02040503050406030204" pitchFamily="18" charset="0"/>
              </a:rPr>
              <a:t>c.modal</a:t>
            </a:r>
            <a:r>
              <a:rPr lang="en-US" sz="1800" dirty="0" smtClean="0">
                <a:solidFill>
                  <a:schemeClr val="accent2">
                    <a:lumMod val="75000"/>
                  </a:schemeClr>
                </a:solidFill>
                <a:latin typeface="Cambria" panose="02040503050406030204" pitchFamily="18" charset="0"/>
                <a:ea typeface="Cambria" panose="02040503050406030204" pitchFamily="18" charset="0"/>
              </a:rPr>
              <a:t> = “</a:t>
            </a:r>
            <a:r>
              <a:rPr lang="en-US" sz="1800" dirty="0" err="1" smtClean="0">
                <a:solidFill>
                  <a:schemeClr val="accent2">
                    <a:lumMod val="75000"/>
                  </a:schemeClr>
                </a:solidFill>
                <a:latin typeface="Cambria" panose="02040503050406030204" pitchFamily="18" charset="0"/>
                <a:ea typeface="Cambria" panose="02040503050406030204" pitchFamily="18" charset="0"/>
              </a:rPr>
              <a:t>camry</a:t>
            </a:r>
            <a:r>
              <a:rPr lang="en-US" sz="1800" dirty="0" smtClean="0">
                <a:solidFill>
                  <a:schemeClr val="accent2">
                    <a:lumMod val="75000"/>
                  </a:schemeClr>
                </a:solidFill>
                <a:latin typeface="Cambria" panose="02040503050406030204" pitchFamily="18" charset="0"/>
                <a:ea typeface="Cambria" panose="02040503050406030204" pitchFamily="18" charset="0"/>
              </a:rPr>
              <a:t>”</a:t>
            </a:r>
          </a:p>
          <a:p>
            <a:pPr marL="0" indent="0">
              <a:lnSpc>
                <a:spcPct val="100000"/>
              </a:lnSpc>
              <a:buNone/>
            </a:pPr>
            <a:r>
              <a:rPr lang="en-US" sz="1800" dirty="0" smtClean="0">
                <a:solidFill>
                  <a:schemeClr val="accent2">
                    <a:lumMod val="75000"/>
                  </a:schemeClr>
                </a:solidFill>
                <a:latin typeface="Cambria" panose="02040503050406030204" pitchFamily="18" charset="0"/>
                <a:ea typeface="Cambria" panose="02040503050406030204" pitchFamily="18" charset="0"/>
              </a:rPr>
              <a:t>        </a:t>
            </a:r>
            <a:r>
              <a:rPr lang="en-US" sz="1800" dirty="0" err="1" smtClean="0">
                <a:solidFill>
                  <a:schemeClr val="accent2">
                    <a:lumMod val="75000"/>
                  </a:schemeClr>
                </a:solidFill>
                <a:latin typeface="Cambria" panose="02040503050406030204" pitchFamily="18" charset="0"/>
                <a:ea typeface="Cambria" panose="02040503050406030204" pitchFamily="18" charset="0"/>
              </a:rPr>
              <a:t>c.year</a:t>
            </a:r>
            <a:r>
              <a:rPr lang="en-US" sz="1800" dirty="0" smtClean="0">
                <a:solidFill>
                  <a:schemeClr val="accent2">
                    <a:lumMod val="75000"/>
                  </a:schemeClr>
                </a:solidFill>
                <a:latin typeface="Cambria" panose="02040503050406030204" pitchFamily="18" charset="0"/>
                <a:ea typeface="Cambria" panose="02040503050406030204" pitchFamily="18" charset="0"/>
              </a:rPr>
              <a:t> = 2020</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 </a:t>
            </a:r>
            <a:r>
              <a:rPr lang="en-US" sz="1800" dirty="0" smtClean="0">
                <a:solidFill>
                  <a:schemeClr val="accent2">
                    <a:lumMod val="75000"/>
                  </a:schemeClr>
                </a:solidFill>
                <a:latin typeface="Cambria" panose="02040503050406030204" pitchFamily="18" charset="0"/>
                <a:ea typeface="Cambria" panose="02040503050406030204" pitchFamily="18" charset="0"/>
              </a:rPr>
              <a:t>       </a:t>
            </a:r>
            <a:r>
              <a:rPr lang="en-US" sz="1800" dirty="0" err="1" smtClean="0">
                <a:solidFill>
                  <a:schemeClr val="accent2">
                    <a:lumMod val="75000"/>
                  </a:schemeClr>
                </a:solidFill>
                <a:latin typeface="Cambria" panose="02040503050406030204" pitchFamily="18" charset="0"/>
                <a:ea typeface="Cambria" panose="02040503050406030204" pitchFamily="18" charset="0"/>
              </a:rPr>
              <a:t>println</a:t>
            </a:r>
            <a:r>
              <a:rPr lang="en-US" sz="1800" dirty="0" smtClean="0">
                <a:solidFill>
                  <a:schemeClr val="accent2">
                    <a:lumMod val="75000"/>
                  </a:schemeClr>
                </a:solidFill>
                <a:latin typeface="Cambria" panose="02040503050406030204" pitchFamily="18" charset="0"/>
                <a:ea typeface="Cambria" panose="02040503050406030204" pitchFamily="18" charset="0"/>
              </a:rPr>
              <a:t>(</a:t>
            </a:r>
            <a:r>
              <a:rPr lang="en-US" sz="1800" dirty="0" err="1">
                <a:solidFill>
                  <a:schemeClr val="accent2">
                    <a:lumMod val="75000"/>
                  </a:schemeClr>
                </a:solidFill>
                <a:latin typeface="Cambria" panose="02040503050406030204" pitchFamily="18" charset="0"/>
                <a:ea typeface="Cambria" panose="02040503050406030204" pitchFamily="18" charset="0"/>
              </a:rPr>
              <a:t>c</a:t>
            </a:r>
            <a:r>
              <a:rPr lang="en-US" sz="1800" smtClean="0">
                <a:solidFill>
                  <a:schemeClr val="accent2">
                    <a:lumMod val="75000"/>
                  </a:schemeClr>
                </a:solidFill>
                <a:latin typeface="Cambria" panose="02040503050406030204" pitchFamily="18" charset="0"/>
                <a:ea typeface="Cambria" panose="02040503050406030204" pitchFamily="18" charset="0"/>
              </a:rPr>
              <a:t>.getInfo</a:t>
            </a:r>
            <a:r>
              <a:rPr lang="en-US" sz="1800" dirty="0" smtClean="0">
                <a:solidFill>
                  <a:schemeClr val="accent2">
                    <a:lumMod val="75000"/>
                  </a:schemeClr>
                </a:solidFill>
                <a:latin typeface="Cambria" panose="02040503050406030204" pitchFamily="18" charset="0"/>
                <a:ea typeface="Cambria" panose="02040503050406030204" pitchFamily="18" charset="0"/>
              </a:rPr>
              <a:t>())</a:t>
            </a:r>
          </a:p>
          <a:p>
            <a:pPr marL="0" indent="0">
              <a:lnSpc>
                <a:spcPct val="100000"/>
              </a:lnSpc>
              <a:buNone/>
            </a:pPr>
            <a:r>
              <a:rPr lang="en-US" sz="1800" dirty="0">
                <a:solidFill>
                  <a:schemeClr val="accent2">
                    <a:lumMod val="75000"/>
                  </a:schemeClr>
                </a:solidFill>
                <a:latin typeface="Cambria" panose="02040503050406030204" pitchFamily="18" charset="0"/>
                <a:ea typeface="Cambria" panose="02040503050406030204" pitchFamily="18" charset="0"/>
              </a:rPr>
              <a:t>}</a:t>
            </a:r>
          </a:p>
          <a:p>
            <a:pPr marL="0" indent="0">
              <a:lnSpc>
                <a:spcPct val="100000"/>
              </a:lnSpc>
              <a:buNone/>
            </a:pPr>
            <a:endParaRPr lang="en-US" sz="1800" dirty="0">
              <a:solidFill>
                <a:schemeClr val="accent2">
                  <a:lumMod val="75000"/>
                </a:schemeClr>
              </a:solidFill>
              <a:latin typeface="Cambria" panose="02040503050406030204" pitchFamily="18" charset="0"/>
              <a:ea typeface="Cambria" panose="02040503050406030204" pitchFamily="18" charset="0"/>
            </a:endParaRPr>
          </a:p>
          <a:p>
            <a:pPr marL="0" indent="0">
              <a:lnSpc>
                <a:spcPct val="100000"/>
              </a:lnSpc>
              <a:buNone/>
            </a:pPr>
            <a:r>
              <a:rPr lang="en-US" sz="1800" dirty="0" smtClean="0">
                <a:solidFill>
                  <a:schemeClr val="accent2">
                    <a:lumMod val="75000"/>
                  </a:schemeClr>
                </a:solidFill>
                <a:latin typeface="Cambria" panose="02040503050406030204" pitchFamily="18" charset="0"/>
                <a:ea typeface="Cambria" panose="02040503050406030204" pitchFamily="18" charset="0"/>
              </a:rPr>
              <a:t>    </a:t>
            </a:r>
            <a:endParaRPr lang="en-IN" sz="1800" dirty="0">
              <a:solidFill>
                <a:schemeClr val="accent2">
                  <a:lumMod val="50000"/>
                </a:schemeClr>
              </a:solidFill>
              <a:latin typeface="Cambria" panose="02040503050406030204" pitchFamily="18" charset="0"/>
              <a:ea typeface="Cambria" panose="02040503050406030204" pitchFamily="18"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7"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0583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52461"/>
            <a:ext cx="11887200" cy="1266765"/>
          </a:xfrm>
          <a:solidFill>
            <a:schemeClr val="accent1">
              <a:lumMod val="20000"/>
              <a:lumOff val="80000"/>
            </a:schemeClr>
          </a:solidFill>
        </p:spPr>
        <p:txBody>
          <a:bodyPr anchor="ctr">
            <a:normAutofit/>
          </a:bodyPr>
          <a:lstStyle/>
          <a:p>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What is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135468" y="1469503"/>
            <a:ext cx="11887200" cy="5288846"/>
          </a:xfrm>
        </p:spPr>
        <p:txBody>
          <a:bodyPr vert="horz" lIns="91440" tIns="45720" rIns="91440" bIns="45720" rtlCol="0" anchor="t">
            <a:normAutofit/>
          </a:bodyPr>
          <a:lstStyle/>
          <a:p>
            <a:pPr>
              <a:lnSpc>
                <a:spcPct val="100000"/>
              </a:lnSpc>
              <a:buFont typeface="Wingdings" panose="05000000000000000000" pitchFamily="2" charset="2"/>
              <a:buChar char="§"/>
            </a:pP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a statically typed, general-purpose programming language developed by </a:t>
            </a:r>
            <a:r>
              <a:rPr lang="en-US" sz="2000" b="1" dirty="0" err="1" smtClean="0">
                <a:latin typeface="Cambria" panose="02040503050406030204" pitchFamily="18" charset="0"/>
                <a:ea typeface="Cambria" panose="02040503050406030204" pitchFamily="18" charset="0"/>
              </a:rPr>
              <a:t>JetBrains</a:t>
            </a:r>
            <a:r>
              <a:rPr lang="en-US" sz="2000" b="1" dirty="0" smtClean="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that has built world-class IDEs like IntelliJ IDEA, </a:t>
            </a:r>
            <a:r>
              <a:rPr lang="en-US" sz="2000" dirty="0" err="1">
                <a:latin typeface="Cambria" panose="02040503050406030204" pitchFamily="18" charset="0"/>
                <a:ea typeface="Cambria" panose="02040503050406030204" pitchFamily="18" charset="0"/>
              </a:rPr>
              <a:t>PhpStorm</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Appcode</a:t>
            </a:r>
            <a:r>
              <a:rPr lang="en-US" sz="2000" dirty="0">
                <a:latin typeface="Cambria" panose="02040503050406030204" pitchFamily="18" charset="0"/>
                <a:ea typeface="Cambria" panose="02040503050406030204" pitchFamily="18" charset="0"/>
              </a:rPr>
              <a:t>, etc</a:t>
            </a:r>
            <a:r>
              <a:rPr lang="en-US" sz="20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It was first introduced by </a:t>
            </a:r>
            <a:r>
              <a:rPr lang="en-US" sz="2000" dirty="0" err="1">
                <a:latin typeface="Cambria" panose="02040503050406030204" pitchFamily="18" charset="0"/>
                <a:ea typeface="Cambria" panose="02040503050406030204" pitchFamily="18" charset="0"/>
              </a:rPr>
              <a:t>JetBrains</a:t>
            </a:r>
            <a:r>
              <a:rPr lang="en-US" sz="2000" dirty="0">
                <a:latin typeface="Cambria" panose="02040503050406030204" pitchFamily="18" charset="0"/>
                <a:ea typeface="Cambria" panose="02040503050406030204" pitchFamily="18" charset="0"/>
              </a:rPr>
              <a:t> in 2011 and is a new language for the JVM</a:t>
            </a:r>
            <a:r>
              <a:rPr lang="en-US" sz="20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an object-oriented language, and a “better language” than Java, but still be fully interoperable with Java code</a:t>
            </a:r>
            <a:r>
              <a:rPr lang="en-US" sz="20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sponsored by </a:t>
            </a:r>
            <a:r>
              <a:rPr lang="en-US" sz="2000" b="1" dirty="0">
                <a:latin typeface="Cambria" panose="02040503050406030204" pitchFamily="18" charset="0"/>
                <a:ea typeface="Cambria" panose="02040503050406030204" pitchFamily="18" charset="0"/>
              </a:rPr>
              <a:t>Google</a:t>
            </a:r>
            <a:r>
              <a:rPr lang="en-US" sz="2000" dirty="0">
                <a:latin typeface="Cambria" panose="02040503050406030204" pitchFamily="18" charset="0"/>
                <a:ea typeface="Cambria" panose="02040503050406030204" pitchFamily="18" charset="0"/>
              </a:rPr>
              <a:t>, announced as one of the official languages for </a:t>
            </a:r>
            <a:r>
              <a:rPr lang="en-US" sz="2000" b="1" dirty="0">
                <a:latin typeface="Cambria" panose="02040503050406030204" pitchFamily="18" charset="0"/>
                <a:ea typeface="Cambria" panose="02040503050406030204" pitchFamily="18" charset="0"/>
              </a:rPr>
              <a:t>Android</a:t>
            </a:r>
            <a:r>
              <a:rPr lang="en-US" sz="2000" dirty="0">
                <a:latin typeface="Cambria" panose="02040503050406030204" pitchFamily="18" charset="0"/>
                <a:ea typeface="Cambria" panose="02040503050406030204" pitchFamily="18" charset="0"/>
              </a:rPr>
              <a:t> Development in 2017</a:t>
            </a:r>
            <a:r>
              <a:rPr lang="en-US" sz="20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2400" dirty="0" err="1">
                <a:solidFill>
                  <a:schemeClr val="accent1">
                    <a:lumMod val="75000"/>
                  </a:schemeClr>
                </a:solidFill>
                <a:latin typeface="Cambria" panose="02040503050406030204" pitchFamily="18" charset="0"/>
                <a:ea typeface="Cambria" panose="02040503050406030204" pitchFamily="18" charset="0"/>
              </a:rPr>
              <a:t>Kotlin</a:t>
            </a:r>
            <a:r>
              <a:rPr lang="en-US" sz="2400" dirty="0">
                <a:solidFill>
                  <a:schemeClr val="accent1">
                    <a:lumMod val="75000"/>
                  </a:schemeClr>
                </a:solidFill>
                <a:latin typeface="Cambria" panose="02040503050406030204" pitchFamily="18" charset="0"/>
                <a:ea typeface="Cambria" panose="02040503050406030204" pitchFamily="18" charset="0"/>
              </a:rPr>
              <a:t> offers object-oriented and functional features to developers. In contrast, Java only offers object-oriented programming.</a:t>
            </a:r>
            <a:endParaRPr lang="en-US" sz="2400" dirty="0">
              <a:solidFill>
                <a:schemeClr val="accent1">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3947" y="4787309"/>
            <a:ext cx="2628053" cy="1971040"/>
          </a:xfrm>
          <a:prstGeom prst="rect">
            <a:avLst/>
          </a:prstGeom>
          <a:ln>
            <a:noFill/>
          </a:ln>
          <a:effectLst>
            <a:softEdge rad="112500"/>
          </a:effectLst>
        </p:spPr>
      </p:pic>
    </p:spTree>
    <p:extLst>
      <p:ext uri="{BB962C8B-B14F-4D97-AF65-F5344CB8AC3E}">
        <p14:creationId xmlns:p14="http://schemas.microsoft.com/office/powerpoint/2010/main" val="3816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80">
                                          <p:stCondLst>
                                            <p:cond delay="0"/>
                                          </p:stCondLst>
                                        </p:cTn>
                                        <p:tgtEl>
                                          <p:spTgt spid="5"/>
                                        </p:tgtEl>
                                      </p:cBhvr>
                                    </p:animEffect>
                                    <p:anim calcmode="lin" valueType="num">
                                      <p:cBhvr>
                                        <p:cTn id="1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2" dur="26">
                                          <p:stCondLst>
                                            <p:cond delay="650"/>
                                          </p:stCondLst>
                                        </p:cTn>
                                        <p:tgtEl>
                                          <p:spTgt spid="5"/>
                                        </p:tgtEl>
                                      </p:cBhvr>
                                      <p:to x="100000" y="60000"/>
                                    </p:animScale>
                                    <p:animScale>
                                      <p:cBhvr>
                                        <p:cTn id="23" dur="166" decel="50000">
                                          <p:stCondLst>
                                            <p:cond delay="676"/>
                                          </p:stCondLst>
                                        </p:cTn>
                                        <p:tgtEl>
                                          <p:spTgt spid="5"/>
                                        </p:tgtEl>
                                      </p:cBhvr>
                                      <p:to x="100000" y="100000"/>
                                    </p:animScale>
                                    <p:animScale>
                                      <p:cBhvr>
                                        <p:cTn id="24" dur="26">
                                          <p:stCondLst>
                                            <p:cond delay="1312"/>
                                          </p:stCondLst>
                                        </p:cTn>
                                        <p:tgtEl>
                                          <p:spTgt spid="5"/>
                                        </p:tgtEl>
                                      </p:cBhvr>
                                      <p:to x="100000" y="80000"/>
                                    </p:animScale>
                                    <p:animScale>
                                      <p:cBhvr>
                                        <p:cTn id="25" dur="166" decel="50000">
                                          <p:stCondLst>
                                            <p:cond delay="1338"/>
                                          </p:stCondLst>
                                        </p:cTn>
                                        <p:tgtEl>
                                          <p:spTgt spid="5"/>
                                        </p:tgtEl>
                                      </p:cBhvr>
                                      <p:to x="100000" y="100000"/>
                                    </p:animScale>
                                    <p:animScale>
                                      <p:cBhvr>
                                        <p:cTn id="26" dur="26">
                                          <p:stCondLst>
                                            <p:cond delay="1642"/>
                                          </p:stCondLst>
                                        </p:cTn>
                                        <p:tgtEl>
                                          <p:spTgt spid="5"/>
                                        </p:tgtEl>
                                      </p:cBhvr>
                                      <p:to x="100000" y="90000"/>
                                    </p:animScale>
                                    <p:animScale>
                                      <p:cBhvr>
                                        <p:cTn id="27" dur="166" decel="50000">
                                          <p:stCondLst>
                                            <p:cond delay="1668"/>
                                          </p:stCondLst>
                                        </p:cTn>
                                        <p:tgtEl>
                                          <p:spTgt spid="5"/>
                                        </p:tgtEl>
                                      </p:cBhvr>
                                      <p:to x="100000" y="100000"/>
                                    </p:animScale>
                                    <p:animScale>
                                      <p:cBhvr>
                                        <p:cTn id="28" dur="26">
                                          <p:stCondLst>
                                            <p:cond delay="1808"/>
                                          </p:stCondLst>
                                        </p:cTn>
                                        <p:tgtEl>
                                          <p:spTgt spid="5"/>
                                        </p:tgtEl>
                                      </p:cBhvr>
                                      <p:to x="100000" y="95000"/>
                                    </p:animScale>
                                    <p:animScale>
                                      <p:cBhvr>
                                        <p:cTn id="29" dur="166" decel="50000">
                                          <p:stCondLst>
                                            <p:cond delay="1834"/>
                                          </p:stCondLst>
                                        </p:cTn>
                                        <p:tgtEl>
                                          <p:spTgt spid="5"/>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 calcmode="lin" valueType="num">
                                      <p:cBhvr additive="base">
                                        <p:cTn id="3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 calcmode="lin" valueType="num">
                                      <p:cBhvr additive="base">
                                        <p:cTn id="4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 calcmode="lin" valueType="num">
                                      <p:cBhvr additive="base">
                                        <p:cTn id="4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 calcmode="lin" valueType="num">
                                      <p:cBhvr additive="base">
                                        <p:cTn id="5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additive="base">
                                        <p:cTn id="5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9211733" y="5983111"/>
            <a:ext cx="2801663" cy="474133"/>
          </a:xfrm>
        </p:spPr>
        <p:txBody>
          <a:bodyPr anchor="t">
            <a:normAutofit fontScale="90000"/>
          </a:bodyPr>
          <a:lstStyle/>
          <a:p>
            <a:pPr algn="l"/>
            <a:r>
              <a:rPr lang="en-US" sz="2400" dirty="0" smtClean="0">
                <a:latin typeface="Exotc350 Bd BT" panose="04030805050B02020A03" pitchFamily="82" charset="0"/>
                <a:cs typeface="Segoe UI" panose="020B0502040204020203" pitchFamily="34" charset="0"/>
              </a:rPr>
              <a:t>By~ Ruzal </a:t>
            </a:r>
            <a:r>
              <a:rPr lang="en-US" sz="2400" dirty="0" err="1" smtClean="0">
                <a:latin typeface="Exotc350 Bd BT" panose="04030805050B02020A03" pitchFamily="82" charset="0"/>
                <a:cs typeface="Segoe UI" panose="020B0502040204020203" pitchFamily="34" charset="0"/>
              </a:rPr>
              <a:t>Kathiriya</a:t>
            </a:r>
            <a:endParaRPr lang="en-US" sz="2400" dirty="0">
              <a:latin typeface="Exotc350 Bd BT" panose="04030805050B02020A03" pitchFamily="82"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5303117" y="3945417"/>
            <a:ext cx="5940616" cy="1507116"/>
          </a:xfrm>
        </p:spPr>
        <p:txBody>
          <a:bodyPr anchor="b">
            <a:normAutofit fontScale="92500" lnSpcReduction="10000"/>
          </a:bodyPr>
          <a:lstStyle/>
          <a:p>
            <a:pPr algn="l"/>
            <a:r>
              <a:rPr lang="en-US" sz="5400" b="1" dirty="0" smtClean="0">
                <a:latin typeface="Aldhabi" panose="01000000000000000000" pitchFamily="2" charset="-78"/>
                <a:cs typeface="Aldhabi" panose="01000000000000000000" pitchFamily="2" charset="-78"/>
              </a:rPr>
              <a:t>Let’s Learn about,</a:t>
            </a:r>
          </a:p>
          <a:p>
            <a:pPr algn="l"/>
            <a:r>
              <a:rPr lang="en-US" sz="5400" b="1" dirty="0">
                <a:solidFill>
                  <a:schemeClr val="bg2">
                    <a:lumMod val="60000"/>
                    <a:lumOff val="40000"/>
                  </a:schemeClr>
                </a:solidFill>
                <a:latin typeface="Eras Demi ITC" panose="020B0805030504020804" pitchFamily="34" charset="0"/>
              </a:rPr>
              <a:t>ANDROID STUDIO</a:t>
            </a: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a:extLst>
              <a:ext uri="{FF2B5EF4-FFF2-40B4-BE49-F238E27FC236}">
                <a16:creationId xmlns="" xmlns:a16="http://schemas.microsoft.com/office/drawing/2014/main" id="{93E427C7-0218-4592-82DA-2431E4BF8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8143" y="95194"/>
            <a:ext cx="1985177" cy="1793053"/>
          </a:xfrm>
          <a:prstGeom prst="rect">
            <a:avLst/>
          </a:prstGeom>
          <a:ln>
            <a:noFill/>
          </a:ln>
          <a:effectLst>
            <a:softEdge rad="112500"/>
          </a:effectLst>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 xmlns:a16="http://schemas.microsoft.com/office/drawing/2014/main" id="{EB71843F-0A0B-4317-B205-4B0A0B97C0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0411" y="1363925"/>
            <a:ext cx="2153504" cy="1678770"/>
          </a:xfrm>
          <a:prstGeom prst="rect">
            <a:avLst/>
          </a:prstGeom>
          <a:ln>
            <a:noFill/>
          </a:ln>
          <a:effectLst>
            <a:softEdge rad="112500"/>
          </a:effectLst>
        </p:spPr>
      </p:pic>
      <p:pic>
        <p:nvPicPr>
          <p:cNvPr id="7" name="Graphic 6">
            <a:extLst>
              <a:ext uri="{FF2B5EF4-FFF2-40B4-BE49-F238E27FC236}">
                <a16:creationId xmlns="" xmlns:a16="http://schemas.microsoft.com/office/drawing/2014/main" id="{2696A1A4-8E43-47F6-A6DC-A9ADAB053D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233" y="3198153"/>
            <a:ext cx="2282394" cy="3259091"/>
          </a:xfrm>
          <a:prstGeom prst="rect">
            <a:avLst/>
          </a:prstGeom>
          <a:ln>
            <a:noFill/>
          </a:ln>
          <a:effectLst>
            <a:softEdge rad="112500"/>
          </a:effectLst>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a:extLst>
              <a:ext uri="{FF2B5EF4-FFF2-40B4-BE49-F238E27FC236}">
                <a16:creationId xmlns="" xmlns:a16="http://schemas.microsoft.com/office/drawing/2014/main" id="{18A239E6-97C0-4A74-8E7A-C9FD39A8C9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77247" y="164573"/>
            <a:ext cx="1880316" cy="2792946"/>
          </a:xfrm>
          <a:prstGeom prst="rect">
            <a:avLst/>
          </a:prstGeom>
          <a:ln>
            <a:noFill/>
          </a:ln>
          <a:effectLst>
            <a:softEdge rad="112500"/>
          </a:effectLst>
        </p:spPr>
      </p:pic>
    </p:spTree>
    <p:extLst>
      <p:ext uri="{BB962C8B-B14F-4D97-AF65-F5344CB8AC3E}">
        <p14:creationId xmlns:p14="http://schemas.microsoft.com/office/powerpoint/2010/main" val="28497654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52461"/>
            <a:ext cx="11887200" cy="1266765"/>
          </a:xfrm>
          <a:solidFill>
            <a:schemeClr val="accent1">
              <a:lumMod val="20000"/>
              <a:lumOff val="80000"/>
            </a:schemeClr>
          </a:solidFill>
        </p:spPr>
        <p:txBody>
          <a:bodyPr anchor="ctr">
            <a:normAutofit/>
          </a:bodyPr>
          <a:lstStyle/>
          <a:p>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What is Android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135468" y="1469503"/>
            <a:ext cx="11887200" cy="5288846"/>
          </a:xfrm>
        </p:spPr>
        <p:txBody>
          <a:bodyPr vert="horz" lIns="91440" tIns="45720" rIns="91440" bIns="45720" rtlCol="0" anchor="t">
            <a:normAutofit/>
          </a:bodyPr>
          <a:lstStyle/>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Android is </a:t>
            </a:r>
            <a:r>
              <a:rPr lang="en-US" sz="1800" dirty="0" smtClean="0">
                <a:latin typeface="Cambria" panose="02040503050406030204" pitchFamily="18" charset="0"/>
                <a:ea typeface="Cambria" panose="02040503050406030204" pitchFamily="18" charset="0"/>
              </a:rPr>
              <a:t>an operating system (</a:t>
            </a:r>
            <a:r>
              <a:rPr lang="en-US" sz="1800" dirty="0">
                <a:latin typeface="Cambria" panose="02040503050406030204" pitchFamily="18" charset="0"/>
                <a:ea typeface="Cambria" panose="02040503050406030204" pitchFamily="18" charset="0"/>
              </a:rPr>
              <a:t>software package and </a:t>
            </a:r>
            <a:r>
              <a:rPr lang="en-US" sz="1800" dirty="0" err="1">
                <a:latin typeface="Cambria" panose="02040503050406030204" pitchFamily="18" charset="0"/>
                <a:ea typeface="Cambria" panose="02040503050406030204" pitchFamily="18" charset="0"/>
              </a:rPr>
              <a:t>linux</a:t>
            </a:r>
            <a:r>
              <a:rPr lang="en-US" sz="1800" dirty="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based) </a:t>
            </a:r>
            <a:r>
              <a:rPr lang="en-US" sz="1800" dirty="0">
                <a:latin typeface="Cambria" panose="02040503050406030204" pitchFamily="18" charset="0"/>
                <a:ea typeface="Cambria" panose="02040503050406030204" pitchFamily="18" charset="0"/>
              </a:rPr>
              <a:t>for mobile devices such as tablet computers and smartphones</a:t>
            </a:r>
            <a:r>
              <a:rPr lang="en-US" sz="18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Android offers a unified approach to application development for mobile devices which means developers need only develop for Android, and their applications should be able to run on different devices powered by Android</a:t>
            </a:r>
            <a:r>
              <a:rPr lang="en-US" sz="18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The first beta version of the Android Software Development Kit (SDK) was released by Google in 2007 where as the first commercial version, Android 1.0, was released in September 2008</a:t>
            </a:r>
            <a:r>
              <a:rPr lang="en-US" sz="18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On June 27, 2012, at the Google I/O conference, Google announced the next Android version, 4.1 </a:t>
            </a:r>
            <a:r>
              <a:rPr lang="en-US" sz="1800" b="1" dirty="0">
                <a:latin typeface="Cambria" panose="02040503050406030204" pitchFamily="18" charset="0"/>
                <a:ea typeface="Cambria" panose="02040503050406030204" pitchFamily="18" charset="0"/>
              </a:rPr>
              <a:t>Jelly Bean</a:t>
            </a:r>
            <a:r>
              <a:rPr lang="en-US" sz="1800" dirty="0">
                <a:latin typeface="Cambria" panose="02040503050406030204" pitchFamily="18" charset="0"/>
                <a:ea typeface="Cambria" panose="02040503050406030204" pitchFamily="18" charset="0"/>
              </a:rPr>
              <a:t>. Jelly Bean is an incremental update, with the primary aim of improving the user interface, both in terms of functionality and performance.</a:t>
            </a:r>
            <a:endParaRPr lang="en-US" sz="1800" dirty="0">
              <a:solidFill>
                <a:schemeClr val="accent1">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pic>
        <p:nvPicPr>
          <p:cNvPr id="1026" name="Picture 2" descr="what is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411" y="4689912"/>
            <a:ext cx="3239589" cy="22029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90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52461"/>
            <a:ext cx="11887200" cy="1266765"/>
          </a:xfrm>
          <a:solidFill>
            <a:schemeClr val="accent1">
              <a:lumMod val="20000"/>
              <a:lumOff val="80000"/>
            </a:schemeClr>
          </a:solidFill>
        </p:spPr>
        <p:txBody>
          <a:bodyPr anchor="ctr">
            <a:normAutofit/>
          </a:bodyPr>
          <a:lstStyle/>
          <a:p>
            <a:r>
              <a:rPr lang="en-US"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Why Android?</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4" name="Oval 3"/>
          <p:cNvSpPr/>
          <p:nvPr/>
        </p:nvSpPr>
        <p:spPr>
          <a:xfrm>
            <a:off x="5164183" y="1716166"/>
            <a:ext cx="1593668" cy="1593668"/>
          </a:xfrm>
          <a:prstGeom prst="ellipse">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rgbClr val="FF0000"/>
              </a:solidFill>
              <a:latin typeface="Algerian" panose="04020705040A02060702" pitchFamily="82" charset="0"/>
            </a:endParaRPr>
          </a:p>
          <a:p>
            <a:pPr algn="ctr"/>
            <a:endParaRPr lang="en-US" sz="1600" dirty="0">
              <a:solidFill>
                <a:srgbClr val="FF0000"/>
              </a:solidFill>
              <a:latin typeface="Algerian" panose="04020705040A02060702" pitchFamily="82" charset="0"/>
            </a:endParaRPr>
          </a:p>
          <a:p>
            <a:pPr algn="ctr"/>
            <a:endParaRPr lang="en-US" sz="1600" dirty="0" smtClean="0">
              <a:solidFill>
                <a:srgbClr val="FF0000"/>
              </a:solidFill>
              <a:latin typeface="Algerian" panose="04020705040A02060702" pitchFamily="82" charset="0"/>
            </a:endParaRPr>
          </a:p>
          <a:p>
            <a:pPr algn="ctr"/>
            <a:endParaRPr lang="en-US" sz="1600" dirty="0">
              <a:solidFill>
                <a:srgbClr val="FF0000"/>
              </a:solidFill>
              <a:latin typeface="Algerian" panose="04020705040A02060702" pitchFamily="82" charset="0"/>
            </a:endParaRPr>
          </a:p>
          <a:p>
            <a:pPr algn="ctr"/>
            <a:r>
              <a:rPr lang="en-US" sz="1600" dirty="0" smtClean="0">
                <a:solidFill>
                  <a:srgbClr val="A6CA39"/>
                </a:solidFill>
                <a:latin typeface="Algerian" panose="04020705040A02060702" pitchFamily="82" charset="0"/>
              </a:rPr>
              <a:t>Android</a:t>
            </a:r>
            <a:endParaRPr lang="en-IN" sz="1600" dirty="0">
              <a:solidFill>
                <a:srgbClr val="A6CA39"/>
              </a:solidFill>
              <a:latin typeface="Algerian" panose="04020705040A02060702" pitchFamily="82" charset="0"/>
            </a:endParaRPr>
          </a:p>
        </p:txBody>
      </p:sp>
      <p:pic>
        <p:nvPicPr>
          <p:cNvPr id="7" name="Picture 2" descr="what is androi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14451" y="1960358"/>
            <a:ext cx="1293132" cy="8793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42" name="Straight Connector 41"/>
          <p:cNvCxnSpPr/>
          <p:nvPr/>
        </p:nvCxnSpPr>
        <p:spPr>
          <a:xfrm flipV="1">
            <a:off x="6757851" y="2459211"/>
            <a:ext cx="2589349" cy="47112"/>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76" idx="1"/>
          </p:cNvCxnSpPr>
          <p:nvPr/>
        </p:nvCxnSpPr>
        <p:spPr>
          <a:xfrm>
            <a:off x="6701540" y="2857056"/>
            <a:ext cx="2645660" cy="1220973"/>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 idx="4"/>
          </p:cNvCxnSpPr>
          <p:nvPr/>
        </p:nvCxnSpPr>
        <p:spPr>
          <a:xfrm>
            <a:off x="5961017" y="3309834"/>
            <a:ext cx="0" cy="2787215"/>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339022" y="2721309"/>
            <a:ext cx="2853317" cy="1522491"/>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2"/>
          </p:cNvCxnSpPr>
          <p:nvPr/>
        </p:nvCxnSpPr>
        <p:spPr>
          <a:xfrm flipH="1">
            <a:off x="3230880" y="2513000"/>
            <a:ext cx="1933303" cy="43194"/>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559584" y="3039912"/>
            <a:ext cx="1334736" cy="1790383"/>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3680797" y="3004219"/>
            <a:ext cx="1655527" cy="2715861"/>
          </a:xfrm>
          <a:prstGeom prst="line">
            <a:avLst/>
          </a:prstGeom>
          <a:ln w="19050">
            <a:solidFill>
              <a:srgbClr val="A6CA39"/>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35468" y="2175718"/>
            <a:ext cx="3095412"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ea typeface="Cambria" panose="02040503050406030204" pitchFamily="18" charset="0"/>
              </a:rPr>
              <a:t>Open Source</a:t>
            </a:r>
            <a:endParaRPr lang="en-IN" dirty="0">
              <a:solidFill>
                <a:schemeClr val="tx1"/>
              </a:solidFill>
              <a:latin typeface="Cambria" panose="02040503050406030204" pitchFamily="18" charset="0"/>
              <a:ea typeface="Cambria" panose="02040503050406030204" pitchFamily="18" charset="0"/>
            </a:endParaRPr>
          </a:p>
        </p:txBody>
      </p:sp>
      <p:sp>
        <p:nvSpPr>
          <p:cNvPr id="68" name="Rectangle 67"/>
          <p:cNvSpPr/>
          <p:nvPr/>
        </p:nvSpPr>
        <p:spPr>
          <a:xfrm>
            <a:off x="135467" y="4237769"/>
            <a:ext cx="2715089"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Larger Developer and</a:t>
            </a:r>
          </a:p>
          <a:p>
            <a:pPr algn="ctr"/>
            <a:r>
              <a:rPr lang="en-US" dirty="0">
                <a:solidFill>
                  <a:schemeClr val="tx1"/>
                </a:solidFill>
                <a:latin typeface="Cambria" panose="02040503050406030204" pitchFamily="18" charset="0"/>
                <a:ea typeface="Cambria" panose="02040503050406030204" pitchFamily="18" charset="0"/>
              </a:rPr>
              <a:t>Community Reach</a:t>
            </a:r>
            <a:endParaRPr lang="en-IN" dirty="0">
              <a:solidFill>
                <a:schemeClr val="tx1"/>
              </a:solidFill>
              <a:latin typeface="Cambria" panose="02040503050406030204" pitchFamily="18" charset="0"/>
              <a:ea typeface="Cambria" panose="02040503050406030204" pitchFamily="18" charset="0"/>
            </a:endParaRPr>
          </a:p>
        </p:txBody>
      </p:sp>
      <p:sp>
        <p:nvSpPr>
          <p:cNvPr id="69" name="Rectangle 68"/>
          <p:cNvSpPr/>
          <p:nvPr/>
        </p:nvSpPr>
        <p:spPr>
          <a:xfrm>
            <a:off x="798677" y="5720080"/>
            <a:ext cx="3095412"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ea typeface="Cambria" panose="02040503050406030204" pitchFamily="18" charset="0"/>
              </a:rPr>
              <a:t>Increased Marketing</a:t>
            </a:r>
            <a:endParaRPr lang="en-IN" dirty="0">
              <a:solidFill>
                <a:schemeClr val="tx1"/>
              </a:solidFill>
              <a:latin typeface="Cambria" panose="02040503050406030204" pitchFamily="18" charset="0"/>
              <a:ea typeface="Cambria" panose="02040503050406030204" pitchFamily="18" charset="0"/>
            </a:endParaRPr>
          </a:p>
        </p:txBody>
      </p:sp>
      <p:sp>
        <p:nvSpPr>
          <p:cNvPr id="71" name="Rectangle 70"/>
          <p:cNvSpPr/>
          <p:nvPr/>
        </p:nvSpPr>
        <p:spPr>
          <a:xfrm>
            <a:off x="4225108" y="6097049"/>
            <a:ext cx="3095412"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Inter App Integration</a:t>
            </a:r>
          </a:p>
        </p:txBody>
      </p:sp>
      <p:sp>
        <p:nvSpPr>
          <p:cNvPr id="73" name="Rectangle 72"/>
          <p:cNvSpPr/>
          <p:nvPr/>
        </p:nvSpPr>
        <p:spPr>
          <a:xfrm>
            <a:off x="9347200" y="2062271"/>
            <a:ext cx="2675468"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Rich Development</a:t>
            </a:r>
          </a:p>
          <a:p>
            <a:pPr algn="ctr"/>
            <a:r>
              <a:rPr lang="en-IN" dirty="0">
                <a:solidFill>
                  <a:schemeClr val="tx1"/>
                </a:solidFill>
                <a:latin typeface="Cambria" panose="02040503050406030204" pitchFamily="18" charset="0"/>
                <a:ea typeface="Cambria" panose="02040503050406030204" pitchFamily="18" charset="0"/>
              </a:rPr>
              <a:t>Environment</a:t>
            </a:r>
          </a:p>
        </p:txBody>
      </p:sp>
      <p:sp>
        <p:nvSpPr>
          <p:cNvPr id="75" name="Rectangle 74"/>
          <p:cNvSpPr/>
          <p:nvPr/>
        </p:nvSpPr>
        <p:spPr>
          <a:xfrm>
            <a:off x="7226952" y="4847664"/>
            <a:ext cx="3095412"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mbria" panose="02040503050406030204" pitchFamily="18" charset="0"/>
                <a:ea typeface="Cambria" panose="02040503050406030204" pitchFamily="18" charset="0"/>
              </a:rPr>
              <a:t>Reduced </a:t>
            </a:r>
            <a:r>
              <a:rPr lang="en-US" dirty="0">
                <a:solidFill>
                  <a:schemeClr val="tx1"/>
                </a:solidFill>
                <a:latin typeface="Cambria" panose="02040503050406030204" pitchFamily="18" charset="0"/>
                <a:ea typeface="Cambria" panose="02040503050406030204" pitchFamily="18" charset="0"/>
              </a:rPr>
              <a:t>Cost of</a:t>
            </a:r>
          </a:p>
          <a:p>
            <a:pPr algn="ctr"/>
            <a:r>
              <a:rPr lang="en-US" dirty="0" smtClean="0">
                <a:solidFill>
                  <a:schemeClr val="tx1"/>
                </a:solidFill>
                <a:latin typeface="Cambria" panose="02040503050406030204" pitchFamily="18" charset="0"/>
                <a:ea typeface="Cambria" panose="02040503050406030204" pitchFamily="18" charset="0"/>
              </a:rPr>
              <a:t>Development</a:t>
            </a:r>
            <a:endParaRPr lang="en-IN" dirty="0">
              <a:solidFill>
                <a:schemeClr val="tx1"/>
              </a:solidFill>
              <a:latin typeface="Cambria" panose="02040503050406030204" pitchFamily="18" charset="0"/>
              <a:ea typeface="Cambria" panose="02040503050406030204" pitchFamily="18" charset="0"/>
            </a:endParaRPr>
          </a:p>
        </p:txBody>
      </p:sp>
      <p:sp>
        <p:nvSpPr>
          <p:cNvPr id="76" name="Rectangle 75"/>
          <p:cNvSpPr/>
          <p:nvPr/>
        </p:nvSpPr>
        <p:spPr>
          <a:xfrm>
            <a:off x="9347200" y="3697553"/>
            <a:ext cx="2760324" cy="760951"/>
          </a:xfrm>
          <a:prstGeom prst="rect">
            <a:avLst/>
          </a:prstGeom>
          <a:noFill/>
          <a:ln w="28575">
            <a:solidFill>
              <a:srgbClr val="A6C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Higher Success Ratio</a:t>
            </a:r>
          </a:p>
        </p:txBody>
      </p:sp>
    </p:spTree>
    <p:extLst>
      <p:ext uri="{BB962C8B-B14F-4D97-AF65-F5344CB8AC3E}">
        <p14:creationId xmlns:p14="http://schemas.microsoft.com/office/powerpoint/2010/main" val="308822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500"/>
                                        <p:tgtEl>
                                          <p:spTgt spid="44"/>
                                        </p:tgtEl>
                                      </p:cBhvr>
                                    </p:animEffect>
                                  </p:childTnLst>
                                </p:cTn>
                              </p:par>
                              <p:par>
                                <p:cTn id="17" presetID="22" presetClass="entr" presetSubtype="4"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par>
                                <p:cTn id="20" presetID="22" presetClass="entr" presetSubtype="4"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par>
                                <p:cTn id="23" presetID="22" presetClass="entr" presetSubtype="4"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par>
                                <p:cTn id="26" presetID="22" presetClass="entr" presetSubtype="4"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down)">
                                      <p:cBhvr>
                                        <p:cTn id="28" dur="500"/>
                                        <p:tgtEl>
                                          <p:spTgt spid="52"/>
                                        </p:tgtEl>
                                      </p:cBhvr>
                                    </p:animEffect>
                                  </p:childTnLst>
                                </p:cTn>
                              </p:par>
                              <p:par>
                                <p:cTn id="29" presetID="22" presetClass="entr" presetSubtype="4"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down)">
                                      <p:cBhvr>
                                        <p:cTn id="37" dur="500"/>
                                        <p:tgtEl>
                                          <p:spTgt spid="6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down)">
                                      <p:cBhvr>
                                        <p:cTn id="40" dur="500"/>
                                        <p:tgtEl>
                                          <p:spTgt spid="6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down)">
                                      <p:cBhvr>
                                        <p:cTn id="43" dur="500"/>
                                        <p:tgtEl>
                                          <p:spTgt spid="7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down)">
                                      <p:cBhvr>
                                        <p:cTn id="46" dur="500"/>
                                        <p:tgtEl>
                                          <p:spTgt spid="7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down)">
                                      <p:cBhvr>
                                        <p:cTn id="49" dur="500"/>
                                        <p:tgtEl>
                                          <p:spTgt spid="7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3" grpId="0" animBg="1"/>
      <p:bldP spid="68" grpId="0" animBg="1"/>
      <p:bldP spid="69" grpId="0" animBg="1"/>
      <p:bldP spid="71" grpId="0" animBg="1"/>
      <p:bldP spid="73"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79022"/>
            <a:ext cx="11887200" cy="1266765"/>
          </a:xfrm>
          <a:solidFill>
            <a:schemeClr val="accent1">
              <a:lumMod val="20000"/>
              <a:lumOff val="80000"/>
            </a:schemeClr>
          </a:solidFill>
        </p:spPr>
        <p:txBody>
          <a:bodyPr anchor="ctr">
            <a:normAutofit/>
          </a:bodyPr>
          <a:lstStyle/>
          <a:p>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Features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135468" y="1469503"/>
            <a:ext cx="11887200" cy="5288846"/>
          </a:xfrm>
        </p:spPr>
        <p:txBody>
          <a:bodyPr vert="horz" lIns="91440" tIns="45720" rIns="91440" bIns="45720" rtlCol="0" anchor="t">
            <a:noAutofit/>
          </a:bodyPr>
          <a:lstStyle/>
          <a:p>
            <a:pPr>
              <a:lnSpc>
                <a:spcPct val="100000"/>
              </a:lnSpc>
              <a:buFont typeface="Wingdings" panose="05000000000000000000" pitchFamily="2" charset="2"/>
              <a:buChar char="§"/>
            </a:pPr>
            <a:r>
              <a:rPr lang="en-IN" sz="2000" b="1" u="sng" dirty="0" smtClean="0">
                <a:latin typeface="Cambria" panose="02040503050406030204" pitchFamily="18" charset="0"/>
                <a:ea typeface="Cambria" panose="02040503050406030204" pitchFamily="18" charset="0"/>
              </a:rPr>
              <a:t>Conciseness</a:t>
            </a:r>
            <a:r>
              <a:rPr lang="en-IN" sz="2000" b="1" dirty="0" smtClean="0">
                <a:latin typeface="Cambria" panose="02040503050406030204" pitchFamily="18" charset="0"/>
                <a:ea typeface="Cambria" panose="02040503050406030204" pitchFamily="18" charset="0"/>
              </a:rPr>
              <a:t> : </a:t>
            </a:r>
            <a:r>
              <a:rPr lang="en-US" sz="2000" dirty="0" err="1" smtClean="0">
                <a:latin typeface="Cambria" panose="02040503050406030204" pitchFamily="18" charset="0"/>
                <a:ea typeface="Cambria" panose="02040503050406030204" pitchFamily="18" charset="0"/>
              </a:rPr>
              <a:t>Kotlin</a:t>
            </a:r>
            <a:r>
              <a:rPr lang="en-US" sz="2000" dirty="0" smtClean="0">
                <a:latin typeface="Cambria" panose="02040503050406030204" pitchFamily="18" charset="0"/>
                <a:ea typeface="Cambria" panose="02040503050406030204" pitchFamily="18" charset="0"/>
              </a:rPr>
              <a:t> is a concise language, meaning that you can write less code to achieve the same results as in other languages.</a:t>
            </a:r>
          </a:p>
          <a:p>
            <a:pPr>
              <a:lnSpc>
                <a:spcPct val="100000"/>
              </a:lnSpc>
              <a:buFont typeface="Wingdings" panose="05000000000000000000" pitchFamily="2" charset="2"/>
              <a:buChar char="§"/>
            </a:pPr>
            <a:r>
              <a:rPr lang="en-IN" sz="2000" b="1" u="sng" dirty="0" smtClean="0">
                <a:latin typeface="Cambria" panose="02040503050406030204" pitchFamily="18" charset="0"/>
                <a:ea typeface="Cambria" panose="02040503050406030204" pitchFamily="18" charset="0"/>
              </a:rPr>
              <a:t>Null safety</a:t>
            </a:r>
            <a:r>
              <a:rPr lang="en-IN" sz="2000" dirty="0" smtClean="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a null-safe language, meaning that it helps you to avoid </a:t>
            </a:r>
            <a:r>
              <a:rPr lang="en-US" sz="2000" dirty="0" err="1">
                <a:latin typeface="Cambria" panose="02040503050406030204" pitchFamily="18" charset="0"/>
                <a:ea typeface="Cambria" panose="02040503050406030204" pitchFamily="18" charset="0"/>
              </a:rPr>
              <a:t>NullPointerExceptions</a:t>
            </a:r>
            <a:r>
              <a:rPr lang="en-US" sz="2000" dirty="0">
                <a:latin typeface="Cambria" panose="02040503050406030204" pitchFamily="18" charset="0"/>
                <a:ea typeface="Cambria" panose="02040503050406030204" pitchFamily="18" charset="0"/>
              </a:rPr>
              <a:t>. This is done through features such as non-</a:t>
            </a:r>
            <a:r>
              <a:rPr lang="en-US" sz="2000" dirty="0" err="1">
                <a:latin typeface="Cambria" panose="02040503050406030204" pitchFamily="18" charset="0"/>
                <a:ea typeface="Cambria" panose="02040503050406030204" pitchFamily="18" charset="0"/>
              </a:rPr>
              <a:t>nullable</a:t>
            </a:r>
            <a:r>
              <a:rPr lang="en-US" sz="2000" dirty="0">
                <a:latin typeface="Cambria" panose="02040503050406030204" pitchFamily="18" charset="0"/>
                <a:ea typeface="Cambria" panose="02040503050406030204" pitchFamily="18" charset="0"/>
              </a:rPr>
              <a:t> types, </a:t>
            </a:r>
            <a:r>
              <a:rPr lang="en-US" sz="2000" dirty="0" err="1">
                <a:latin typeface="Cambria" panose="02040503050406030204" pitchFamily="18" charset="0"/>
                <a:ea typeface="Cambria" panose="02040503050406030204" pitchFamily="18" charset="0"/>
              </a:rPr>
              <a:t>nullable</a:t>
            </a:r>
            <a:r>
              <a:rPr lang="en-US" sz="2000" dirty="0">
                <a:latin typeface="Cambria" panose="02040503050406030204" pitchFamily="18" charset="0"/>
                <a:ea typeface="Cambria" panose="02040503050406030204" pitchFamily="18" charset="0"/>
              </a:rPr>
              <a:t> types with default values, and the Elvis operator</a:t>
            </a:r>
            <a:r>
              <a:rPr lang="en-US" sz="20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IN" sz="2000" b="1" u="sng" dirty="0">
                <a:latin typeface="Cambria" panose="02040503050406030204" pitchFamily="18" charset="0"/>
                <a:ea typeface="Cambria" panose="02040503050406030204" pitchFamily="18" charset="0"/>
              </a:rPr>
              <a:t>Expressiveness</a:t>
            </a:r>
            <a:r>
              <a:rPr lang="en-IN" sz="2000" dirty="0" smtClean="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an expressive language, meaning that it allows you to write code that is easy to read and understand</a:t>
            </a:r>
            <a:r>
              <a:rPr lang="en-US" sz="2000" dirty="0" smtClean="0">
                <a:latin typeface="Cambria" panose="02040503050406030204" pitchFamily="18" charset="0"/>
                <a:ea typeface="Cambria" panose="02040503050406030204" pitchFamily="18" charset="0"/>
              </a:rPr>
              <a:t>.</a:t>
            </a:r>
          </a:p>
          <a:p>
            <a:pPr>
              <a:lnSpc>
                <a:spcPct val="100000"/>
              </a:lnSpc>
              <a:buFont typeface="Wingdings" panose="05000000000000000000" pitchFamily="2" charset="2"/>
              <a:buChar char="§"/>
            </a:pPr>
            <a:r>
              <a:rPr lang="en-IN" sz="2000" b="1" u="sng" dirty="0">
                <a:latin typeface="Cambria" panose="02040503050406030204" pitchFamily="18" charset="0"/>
                <a:ea typeface="Cambria" panose="02040503050406030204" pitchFamily="18" charset="0"/>
              </a:rPr>
              <a:t>Interoperability with </a:t>
            </a:r>
            <a:r>
              <a:rPr lang="en-IN" sz="2000" b="1" u="sng" dirty="0" smtClean="0">
                <a:latin typeface="Cambria" panose="02040503050406030204" pitchFamily="18" charset="0"/>
                <a:ea typeface="Cambria" panose="02040503050406030204" pitchFamily="18" charset="0"/>
              </a:rPr>
              <a:t>Java</a:t>
            </a:r>
            <a:r>
              <a:rPr lang="en-IN" sz="2000" dirty="0" smtClean="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fully interoperable with Java, meaning that you can use </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code in Java projects and vice versa. </a:t>
            </a:r>
            <a:endParaRPr lang="en-US" sz="2000" dirty="0" smtClean="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
            </a:pPr>
            <a:r>
              <a:rPr lang="en-IN" sz="2000" b="1" u="sng" dirty="0">
                <a:latin typeface="Cambria" panose="02040503050406030204" pitchFamily="18" charset="0"/>
                <a:ea typeface="Cambria" panose="02040503050406030204" pitchFamily="18" charset="0"/>
              </a:rPr>
              <a:t>Community</a:t>
            </a:r>
            <a:r>
              <a:rPr lang="en-IN" sz="2000" dirty="0" smtClean="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has a large and active community, which </a:t>
            </a:r>
            <a:r>
              <a:rPr lang="en-US" sz="2000" dirty="0" smtClean="0">
                <a:latin typeface="Cambria" panose="02040503050406030204" pitchFamily="18" charset="0"/>
                <a:ea typeface="Cambria" panose="02040503050406030204" pitchFamily="18" charset="0"/>
              </a:rPr>
              <a:t>provides support and  resources </a:t>
            </a:r>
            <a:r>
              <a:rPr lang="en-US" sz="2000" dirty="0">
                <a:latin typeface="Cambria" panose="02040503050406030204" pitchFamily="18" charset="0"/>
                <a:ea typeface="Cambria" panose="02040503050406030204" pitchFamily="18" charset="0"/>
              </a:rPr>
              <a:t>for </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developers. </a:t>
            </a:r>
            <a:r>
              <a:rPr lang="en-US" sz="2000" dirty="0" smtClean="0">
                <a:latin typeface="Cambria" panose="02040503050406030204" pitchFamily="18" charset="0"/>
                <a:ea typeface="Cambria" panose="02040503050406030204" pitchFamily="18" charset="0"/>
              </a:rPr>
              <a:t>	</a:t>
            </a:r>
            <a:endParaRPr lang="en-US" sz="2000" dirty="0">
              <a:solidFill>
                <a:schemeClr val="accent1">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266498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79022"/>
            <a:ext cx="11887200" cy="1266765"/>
          </a:xfrm>
          <a:solidFill>
            <a:schemeClr val="accent1">
              <a:lumMod val="20000"/>
              <a:lumOff val="80000"/>
            </a:schemeClr>
          </a:solidFill>
        </p:spPr>
        <p:txBody>
          <a:bodyPr anchor="ctr">
            <a:normAutofit/>
          </a:bodyPr>
          <a:lstStyle/>
          <a:p>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Datatype in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99983"/>
            <a:ext cx="11887200" cy="5288846"/>
          </a:xfrm>
        </p:spPr>
        <p:txBody>
          <a:bodyPr vert="horz" lIns="91440" tIns="45720" rIns="91440" bIns="45720" rtlCol="0" anchor="t">
            <a:noAutofit/>
          </a:bodyPr>
          <a:lstStyle/>
          <a:p>
            <a:pPr>
              <a:lnSpc>
                <a:spcPct val="10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A </a:t>
            </a:r>
            <a:r>
              <a:rPr lang="en-US" sz="2000" dirty="0">
                <a:latin typeface="Cambria" panose="02040503050406030204" pitchFamily="18" charset="0"/>
                <a:ea typeface="Cambria" panose="02040503050406030204" pitchFamily="18" charset="0"/>
              </a:rPr>
              <a:t>data type is a collection of data values that specifies the type of value a variable has and the types of operations that can be performed on it without causing an error. Data types can also represent values as machine </a:t>
            </a:r>
            <a:r>
              <a:rPr lang="en-US" sz="2000" dirty="0" smtClean="0">
                <a:latin typeface="Cambria" panose="02040503050406030204" pitchFamily="18" charset="0"/>
                <a:ea typeface="Cambria" panose="02040503050406030204" pitchFamily="18" charset="0"/>
              </a:rPr>
              <a:t>types.</a:t>
            </a:r>
            <a:endParaRPr lang="en-US" sz="2000" dirty="0">
              <a:solidFill>
                <a:schemeClr val="accent1">
                  <a:lumMod val="75000"/>
                </a:schemeClr>
              </a:solidFill>
              <a:latin typeface="Cambria" panose="02040503050406030204" pitchFamily="18" charset="0"/>
              <a:ea typeface="Cambria" panose="02040503050406030204" pitchFamily="18" charset="0"/>
              <a:cs typeface="Segoe UI" panose="020B0502040204020203" pitchFamily="34" charset="0"/>
            </a:endParaRPr>
          </a:p>
          <a:p>
            <a:pPr>
              <a:lnSpc>
                <a:spcPct val="10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Data types are divided into different groups like as below</a:t>
            </a:r>
            <a:r>
              <a:rPr lang="en-US" sz="2000" dirty="0" smtClean="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a:t>
            </a:r>
          </a:p>
          <a:p>
            <a:pPr marL="0" indent="0">
              <a:buNone/>
            </a:pPr>
            <a:r>
              <a:rPr lang="en-US" sz="2000" dirty="0" smtClean="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Numbers [Integer, Float], Booleans, </a:t>
            </a:r>
            <a:r>
              <a:rPr lang="en-IN" sz="2000" dirty="0">
                <a:latin typeface="Cambria" panose="02040503050406030204" pitchFamily="18" charset="0"/>
                <a:ea typeface="Cambria" panose="02040503050406030204" pitchFamily="18" charset="0"/>
              </a:rPr>
              <a:t>Characters</a:t>
            </a:r>
            <a:r>
              <a:rPr lang="en-US" sz="2000" dirty="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Strings, Arrays)</a:t>
            </a:r>
          </a:p>
          <a:p>
            <a:pPr marL="457200" indent="-457200">
              <a:buFont typeface="+mj-lt"/>
              <a:buAutoNum type="arabicParenR"/>
            </a:pPr>
            <a:r>
              <a:rPr lang="en-US" sz="2000" b="1" u="sng" dirty="0" smtClean="0">
                <a:latin typeface="Cambria" panose="02040503050406030204" pitchFamily="18" charset="0"/>
                <a:ea typeface="Cambria" panose="02040503050406030204" pitchFamily="18" charset="0"/>
              </a:rPr>
              <a:t>Numbers Datatype :</a:t>
            </a:r>
          </a:p>
          <a:p>
            <a:pPr marL="0" indent="0">
              <a:buNone/>
            </a:pPr>
            <a:r>
              <a:rPr lang="en-US" sz="2000" dirty="0" smtClean="0">
                <a:latin typeface="Cambria" panose="02040503050406030204" pitchFamily="18" charset="0"/>
                <a:ea typeface="Cambria" panose="02040503050406030204" pitchFamily="18" charset="0"/>
              </a:rPr>
              <a:t>         (</a:t>
            </a:r>
            <a:r>
              <a:rPr lang="en-US" sz="2000" dirty="0" err="1" smtClean="0">
                <a:latin typeface="Cambria" panose="02040503050406030204" pitchFamily="18" charset="0"/>
                <a:ea typeface="Cambria" panose="02040503050406030204" pitchFamily="18" charset="0"/>
              </a:rPr>
              <a:t>int</a:t>
            </a:r>
            <a:r>
              <a:rPr lang="en-US" sz="2000" dirty="0" smtClean="0">
                <a:latin typeface="Cambria" panose="02040503050406030204" pitchFamily="18" charset="0"/>
                <a:ea typeface="Cambria" panose="02040503050406030204" pitchFamily="18" charset="0"/>
              </a:rPr>
              <a:t> =&gt; </a:t>
            </a:r>
            <a:r>
              <a:rPr lang="en-US" sz="2000" dirty="0">
                <a:latin typeface="Cambria" panose="02040503050406030204" pitchFamily="18" charset="0"/>
                <a:ea typeface="Cambria" panose="02040503050406030204" pitchFamily="18" charset="0"/>
              </a:rPr>
              <a:t>These data types contain integer </a:t>
            </a:r>
            <a:endParaRPr lang="en-US" sz="2000" dirty="0" smtClean="0">
              <a:latin typeface="Cambria" panose="02040503050406030204" pitchFamily="18" charset="0"/>
              <a:ea typeface="Cambria" panose="02040503050406030204" pitchFamily="18" charset="0"/>
            </a:endParaRPr>
          </a:p>
          <a:p>
            <a:pPr marL="0" indent="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values.)</a:t>
            </a:r>
          </a:p>
          <a:p>
            <a:pPr marL="0" indent="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(float =&gt; </a:t>
            </a:r>
            <a:r>
              <a:rPr lang="en-US" sz="2000" dirty="0">
                <a:latin typeface="Cambria" panose="02040503050406030204" pitchFamily="18" charset="0"/>
                <a:ea typeface="Cambria" panose="02040503050406030204" pitchFamily="18" charset="0"/>
              </a:rPr>
              <a:t>These data type used to store </a:t>
            </a:r>
            <a:endParaRPr lang="en-US" sz="2000" dirty="0" smtClean="0">
              <a:latin typeface="Cambria" panose="02040503050406030204" pitchFamily="18" charset="0"/>
              <a:ea typeface="Cambria" panose="02040503050406030204" pitchFamily="18" charset="0"/>
            </a:endParaRPr>
          </a:p>
          <a:p>
            <a:pPr marL="0" indent="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decimal </a:t>
            </a:r>
            <a:r>
              <a:rPr lang="en-US" sz="2000" dirty="0">
                <a:latin typeface="Cambria" panose="02040503050406030204" pitchFamily="18" charset="0"/>
                <a:ea typeface="Cambria" panose="02040503050406030204" pitchFamily="18" charset="0"/>
              </a:rPr>
              <a:t>value or fractional part</a:t>
            </a:r>
            <a:r>
              <a:rPr lang="en-US" sz="2000" dirty="0" smtClean="0">
                <a:latin typeface="Cambria" panose="02040503050406030204" pitchFamily="18" charset="0"/>
                <a:ea typeface="Cambria" panose="02040503050406030204" pitchFamily="18" charset="0"/>
              </a:rPr>
              <a:t>.)	</a:t>
            </a:r>
            <a:endParaRPr lang="en-IN" sz="2000" dirty="0" smtClean="0">
              <a:latin typeface="Cambria" panose="02040503050406030204" pitchFamily="18" charset="0"/>
              <a:ea typeface="Cambria" panose="02040503050406030204" pitchFamily="18" charset="0"/>
            </a:endParaRPr>
          </a:p>
          <a:p>
            <a:pPr marL="0" indent="0">
              <a:buNone/>
            </a:pPr>
            <a:r>
              <a:rPr lang="en-IN" sz="2000" dirty="0" smtClean="0">
                <a:latin typeface="Cambria" panose="02040503050406030204" pitchFamily="18" charset="0"/>
                <a:ea typeface="Cambria" panose="02040503050406030204" pitchFamily="18" charset="0"/>
              </a:rPr>
              <a:t>	</a:t>
            </a:r>
            <a:endParaRPr lang="en-IN" sz="2000"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43432632"/>
              </p:ext>
            </p:extLst>
          </p:nvPr>
        </p:nvGraphicFramePr>
        <p:xfrm>
          <a:off x="5074921" y="3405549"/>
          <a:ext cx="7040879" cy="3383280"/>
        </p:xfrm>
        <a:graphic>
          <a:graphicData uri="http://schemas.openxmlformats.org/drawingml/2006/table">
            <a:tbl>
              <a:tblPr firstRow="1" bandRow="1">
                <a:tableStyleId>{5C22544A-7EE6-4342-B048-85BDC9FD1C3A}</a:tableStyleId>
              </a:tblPr>
              <a:tblGrid>
                <a:gridCol w="1419323"/>
                <a:gridCol w="1306963"/>
                <a:gridCol w="2186193"/>
                <a:gridCol w="2128400"/>
              </a:tblGrid>
              <a:tr h="309231">
                <a:tc>
                  <a:txBody>
                    <a:bodyPr/>
                    <a:lstStyle/>
                    <a:p>
                      <a:pPr algn="ctr"/>
                      <a:r>
                        <a:rPr lang="en-IN" sz="2000" b="1" i="0" kern="1200" dirty="0" smtClean="0">
                          <a:solidFill>
                            <a:schemeClr val="lt1"/>
                          </a:solidFill>
                          <a:effectLst/>
                          <a:latin typeface="Cambria" panose="02040503050406030204" pitchFamily="18" charset="0"/>
                          <a:ea typeface="Cambria" panose="02040503050406030204" pitchFamily="18" charset="0"/>
                          <a:cs typeface="+mn-cs"/>
                        </a:rPr>
                        <a:t>Data Type</a:t>
                      </a:r>
                      <a:endParaRPr lang="en-IN" sz="2000" dirty="0">
                        <a:latin typeface="Cambria" panose="02040503050406030204" pitchFamily="18" charset="0"/>
                        <a:ea typeface="Cambria" panose="02040503050406030204" pitchFamily="18" charset="0"/>
                      </a:endParaRPr>
                    </a:p>
                  </a:txBody>
                  <a:tcPr/>
                </a:tc>
                <a:tc>
                  <a:txBody>
                    <a:bodyPr/>
                    <a:lstStyle/>
                    <a:p>
                      <a:pPr algn="ctr"/>
                      <a:r>
                        <a:rPr lang="en-IN" sz="2000" b="1" i="0" kern="1200" dirty="0" smtClean="0">
                          <a:solidFill>
                            <a:schemeClr val="lt1"/>
                          </a:solidFill>
                          <a:effectLst/>
                          <a:latin typeface="Cambria" panose="02040503050406030204" pitchFamily="18" charset="0"/>
                          <a:ea typeface="Cambria" panose="02040503050406030204" pitchFamily="18" charset="0"/>
                          <a:cs typeface="+mn-cs"/>
                        </a:rPr>
                        <a:t>Bits</a:t>
                      </a:r>
                      <a:endParaRPr lang="en-IN" sz="2000" dirty="0">
                        <a:latin typeface="Cambria" panose="02040503050406030204" pitchFamily="18" charset="0"/>
                        <a:ea typeface="Cambria" panose="02040503050406030204" pitchFamily="18" charset="0"/>
                      </a:endParaRPr>
                    </a:p>
                  </a:txBody>
                  <a:tcPr/>
                </a:tc>
                <a:tc>
                  <a:txBody>
                    <a:bodyPr/>
                    <a:lstStyle/>
                    <a:p>
                      <a:pPr algn="ctr"/>
                      <a:r>
                        <a:rPr lang="en-IN" sz="2000" b="1" i="0" kern="1200" dirty="0" smtClean="0">
                          <a:solidFill>
                            <a:schemeClr val="lt1"/>
                          </a:solidFill>
                          <a:effectLst/>
                          <a:latin typeface="Cambria" panose="02040503050406030204" pitchFamily="18" charset="0"/>
                          <a:ea typeface="Cambria" panose="02040503050406030204" pitchFamily="18" charset="0"/>
                          <a:cs typeface="+mn-cs"/>
                        </a:rPr>
                        <a:t>Min Value</a:t>
                      </a:r>
                      <a:endParaRPr lang="en-IN" sz="2000" dirty="0">
                        <a:latin typeface="Cambria" panose="02040503050406030204" pitchFamily="18" charset="0"/>
                        <a:ea typeface="Cambria" panose="02040503050406030204" pitchFamily="18" charset="0"/>
                      </a:endParaRPr>
                    </a:p>
                  </a:txBody>
                  <a:tcPr/>
                </a:tc>
                <a:tc>
                  <a:txBody>
                    <a:bodyPr/>
                    <a:lstStyle/>
                    <a:p>
                      <a:pPr algn="ctr"/>
                      <a:r>
                        <a:rPr lang="en-IN" sz="2000" b="1" i="0" kern="1200" dirty="0" smtClean="0">
                          <a:solidFill>
                            <a:schemeClr val="lt1"/>
                          </a:solidFill>
                          <a:effectLst/>
                          <a:latin typeface="Cambria" panose="02040503050406030204" pitchFamily="18" charset="0"/>
                          <a:ea typeface="Cambria" panose="02040503050406030204" pitchFamily="18" charset="0"/>
                          <a:cs typeface="+mn-cs"/>
                        </a:rPr>
                        <a:t>Max Value</a:t>
                      </a:r>
                      <a:endParaRPr lang="en-IN" sz="2000" dirty="0">
                        <a:latin typeface="Cambria" panose="02040503050406030204" pitchFamily="18" charset="0"/>
                        <a:ea typeface="Cambria" panose="02040503050406030204" pitchFamily="18" charset="0"/>
                      </a:endParaRPr>
                    </a:p>
                  </a:txBody>
                  <a:tcPr/>
                </a:tc>
              </a:tr>
              <a:tr h="333018">
                <a:tc>
                  <a:txBody>
                    <a:bodyPr/>
                    <a:lstStyle/>
                    <a:p>
                      <a:pPr algn="ctr" fontAlgn="ctr"/>
                      <a:r>
                        <a:rPr lang="en-IN" sz="1400" b="0" dirty="0">
                          <a:effectLst/>
                          <a:latin typeface="Cambria" panose="02040503050406030204" pitchFamily="18" charset="0"/>
                          <a:ea typeface="Cambria" panose="02040503050406030204" pitchFamily="18" charset="0"/>
                        </a:rPr>
                        <a:t>byte</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8 bits</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-128</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127</a:t>
                      </a:r>
                    </a:p>
                  </a:txBody>
                  <a:tcPr marL="76200" marR="76200" marT="106680" marB="106680" anchor="ctr"/>
                </a:tc>
              </a:tr>
              <a:tr h="333018">
                <a:tc>
                  <a:txBody>
                    <a:bodyPr/>
                    <a:lstStyle/>
                    <a:p>
                      <a:pPr algn="ctr" fontAlgn="ctr"/>
                      <a:r>
                        <a:rPr lang="en-IN" sz="1400" b="0" dirty="0">
                          <a:effectLst/>
                          <a:latin typeface="Cambria" panose="02040503050406030204" pitchFamily="18" charset="0"/>
                          <a:ea typeface="Cambria" panose="02040503050406030204" pitchFamily="18" charset="0"/>
                        </a:rPr>
                        <a:t>short</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16 bits</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-32768</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32767</a:t>
                      </a:r>
                    </a:p>
                  </a:txBody>
                  <a:tcPr marL="76200" marR="76200" marT="106680" marB="106680" anchor="ctr"/>
                </a:tc>
              </a:tr>
              <a:tr h="333018">
                <a:tc>
                  <a:txBody>
                    <a:bodyPr/>
                    <a:lstStyle/>
                    <a:p>
                      <a:pPr algn="ctr" fontAlgn="ctr"/>
                      <a:r>
                        <a:rPr lang="en-IN" sz="1400" b="0">
                          <a:effectLst/>
                          <a:latin typeface="Cambria" panose="02040503050406030204" pitchFamily="18" charset="0"/>
                          <a:ea typeface="Cambria" panose="02040503050406030204" pitchFamily="18" charset="0"/>
                        </a:rPr>
                        <a:t>int</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32 bits</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-2147483648</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2147483647</a:t>
                      </a:r>
                    </a:p>
                  </a:txBody>
                  <a:tcPr marL="76200" marR="76200" marT="106680" marB="106680" anchor="ctr"/>
                </a:tc>
              </a:tr>
              <a:tr h="333018">
                <a:tc>
                  <a:txBody>
                    <a:bodyPr/>
                    <a:lstStyle/>
                    <a:p>
                      <a:pPr algn="ctr" fontAlgn="ctr"/>
                      <a:r>
                        <a:rPr lang="en-IN" sz="1400" b="0">
                          <a:effectLst/>
                          <a:latin typeface="Cambria" panose="02040503050406030204" pitchFamily="18" charset="0"/>
                          <a:ea typeface="Cambria" panose="02040503050406030204" pitchFamily="18" charset="0"/>
                        </a:rPr>
                        <a:t>long</a:t>
                      </a:r>
                    </a:p>
                  </a:txBody>
                  <a:tcPr marL="76200" marR="76200" marT="106680" marB="106680" anchor="ctr"/>
                </a:tc>
                <a:tc>
                  <a:txBody>
                    <a:bodyPr/>
                    <a:lstStyle/>
                    <a:p>
                      <a:pPr algn="ctr" fontAlgn="ctr"/>
                      <a:r>
                        <a:rPr lang="en-IN" sz="1400" b="0">
                          <a:effectLst/>
                          <a:latin typeface="Cambria" panose="02040503050406030204" pitchFamily="18" charset="0"/>
                          <a:ea typeface="Cambria" panose="02040503050406030204" pitchFamily="18" charset="0"/>
                        </a:rPr>
                        <a:t>64 bits</a:t>
                      </a:r>
                    </a:p>
                  </a:txBody>
                  <a:tcPr marL="76200" marR="76200" marT="106680" marB="106680" anchor="ctr"/>
                </a:tc>
                <a:tc>
                  <a:txBody>
                    <a:bodyPr/>
                    <a:lstStyle/>
                    <a:p>
                      <a:pPr algn="ctr" fontAlgn="ctr"/>
                      <a:r>
                        <a:rPr lang="en-IN" sz="1400" b="0">
                          <a:effectLst/>
                          <a:latin typeface="Cambria" panose="02040503050406030204" pitchFamily="18" charset="0"/>
                          <a:ea typeface="Cambria" panose="02040503050406030204" pitchFamily="18" charset="0"/>
                        </a:rPr>
                        <a:t>-9223372036854775808 </a:t>
                      </a:r>
                    </a:p>
                  </a:txBody>
                  <a:tcPr marL="76200" marR="76200" marT="106680" marB="106680" anchor="ctr"/>
                </a:tc>
                <a:tc>
                  <a:txBody>
                    <a:bodyPr/>
                    <a:lstStyle/>
                    <a:p>
                      <a:pPr algn="ctr" fontAlgn="ctr"/>
                      <a:r>
                        <a:rPr lang="en-IN" sz="1400" b="0" dirty="0" smtClean="0">
                          <a:effectLst/>
                          <a:latin typeface="Cambria" panose="02040503050406030204" pitchFamily="18" charset="0"/>
                          <a:ea typeface="Cambria" panose="02040503050406030204" pitchFamily="18" charset="0"/>
                        </a:rPr>
                        <a:t>9223372036854775807</a:t>
                      </a:r>
                    </a:p>
                  </a:txBody>
                  <a:tcPr marL="76200" marR="76200" marT="106680" marB="106680" anchor="ctr"/>
                </a:tc>
              </a:tr>
              <a:tr h="333018">
                <a:tc>
                  <a:txBody>
                    <a:bodyPr/>
                    <a:lstStyle/>
                    <a:p>
                      <a:pPr algn="ctr" fontAlgn="ctr"/>
                      <a:r>
                        <a:rPr lang="en-IN" sz="1400" b="0">
                          <a:effectLst/>
                          <a:latin typeface="Cambria" panose="02040503050406030204" pitchFamily="18" charset="0"/>
                          <a:ea typeface="Cambria" panose="02040503050406030204" pitchFamily="18" charset="0"/>
                        </a:rPr>
                        <a:t>float</a:t>
                      </a:r>
                    </a:p>
                  </a:txBody>
                  <a:tcPr marL="76200" marR="76200" marT="106680" marB="106680" anchor="ctr"/>
                </a:tc>
                <a:tc>
                  <a:txBody>
                    <a:bodyPr/>
                    <a:lstStyle/>
                    <a:p>
                      <a:pPr algn="ctr" fontAlgn="ctr"/>
                      <a:r>
                        <a:rPr lang="en-IN" sz="1400" b="0">
                          <a:effectLst/>
                          <a:latin typeface="Cambria" panose="02040503050406030204" pitchFamily="18" charset="0"/>
                          <a:ea typeface="Cambria" panose="02040503050406030204" pitchFamily="18" charset="0"/>
                        </a:rPr>
                        <a:t>32 bits</a:t>
                      </a:r>
                    </a:p>
                  </a:txBody>
                  <a:tcPr marL="76200" marR="76200" marT="106680" marB="106680" anchor="ctr"/>
                </a:tc>
                <a:tc>
                  <a:txBody>
                    <a:bodyPr/>
                    <a:lstStyle/>
                    <a:p>
                      <a:pPr algn="ctr" fontAlgn="ctr"/>
                      <a:r>
                        <a:rPr lang="en-IN" sz="1400" b="0">
                          <a:effectLst/>
                          <a:latin typeface="Cambria" panose="02040503050406030204" pitchFamily="18" charset="0"/>
                          <a:ea typeface="Cambria" panose="02040503050406030204" pitchFamily="18" charset="0"/>
                        </a:rPr>
                        <a:t>1.40129846432481707e-45</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3.40282346638528860e+38</a:t>
                      </a:r>
                    </a:p>
                  </a:txBody>
                  <a:tcPr marL="76200" marR="76200" marT="106680" marB="106680" anchor="ctr"/>
                </a:tc>
              </a:tr>
              <a:tr h="333018">
                <a:tc>
                  <a:txBody>
                    <a:bodyPr/>
                    <a:lstStyle/>
                    <a:p>
                      <a:pPr algn="ctr" fontAlgn="ctr"/>
                      <a:r>
                        <a:rPr lang="en-IN" sz="1400" b="0">
                          <a:effectLst/>
                          <a:latin typeface="Cambria" panose="02040503050406030204" pitchFamily="18" charset="0"/>
                          <a:ea typeface="Cambria" panose="02040503050406030204" pitchFamily="18" charset="0"/>
                        </a:rPr>
                        <a:t>double</a:t>
                      </a:r>
                    </a:p>
                  </a:txBody>
                  <a:tcPr marL="76200" marR="76200" marT="106680" marB="106680" anchor="ctr"/>
                </a:tc>
                <a:tc>
                  <a:txBody>
                    <a:bodyPr/>
                    <a:lstStyle/>
                    <a:p>
                      <a:pPr algn="ctr" fontAlgn="ctr"/>
                      <a:r>
                        <a:rPr lang="en-IN" sz="1400" b="0">
                          <a:effectLst/>
                          <a:latin typeface="Cambria" panose="02040503050406030204" pitchFamily="18" charset="0"/>
                          <a:ea typeface="Cambria" panose="02040503050406030204" pitchFamily="18" charset="0"/>
                        </a:rPr>
                        <a:t>64 bits</a:t>
                      </a:r>
                    </a:p>
                  </a:txBody>
                  <a:tcPr marL="76200" marR="76200" marT="106680" marB="106680" anchor="ctr"/>
                </a:tc>
                <a:tc>
                  <a:txBody>
                    <a:bodyPr/>
                    <a:lstStyle/>
                    <a:p>
                      <a:pPr algn="ctr" fontAlgn="ctr"/>
                      <a:r>
                        <a:rPr lang="en-IN" sz="1400" b="0">
                          <a:effectLst/>
                          <a:latin typeface="Cambria" panose="02040503050406030204" pitchFamily="18" charset="0"/>
                          <a:ea typeface="Cambria" panose="02040503050406030204" pitchFamily="18" charset="0"/>
                        </a:rPr>
                        <a:t>4.94065645841246544e-324</a:t>
                      </a:r>
                    </a:p>
                  </a:txBody>
                  <a:tcPr marL="76200" marR="76200" marT="106680" marB="106680" anchor="ctr"/>
                </a:tc>
                <a:tc>
                  <a:txBody>
                    <a:bodyPr/>
                    <a:lstStyle/>
                    <a:p>
                      <a:pPr algn="ctr" fontAlgn="ctr"/>
                      <a:r>
                        <a:rPr lang="en-IN" sz="1400" b="0" dirty="0">
                          <a:effectLst/>
                          <a:latin typeface="Cambria" panose="02040503050406030204" pitchFamily="18" charset="0"/>
                          <a:ea typeface="Cambria" panose="02040503050406030204" pitchFamily="18" charset="0"/>
                        </a:rPr>
                        <a:t>1.79769313486231570e+308</a:t>
                      </a:r>
                    </a:p>
                  </a:txBody>
                  <a:tcPr marL="76200" marR="76200" marT="106680" marB="106680" anchor="ctr"/>
                </a:tc>
              </a:tr>
            </a:tbl>
          </a:graphicData>
        </a:graphic>
      </p:graphicFrame>
    </p:spTree>
    <p:extLst>
      <p:ext uri="{BB962C8B-B14F-4D97-AF65-F5344CB8AC3E}">
        <p14:creationId xmlns:p14="http://schemas.microsoft.com/office/powerpoint/2010/main" val="32477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 y="155448"/>
            <a:ext cx="11676888" cy="6565392"/>
          </a:xfrm>
        </p:spPr>
        <p:txBody>
          <a:bodyPr>
            <a:normAutofit/>
          </a:bodyPr>
          <a:lstStyle/>
          <a:p>
            <a:pPr marL="0" indent="0">
              <a:buNone/>
            </a:pPr>
            <a:r>
              <a:rPr lang="en-US" sz="2000" dirty="0" smtClean="0">
                <a:latin typeface="Cambria" panose="02040503050406030204" pitchFamily="18" charset="0"/>
                <a:ea typeface="Cambria" panose="02040503050406030204" pitchFamily="18" charset="0"/>
              </a:rPr>
              <a:t>2)   </a:t>
            </a:r>
            <a:r>
              <a:rPr lang="en-US" sz="2000" b="1" u="sng" dirty="0" smtClean="0">
                <a:latin typeface="Cambria" panose="02040503050406030204" pitchFamily="18" charset="0"/>
                <a:ea typeface="Cambria" panose="02040503050406030204" pitchFamily="18" charset="0"/>
              </a:rPr>
              <a:t>Boolean Data type :</a:t>
            </a:r>
          </a:p>
          <a:p>
            <a:pPr marL="0" indent="0" algn="just">
              <a:buNone/>
            </a:pPr>
            <a:r>
              <a:rPr lang="en-US" sz="2000" b="1"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Boolean data type represents only one bit of information either</a:t>
            </a:r>
            <a:r>
              <a:rPr lang="en-US" sz="2000" b="1" dirty="0">
                <a:latin typeface="Cambria" panose="02040503050406030204" pitchFamily="18" charset="0"/>
                <a:ea typeface="Cambria" panose="02040503050406030204" pitchFamily="18" charset="0"/>
              </a:rPr>
              <a:t> true or false</a:t>
            </a:r>
            <a:r>
              <a:rPr lang="en-US" sz="2000" dirty="0">
                <a:latin typeface="Cambria" panose="02040503050406030204" pitchFamily="18" charset="0"/>
                <a:ea typeface="Cambria" panose="02040503050406030204" pitchFamily="18" charset="0"/>
              </a:rPr>
              <a:t>. The Boolean type in </a:t>
            </a:r>
            <a:r>
              <a:rPr lang="en-US" sz="2000" dirty="0" err="1">
                <a:latin typeface="Cambria" panose="02040503050406030204" pitchFamily="18" charset="0"/>
                <a:ea typeface="Cambria" panose="02040503050406030204" pitchFamily="18" charset="0"/>
              </a:rPr>
              <a:t>Kotlin</a:t>
            </a:r>
            <a:r>
              <a:rPr lang="en-US" sz="2000" dirty="0">
                <a:latin typeface="Cambria" panose="02040503050406030204" pitchFamily="18" charset="0"/>
                <a:ea typeface="Cambria" panose="02040503050406030204" pitchFamily="18" charset="0"/>
              </a:rPr>
              <a:t> is the same as in Java. These operations disjunction (||) or conjunction (&amp;&amp;) can be performed on </a:t>
            </a:r>
            <a:r>
              <a:rPr lang="en-US" sz="2000" dirty="0" err="1">
                <a:latin typeface="Cambria" panose="02040503050406030204" pitchFamily="18" charset="0"/>
                <a:ea typeface="Cambria" panose="02040503050406030204" pitchFamily="18" charset="0"/>
              </a:rPr>
              <a:t>boolean</a:t>
            </a:r>
            <a:r>
              <a:rPr lang="en-US" sz="2000" dirty="0">
                <a:latin typeface="Cambria" panose="02040503050406030204" pitchFamily="18" charset="0"/>
                <a:ea typeface="Cambria" panose="02040503050406030204" pitchFamily="18" charset="0"/>
              </a:rPr>
              <a:t> types</a:t>
            </a:r>
            <a:r>
              <a:rPr lang="en-US" sz="2000" dirty="0" smtClean="0">
                <a:latin typeface="Cambria" panose="02040503050406030204" pitchFamily="18" charset="0"/>
                <a:ea typeface="Cambria" panose="02040503050406030204" pitchFamily="18" charset="0"/>
              </a:rPr>
              <a:t>.</a:t>
            </a:r>
          </a:p>
          <a:p>
            <a:pPr marL="0" indent="0" algn="just">
              <a:buNone/>
            </a:pPr>
            <a:r>
              <a:rPr lang="en-US" sz="2000" b="1" u="sng" dirty="0">
                <a:latin typeface="Cambria" panose="02040503050406030204" pitchFamily="18" charset="0"/>
                <a:ea typeface="Cambria" panose="02040503050406030204" pitchFamily="18" charset="0"/>
              </a:rPr>
              <a:t> </a:t>
            </a:r>
            <a:r>
              <a:rPr lang="en-US" sz="2000" b="1" u="sng" dirty="0" smtClean="0">
                <a:latin typeface="Cambria" panose="02040503050406030204" pitchFamily="18" charset="0"/>
                <a:ea typeface="Cambria" panose="02040503050406030204" pitchFamily="18" charset="0"/>
              </a:rPr>
              <a:t>   </a:t>
            </a:r>
          </a:p>
          <a:p>
            <a:pPr marL="0" indent="0">
              <a:buNone/>
            </a:pPr>
            <a:r>
              <a:rPr lang="en-US" sz="2000" b="1" u="sng" dirty="0">
                <a:latin typeface="Cambria" panose="02040503050406030204" pitchFamily="18" charset="0"/>
                <a:ea typeface="Cambria" panose="02040503050406030204" pitchFamily="18" charset="0"/>
              </a:rPr>
              <a:t> </a:t>
            </a:r>
            <a:r>
              <a:rPr lang="en-US" sz="2000" b="1" u="sng" dirty="0" smtClean="0">
                <a:latin typeface="Cambria" panose="02040503050406030204" pitchFamily="18" charset="0"/>
                <a:ea typeface="Cambria" panose="02040503050406030204" pitchFamily="18" charset="0"/>
              </a:rPr>
              <a:t>      </a:t>
            </a:r>
            <a:endParaRPr lang="en-US" sz="2000" b="1" u="sng" dirty="0">
              <a:latin typeface="Cambria" panose="02040503050406030204" pitchFamily="18" charset="0"/>
              <a:ea typeface="Cambria" panose="02040503050406030204" pitchFamily="18" charset="0"/>
            </a:endParaRPr>
          </a:p>
          <a:p>
            <a:pPr marL="0" indent="0">
              <a:buNone/>
            </a:pPr>
            <a:endParaRPr lang="en-US" sz="2000" b="1" u="sng" dirty="0">
              <a:latin typeface="Cambria" panose="02040503050406030204" pitchFamily="18" charset="0"/>
              <a:ea typeface="Cambria" panose="02040503050406030204" pitchFamily="18" charset="0"/>
            </a:endParaRPr>
          </a:p>
          <a:p>
            <a:pPr marL="0" indent="0">
              <a:buNone/>
            </a:pPr>
            <a:r>
              <a:rPr lang="en-US" sz="2000" dirty="0" smtClean="0">
                <a:latin typeface="Cambria" panose="02040503050406030204" pitchFamily="18" charset="0"/>
                <a:ea typeface="Cambria" panose="02040503050406030204" pitchFamily="18" charset="0"/>
              </a:rPr>
              <a:t> 3)  </a:t>
            </a:r>
            <a:r>
              <a:rPr lang="en-IN" sz="2000" b="1" u="sng" dirty="0" smtClean="0">
                <a:latin typeface="Cambria" panose="02040503050406030204" pitchFamily="18" charset="0"/>
                <a:ea typeface="Cambria" panose="02040503050406030204" pitchFamily="18" charset="0"/>
              </a:rPr>
              <a:t>Character </a:t>
            </a:r>
            <a:r>
              <a:rPr lang="en-IN" sz="2000" b="1" u="sng" dirty="0">
                <a:latin typeface="Cambria" panose="02040503050406030204" pitchFamily="18" charset="0"/>
                <a:ea typeface="Cambria" panose="02040503050406030204" pitchFamily="18" charset="0"/>
              </a:rPr>
              <a:t>Data </a:t>
            </a:r>
            <a:r>
              <a:rPr lang="en-IN" sz="2000" b="1" u="sng" dirty="0" smtClean="0">
                <a:latin typeface="Cambria" panose="02040503050406030204" pitchFamily="18" charset="0"/>
                <a:ea typeface="Cambria" panose="02040503050406030204" pitchFamily="18" charset="0"/>
              </a:rPr>
              <a:t>Type :</a:t>
            </a:r>
          </a:p>
          <a:p>
            <a:pPr marL="0" indent="0" algn="just">
              <a:buNone/>
            </a:pP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Character </a:t>
            </a:r>
            <a:r>
              <a:rPr lang="en-US" sz="2000" dirty="0">
                <a:latin typeface="Cambria" panose="02040503050406030204" pitchFamily="18" charset="0"/>
                <a:ea typeface="Cambria" panose="02040503050406030204" pitchFamily="18" charset="0"/>
              </a:rPr>
              <a:t>data type represents the small letters(a-z), Capital letters(A-Z), digits(0-9) and other symbols</a:t>
            </a:r>
            <a:r>
              <a:rPr lang="en-US" sz="2000" dirty="0" smtClean="0">
                <a:latin typeface="Cambria" panose="02040503050406030204" pitchFamily="18" charset="0"/>
                <a:ea typeface="Cambria" panose="02040503050406030204" pitchFamily="18" charset="0"/>
              </a:rPr>
              <a:t>.</a:t>
            </a:r>
          </a:p>
          <a:p>
            <a:pPr marL="0" indent="0" algn="just">
              <a:buNone/>
            </a:pPr>
            <a:endParaRPr lang="en-US" sz="2000" b="1" u="sng" dirty="0">
              <a:latin typeface="Cambria" panose="02040503050406030204" pitchFamily="18" charset="0"/>
              <a:ea typeface="Cambria" panose="02040503050406030204" pitchFamily="18" charset="0"/>
            </a:endParaRPr>
          </a:p>
          <a:p>
            <a:pPr marL="0" indent="0" algn="just">
              <a:buNone/>
            </a:pPr>
            <a:endParaRPr lang="en-US" sz="2000" b="1" u="sng" dirty="0" smtClean="0">
              <a:latin typeface="Cambria" panose="02040503050406030204" pitchFamily="18" charset="0"/>
              <a:ea typeface="Cambria" panose="02040503050406030204" pitchFamily="18" charset="0"/>
            </a:endParaRPr>
          </a:p>
          <a:p>
            <a:pPr marL="0" indent="0" algn="just">
              <a:buNone/>
            </a:pPr>
            <a:endParaRPr lang="en-US" sz="2000" b="1" u="sng"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4) </a:t>
            </a:r>
            <a:r>
              <a:rPr lang="en-US" sz="2000" b="1" u="sng" dirty="0" smtClean="0">
                <a:latin typeface="Cambria" panose="02040503050406030204" pitchFamily="18" charset="0"/>
                <a:ea typeface="Cambria" panose="02040503050406030204" pitchFamily="18" charset="0"/>
              </a:rPr>
              <a:t>String </a:t>
            </a:r>
            <a:r>
              <a:rPr lang="en-IN" sz="2000" b="1" u="sng" dirty="0" smtClean="0">
                <a:latin typeface="Cambria" panose="02040503050406030204" pitchFamily="18" charset="0"/>
                <a:ea typeface="Cambria" panose="02040503050406030204" pitchFamily="18" charset="0"/>
              </a:rPr>
              <a:t>Data </a:t>
            </a:r>
            <a:r>
              <a:rPr lang="en-IN" sz="2000" b="1" u="sng" dirty="0">
                <a:latin typeface="Cambria" panose="02040503050406030204" pitchFamily="18" charset="0"/>
                <a:ea typeface="Cambria" panose="02040503050406030204" pitchFamily="18" charset="0"/>
              </a:rPr>
              <a:t>Type :</a:t>
            </a:r>
          </a:p>
          <a:p>
            <a:pPr marL="0" indent="0" algn="just">
              <a:buNone/>
            </a:pPr>
            <a:r>
              <a:rPr lang="en-IN" sz="2000" b="1" dirty="0" smtClean="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Strings are used for storing text. A string contains a collection of characters surrounded by double quotes.</a:t>
            </a:r>
          </a:p>
          <a:p>
            <a:pPr marL="0" indent="0" algn="just">
              <a:buNone/>
            </a:pPr>
            <a:endParaRPr lang="en-IN" sz="2000" b="1" u="sng" dirty="0">
              <a:latin typeface="Cambria" panose="02040503050406030204" pitchFamily="18" charset="0"/>
              <a:ea typeface="Cambria" panose="02040503050406030204" pitchFamily="18" charset="0"/>
            </a:endParaRPr>
          </a:p>
          <a:p>
            <a:pPr marL="0" indent="0">
              <a:buNone/>
            </a:pPr>
            <a:endParaRPr lang="en-US" sz="2000"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5975907"/>
              </p:ext>
            </p:extLst>
          </p:nvPr>
        </p:nvGraphicFramePr>
        <p:xfrm>
          <a:off x="1309624" y="1563624"/>
          <a:ext cx="8127999" cy="883920"/>
        </p:xfrm>
        <a:graphic>
          <a:graphicData uri="http://schemas.openxmlformats.org/drawingml/2006/table">
            <a:tbl>
              <a:tblPr firstRow="1" bandRow="1">
                <a:tableStyleId>{5C22544A-7EE6-4342-B048-85BDC9FD1C3A}</a:tableStyleId>
              </a:tblPr>
              <a:tblGrid>
                <a:gridCol w="2709333"/>
                <a:gridCol w="2709333"/>
                <a:gridCol w="2709333"/>
              </a:tblGrid>
              <a:tr h="286850">
                <a:tc>
                  <a:txBody>
                    <a:bodyPr/>
                    <a:lstStyle/>
                    <a:p>
                      <a:pPr algn="ctr" fontAlgn="base"/>
                      <a:r>
                        <a:rPr lang="en-IN" sz="1800" b="1" dirty="0">
                          <a:effectLst/>
                          <a:latin typeface="Cambria" panose="02040503050406030204" pitchFamily="18" charset="0"/>
                          <a:ea typeface="Cambria" panose="02040503050406030204" pitchFamily="18" charset="0"/>
                        </a:rPr>
                        <a:t>Data Type</a:t>
                      </a:r>
                    </a:p>
                  </a:txBody>
                  <a:tcPr marL="38100" marR="38100" marT="76200" marB="76200" anchor="ctr"/>
                </a:tc>
                <a:tc>
                  <a:txBody>
                    <a:bodyPr/>
                    <a:lstStyle/>
                    <a:p>
                      <a:pPr algn="ctr" fontAlgn="base"/>
                      <a:r>
                        <a:rPr lang="en-IN" sz="1800" b="1" dirty="0">
                          <a:effectLst/>
                          <a:latin typeface="Cambria" panose="02040503050406030204" pitchFamily="18" charset="0"/>
                          <a:ea typeface="Cambria" panose="02040503050406030204" pitchFamily="18" charset="0"/>
                        </a:rPr>
                        <a:t>Bits</a:t>
                      </a:r>
                    </a:p>
                  </a:txBody>
                  <a:tcPr marL="76200" marR="76200" marT="76200" marB="76200" anchor="ctr"/>
                </a:tc>
                <a:tc>
                  <a:txBody>
                    <a:bodyPr/>
                    <a:lstStyle/>
                    <a:p>
                      <a:pPr algn="ctr" fontAlgn="base"/>
                      <a:r>
                        <a:rPr lang="en-IN" sz="1800" b="1" dirty="0">
                          <a:effectLst/>
                          <a:latin typeface="Cambria" panose="02040503050406030204" pitchFamily="18" charset="0"/>
                          <a:ea typeface="Cambria" panose="02040503050406030204" pitchFamily="18" charset="0"/>
                        </a:rPr>
                        <a:t>Data Range</a:t>
                      </a:r>
                    </a:p>
                  </a:txBody>
                  <a:tcPr marL="76200" marR="76200" marT="76200" marB="76200" anchor="ctr"/>
                </a:tc>
              </a:tr>
              <a:tr h="370840">
                <a:tc>
                  <a:txBody>
                    <a:bodyPr/>
                    <a:lstStyle/>
                    <a:p>
                      <a:pPr algn="ctr" fontAlgn="ctr"/>
                      <a:r>
                        <a:rPr lang="en-IN" sz="1600" b="0">
                          <a:effectLst/>
                          <a:latin typeface="Cambria" panose="02040503050406030204" pitchFamily="18" charset="0"/>
                          <a:ea typeface="Cambria" panose="02040503050406030204" pitchFamily="18" charset="0"/>
                        </a:rPr>
                        <a:t>boolean</a:t>
                      </a:r>
                    </a:p>
                  </a:txBody>
                  <a:tcPr marL="76200" marR="76200" marT="106680" marB="106680" anchor="ctr"/>
                </a:tc>
                <a:tc>
                  <a:txBody>
                    <a:bodyPr/>
                    <a:lstStyle/>
                    <a:p>
                      <a:pPr algn="ctr" fontAlgn="ctr"/>
                      <a:r>
                        <a:rPr lang="en-IN" sz="1600" b="0">
                          <a:effectLst/>
                          <a:latin typeface="Cambria" panose="02040503050406030204" pitchFamily="18" charset="0"/>
                          <a:ea typeface="Cambria" panose="02040503050406030204" pitchFamily="18" charset="0"/>
                        </a:rPr>
                        <a:t>1 bit</a:t>
                      </a:r>
                    </a:p>
                  </a:txBody>
                  <a:tcPr marL="76200" marR="76200" marT="106680" marB="106680" anchor="ctr"/>
                </a:tc>
                <a:tc>
                  <a:txBody>
                    <a:bodyPr/>
                    <a:lstStyle/>
                    <a:p>
                      <a:pPr algn="ctr" fontAlgn="ctr"/>
                      <a:r>
                        <a:rPr lang="en-IN" sz="1600" b="0" dirty="0">
                          <a:effectLst/>
                          <a:latin typeface="Cambria" panose="02040503050406030204" pitchFamily="18" charset="0"/>
                          <a:ea typeface="Cambria" panose="02040503050406030204" pitchFamily="18" charset="0"/>
                        </a:rPr>
                        <a:t>true or </a:t>
                      </a:r>
                      <a:r>
                        <a:rPr lang="en-IN" sz="1600" b="0" dirty="0" smtClean="0">
                          <a:effectLst/>
                          <a:latin typeface="Cambria" panose="02040503050406030204" pitchFamily="18" charset="0"/>
                          <a:ea typeface="Cambria" panose="02040503050406030204" pitchFamily="18" charset="0"/>
                        </a:rPr>
                        <a:t>false</a:t>
                      </a:r>
                      <a:endParaRPr lang="en-IN" sz="1600" b="0" dirty="0">
                        <a:effectLst/>
                        <a:latin typeface="Cambria" panose="02040503050406030204" pitchFamily="18" charset="0"/>
                        <a:ea typeface="Cambria" panose="02040503050406030204" pitchFamily="18" charset="0"/>
                      </a:endParaRPr>
                    </a:p>
                  </a:txBody>
                  <a:tcPr marL="76200" marR="76200" marT="106680" marB="10668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7402026"/>
              </p:ext>
            </p:extLst>
          </p:nvPr>
        </p:nvGraphicFramePr>
        <p:xfrm>
          <a:off x="1309623" y="3773424"/>
          <a:ext cx="8128000" cy="883920"/>
        </p:xfrm>
        <a:graphic>
          <a:graphicData uri="http://schemas.openxmlformats.org/drawingml/2006/table">
            <a:tbl>
              <a:tblPr firstRow="1" bandRow="1">
                <a:tableStyleId>{5C22544A-7EE6-4342-B048-85BDC9FD1C3A}</a:tableStyleId>
              </a:tblPr>
              <a:tblGrid>
                <a:gridCol w="2032000"/>
                <a:gridCol w="2032000"/>
                <a:gridCol w="2032000"/>
                <a:gridCol w="2032000"/>
              </a:tblGrid>
              <a:tr h="286850">
                <a:tc>
                  <a:txBody>
                    <a:bodyPr/>
                    <a:lstStyle/>
                    <a:p>
                      <a:pPr algn="ctr" fontAlgn="base"/>
                      <a:r>
                        <a:rPr lang="en-IN" sz="1800" b="1" dirty="0">
                          <a:effectLst/>
                          <a:latin typeface="Cambria" panose="02040503050406030204" pitchFamily="18" charset="0"/>
                          <a:ea typeface="Cambria" panose="02040503050406030204" pitchFamily="18" charset="0"/>
                        </a:rPr>
                        <a:t>Data Type</a:t>
                      </a:r>
                    </a:p>
                  </a:txBody>
                  <a:tcPr marL="38100" marR="38100" marT="76200" marB="76200" anchor="ctr"/>
                </a:tc>
                <a:tc>
                  <a:txBody>
                    <a:bodyPr/>
                    <a:lstStyle/>
                    <a:p>
                      <a:pPr algn="ctr" fontAlgn="base"/>
                      <a:r>
                        <a:rPr lang="en-IN" sz="1800" b="1" dirty="0">
                          <a:effectLst/>
                          <a:latin typeface="Cambria" panose="02040503050406030204" pitchFamily="18" charset="0"/>
                          <a:ea typeface="Cambria" panose="02040503050406030204" pitchFamily="18" charset="0"/>
                        </a:rPr>
                        <a:t>Bits</a:t>
                      </a:r>
                    </a:p>
                  </a:txBody>
                  <a:tcPr marL="76200" marR="76200" marT="76200" marB="76200" anchor="ctr"/>
                </a:tc>
                <a:tc>
                  <a:txBody>
                    <a:bodyPr/>
                    <a:lstStyle/>
                    <a:p>
                      <a:pPr algn="ctr" fontAlgn="base"/>
                      <a:r>
                        <a:rPr lang="en-IN" sz="1800" b="1" dirty="0">
                          <a:effectLst/>
                          <a:latin typeface="Cambria" panose="02040503050406030204" pitchFamily="18" charset="0"/>
                          <a:ea typeface="Cambria" panose="02040503050406030204" pitchFamily="18" charset="0"/>
                        </a:rPr>
                        <a:t>Min Value</a:t>
                      </a:r>
                    </a:p>
                  </a:txBody>
                  <a:tcPr marL="76200" marR="76200" marT="76200" marB="76200" anchor="ctr"/>
                </a:tc>
                <a:tc>
                  <a:txBody>
                    <a:bodyPr/>
                    <a:lstStyle/>
                    <a:p>
                      <a:pPr algn="ctr" fontAlgn="base"/>
                      <a:r>
                        <a:rPr lang="en-IN" sz="1800" b="1" dirty="0">
                          <a:effectLst/>
                          <a:latin typeface="Cambria" panose="02040503050406030204" pitchFamily="18" charset="0"/>
                          <a:ea typeface="Cambria" panose="02040503050406030204" pitchFamily="18" charset="0"/>
                        </a:rPr>
                        <a:t>Max Value</a:t>
                      </a:r>
                    </a:p>
                  </a:txBody>
                  <a:tcPr marL="76200" marR="76200" marT="76200" marB="76200" anchor="ctr"/>
                </a:tc>
              </a:tr>
              <a:tr h="370840">
                <a:tc>
                  <a:txBody>
                    <a:bodyPr/>
                    <a:lstStyle/>
                    <a:p>
                      <a:pPr algn="ctr" fontAlgn="ctr"/>
                      <a:r>
                        <a:rPr lang="en-IN" sz="1600" b="0">
                          <a:effectLst/>
                          <a:latin typeface="Cambria" panose="02040503050406030204" pitchFamily="18" charset="0"/>
                          <a:ea typeface="Cambria" panose="02040503050406030204" pitchFamily="18" charset="0"/>
                        </a:rPr>
                        <a:t>char</a:t>
                      </a:r>
                    </a:p>
                  </a:txBody>
                  <a:tcPr marL="76200" marR="76200" marT="106680" marB="106680" anchor="ctr"/>
                </a:tc>
                <a:tc>
                  <a:txBody>
                    <a:bodyPr/>
                    <a:lstStyle/>
                    <a:p>
                      <a:pPr algn="ctr" fontAlgn="ctr"/>
                      <a:r>
                        <a:rPr lang="en-IN" sz="1600" b="0">
                          <a:effectLst/>
                          <a:latin typeface="Cambria" panose="02040503050406030204" pitchFamily="18" charset="0"/>
                          <a:ea typeface="Cambria" panose="02040503050406030204" pitchFamily="18" charset="0"/>
                        </a:rPr>
                        <a:t>16 bits</a:t>
                      </a:r>
                    </a:p>
                  </a:txBody>
                  <a:tcPr marL="76200" marR="76200" marT="106680" marB="106680" anchor="ctr"/>
                </a:tc>
                <a:tc>
                  <a:txBody>
                    <a:bodyPr/>
                    <a:lstStyle/>
                    <a:p>
                      <a:pPr algn="ctr" fontAlgn="ctr"/>
                      <a:r>
                        <a:rPr lang="en-IN" sz="1600" b="0">
                          <a:effectLst/>
                          <a:latin typeface="Cambria" panose="02040503050406030204" pitchFamily="18" charset="0"/>
                          <a:ea typeface="Cambria" panose="02040503050406030204" pitchFamily="18" charset="0"/>
                        </a:rPr>
                        <a:t>‘\u0000’ (0)</a:t>
                      </a:r>
                    </a:p>
                  </a:txBody>
                  <a:tcPr marL="76200" marR="76200" marT="106680" marB="106680" anchor="ctr"/>
                </a:tc>
                <a:tc>
                  <a:txBody>
                    <a:bodyPr/>
                    <a:lstStyle/>
                    <a:p>
                      <a:pPr algn="ctr" fontAlgn="ctr"/>
                      <a:r>
                        <a:rPr lang="en-IN" sz="1600" b="0" dirty="0">
                          <a:effectLst/>
                          <a:latin typeface="Cambria" panose="02040503050406030204" pitchFamily="18" charset="0"/>
                          <a:ea typeface="Cambria" panose="02040503050406030204" pitchFamily="18" charset="0"/>
                        </a:rPr>
                        <a:t>‘\</a:t>
                      </a:r>
                      <a:r>
                        <a:rPr lang="en-IN" sz="1600" b="0" dirty="0" err="1">
                          <a:effectLst/>
                          <a:latin typeface="Cambria" panose="02040503050406030204" pitchFamily="18" charset="0"/>
                          <a:ea typeface="Cambria" panose="02040503050406030204" pitchFamily="18" charset="0"/>
                        </a:rPr>
                        <a:t>uFFFF</a:t>
                      </a:r>
                      <a:r>
                        <a:rPr lang="en-IN" sz="1600" b="0" dirty="0">
                          <a:effectLst/>
                          <a:latin typeface="Cambria" panose="02040503050406030204" pitchFamily="18" charset="0"/>
                          <a:ea typeface="Cambria" panose="02040503050406030204" pitchFamily="18" charset="0"/>
                        </a:rPr>
                        <a:t>’ (65535)</a:t>
                      </a:r>
                    </a:p>
                  </a:txBody>
                  <a:tcPr marL="76200" marR="76200" marT="106680" marB="106680" anchor="ctr"/>
                </a:tc>
              </a:tr>
            </a:tbl>
          </a:graphicData>
        </a:graphic>
      </p:graphicFrame>
    </p:spTree>
    <p:extLst>
      <p:ext uri="{BB962C8B-B14F-4D97-AF65-F5344CB8AC3E}">
        <p14:creationId xmlns:p14="http://schemas.microsoft.com/office/powerpoint/2010/main" val="4249057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79022"/>
            <a:ext cx="11887200" cy="1266765"/>
          </a:xfrm>
          <a:solidFill>
            <a:schemeClr val="accent1">
              <a:lumMod val="20000"/>
              <a:lumOff val="80000"/>
            </a:schemeClr>
          </a:solidFill>
        </p:spPr>
        <p:txBody>
          <a:bodyPr anchor="ctr">
            <a:normAutofit/>
          </a:bodyPr>
          <a:lstStyle/>
          <a:p>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Variables</a:t>
            </a:r>
            <a:r>
              <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99983"/>
            <a:ext cx="11887200" cy="5288846"/>
          </a:xfrm>
        </p:spPr>
        <p:txBody>
          <a:bodyPr vert="horz" lIns="91440" tIns="45720" rIns="91440" bIns="45720" rtlCol="0" anchor="t">
            <a:noAutofit/>
          </a:bodyPr>
          <a:lstStyle/>
          <a:p>
            <a:pPr>
              <a:lnSpc>
                <a:spcPct val="10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every variable should be declared before it’s used. Without declaring a variable, an attempt to use the variable gives a syntax error.  </a:t>
            </a:r>
            <a:endParaRPr lang="en-US" sz="2000" dirty="0" smtClean="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Declaration of the variable type also decides the kind of data you are allowed to store in the memory location. In case of local variables, the </a:t>
            </a:r>
            <a:r>
              <a:rPr lang="en-US" sz="2000" dirty="0" smtClean="0">
                <a:latin typeface="Cambria" panose="02040503050406030204" pitchFamily="18" charset="0"/>
                <a:ea typeface="Cambria" panose="02040503050406030204" pitchFamily="18" charset="0"/>
              </a:rPr>
              <a:t>type </a:t>
            </a:r>
            <a:r>
              <a:rPr lang="en-US" sz="2000" dirty="0">
                <a:latin typeface="Cambria" panose="02040503050406030204" pitchFamily="18" charset="0"/>
                <a:ea typeface="Cambria" panose="02040503050406030204" pitchFamily="18" charset="0"/>
              </a:rPr>
              <a:t>of variable can be inferred from the initialized value.  </a:t>
            </a:r>
            <a:endParaRPr lang="en-US" sz="2000" dirty="0" smtClean="0">
              <a:latin typeface="Cambria" panose="02040503050406030204" pitchFamily="18" charset="0"/>
              <a:ea typeface="Cambria" panose="02040503050406030204" pitchFamily="18" charset="0"/>
            </a:endParaRPr>
          </a:p>
          <a:p>
            <a:pPr marL="0" indent="0">
              <a:lnSpc>
                <a:spcPct val="100000"/>
              </a:lnSpc>
              <a:buNone/>
            </a:pPr>
            <a:endParaRPr lang="en-US" sz="2000" dirty="0">
              <a:latin typeface="Cambria" panose="02040503050406030204" pitchFamily="18" charset="0"/>
              <a:ea typeface="Cambria" panose="02040503050406030204" pitchFamily="18" charset="0"/>
            </a:endParaRPr>
          </a:p>
          <a:p>
            <a:pPr marL="0" indent="0">
              <a:lnSpc>
                <a:spcPct val="100000"/>
              </a:lnSpc>
              <a:buNone/>
            </a:pPr>
            <a:r>
              <a:rPr lang="en-US" sz="2000" u="sng" dirty="0" smtClean="0">
                <a:latin typeface="Cambria" panose="02040503050406030204" pitchFamily="18" charset="0"/>
                <a:ea typeface="Cambria" panose="02040503050406030204" pitchFamily="18" charset="0"/>
              </a:rPr>
              <a:t>Example of declare variables :</a:t>
            </a:r>
          </a:p>
          <a:p>
            <a:pPr marL="0" indent="0">
              <a:lnSpc>
                <a:spcPct val="100000"/>
              </a:lnSpc>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a:t>
            </a:r>
          </a:p>
          <a:p>
            <a:pPr marL="0" indent="0">
              <a:lnSpc>
                <a:spcPct val="100000"/>
              </a:lnSpc>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a:t>
            </a:r>
            <a:endParaRPr lang="en-IN" sz="2000" dirty="0">
              <a:latin typeface="Cambria" panose="02040503050406030204" pitchFamily="18" charset="0"/>
              <a:ea typeface="Cambria" panose="02040503050406030204" pitchFamily="18" charset="0"/>
            </a:endParaRPr>
          </a:p>
        </p:txBody>
      </p:sp>
      <p:sp>
        <p:nvSpPr>
          <p:cNvPr id="10" name="Rounded Rectangle 9"/>
          <p:cNvSpPr/>
          <p:nvPr/>
        </p:nvSpPr>
        <p:spPr>
          <a:xfrm>
            <a:off x="870857" y="4005942"/>
            <a:ext cx="4058194"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var</a:t>
            </a:r>
            <a:r>
              <a:rPr lang="en-US" dirty="0" smtClean="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rollno</a:t>
            </a:r>
            <a:r>
              <a:rPr lang="en-US" dirty="0">
                <a:solidFill>
                  <a:schemeClr val="tx1"/>
                </a:solidFill>
                <a:latin typeface="Cambria" panose="02040503050406030204" pitchFamily="18" charset="0"/>
                <a:ea typeface="Cambria" panose="02040503050406030204" pitchFamily="18" charset="0"/>
              </a:rPr>
              <a:t> = 5</a:t>
            </a:r>
          </a:p>
          <a:p>
            <a:r>
              <a:rPr lang="en-US" dirty="0">
                <a:solidFill>
                  <a:schemeClr val="tx1"/>
                </a:solidFill>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var</a:t>
            </a:r>
            <a:r>
              <a:rPr lang="en-US" dirty="0" smtClean="0">
                <a:solidFill>
                  <a:schemeClr val="tx1"/>
                </a:solidFill>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name = “</a:t>
            </a:r>
            <a:r>
              <a:rPr lang="en-US" dirty="0" err="1">
                <a:solidFill>
                  <a:schemeClr val="tx1"/>
                </a:solidFill>
                <a:latin typeface="Cambria" panose="02040503050406030204" pitchFamily="18" charset="0"/>
                <a:ea typeface="Cambria" panose="02040503050406030204" pitchFamily="18" charset="0"/>
              </a:rPr>
              <a:t>sita</a:t>
            </a:r>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println</a:t>
            </a:r>
            <a:r>
              <a:rPr lang="en-US" dirty="0" smtClean="0">
                <a:solidFill>
                  <a:schemeClr val="tx1"/>
                </a:solidFill>
                <a:latin typeface="Cambria" panose="02040503050406030204" pitchFamily="18" charset="0"/>
                <a:ea typeface="Cambria" panose="02040503050406030204" pitchFamily="18" charset="0"/>
              </a:rPr>
              <a:t>(</a:t>
            </a:r>
            <a:r>
              <a:rPr lang="en-US" dirty="0" err="1" smtClean="0">
                <a:solidFill>
                  <a:schemeClr val="tx1"/>
                </a:solidFill>
                <a:latin typeface="Cambria" panose="02040503050406030204" pitchFamily="18" charset="0"/>
                <a:ea typeface="Cambria" panose="02040503050406030204" pitchFamily="18" charset="0"/>
              </a:rPr>
              <a:t>rollno</a:t>
            </a:r>
            <a:r>
              <a:rPr lang="en-US" dirty="0">
                <a:solidFill>
                  <a:schemeClr val="tx1"/>
                </a:solidFill>
                <a:latin typeface="Cambria" panose="02040503050406030204" pitchFamily="18" charset="0"/>
                <a:ea typeface="Cambria" panose="02040503050406030204" pitchFamily="18" charset="0"/>
              </a:rPr>
              <a:t>)</a:t>
            </a:r>
          </a:p>
          <a:p>
            <a:r>
              <a:rPr lang="en-US" dirty="0">
                <a:solidFill>
                  <a:schemeClr val="tx1"/>
                </a:solidFill>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println</a:t>
            </a:r>
            <a:r>
              <a:rPr lang="en-US" dirty="0" smtClean="0">
                <a:solidFill>
                  <a:schemeClr val="tx1"/>
                </a:solidFill>
                <a:latin typeface="Cambria" panose="02040503050406030204" pitchFamily="18" charset="0"/>
                <a:ea typeface="Cambria" panose="02040503050406030204" pitchFamily="18" charset="0"/>
              </a:rPr>
              <a:t>(name</a:t>
            </a:r>
            <a:r>
              <a:rPr lang="en-US" dirty="0">
                <a:solidFill>
                  <a:schemeClr val="tx1"/>
                </a:solidFill>
                <a:latin typeface="Cambria" panose="02040503050406030204" pitchFamily="18" charset="0"/>
                <a:ea typeface="Cambria" panose="02040503050406030204" pitchFamily="18" charset="0"/>
              </a:rPr>
              <a:t>)</a:t>
            </a:r>
            <a:endParaRPr lang="en-IN" dirty="0">
              <a:solidFill>
                <a:schemeClr val="tx1"/>
              </a:solidFill>
            </a:endParaRPr>
          </a:p>
        </p:txBody>
      </p:sp>
    </p:spTree>
    <p:extLst>
      <p:ext uri="{BB962C8B-B14F-4D97-AF65-F5344CB8AC3E}">
        <p14:creationId xmlns:p14="http://schemas.microsoft.com/office/powerpoint/2010/main" val="41187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 y="155448"/>
            <a:ext cx="11676888" cy="6565392"/>
          </a:xfrm>
        </p:spPr>
        <p:txBody>
          <a:bodyPr>
            <a:normAutofit/>
          </a:bodyPr>
          <a:lstStyle/>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variables are declared using two types </a:t>
            </a:r>
            <a:r>
              <a:rPr lang="en-US" sz="2000" dirty="0" smtClean="0">
                <a:latin typeface="Cambria" panose="02040503050406030204" pitchFamily="18" charset="0"/>
                <a:ea typeface="Cambria" panose="02040503050406030204" pitchFamily="18" charset="0"/>
              </a:rPr>
              <a:t>–</a:t>
            </a:r>
          </a:p>
          <a:p>
            <a:pPr marL="914400" lvl="1" indent="-457200">
              <a:buFont typeface="+mj-lt"/>
              <a:buAutoNum type="arabicParenR"/>
            </a:pPr>
            <a:r>
              <a:rPr lang="en-IN" sz="2000" dirty="0">
                <a:latin typeface="Cambria" panose="02040503050406030204" pitchFamily="18" charset="0"/>
                <a:ea typeface="Cambria" panose="02040503050406030204" pitchFamily="18" charset="0"/>
              </a:rPr>
              <a:t>Immutable using </a:t>
            </a:r>
            <a:r>
              <a:rPr lang="en-IN" sz="2000" dirty="0" err="1">
                <a:latin typeface="Cambria" panose="02040503050406030204" pitchFamily="18" charset="0"/>
                <a:ea typeface="Cambria" panose="02040503050406030204" pitchFamily="18" charset="0"/>
              </a:rPr>
              <a:t>val</a:t>
            </a:r>
            <a:r>
              <a:rPr lang="en-IN" sz="2000" dirty="0">
                <a:latin typeface="Cambria" panose="02040503050406030204" pitchFamily="18" charset="0"/>
                <a:ea typeface="Cambria" panose="02040503050406030204" pitchFamily="18" charset="0"/>
              </a:rPr>
              <a:t> keyword</a:t>
            </a:r>
          </a:p>
          <a:p>
            <a:pPr marL="914400" lvl="1" indent="-457200">
              <a:buFont typeface="+mj-lt"/>
              <a:buAutoNum type="arabicParenR"/>
            </a:pPr>
            <a:r>
              <a:rPr lang="en-IN" sz="2000" dirty="0">
                <a:latin typeface="Cambria" panose="02040503050406030204" pitchFamily="18" charset="0"/>
                <a:ea typeface="Cambria" panose="02040503050406030204" pitchFamily="18" charset="0"/>
              </a:rPr>
              <a:t>Mutable using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keyword</a:t>
            </a:r>
          </a:p>
          <a:p>
            <a:pPr marL="457200" lvl="1" indent="0">
              <a:buNone/>
            </a:pPr>
            <a:r>
              <a:rPr lang="en-US" sz="2000" dirty="0" smtClean="0">
                <a:latin typeface="Cambria" panose="02040503050406030204" pitchFamily="18" charset="0"/>
                <a:ea typeface="Cambria" panose="02040503050406030204" pitchFamily="18" charset="0"/>
              </a:rPr>
              <a:t>              </a:t>
            </a:r>
          </a:p>
          <a:p>
            <a:pPr marL="457200" lvl="1" indent="0">
              <a:buNone/>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IN" sz="2000" b="1" u="sng" dirty="0">
                <a:latin typeface="Cambria" panose="02040503050406030204" pitchFamily="18" charset="0"/>
                <a:ea typeface="Cambria" panose="02040503050406030204" pitchFamily="18" charset="0"/>
              </a:rPr>
              <a:t>Immutable </a:t>
            </a:r>
            <a:r>
              <a:rPr lang="en-IN" sz="2000" b="1" u="sng" dirty="0" smtClean="0">
                <a:latin typeface="Cambria" panose="02040503050406030204" pitchFamily="18" charset="0"/>
                <a:ea typeface="Cambria" panose="02040503050406030204" pitchFamily="18" charset="0"/>
              </a:rPr>
              <a:t>Variables:</a:t>
            </a:r>
          </a:p>
          <a:p>
            <a:pPr marL="0" indent="0">
              <a:buNone/>
            </a:pPr>
            <a:r>
              <a:rPr lang="en-IN" sz="2000" b="1" dirty="0">
                <a:latin typeface="Cambria" panose="02040503050406030204" pitchFamily="18" charset="0"/>
                <a:ea typeface="Cambria" panose="02040503050406030204" pitchFamily="18" charset="0"/>
              </a:rPr>
              <a:t> </a:t>
            </a:r>
            <a:r>
              <a:rPr lang="en-IN" sz="2000" b="1" dirty="0" smtClean="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Immutable</a:t>
            </a:r>
            <a:r>
              <a:rPr lang="en-US" sz="2000" dirty="0">
                <a:latin typeface="Cambria" panose="02040503050406030204" pitchFamily="18" charset="0"/>
                <a:ea typeface="Cambria" panose="02040503050406030204" pitchFamily="18" charset="0"/>
              </a:rPr>
              <a:t> is also called read-only variables. Hence, we can not change the value of the variable declared using </a:t>
            </a:r>
            <a:r>
              <a:rPr lang="en-US" sz="2000" i="1" dirty="0" err="1">
                <a:latin typeface="Cambria" panose="02040503050406030204" pitchFamily="18" charset="0"/>
                <a:ea typeface="Cambria" panose="02040503050406030204" pitchFamily="18" charset="0"/>
              </a:rPr>
              <a:t>val</a:t>
            </a:r>
            <a:r>
              <a:rPr lang="en-US" sz="2000"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keyword</a:t>
            </a:r>
            <a:r>
              <a:rPr lang="en-US" sz="2000" dirty="0" smtClean="0">
                <a:latin typeface="Cambria" panose="02040503050406030204" pitchFamily="18" charset="0"/>
                <a:ea typeface="Cambria" panose="02040503050406030204" pitchFamily="18" charset="0"/>
              </a:rPr>
              <a:t>.</a:t>
            </a:r>
          </a:p>
          <a:p>
            <a:pPr marL="0" indent="0">
              <a:buNone/>
            </a:pPr>
            <a:endParaRPr lang="en-US" sz="2000" dirty="0">
              <a:latin typeface="Cambria" panose="02040503050406030204" pitchFamily="18" charset="0"/>
              <a:ea typeface="Cambria" panose="02040503050406030204" pitchFamily="18" charset="0"/>
            </a:endParaRPr>
          </a:p>
          <a:p>
            <a:pPr marL="0" indent="0">
              <a:buNone/>
            </a:pPr>
            <a:r>
              <a:rPr lang="en-US" sz="2000" dirty="0" smtClean="0">
                <a:latin typeface="Cambria" panose="02040503050406030204" pitchFamily="18" charset="0"/>
                <a:ea typeface="Cambria" panose="02040503050406030204" pitchFamily="18" charset="0"/>
              </a:rPr>
              <a:t>     </a:t>
            </a:r>
          </a:p>
          <a:p>
            <a:pPr marL="0" indent="0">
              <a:buNone/>
            </a:pPr>
            <a:endParaRPr lang="en-US" sz="2000" dirty="0" smtClean="0">
              <a:latin typeface="Cambria" panose="02040503050406030204" pitchFamily="18" charset="0"/>
              <a:ea typeface="Cambria" panose="02040503050406030204" pitchFamily="18" charset="0"/>
            </a:endParaRPr>
          </a:p>
          <a:p>
            <a:pPr marL="0" indent="0">
              <a:buNone/>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IN" sz="2000" b="1" u="sng" dirty="0">
                <a:latin typeface="Cambria" panose="02040503050406030204" pitchFamily="18" charset="0"/>
                <a:ea typeface="Cambria" panose="02040503050406030204" pitchFamily="18" charset="0"/>
              </a:rPr>
              <a:t>M</a:t>
            </a:r>
            <a:r>
              <a:rPr lang="en-IN" sz="2000" b="1" u="sng" dirty="0" smtClean="0">
                <a:latin typeface="Cambria" panose="02040503050406030204" pitchFamily="18" charset="0"/>
                <a:ea typeface="Cambria" panose="02040503050406030204" pitchFamily="18" charset="0"/>
              </a:rPr>
              <a:t>utable </a:t>
            </a:r>
            <a:r>
              <a:rPr lang="en-IN" sz="2000" b="1" u="sng" dirty="0">
                <a:latin typeface="Cambria" panose="02040503050406030204" pitchFamily="18" charset="0"/>
                <a:ea typeface="Cambria" panose="02040503050406030204" pitchFamily="18" charset="0"/>
              </a:rPr>
              <a:t>Variables:</a:t>
            </a:r>
          </a:p>
          <a:p>
            <a:pPr marL="0" indent="0">
              <a:buNone/>
            </a:pPr>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 </a:t>
            </a:r>
            <a:r>
              <a:rPr lang="en-US" sz="2000" b="1" dirty="0" smtClean="0">
                <a:latin typeface="Cambria" panose="02040503050406030204" pitchFamily="18" charset="0"/>
                <a:ea typeface="Cambria" panose="02040503050406030204" pitchFamily="18" charset="0"/>
              </a:rPr>
              <a:t>Mutable</a:t>
            </a:r>
            <a:r>
              <a:rPr lang="en-US" sz="2000" dirty="0"/>
              <a:t> variable we can change the value of the variable.</a:t>
            </a:r>
            <a:endParaRPr lang="en-US" sz="2000" dirty="0" smtClean="0">
              <a:latin typeface="Cambria" panose="02040503050406030204" pitchFamily="18" charset="0"/>
              <a:ea typeface="Cambria" panose="02040503050406030204" pitchFamily="18" charset="0"/>
            </a:endParaRPr>
          </a:p>
          <a:p>
            <a:pPr marL="0" indent="0">
              <a:buNone/>
            </a:pPr>
            <a:endParaRPr lang="en-IN"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p:txBody>
      </p:sp>
      <p:sp>
        <p:nvSpPr>
          <p:cNvPr id="6" name="Rounded Rectangle 5"/>
          <p:cNvSpPr/>
          <p:nvPr/>
        </p:nvSpPr>
        <p:spPr>
          <a:xfrm>
            <a:off x="1532708" y="3007069"/>
            <a:ext cx="8621486"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val</a:t>
            </a:r>
            <a:r>
              <a:rPr lang="en-US" dirty="0" smtClean="0">
                <a:solidFill>
                  <a:schemeClr val="tx1"/>
                </a:solidFill>
                <a:latin typeface="Cambria" panose="02040503050406030204" pitchFamily="18" charset="0"/>
                <a:ea typeface="Cambria" panose="02040503050406030204" pitchFamily="18" charset="0"/>
              </a:rPr>
              <a:t> name = “Ram”</a:t>
            </a:r>
          </a:p>
          <a:p>
            <a:r>
              <a:rPr lang="en-US" dirty="0">
                <a:solidFill>
                  <a:schemeClr val="tx1"/>
                </a:solidFill>
                <a:latin typeface="Cambria" panose="02040503050406030204" pitchFamily="18" charset="0"/>
                <a:ea typeface="Cambria" panose="02040503050406030204" pitchFamily="18" charset="0"/>
              </a:rPr>
              <a:t> </a:t>
            </a:r>
            <a:r>
              <a:rPr lang="en-US" dirty="0" smtClean="0">
                <a:solidFill>
                  <a:schemeClr val="tx1"/>
                </a:solidFill>
                <a:latin typeface="Cambria" panose="02040503050406030204" pitchFamily="18" charset="0"/>
                <a:ea typeface="Cambria" panose="02040503050406030204" pitchFamily="18" charset="0"/>
              </a:rPr>
              <a:t>    name = “</a:t>
            </a:r>
            <a:r>
              <a:rPr lang="en-US" dirty="0" err="1" smtClean="0">
                <a:solidFill>
                  <a:schemeClr val="tx1"/>
                </a:solidFill>
                <a:latin typeface="Cambria" panose="02040503050406030204" pitchFamily="18" charset="0"/>
                <a:ea typeface="Cambria" panose="02040503050406030204" pitchFamily="18" charset="0"/>
              </a:rPr>
              <a:t>shyam</a:t>
            </a:r>
            <a:r>
              <a:rPr lang="en-US" dirty="0" smtClean="0">
                <a:solidFill>
                  <a:schemeClr val="tx1"/>
                </a:solidFill>
                <a:latin typeface="Cambria" panose="02040503050406030204" pitchFamily="18" charset="0"/>
                <a:ea typeface="Cambria" panose="02040503050406030204" pitchFamily="18" charset="0"/>
              </a:rPr>
              <a:t>”  //error was generated on compile time </a:t>
            </a:r>
          </a:p>
          <a:p>
            <a:endParaRPr lang="en-US" dirty="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    //error – </a:t>
            </a:r>
            <a:r>
              <a:rPr lang="en-US" dirty="0" err="1" smtClean="0">
                <a:solidFill>
                  <a:schemeClr val="tx1"/>
                </a:solidFill>
                <a:latin typeface="Cambria" panose="02040503050406030204" pitchFamily="18" charset="0"/>
                <a:ea typeface="Cambria" panose="02040503050406030204" pitchFamily="18" charset="0"/>
              </a:rPr>
              <a:t>kotlin</a:t>
            </a:r>
            <a:r>
              <a:rPr lang="en-US" dirty="0" smtClean="0">
                <a:solidFill>
                  <a:schemeClr val="tx1"/>
                </a:solidFill>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val</a:t>
            </a:r>
            <a:r>
              <a:rPr lang="en-US" dirty="0" smtClean="0">
                <a:solidFill>
                  <a:schemeClr val="tx1"/>
                </a:solidFill>
                <a:latin typeface="Cambria" panose="02040503050406030204" pitchFamily="18" charset="0"/>
                <a:ea typeface="Cambria" panose="02040503050406030204" pitchFamily="18" charset="0"/>
              </a:rPr>
              <a:t> cannot be reassigned</a:t>
            </a:r>
            <a:endParaRPr lang="en-IN" dirty="0">
              <a:solidFill>
                <a:schemeClr val="tx1"/>
              </a:solidFill>
            </a:endParaRPr>
          </a:p>
        </p:txBody>
      </p:sp>
      <p:sp>
        <p:nvSpPr>
          <p:cNvPr id="10" name="Rounded Rectangle 9"/>
          <p:cNvSpPr/>
          <p:nvPr/>
        </p:nvSpPr>
        <p:spPr>
          <a:xfrm>
            <a:off x="1532708" y="5377544"/>
            <a:ext cx="8621486" cy="1249680"/>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mbria" panose="02040503050406030204" pitchFamily="18" charset="0"/>
                <a:ea typeface="Cambria" panose="02040503050406030204" pitchFamily="18" charset="0"/>
              </a:rPr>
              <a:t>    </a:t>
            </a:r>
            <a:r>
              <a:rPr lang="en-US" dirty="0" err="1" smtClean="0">
                <a:solidFill>
                  <a:schemeClr val="tx1"/>
                </a:solidFill>
                <a:latin typeface="Cambria" panose="02040503050406030204" pitchFamily="18" charset="0"/>
                <a:ea typeface="Cambria" panose="02040503050406030204" pitchFamily="18" charset="0"/>
              </a:rPr>
              <a:t>val</a:t>
            </a:r>
            <a:r>
              <a:rPr lang="en-US" dirty="0" smtClean="0">
                <a:solidFill>
                  <a:schemeClr val="tx1"/>
                </a:solidFill>
                <a:latin typeface="Cambria" panose="02040503050406030204" pitchFamily="18" charset="0"/>
                <a:ea typeface="Cambria" panose="02040503050406030204" pitchFamily="18" charset="0"/>
              </a:rPr>
              <a:t> age = 19</a:t>
            </a:r>
          </a:p>
          <a:p>
            <a:r>
              <a:rPr lang="en-US" dirty="0" smtClean="0">
                <a:solidFill>
                  <a:schemeClr val="tx1"/>
                </a:solidFill>
                <a:latin typeface="Cambria" panose="02040503050406030204" pitchFamily="18" charset="0"/>
                <a:ea typeface="Cambria" panose="02040503050406030204" pitchFamily="18" charset="0"/>
              </a:rPr>
              <a:t>    age= 20                   //successfully compile and run </a:t>
            </a:r>
          </a:p>
          <a:p>
            <a:endParaRPr lang="en-US" dirty="0">
              <a:solidFill>
                <a:schemeClr val="tx1"/>
              </a:solidFill>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en-US" dirty="0" smtClean="0">
                <a:solidFill>
                  <a:schemeClr val="tx1"/>
                </a:solidFill>
                <a:latin typeface="Cambria" panose="02040503050406030204" pitchFamily="18" charset="0"/>
                <a:ea typeface="Cambria" panose="02040503050406030204" pitchFamily="18" charset="0"/>
              </a:rPr>
              <a:t>    </a:t>
            </a:r>
            <a:r>
              <a:rPr lang="en-US" altLang="en-US" dirty="0" err="1" smtClean="0">
                <a:solidFill>
                  <a:schemeClr val="tx1"/>
                </a:solidFill>
                <a:latin typeface="Consolas" panose="020B0609020204030204" pitchFamily="49" charset="0"/>
              </a:rPr>
              <a:t>println</a:t>
            </a:r>
            <a:r>
              <a:rPr lang="en-US" altLang="en-US" dirty="0">
                <a:solidFill>
                  <a:schemeClr val="tx1"/>
                </a:solidFill>
                <a:latin typeface="Consolas" panose="020B0609020204030204" pitchFamily="49" charset="0"/>
              </a:rPr>
              <a:t>("My new Age is </a:t>
            </a:r>
            <a:r>
              <a:rPr lang="en-US" altLang="en-US" dirty="0" smtClean="0">
                <a:solidFill>
                  <a:schemeClr val="tx1"/>
                </a:solidFill>
                <a:latin typeface="Consolas" panose="020B0609020204030204" pitchFamily="49" charset="0"/>
              </a:rPr>
              <a:t>$</a:t>
            </a:r>
            <a:r>
              <a:rPr lang="en-US" altLang="en-US" dirty="0">
                <a:solidFill>
                  <a:schemeClr val="tx1"/>
                </a:solidFill>
                <a:latin typeface="Consolas" panose="020B0609020204030204" pitchFamily="49" charset="0"/>
              </a:rPr>
              <a:t>{</a:t>
            </a:r>
            <a:r>
              <a:rPr lang="en-US" altLang="en-US" dirty="0" smtClean="0">
                <a:solidFill>
                  <a:schemeClr val="tx1"/>
                </a:solidFill>
                <a:latin typeface="Consolas" panose="020B0609020204030204" pitchFamily="49" charset="0"/>
              </a:rPr>
              <a:t>Age</a:t>
            </a:r>
            <a:r>
              <a:rPr lang="en-US" altLang="en-US" dirty="0">
                <a:solidFill>
                  <a:schemeClr val="tx1"/>
                </a:solidFill>
                <a:latin typeface="Consolas" panose="020B0609020204030204" pitchFamily="49" charset="0"/>
              </a:rPr>
              <a:t>}")</a:t>
            </a:r>
            <a:r>
              <a:rPr lang="en-US" altLang="en-US" sz="1050" dirty="0">
                <a:solidFill>
                  <a:schemeClr val="tx1"/>
                </a:solidFill>
              </a:rPr>
              <a:t> </a:t>
            </a:r>
            <a:endParaRPr lang="en-US" altLang="en-US" sz="2800" dirty="0">
              <a:solidFill>
                <a:schemeClr val="tx1"/>
              </a:solidFill>
              <a:latin typeface="Arial" panose="020B0604020202020204" pitchFamily="34" charset="0"/>
            </a:endParaRPr>
          </a:p>
        </p:txBody>
      </p:sp>
      <p:sp>
        <p:nvSpPr>
          <p:cNvPr id="11" name="Rectangle 4"/>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344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135468" y="79022"/>
            <a:ext cx="11887200" cy="1266765"/>
          </a:xfrm>
          <a:solidFill>
            <a:schemeClr val="accent1">
              <a:lumMod val="20000"/>
              <a:lumOff val="80000"/>
            </a:schemeClr>
          </a:solidFill>
        </p:spPr>
        <p:txBody>
          <a:bodyPr anchor="ctr">
            <a:normAutofit/>
          </a:bodyPr>
          <a:lstStyle/>
          <a:p>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Control </a:t>
            </a:r>
            <a:r>
              <a:rPr lang="en-IN"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statments</a:t>
            </a:r>
            <a:r>
              <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IN"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 </a:t>
            </a:r>
            <a:r>
              <a:rPr lang="en-US" dirty="0" err="1"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Kotlin</a:t>
            </a:r>
            <a:r>
              <a:rPr lang="en-US"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rPr>
              <a:t> ?</a:t>
            </a:r>
            <a:endParaRPr lang="en-US"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84668" y="1499983"/>
            <a:ext cx="11887200" cy="5288846"/>
          </a:xfrm>
        </p:spPr>
        <p:txBody>
          <a:bodyPr vert="horz" lIns="91440" tIns="45720" rIns="91440" bIns="45720" rtlCol="0" anchor="t">
            <a:noAutofit/>
          </a:bodyPr>
          <a:lstStyle/>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A programming language uses control statements to control the flow of execution of a program based on certain conditions. If the condition is true then it enters into the conditional block and executes the instructions. </a:t>
            </a:r>
            <a:endParaRPr lang="en-US" sz="1800" dirty="0" smtClean="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
            </a:pPr>
            <a:r>
              <a:rPr lang="en-US" sz="1800" dirty="0">
                <a:latin typeface="Cambria" panose="02040503050406030204" pitchFamily="18" charset="0"/>
                <a:ea typeface="Cambria" panose="02040503050406030204" pitchFamily="18" charset="0"/>
              </a:rPr>
              <a:t>There are different types of if-else expressions in </a:t>
            </a:r>
            <a:r>
              <a:rPr lang="en-US" sz="1800" dirty="0" err="1">
                <a:latin typeface="Cambria" panose="02040503050406030204" pitchFamily="18" charset="0"/>
                <a:ea typeface="Cambria" panose="02040503050406030204" pitchFamily="18" charset="0"/>
              </a:rPr>
              <a:t>Kotlin</a:t>
            </a:r>
            <a:r>
              <a:rPr lang="en-US" sz="1800" dirty="0">
                <a:latin typeface="Cambria" panose="02040503050406030204" pitchFamily="18" charset="0"/>
                <a:ea typeface="Cambria" panose="02040503050406030204" pitchFamily="18" charset="0"/>
              </a:rPr>
              <a:t>: </a:t>
            </a:r>
            <a:endParaRPr lang="en-US" sz="1800" dirty="0" smtClean="0">
              <a:latin typeface="Cambria" panose="02040503050406030204" pitchFamily="18" charset="0"/>
              <a:ea typeface="Cambria" panose="02040503050406030204" pitchFamily="18" charset="0"/>
            </a:endParaRPr>
          </a:p>
          <a:p>
            <a:pPr marL="1371600" lvl="2" indent="-457200" fontAlgn="base">
              <a:buFont typeface="+mj-lt"/>
              <a:buAutoNum type="arabicPeriod"/>
            </a:pPr>
            <a:r>
              <a:rPr lang="en-US" sz="1800" dirty="0" smtClean="0">
                <a:latin typeface="Cambria" panose="02040503050406030204" pitchFamily="18" charset="0"/>
                <a:ea typeface="Cambria" panose="02040503050406030204" pitchFamily="18" charset="0"/>
              </a:rPr>
              <a:t>if </a:t>
            </a:r>
            <a:r>
              <a:rPr lang="en-US" sz="1800" dirty="0">
                <a:latin typeface="Cambria" panose="02040503050406030204" pitchFamily="18" charset="0"/>
                <a:ea typeface="Cambria" panose="02040503050406030204" pitchFamily="18" charset="0"/>
              </a:rPr>
              <a:t>expression</a:t>
            </a:r>
          </a:p>
          <a:p>
            <a:pPr marL="1371600" lvl="2" indent="-457200" fontAlgn="base">
              <a:buFont typeface="+mj-lt"/>
              <a:buAutoNum type="arabicPeriod"/>
            </a:pPr>
            <a:r>
              <a:rPr lang="en-US" sz="1800" dirty="0">
                <a:latin typeface="Cambria" panose="02040503050406030204" pitchFamily="18" charset="0"/>
                <a:ea typeface="Cambria" panose="02040503050406030204" pitchFamily="18" charset="0"/>
              </a:rPr>
              <a:t>if-else expression</a:t>
            </a:r>
          </a:p>
          <a:p>
            <a:pPr marL="1371600" lvl="2" indent="-457200" fontAlgn="base">
              <a:buFont typeface="+mj-lt"/>
              <a:buAutoNum type="arabicPeriod"/>
            </a:pPr>
            <a:r>
              <a:rPr lang="en-US" sz="1800" dirty="0">
                <a:latin typeface="Cambria" panose="02040503050406030204" pitchFamily="18" charset="0"/>
                <a:ea typeface="Cambria" panose="02040503050406030204" pitchFamily="18" charset="0"/>
              </a:rPr>
              <a:t>if-else-if ladder expression</a:t>
            </a:r>
          </a:p>
          <a:p>
            <a:pPr marL="1371600" lvl="2" indent="-457200" fontAlgn="base">
              <a:buFont typeface="+mj-lt"/>
              <a:buAutoNum type="arabicPeriod"/>
            </a:pPr>
            <a:r>
              <a:rPr lang="en-US" sz="1800" dirty="0">
                <a:latin typeface="Cambria" panose="02040503050406030204" pitchFamily="18" charset="0"/>
                <a:ea typeface="Cambria" panose="02040503050406030204" pitchFamily="18" charset="0"/>
              </a:rPr>
              <a:t>nested if </a:t>
            </a:r>
            <a:r>
              <a:rPr lang="en-US" sz="1800" dirty="0" smtClean="0">
                <a:latin typeface="Cambria" panose="02040503050406030204" pitchFamily="18" charset="0"/>
                <a:ea typeface="Cambria" panose="02040503050406030204" pitchFamily="18" charset="0"/>
              </a:rPr>
              <a:t>expression</a:t>
            </a:r>
          </a:p>
          <a:p>
            <a:pPr marL="914400" lvl="2" indent="0" fontAlgn="base">
              <a:buNone/>
            </a:pPr>
            <a:endParaRPr lang="en-US" sz="1800" dirty="0">
              <a:latin typeface="Cambria" panose="02040503050406030204" pitchFamily="18" charset="0"/>
              <a:ea typeface="Cambria" panose="02040503050406030204" pitchFamily="18" charset="0"/>
            </a:endParaRPr>
          </a:p>
          <a:p>
            <a:pPr marL="0" indent="0">
              <a:lnSpc>
                <a:spcPct val="100000"/>
              </a:lnSpc>
              <a:buNone/>
            </a:pPr>
            <a:r>
              <a:rPr lang="en-US" sz="1800" b="1" dirty="0" smtClean="0">
                <a:latin typeface="Cambria" panose="02040503050406030204" pitchFamily="18" charset="0"/>
                <a:ea typeface="Cambria" panose="02040503050406030204" pitchFamily="18" charset="0"/>
              </a:rPr>
              <a:t>1.)   </a:t>
            </a:r>
            <a:r>
              <a:rPr lang="en-IN" sz="1800" b="1" u="sng" dirty="0" smtClean="0">
                <a:latin typeface="Cambria" panose="02040503050406030204" pitchFamily="18" charset="0"/>
                <a:ea typeface="Cambria" panose="02040503050406030204" pitchFamily="18" charset="0"/>
              </a:rPr>
              <a:t>if statement:</a:t>
            </a:r>
            <a:r>
              <a:rPr lang="en-IN" sz="1800" b="1" dirty="0" smtClean="0">
                <a:latin typeface="Cambria" panose="02040503050406030204" pitchFamily="18" charset="0"/>
                <a:ea typeface="Cambria" panose="02040503050406030204" pitchFamily="18" charset="0"/>
              </a:rPr>
              <a:t> </a:t>
            </a:r>
          </a:p>
          <a:p>
            <a:pPr marL="0" indent="0">
              <a:lnSpc>
                <a:spcPct val="100000"/>
              </a:lnSpc>
              <a:buNone/>
            </a:pPr>
            <a:r>
              <a:rPr lang="en-IN" sz="1800" b="1" dirty="0" smtClean="0">
                <a:latin typeface="Cambria" panose="02040503050406030204" pitchFamily="18" charset="0"/>
                <a:ea typeface="Cambria" panose="02040503050406030204" pitchFamily="18" charset="0"/>
              </a:rPr>
              <a:t>                </a:t>
            </a:r>
            <a:r>
              <a:rPr lang="en-US" sz="1800" dirty="0" smtClean="0"/>
              <a:t>It is used to specify whether a block of statements will be executed or not, i.e. if a condition is true, then only the statement or block of statements will be executed otherwise it fails to execute.</a:t>
            </a:r>
          </a:p>
          <a:p>
            <a:pPr marL="0" indent="0">
              <a:lnSpc>
                <a:spcPct val="100000"/>
              </a:lnSpc>
              <a:buNone/>
            </a:pPr>
            <a:endParaRPr lang="en-IN" sz="1800" b="1" dirty="0" smtClean="0">
              <a:latin typeface="Cambria" panose="02040503050406030204" pitchFamily="18" charset="0"/>
              <a:ea typeface="Cambria" panose="02040503050406030204" pitchFamily="18" charset="0"/>
            </a:endParaRPr>
          </a:p>
          <a:p>
            <a:pPr marL="0" indent="0">
              <a:lnSpc>
                <a:spcPct val="100000"/>
              </a:lnSpc>
              <a:buNone/>
            </a:pPr>
            <a:endParaRPr lang="en-US" sz="1800" dirty="0" smtClean="0">
              <a:latin typeface="Cambria" panose="02040503050406030204" pitchFamily="18" charset="0"/>
              <a:ea typeface="Cambria" panose="02040503050406030204" pitchFamily="18" charset="0"/>
            </a:endParaRPr>
          </a:p>
          <a:p>
            <a:pPr marL="0" indent="0">
              <a:lnSpc>
                <a:spcPct val="100000"/>
              </a:lnSpc>
              <a:buNone/>
            </a:pPr>
            <a:r>
              <a:rPr lang="en-US" sz="1800" dirty="0" smtClean="0">
                <a:latin typeface="Cambria" panose="02040503050406030204" pitchFamily="18" charset="0"/>
                <a:ea typeface="Cambria" panose="02040503050406030204" pitchFamily="18" charset="0"/>
              </a:rPr>
              <a:t>   </a:t>
            </a:r>
            <a:endParaRPr lang="en-IN" sz="1800" dirty="0">
              <a:latin typeface="Cambria" panose="02040503050406030204" pitchFamily="18" charset="0"/>
              <a:ea typeface="Cambria" panose="02040503050406030204" pitchFamily="18" charset="0"/>
            </a:endParaRPr>
          </a:p>
        </p:txBody>
      </p:sp>
      <p:sp>
        <p:nvSpPr>
          <p:cNvPr id="5" name="Rounded Rectangle 4"/>
          <p:cNvSpPr/>
          <p:nvPr/>
        </p:nvSpPr>
        <p:spPr>
          <a:xfrm>
            <a:off x="1354183" y="5197275"/>
            <a:ext cx="8621486" cy="1506583"/>
          </a:xfrm>
          <a:prstGeom prst="round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solidFill>
              <a:schemeClr val="tx1">
                <a:lumMod val="50000"/>
                <a:lumOff val="50000"/>
              </a:schemeClr>
            </a:solid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dirty="0" smtClean="0">
                <a:solidFill>
                  <a:schemeClr val="tx1"/>
                </a:solidFill>
                <a:latin typeface="Cambria" panose="02040503050406030204" pitchFamily="18" charset="0"/>
                <a:ea typeface="Cambria" panose="02040503050406030204" pitchFamily="18" charset="0"/>
              </a:rPr>
              <a:t>    </a:t>
            </a:r>
            <a:r>
              <a:rPr lang="en-US" altLang="en-US" dirty="0">
                <a:solidFill>
                  <a:schemeClr val="tx1"/>
                </a:solidFill>
                <a:latin typeface="Consolas" panose="020B0609020204030204" pitchFamily="49" charset="0"/>
              </a:rPr>
              <a:t>if(condition)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a:solidFill>
                  <a:schemeClr val="tx1"/>
                </a:solidFill>
                <a:latin typeface="Consolas" panose="020B0609020204030204" pitchFamily="49" charset="0"/>
              </a:rPr>
              <a:t> </a:t>
            </a:r>
            <a:r>
              <a:rPr lang="en-US" altLang="en-US" dirty="0" smtClean="0">
                <a:solidFill>
                  <a:schemeClr val="tx1"/>
                </a:solidFill>
                <a:latin typeface="Consolas" panose="020B0609020204030204" pitchFamily="49" charset="0"/>
              </a:rPr>
              <a:t> { </a:t>
            </a:r>
          </a:p>
          <a:p>
            <a:pPr lvl="0" eaLnBrk="0" fontAlgn="base" hangingPunct="0">
              <a:spcBef>
                <a:spcPct val="0"/>
              </a:spcBef>
              <a:spcAft>
                <a:spcPct val="0"/>
              </a:spcAft>
            </a:pPr>
            <a:r>
              <a:rPr lang="en-US" altLang="en-US" dirty="0">
                <a:solidFill>
                  <a:schemeClr val="tx1"/>
                </a:solidFill>
                <a:latin typeface="Consolas" panose="020B0609020204030204" pitchFamily="49" charset="0"/>
              </a:rPr>
              <a:t> </a:t>
            </a:r>
            <a:r>
              <a:rPr lang="en-US" altLang="en-US" dirty="0" smtClean="0">
                <a:solidFill>
                  <a:schemeClr val="tx1"/>
                </a:solidFill>
                <a:latin typeface="Consolas" panose="020B0609020204030204" pitchFamily="49" charset="0"/>
              </a:rPr>
              <a:t>    // </a:t>
            </a:r>
            <a:r>
              <a:rPr lang="en-US" altLang="en-US" dirty="0">
                <a:solidFill>
                  <a:schemeClr val="tx1"/>
                </a:solidFill>
                <a:latin typeface="Consolas" panose="020B0609020204030204" pitchFamily="49" charset="0"/>
              </a:rPr>
              <a:t>code to run if condition is true </a:t>
            </a:r>
            <a:endParaRPr lang="en-US" altLang="en-US" dirty="0" smtClean="0">
              <a:solidFill>
                <a:schemeClr val="tx1"/>
              </a:solidFill>
              <a:latin typeface="Consolas" panose="020B0609020204030204" pitchFamily="49" charset="0"/>
            </a:endParaRPr>
          </a:p>
          <a:p>
            <a:pPr lvl="0" eaLnBrk="0" fontAlgn="base" hangingPunct="0">
              <a:spcBef>
                <a:spcPct val="0"/>
              </a:spcBef>
              <a:spcAft>
                <a:spcPct val="0"/>
              </a:spcAft>
            </a:pPr>
            <a:r>
              <a:rPr lang="en-US" altLang="en-US" dirty="0" smtClean="0">
                <a:solidFill>
                  <a:schemeClr val="tx1"/>
                </a:solidFill>
                <a:latin typeface="Consolas" panose="020B0609020204030204" pitchFamily="49" charset="0"/>
              </a:rPr>
              <a:t>  }</a:t>
            </a:r>
            <a:r>
              <a:rPr lang="en-US" altLang="en-US" sz="1050" dirty="0" smtClean="0">
                <a:solidFill>
                  <a:schemeClr val="tx1"/>
                </a:solidFill>
              </a:rPr>
              <a:t> </a:t>
            </a:r>
            <a:endParaRPr lang="en-US" altLang="en-US" sz="2800" dirty="0">
              <a:solidFill>
                <a:schemeClr val="tx1"/>
              </a:solidFill>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88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741044" y="268146"/>
            <a:ext cx="5995686" cy="6562845"/>
          </a:xfrm>
        </p:spPr>
        <p:txBody>
          <a:bodyPr>
            <a:normAutofit/>
          </a:body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Example of if statements: </a:t>
            </a:r>
          </a:p>
          <a:p>
            <a:pPr marL="0" indent="0">
              <a:buNone/>
            </a:pP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fun main()</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r>
              <a:rPr lang="en-IN" sz="2400" dirty="0" err="1" smtClean="0">
                <a:solidFill>
                  <a:schemeClr val="accent2">
                    <a:lumMod val="75000"/>
                  </a:schemeClr>
                </a:solidFill>
                <a:latin typeface="Cambria" panose="02040503050406030204" pitchFamily="18" charset="0"/>
                <a:ea typeface="Cambria" panose="02040503050406030204" pitchFamily="18" charset="0"/>
              </a:rPr>
              <a:t>var</a:t>
            </a:r>
            <a:r>
              <a:rPr lang="en-IN" sz="2400" dirty="0" smtClean="0">
                <a:solidFill>
                  <a:schemeClr val="accent2">
                    <a:lumMod val="75000"/>
                  </a:schemeClr>
                </a:solidFill>
                <a:latin typeface="Cambria" panose="02040503050406030204" pitchFamily="18" charset="0"/>
                <a:ea typeface="Cambria" panose="02040503050406030204" pitchFamily="18" charset="0"/>
              </a:rPr>
              <a:t> a  = 3</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if(a &gt; 0)</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print(“This number is positive.”)</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p>
          <a:p>
            <a:pPr marL="0" indent="0">
              <a:buNone/>
            </a:pPr>
            <a:r>
              <a:rPr lang="en-IN" sz="2400" dirty="0">
                <a:solidFill>
                  <a:schemeClr val="accent2">
                    <a:lumMod val="75000"/>
                  </a:schemeClr>
                </a:solidFill>
                <a:latin typeface="Cambria" panose="02040503050406030204" pitchFamily="18" charset="0"/>
                <a:ea typeface="Cambria" panose="02040503050406030204" pitchFamily="18" charset="0"/>
              </a:rPr>
              <a:t> </a:t>
            </a:r>
            <a:r>
              <a:rPr lang="en-IN" sz="2400" dirty="0" smtClean="0">
                <a:solidFill>
                  <a:schemeClr val="accent2">
                    <a:lumMod val="75000"/>
                  </a:schemeClr>
                </a:solidFill>
                <a:latin typeface="Cambria" panose="02040503050406030204" pitchFamily="18" charset="0"/>
                <a:ea typeface="Cambria" panose="02040503050406030204" pitchFamily="18" charset="0"/>
              </a:rPr>
              <a:t>    }</a:t>
            </a:r>
            <a:endParaRPr lang="en-IN" sz="2400" dirty="0">
              <a:solidFill>
                <a:schemeClr val="accent2">
                  <a:lumMod val="75000"/>
                </a:schemeClr>
              </a:solidFill>
              <a:latin typeface="Cambria" panose="02040503050406030204" pitchFamily="18" charset="0"/>
              <a:ea typeface="Cambria" panose="02040503050406030204" pitchFamily="18" charset="0"/>
            </a:endParaRPr>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10" y="927576"/>
            <a:ext cx="4583575" cy="49563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Content Placeholder 1"/>
          <p:cNvSpPr txBox="1">
            <a:spLocks/>
          </p:cNvSpPr>
          <p:nvPr/>
        </p:nvSpPr>
        <p:spPr>
          <a:xfrm>
            <a:off x="453342" y="268147"/>
            <a:ext cx="5532699" cy="6562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400" u="sng" dirty="0" smtClean="0">
                <a:latin typeface="Cambria" panose="02040503050406030204" pitchFamily="18" charset="0"/>
                <a:ea typeface="Cambria" panose="02040503050406030204" pitchFamily="18" charset="0"/>
              </a:rPr>
              <a:t>Flow chart of if statements: </a:t>
            </a:r>
          </a:p>
          <a:p>
            <a:pPr marL="0" indent="0">
              <a:buFont typeface="Arial" panose="020B0604020202020204" pitchFamily="34" charset="0"/>
              <a:buNone/>
            </a:pPr>
            <a:r>
              <a:rPr lang="en-IN" sz="2400" u="sng" dirty="0" smtClean="0">
                <a:latin typeface="Cambria" panose="02040503050406030204" pitchFamily="18" charset="0"/>
                <a:ea typeface="Cambria" panose="02040503050406030204" pitchFamily="18" charset="0"/>
              </a:rPr>
              <a:t>    </a:t>
            </a:r>
            <a:endParaRPr lang="en-IN" sz="2400"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580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2182</Words>
  <Application>Microsoft Office PowerPoint</Application>
  <PresentationFormat>Widescreen</PresentationFormat>
  <Paragraphs>406</Paragraphs>
  <Slides>22</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Aldhabi</vt:lpstr>
      <vt:lpstr>Algerian</vt:lpstr>
      <vt:lpstr>Arial</vt:lpstr>
      <vt:lpstr>Calibri</vt:lpstr>
      <vt:lpstr>Calibri Light</vt:lpstr>
      <vt:lpstr>Cambria</vt:lpstr>
      <vt:lpstr>Consolas</vt:lpstr>
      <vt:lpstr>Eras Demi ITC</vt:lpstr>
      <vt:lpstr>Exotc350 Bd BT</vt:lpstr>
      <vt:lpstr>Segoe UI</vt:lpstr>
      <vt:lpstr>Wingdings</vt:lpstr>
      <vt:lpstr>Office Theme</vt:lpstr>
      <vt:lpstr>By~ Ruzal Kathiriya</vt:lpstr>
      <vt:lpstr>What is Kotlin ?</vt:lpstr>
      <vt:lpstr>Features Kotlin ?</vt:lpstr>
      <vt:lpstr>Datatype in Kotlin ?</vt:lpstr>
      <vt:lpstr>PowerPoint Presentation</vt:lpstr>
      <vt:lpstr>Variables in Kotlin ?</vt:lpstr>
      <vt:lpstr>PowerPoint Presentation</vt:lpstr>
      <vt:lpstr>Control statments in Kotlin ?</vt:lpstr>
      <vt:lpstr>PowerPoint Presentation</vt:lpstr>
      <vt:lpstr>PowerPoint Presentation</vt:lpstr>
      <vt:lpstr>PowerPoint Presentation</vt:lpstr>
      <vt:lpstr>Looping in Kotlin ?</vt:lpstr>
      <vt:lpstr>PowerPoint Presentation</vt:lpstr>
      <vt:lpstr>PowerPoint Presentation</vt:lpstr>
      <vt:lpstr>PowerPoint Presentation</vt:lpstr>
      <vt:lpstr>PowerPoint Presentation</vt:lpstr>
      <vt:lpstr>PowerPoint Presentation</vt:lpstr>
      <vt:lpstr>Class &amp; Funcation in Kotlin ?</vt:lpstr>
      <vt:lpstr>PowerPoint Presentation</vt:lpstr>
      <vt:lpstr>By~ Ruzal Kathiriya</vt:lpstr>
      <vt:lpstr>What is Android ?</vt:lpstr>
      <vt:lpstr>Why Android?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2024-06-07T13:43:00Z</dcterms:created>
  <dcterms:modified xsi:type="dcterms:W3CDTF">2024-06-16T17:31:27Z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