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4"/>
  </p:notesMasterIdLst>
  <p:handoutMasterIdLst>
    <p:handoutMasterId r:id="rId25"/>
  </p:handoutMasterIdLst>
  <p:sldIdLst>
    <p:sldId id="1034" r:id="rId2"/>
    <p:sldId id="1038" r:id="rId3"/>
    <p:sldId id="1039" r:id="rId4"/>
    <p:sldId id="1040" r:id="rId5"/>
    <p:sldId id="768" r:id="rId6"/>
    <p:sldId id="769" r:id="rId7"/>
    <p:sldId id="785" r:id="rId8"/>
    <p:sldId id="770" r:id="rId9"/>
    <p:sldId id="773" r:id="rId10"/>
    <p:sldId id="779" r:id="rId11"/>
    <p:sldId id="771" r:id="rId12"/>
    <p:sldId id="774" r:id="rId13"/>
    <p:sldId id="775" r:id="rId14"/>
    <p:sldId id="1035" r:id="rId15"/>
    <p:sldId id="1026" r:id="rId16"/>
    <p:sldId id="1027" r:id="rId17"/>
    <p:sldId id="1041" r:id="rId18"/>
    <p:sldId id="1042" r:id="rId19"/>
    <p:sldId id="1043" r:id="rId20"/>
    <p:sldId id="1029" r:id="rId21"/>
    <p:sldId id="1028" r:id="rId22"/>
    <p:sldId id="1030" r:id="rId23"/>
  </p:sldIdLst>
  <p:sldSz cx="9144000" cy="6858000" type="screen4x3"/>
  <p:notesSz cx="6881813" cy="9296400"/>
  <p:defaultTextStyle>
    <a:defPPr>
      <a:defRPr lang="en-US"/>
    </a:defPPr>
    <a:lvl1pPr algn="l" rtl="0" fontAlgn="base">
      <a:spcBef>
        <a:spcPct val="0"/>
      </a:spcBef>
      <a:spcAft>
        <a:spcPct val="0"/>
      </a:spcAft>
      <a:defRPr sz="2400" kern="1200">
        <a:solidFill>
          <a:schemeClr val="tx1"/>
        </a:solidFill>
        <a:latin typeface="Tahoma" pitchFamily="34" charset="0"/>
        <a:ea typeface="ＭＳ Ｐゴシック" pitchFamily="-84" charset="-128"/>
        <a:cs typeface="+mn-cs"/>
      </a:defRPr>
    </a:lvl1pPr>
    <a:lvl2pPr marL="457200" algn="l" rtl="0" fontAlgn="base">
      <a:spcBef>
        <a:spcPct val="0"/>
      </a:spcBef>
      <a:spcAft>
        <a:spcPct val="0"/>
      </a:spcAft>
      <a:defRPr sz="2400" kern="1200">
        <a:solidFill>
          <a:schemeClr val="tx1"/>
        </a:solidFill>
        <a:latin typeface="Tahoma" pitchFamily="34" charset="0"/>
        <a:ea typeface="ＭＳ Ｐゴシック" pitchFamily="-84" charset="-128"/>
        <a:cs typeface="+mn-cs"/>
      </a:defRPr>
    </a:lvl2pPr>
    <a:lvl3pPr marL="914400" algn="l" rtl="0" fontAlgn="base">
      <a:spcBef>
        <a:spcPct val="0"/>
      </a:spcBef>
      <a:spcAft>
        <a:spcPct val="0"/>
      </a:spcAft>
      <a:defRPr sz="2400" kern="1200">
        <a:solidFill>
          <a:schemeClr val="tx1"/>
        </a:solidFill>
        <a:latin typeface="Tahoma" pitchFamily="34" charset="0"/>
        <a:ea typeface="ＭＳ Ｐゴシック" pitchFamily="-84" charset="-128"/>
        <a:cs typeface="+mn-cs"/>
      </a:defRPr>
    </a:lvl3pPr>
    <a:lvl4pPr marL="1371600" algn="l" rtl="0" fontAlgn="base">
      <a:spcBef>
        <a:spcPct val="0"/>
      </a:spcBef>
      <a:spcAft>
        <a:spcPct val="0"/>
      </a:spcAft>
      <a:defRPr sz="2400" kern="1200">
        <a:solidFill>
          <a:schemeClr val="tx1"/>
        </a:solidFill>
        <a:latin typeface="Tahoma" pitchFamily="34" charset="0"/>
        <a:ea typeface="ＭＳ Ｐゴシック" pitchFamily="-84" charset="-128"/>
        <a:cs typeface="+mn-cs"/>
      </a:defRPr>
    </a:lvl4pPr>
    <a:lvl5pPr marL="1828800" algn="l" rtl="0" fontAlgn="base">
      <a:spcBef>
        <a:spcPct val="0"/>
      </a:spcBef>
      <a:spcAft>
        <a:spcPct val="0"/>
      </a:spcAft>
      <a:defRPr sz="2400" kern="1200">
        <a:solidFill>
          <a:schemeClr val="tx1"/>
        </a:solidFill>
        <a:latin typeface="Tahoma" pitchFamily="34" charset="0"/>
        <a:ea typeface="ＭＳ Ｐゴシック" pitchFamily="-84" charset="-128"/>
        <a:cs typeface="+mn-cs"/>
      </a:defRPr>
    </a:lvl5pPr>
    <a:lvl6pPr marL="2286000" algn="l" defTabSz="914400" rtl="0" eaLnBrk="1" latinLnBrk="0" hangingPunct="1">
      <a:defRPr sz="2400" kern="1200">
        <a:solidFill>
          <a:schemeClr val="tx1"/>
        </a:solidFill>
        <a:latin typeface="Tahoma" pitchFamily="34" charset="0"/>
        <a:ea typeface="ＭＳ Ｐゴシック" pitchFamily="-84" charset="-128"/>
        <a:cs typeface="+mn-cs"/>
      </a:defRPr>
    </a:lvl6pPr>
    <a:lvl7pPr marL="2743200" algn="l" defTabSz="914400" rtl="0" eaLnBrk="1" latinLnBrk="0" hangingPunct="1">
      <a:defRPr sz="2400" kern="1200">
        <a:solidFill>
          <a:schemeClr val="tx1"/>
        </a:solidFill>
        <a:latin typeface="Tahoma" pitchFamily="34" charset="0"/>
        <a:ea typeface="ＭＳ Ｐゴシック" pitchFamily="-84" charset="-128"/>
        <a:cs typeface="+mn-cs"/>
      </a:defRPr>
    </a:lvl7pPr>
    <a:lvl8pPr marL="3200400" algn="l" defTabSz="914400" rtl="0" eaLnBrk="1" latinLnBrk="0" hangingPunct="1">
      <a:defRPr sz="2400" kern="1200">
        <a:solidFill>
          <a:schemeClr val="tx1"/>
        </a:solidFill>
        <a:latin typeface="Tahoma" pitchFamily="34" charset="0"/>
        <a:ea typeface="ＭＳ Ｐゴシック" pitchFamily="-84" charset="-128"/>
        <a:cs typeface="+mn-cs"/>
      </a:defRPr>
    </a:lvl8pPr>
    <a:lvl9pPr marL="3657600" algn="l" defTabSz="914400" rtl="0" eaLnBrk="1" latinLnBrk="0" hangingPunct="1">
      <a:defRPr sz="2400" kern="1200">
        <a:solidFill>
          <a:schemeClr val="tx1"/>
        </a:solidFill>
        <a:latin typeface="Tahoma" pitchFamily="34" charset="0"/>
        <a:ea typeface="ＭＳ Ｐゴシック" pitchFamily="-8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328"/>
    <a:srgbClr val="F6E6EA"/>
    <a:srgbClr val="FAE2F6"/>
    <a:srgbClr val="170981"/>
    <a:srgbClr val="D7FDF9"/>
    <a:srgbClr val="003366"/>
    <a:srgbClr val="FF7C8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0" autoAdjust="0"/>
    <p:restoredTop sz="81835" autoAdjust="0"/>
  </p:normalViewPr>
  <p:slideViewPr>
    <p:cSldViewPr>
      <p:cViewPr varScale="1">
        <p:scale>
          <a:sx n="75" d="100"/>
          <a:sy n="75" d="100"/>
        </p:scale>
        <p:origin x="1272" y="1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4" Type="http://schemas.openxmlformats.org/officeDocument/2006/relationships/slide" Target="slides/slide10.xml"/><Relationship Id="rId5" Type="http://schemas.openxmlformats.org/officeDocument/2006/relationships/slide" Target="slides/slide20.xml"/><Relationship Id="rId6" Type="http://schemas.openxmlformats.org/officeDocument/2006/relationships/slide" Target="slides/slide22.xml"/><Relationship Id="rId1" Type="http://schemas.openxmlformats.org/officeDocument/2006/relationships/slide" Target="slides/slide5.xml"/><Relationship Id="rId2"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 Id="rId3"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 Id="rId3"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ea typeface="+mn-ea"/>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ea typeface="+mn-ea"/>
              </a:defRPr>
            </a:lvl1pPr>
          </a:lstStyle>
          <a:p>
            <a:pPr>
              <a:defRPr/>
            </a:pPr>
            <a:endParaRPr lang="en-US"/>
          </a:p>
        </p:txBody>
      </p:sp>
      <p:sp>
        <p:nvSpPr>
          <p:cNvPr id="123908"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ea typeface="+mn-ea"/>
              </a:defRPr>
            </a:lvl1pPr>
          </a:lstStyle>
          <a:p>
            <a:pPr>
              <a:defRPr/>
            </a:pPr>
            <a:endParaRPr lang="en-US"/>
          </a:p>
        </p:txBody>
      </p:sp>
      <p:sp>
        <p:nvSpPr>
          <p:cNvPr id="123909" name="Rectangle 5"/>
          <p:cNvSpPr>
            <a:spLocks noGrp="1" noChangeArrowheads="1"/>
          </p:cNvSpPr>
          <p:nvPr>
            <p:ph type="sldNum" sz="quarter" idx="3"/>
          </p:nvPr>
        </p:nvSpPr>
        <p:spPr bwMode="auto">
          <a:xfrm>
            <a:off x="3898900" y="8831263"/>
            <a:ext cx="2982913"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fld id="{792E3516-FF36-4241-ABCB-04BFBD4DB097}" type="slidenum">
              <a:rPr lang="en-US" altLang="en-US"/>
              <a:pPr/>
              <a:t>‹#›</a:t>
            </a:fld>
            <a:endParaRPr lang="en-US" altLang="en-US"/>
          </a:p>
        </p:txBody>
      </p:sp>
    </p:spTree>
    <p:extLst>
      <p:ext uri="{BB962C8B-B14F-4D97-AF65-F5344CB8AC3E}">
        <p14:creationId xmlns:p14="http://schemas.microsoft.com/office/powerpoint/2010/main" val="819800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ea typeface="+mn-ea"/>
              </a:defRPr>
            </a:lvl1pPr>
          </a:lstStyle>
          <a:p>
            <a:pPr>
              <a:defRPr/>
            </a:pPr>
            <a:endParaRPr lang="en-US"/>
          </a:p>
        </p:txBody>
      </p:sp>
      <p:sp>
        <p:nvSpPr>
          <p:cNvPr id="13315" name="Rectangle 3"/>
          <p:cNvSpPr>
            <a:spLocks noGrp="1" noChangeArrowheads="1"/>
          </p:cNvSpPr>
          <p:nvPr>
            <p:ph type="dt" idx="1"/>
          </p:nvPr>
        </p:nvSpPr>
        <p:spPr bwMode="auto">
          <a:xfrm>
            <a:off x="3898900" y="0"/>
            <a:ext cx="2982913"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ea typeface="+mn-ea"/>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17600" y="696913"/>
            <a:ext cx="4646613"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7575" y="4416425"/>
            <a:ext cx="5046663"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831263"/>
            <a:ext cx="2982913"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ea typeface="+mn-ea"/>
              </a:defRPr>
            </a:lvl1pPr>
          </a:lstStyle>
          <a:p>
            <a:pPr>
              <a:defRPr/>
            </a:pPr>
            <a:endParaRPr lang="en-US"/>
          </a:p>
        </p:txBody>
      </p:sp>
      <p:sp>
        <p:nvSpPr>
          <p:cNvPr id="13319" name="Rectangle 7"/>
          <p:cNvSpPr>
            <a:spLocks noGrp="1" noChangeArrowheads="1"/>
          </p:cNvSpPr>
          <p:nvPr>
            <p:ph type="sldNum" sz="quarter" idx="5"/>
          </p:nvPr>
        </p:nvSpPr>
        <p:spPr bwMode="auto">
          <a:xfrm>
            <a:off x="3898900" y="8831263"/>
            <a:ext cx="2982913"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fld id="{46B5E3FE-E4CE-4CB8-B003-0A20C5782BB8}" type="slidenum">
              <a:rPr lang="en-US" altLang="en-US"/>
              <a:pPr/>
              <a:t>‹#›</a:t>
            </a:fld>
            <a:endParaRPr lang="en-US" altLang="en-US"/>
          </a:p>
        </p:txBody>
      </p:sp>
    </p:spTree>
    <p:extLst>
      <p:ext uri="{BB962C8B-B14F-4D97-AF65-F5344CB8AC3E}">
        <p14:creationId xmlns:p14="http://schemas.microsoft.com/office/powerpoint/2010/main" val="1377392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getting into deeper analysis involving predictive modeling or pattern discovery, it is important to understand the basic characteristics of the data set. This includes the types, statistics, and distributions associated with various features or attributes, as well as general patterns or relationships that can be observed among variables and data objects. Getting a feel for the data through descriptive statistics or visualization helps in formulating the appropriate hypotheses, target the right subsets of the data, and to identify the relevant data mining tasks to be performed in the KDD process.</a:t>
            </a:r>
          </a:p>
          <a:p>
            <a:endParaRPr lang="en-US" baseline="0" dirty="0" smtClean="0"/>
          </a:p>
          <a:p>
            <a:r>
              <a:rPr lang="en-US" baseline="0" dirty="0" smtClean="0"/>
              <a:t>Let’s first begin with some basic concepts and terminology related to data.</a:t>
            </a:r>
            <a:endParaRPr lang="en-US" dirty="0"/>
          </a:p>
        </p:txBody>
      </p:sp>
      <p:sp>
        <p:nvSpPr>
          <p:cNvPr id="4" name="Slide Number Placeholder 3"/>
          <p:cNvSpPr>
            <a:spLocks noGrp="1"/>
          </p:cNvSpPr>
          <p:nvPr>
            <p:ph type="sldNum" sz="quarter" idx="10"/>
          </p:nvPr>
        </p:nvSpPr>
        <p:spPr/>
        <p:txBody>
          <a:bodyPr/>
          <a:lstStyle/>
          <a:p>
            <a:fld id="{46B5E3FE-E4CE-4CB8-B003-0A20C5782BB8}" type="slidenum">
              <a:rPr lang="en-US" altLang="en-US" smtClean="0"/>
              <a:pPr/>
              <a:t>1</a:t>
            </a:fld>
            <a:endParaRPr lang="en-US" altLang="en-US"/>
          </a:p>
        </p:txBody>
      </p:sp>
    </p:spTree>
    <p:extLst>
      <p:ext uri="{BB962C8B-B14F-4D97-AF65-F5344CB8AC3E}">
        <p14:creationId xmlns:p14="http://schemas.microsoft.com/office/powerpoint/2010/main" val="961694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D1B6B59B-1412-4247-8394-5F9E1FC9A092}" type="slidenum">
              <a:rPr lang="en-US" altLang="en-US" sz="1200">
                <a:latin typeface="Times New Roman" pitchFamily="18" charset="0"/>
              </a:rPr>
              <a:pPr/>
              <a:t>10</a:t>
            </a:fld>
            <a:endParaRPr lang="en-US" altLang="en-US" sz="1200">
              <a:latin typeface="Times New Roman" pitchFamily="18" charset="0"/>
            </a:endParaRPr>
          </a:p>
        </p:txBody>
      </p:sp>
      <p:sp>
        <p:nvSpPr>
          <p:cNvPr id="57346" name="Rectangle 2"/>
          <p:cNvSpPr>
            <a:spLocks noGrp="1" noRot="1" noChangeAspect="1" noChangeArrowheads="1" noTextEdit="1"/>
          </p:cNvSpPr>
          <p:nvPr>
            <p:ph type="sldImg"/>
          </p:nvPr>
        </p:nvSpPr>
        <p:spPr>
          <a:xfrm>
            <a:off x="1081088" y="677863"/>
            <a:ext cx="4719637" cy="3541712"/>
          </a:xfrm>
          <a:ln/>
        </p:spPr>
      </p:sp>
      <p:sp>
        <p:nvSpPr>
          <p:cNvPr id="57347" name="Rectangle 3"/>
          <p:cNvSpPr>
            <a:spLocks noGrp="1" noChangeArrowheads="1"/>
          </p:cNvSpPr>
          <p:nvPr>
            <p:ph type="body" idx="1"/>
          </p:nvPr>
        </p:nvSpPr>
        <p:spPr>
          <a:xfrm>
            <a:off x="908050" y="4446588"/>
            <a:ext cx="5065713"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r>
              <a:rPr lang="en-US" altLang="en-US" smtClean="0">
                <a:ea typeface="ＭＳ Ｐゴシック" pitchFamily="-84" charset="-128"/>
              </a:rPr>
              <a:t>JH: Maybe we can remove Loess curve</a:t>
            </a:r>
          </a:p>
        </p:txBody>
      </p:sp>
    </p:spTree>
    <p:extLst>
      <p:ext uri="{BB962C8B-B14F-4D97-AF65-F5344CB8AC3E}">
        <p14:creationId xmlns:p14="http://schemas.microsoft.com/office/powerpoint/2010/main" val="2047892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61C0B447-00F2-4EFB-8CD0-F0005931771A}" type="slidenum">
              <a:rPr lang="en-US" altLang="en-US" sz="1200">
                <a:latin typeface="Times New Roman" pitchFamily="18" charset="0"/>
              </a:rPr>
              <a:pPr/>
              <a:t>11</a:t>
            </a:fld>
            <a:endParaRPr lang="en-US" altLang="en-US" sz="1200">
              <a:latin typeface="Times New Roman" pitchFamily="18"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itchFamily="-84" charset="-128"/>
            </a:endParaRPr>
          </a:p>
        </p:txBody>
      </p:sp>
    </p:spTree>
    <p:extLst>
      <p:ext uri="{BB962C8B-B14F-4D97-AF65-F5344CB8AC3E}">
        <p14:creationId xmlns:p14="http://schemas.microsoft.com/office/powerpoint/2010/main" val="120527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E1A250B5-C66B-42BE-9364-DE02064504CC}" type="slidenum">
              <a:rPr lang="en-US" altLang="en-US" sz="1200">
                <a:latin typeface="Times New Roman" pitchFamily="18" charset="0"/>
              </a:rPr>
              <a:pPr/>
              <a:t>12</a:t>
            </a:fld>
            <a:endParaRPr lang="en-US" altLang="en-US" sz="1200">
              <a:latin typeface="Times New Roman" pitchFamily="18"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itchFamily="-84" charset="-128"/>
            </a:endParaRPr>
          </a:p>
        </p:txBody>
      </p:sp>
    </p:spTree>
    <p:extLst>
      <p:ext uri="{BB962C8B-B14F-4D97-AF65-F5344CB8AC3E}">
        <p14:creationId xmlns:p14="http://schemas.microsoft.com/office/powerpoint/2010/main" val="197346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BE4F2F6D-05AB-47DA-8FF7-5E0A6A8AE557}" type="slidenum">
              <a:rPr lang="en-US" altLang="en-US" sz="1200">
                <a:latin typeface="Times New Roman" pitchFamily="18" charset="0"/>
              </a:rPr>
              <a:pPr/>
              <a:t>13</a:t>
            </a:fld>
            <a:endParaRPr lang="en-US" altLang="en-US" sz="1200">
              <a:latin typeface="Times New Roman" pitchFamily="18"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84" charset="-128"/>
            </a:endParaRPr>
          </a:p>
        </p:txBody>
      </p:sp>
    </p:spTree>
    <p:extLst>
      <p:ext uri="{BB962C8B-B14F-4D97-AF65-F5344CB8AC3E}">
        <p14:creationId xmlns:p14="http://schemas.microsoft.com/office/powerpoint/2010/main" val="203933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51122" indent="-288893">
              <a:defRPr sz="2400">
                <a:solidFill>
                  <a:schemeClr val="tx1"/>
                </a:solidFill>
                <a:latin typeface="Times New Roman" pitchFamily="18" charset="0"/>
              </a:defRPr>
            </a:lvl2pPr>
            <a:lvl3pPr marL="1155573" indent="-231115">
              <a:defRPr sz="2400">
                <a:solidFill>
                  <a:schemeClr val="tx1"/>
                </a:solidFill>
                <a:latin typeface="Times New Roman" pitchFamily="18" charset="0"/>
              </a:defRPr>
            </a:lvl3pPr>
            <a:lvl4pPr marL="1617802" indent="-231115">
              <a:defRPr sz="2400">
                <a:solidFill>
                  <a:schemeClr val="tx1"/>
                </a:solidFill>
                <a:latin typeface="Times New Roman" pitchFamily="18" charset="0"/>
              </a:defRPr>
            </a:lvl4pPr>
            <a:lvl5pPr marL="2080031" indent="-231115">
              <a:defRPr sz="2400">
                <a:solidFill>
                  <a:schemeClr val="tx1"/>
                </a:solidFill>
                <a:latin typeface="Times New Roman" pitchFamily="18" charset="0"/>
              </a:defRPr>
            </a:lvl5pPr>
            <a:lvl6pPr marL="2542261" indent="-231115" algn="ctr" eaLnBrk="0" fontAlgn="base" hangingPunct="0">
              <a:spcBef>
                <a:spcPct val="0"/>
              </a:spcBef>
              <a:spcAft>
                <a:spcPct val="0"/>
              </a:spcAft>
              <a:defRPr sz="2400">
                <a:solidFill>
                  <a:schemeClr val="tx1"/>
                </a:solidFill>
                <a:latin typeface="Times New Roman" pitchFamily="18" charset="0"/>
              </a:defRPr>
            </a:lvl6pPr>
            <a:lvl7pPr marL="3004490" indent="-231115" algn="ctr" eaLnBrk="0" fontAlgn="base" hangingPunct="0">
              <a:spcBef>
                <a:spcPct val="0"/>
              </a:spcBef>
              <a:spcAft>
                <a:spcPct val="0"/>
              </a:spcAft>
              <a:defRPr sz="2400">
                <a:solidFill>
                  <a:schemeClr val="tx1"/>
                </a:solidFill>
                <a:latin typeface="Times New Roman" pitchFamily="18" charset="0"/>
              </a:defRPr>
            </a:lvl7pPr>
            <a:lvl8pPr marL="3466719" indent="-231115" algn="ctr" eaLnBrk="0" fontAlgn="base" hangingPunct="0">
              <a:spcBef>
                <a:spcPct val="0"/>
              </a:spcBef>
              <a:spcAft>
                <a:spcPct val="0"/>
              </a:spcAft>
              <a:defRPr sz="2400">
                <a:solidFill>
                  <a:schemeClr val="tx1"/>
                </a:solidFill>
                <a:latin typeface="Times New Roman" pitchFamily="18" charset="0"/>
              </a:defRPr>
            </a:lvl8pPr>
            <a:lvl9pPr marL="3928948" indent="-231115" algn="ctr" eaLnBrk="0" fontAlgn="base" hangingPunct="0">
              <a:spcBef>
                <a:spcPct val="0"/>
              </a:spcBef>
              <a:spcAft>
                <a:spcPct val="0"/>
              </a:spcAft>
              <a:defRPr sz="2400">
                <a:solidFill>
                  <a:schemeClr val="tx1"/>
                </a:solidFill>
                <a:latin typeface="Times New Roman" pitchFamily="18" charset="0"/>
              </a:defRPr>
            </a:lvl9pPr>
          </a:lstStyle>
          <a:p>
            <a:fld id="{94309D31-AEAA-4EE5-84E5-BC8B1F28DA99}" type="slidenum">
              <a:rPr lang="en-US" altLang="en-US" sz="1200"/>
              <a:pPr/>
              <a:t>14</a:t>
            </a:fld>
            <a:endParaRPr lang="en-US" alt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3617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83910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79678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815CBF59-3DE0-4039-AE72-AA0A3F9C170C}" type="slidenum">
              <a:rPr lang="en-US" altLang="en-US" sz="1200">
                <a:latin typeface="Times New Roman" pitchFamily="18" charset="0"/>
              </a:rPr>
              <a:pPr/>
              <a:t>17</a:t>
            </a:fld>
            <a:endParaRPr lang="en-US" altLang="en-US" sz="12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smtClean="0">
              <a:ea typeface="ＭＳ Ｐゴシック" pitchFamily="-84" charset="-128"/>
            </a:endParaRPr>
          </a:p>
        </p:txBody>
      </p:sp>
    </p:spTree>
    <p:extLst>
      <p:ext uri="{BB962C8B-B14F-4D97-AF65-F5344CB8AC3E}">
        <p14:creationId xmlns:p14="http://schemas.microsoft.com/office/powerpoint/2010/main" val="682407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265348E4-B901-42EA-A4DB-9CCDC47AD268}" type="slidenum">
              <a:rPr lang="en-US" altLang="en-US" sz="1200">
                <a:latin typeface="Times New Roman" pitchFamily="18" charset="0"/>
              </a:rPr>
              <a:pPr/>
              <a:t>18</a:t>
            </a:fld>
            <a:endParaRPr lang="en-US" altLang="en-US" sz="1200">
              <a:latin typeface="Times New Roman" pitchFamily="18"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84" charset="-128"/>
            </a:endParaRPr>
          </a:p>
        </p:txBody>
      </p:sp>
    </p:spTree>
    <p:extLst>
      <p:ext uri="{BB962C8B-B14F-4D97-AF65-F5344CB8AC3E}">
        <p14:creationId xmlns:p14="http://schemas.microsoft.com/office/powerpoint/2010/main" val="1624360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A0580135-4C31-4CC8-B1CA-375F353F279A}" type="slidenum">
              <a:rPr lang="en-US" altLang="en-US" sz="1200">
                <a:latin typeface="Times New Roman" pitchFamily="18" charset="0"/>
              </a:rPr>
              <a:pPr/>
              <a:t>19</a:t>
            </a:fld>
            <a:endParaRPr lang="en-US" altLang="en-US" sz="1200">
              <a:latin typeface="Times New Roman" pitchFamily="18"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84" charset="-128"/>
            </a:endParaRPr>
          </a:p>
        </p:txBody>
      </p:sp>
    </p:spTree>
    <p:extLst>
      <p:ext uri="{BB962C8B-B14F-4D97-AF65-F5344CB8AC3E}">
        <p14:creationId xmlns:p14="http://schemas.microsoft.com/office/powerpoint/2010/main" val="25190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itchFamily="-84" charset="-128"/>
            </a:endParaRPr>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45" eaLnBrk="0" hangingPunct="0">
              <a:defRPr sz="2400">
                <a:solidFill>
                  <a:schemeClr val="tx1"/>
                </a:solidFill>
                <a:latin typeface="Tahoma" pitchFamily="34" charset="0"/>
                <a:ea typeface="ＭＳ Ｐゴシック" pitchFamily="-84" charset="-128"/>
              </a:defRPr>
            </a:lvl1pPr>
            <a:lvl2pPr marL="742935" indent="-285744" defTabSz="931845" eaLnBrk="0" hangingPunct="0">
              <a:defRPr sz="2400">
                <a:solidFill>
                  <a:schemeClr val="tx1"/>
                </a:solidFill>
                <a:latin typeface="Tahoma" pitchFamily="34" charset="0"/>
                <a:ea typeface="ＭＳ Ｐゴシック" pitchFamily="-84" charset="-128"/>
              </a:defRPr>
            </a:lvl2pPr>
            <a:lvl3pPr marL="1142977" indent="-228595" defTabSz="931845" eaLnBrk="0" hangingPunct="0">
              <a:defRPr sz="2400">
                <a:solidFill>
                  <a:schemeClr val="tx1"/>
                </a:solidFill>
                <a:latin typeface="Tahoma" pitchFamily="34" charset="0"/>
                <a:ea typeface="ＭＳ Ｐゴシック" pitchFamily="-84" charset="-128"/>
              </a:defRPr>
            </a:lvl3pPr>
            <a:lvl4pPr marL="1600168" indent="-228595" defTabSz="931845" eaLnBrk="0" hangingPunct="0">
              <a:defRPr sz="2400">
                <a:solidFill>
                  <a:schemeClr val="tx1"/>
                </a:solidFill>
                <a:latin typeface="Tahoma" pitchFamily="34" charset="0"/>
                <a:ea typeface="ＭＳ Ｐゴシック" pitchFamily="-84" charset="-128"/>
              </a:defRPr>
            </a:lvl4pPr>
            <a:lvl5pPr marL="2057359" indent="-228595" defTabSz="931845" eaLnBrk="0" hangingPunct="0">
              <a:defRPr sz="2400">
                <a:solidFill>
                  <a:schemeClr val="tx1"/>
                </a:solidFill>
                <a:latin typeface="Tahoma" pitchFamily="34" charset="0"/>
                <a:ea typeface="ＭＳ Ｐゴシック" pitchFamily="-84" charset="-128"/>
              </a:defRPr>
            </a:lvl5pPr>
            <a:lvl6pPr marL="2514550"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740"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8932"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122"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095A5B31-088E-4544-8C4E-9AF74F75B1A8}" type="slidenum">
              <a:rPr lang="en-US" altLang="en-US" sz="1200">
                <a:latin typeface="Times New Roman" pitchFamily="18" charset="0"/>
              </a:rPr>
              <a:pPr/>
              <a:t>2</a:t>
            </a:fld>
            <a:endParaRPr lang="en-US" altLang="en-US" sz="1200">
              <a:latin typeface="Times New Roman" pitchFamily="18" charset="0"/>
            </a:endParaRPr>
          </a:p>
        </p:txBody>
      </p:sp>
    </p:spTree>
    <p:extLst>
      <p:ext uri="{BB962C8B-B14F-4D97-AF65-F5344CB8AC3E}">
        <p14:creationId xmlns:p14="http://schemas.microsoft.com/office/powerpoint/2010/main" val="457805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28713" y="704850"/>
            <a:ext cx="4629150" cy="3471863"/>
          </a:xfrm>
          <a:ln/>
        </p:spPr>
      </p:sp>
      <p:sp>
        <p:nvSpPr>
          <p:cNvPr id="90115"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29083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83118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28713" y="704850"/>
            <a:ext cx="4629150" cy="3471863"/>
          </a:xfrm>
          <a:ln/>
        </p:spPr>
      </p:sp>
      <p:sp>
        <p:nvSpPr>
          <p:cNvPr id="91139"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30081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45" eaLnBrk="0" hangingPunct="0">
              <a:defRPr sz="2400">
                <a:solidFill>
                  <a:schemeClr val="tx1"/>
                </a:solidFill>
                <a:latin typeface="Tahoma" pitchFamily="34" charset="0"/>
                <a:ea typeface="ＭＳ Ｐゴシック" pitchFamily="-84" charset="-128"/>
              </a:defRPr>
            </a:lvl1pPr>
            <a:lvl2pPr marL="742935" indent="-285744" defTabSz="931845" eaLnBrk="0" hangingPunct="0">
              <a:defRPr sz="2400">
                <a:solidFill>
                  <a:schemeClr val="tx1"/>
                </a:solidFill>
                <a:latin typeface="Tahoma" pitchFamily="34" charset="0"/>
                <a:ea typeface="ＭＳ Ｐゴシック" pitchFamily="-84" charset="-128"/>
              </a:defRPr>
            </a:lvl2pPr>
            <a:lvl3pPr marL="1142977" indent="-228595" defTabSz="931845" eaLnBrk="0" hangingPunct="0">
              <a:defRPr sz="2400">
                <a:solidFill>
                  <a:schemeClr val="tx1"/>
                </a:solidFill>
                <a:latin typeface="Tahoma" pitchFamily="34" charset="0"/>
                <a:ea typeface="ＭＳ Ｐゴシック" pitchFamily="-84" charset="-128"/>
              </a:defRPr>
            </a:lvl3pPr>
            <a:lvl4pPr marL="1600168" indent="-228595" defTabSz="931845" eaLnBrk="0" hangingPunct="0">
              <a:defRPr sz="2400">
                <a:solidFill>
                  <a:schemeClr val="tx1"/>
                </a:solidFill>
                <a:latin typeface="Tahoma" pitchFamily="34" charset="0"/>
                <a:ea typeface="ＭＳ Ｐゴシック" pitchFamily="-84" charset="-128"/>
              </a:defRPr>
            </a:lvl4pPr>
            <a:lvl5pPr marL="2057359" indent="-228595" defTabSz="931845" eaLnBrk="0" hangingPunct="0">
              <a:defRPr sz="2400">
                <a:solidFill>
                  <a:schemeClr val="tx1"/>
                </a:solidFill>
                <a:latin typeface="Tahoma" pitchFamily="34" charset="0"/>
                <a:ea typeface="ＭＳ Ｐゴシック" pitchFamily="-84" charset="-128"/>
              </a:defRPr>
            </a:lvl5pPr>
            <a:lvl6pPr marL="2514550"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740"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8932"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122"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CAD73E50-67AF-4813-A2F1-AFB0B3316D6F}" type="slidenum">
              <a:rPr lang="en-US" altLang="en-US" sz="1200">
                <a:latin typeface="Times New Roman" pitchFamily="18" charset="0"/>
              </a:rPr>
              <a:pPr/>
              <a:t>3</a:t>
            </a:fld>
            <a:endParaRPr lang="en-US" altLang="en-US" sz="1200">
              <a:latin typeface="Times New Roman" pitchFamily="18" charset="0"/>
            </a:endParaRPr>
          </a:p>
        </p:txBody>
      </p:sp>
      <p:sp>
        <p:nvSpPr>
          <p:cNvPr id="34818" name="Rectangle 2"/>
          <p:cNvSpPr>
            <a:spLocks noGrp="1" noRot="1" noChangeAspect="1" noChangeArrowheads="1" noTextEdit="1"/>
          </p:cNvSpPr>
          <p:nvPr>
            <p:ph type="sldImg"/>
          </p:nvPr>
        </p:nvSpPr>
        <p:spPr>
          <a:xfrm>
            <a:off x="1120775" y="698500"/>
            <a:ext cx="4645025" cy="3484563"/>
          </a:xfrm>
          <a:ln/>
        </p:spPr>
      </p:sp>
      <p:sp>
        <p:nvSpPr>
          <p:cNvPr id="34819" name="Rectangle 3"/>
          <p:cNvSpPr>
            <a:spLocks noGrp="1" noChangeArrowheads="1"/>
          </p:cNvSpPr>
          <p:nvPr>
            <p:ph type="body" idx="1"/>
          </p:nvPr>
        </p:nvSpPr>
        <p:spPr>
          <a:xfrm>
            <a:off x="917575" y="4414839"/>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6" tIns="45372" rIns="90746" bIns="45372"/>
          <a:lstStyle/>
          <a:p>
            <a:endParaRPr lang="en-US" altLang="en-US" smtClean="0">
              <a:ea typeface="ＭＳ Ｐゴシック" pitchFamily="-84" charset="-128"/>
            </a:endParaRPr>
          </a:p>
        </p:txBody>
      </p:sp>
    </p:spTree>
    <p:extLst>
      <p:ext uri="{BB962C8B-B14F-4D97-AF65-F5344CB8AC3E}">
        <p14:creationId xmlns:p14="http://schemas.microsoft.com/office/powerpoint/2010/main" val="205264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45" eaLnBrk="0" hangingPunct="0">
              <a:defRPr sz="2400">
                <a:solidFill>
                  <a:schemeClr val="tx1"/>
                </a:solidFill>
                <a:latin typeface="Tahoma" pitchFamily="34" charset="0"/>
                <a:ea typeface="ＭＳ Ｐゴシック" pitchFamily="-84" charset="-128"/>
              </a:defRPr>
            </a:lvl1pPr>
            <a:lvl2pPr marL="742935" indent="-285744" defTabSz="931845" eaLnBrk="0" hangingPunct="0">
              <a:defRPr sz="2400">
                <a:solidFill>
                  <a:schemeClr val="tx1"/>
                </a:solidFill>
                <a:latin typeface="Tahoma" pitchFamily="34" charset="0"/>
                <a:ea typeface="ＭＳ Ｐゴシック" pitchFamily="-84" charset="-128"/>
              </a:defRPr>
            </a:lvl2pPr>
            <a:lvl3pPr marL="1142977" indent="-228595" defTabSz="931845" eaLnBrk="0" hangingPunct="0">
              <a:defRPr sz="2400">
                <a:solidFill>
                  <a:schemeClr val="tx1"/>
                </a:solidFill>
                <a:latin typeface="Tahoma" pitchFamily="34" charset="0"/>
                <a:ea typeface="ＭＳ Ｐゴシック" pitchFamily="-84" charset="-128"/>
              </a:defRPr>
            </a:lvl3pPr>
            <a:lvl4pPr marL="1600168" indent="-228595" defTabSz="931845" eaLnBrk="0" hangingPunct="0">
              <a:defRPr sz="2400">
                <a:solidFill>
                  <a:schemeClr val="tx1"/>
                </a:solidFill>
                <a:latin typeface="Tahoma" pitchFamily="34" charset="0"/>
                <a:ea typeface="ＭＳ Ｐゴシック" pitchFamily="-84" charset="-128"/>
              </a:defRPr>
            </a:lvl4pPr>
            <a:lvl5pPr marL="2057359" indent="-228595" defTabSz="931845" eaLnBrk="0" hangingPunct="0">
              <a:defRPr sz="2400">
                <a:solidFill>
                  <a:schemeClr val="tx1"/>
                </a:solidFill>
                <a:latin typeface="Tahoma" pitchFamily="34" charset="0"/>
                <a:ea typeface="ＭＳ Ｐゴシック" pitchFamily="-84" charset="-128"/>
              </a:defRPr>
            </a:lvl5pPr>
            <a:lvl6pPr marL="2514550"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740"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8932"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122" indent="-228595" defTabSz="931845"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FCE67BF9-4844-49BB-9119-0738520CA05A}" type="slidenum">
              <a:rPr lang="en-US" altLang="en-US" sz="1200">
                <a:latin typeface="Times New Roman" pitchFamily="18" charset="0"/>
              </a:rPr>
              <a:pPr/>
              <a:t>4</a:t>
            </a:fld>
            <a:endParaRPr lang="en-US" altLang="en-US" sz="1200">
              <a:latin typeface="Times New Roman" pitchFamily="18" charset="0"/>
            </a:endParaRPr>
          </a:p>
        </p:txBody>
      </p:sp>
      <p:sp>
        <p:nvSpPr>
          <p:cNvPr id="38914" name="Rectangle 2"/>
          <p:cNvSpPr>
            <a:spLocks noGrp="1" noRot="1" noChangeAspect="1" noChangeArrowheads="1" noTextEdit="1"/>
          </p:cNvSpPr>
          <p:nvPr>
            <p:ph type="sldImg"/>
          </p:nvPr>
        </p:nvSpPr>
        <p:spPr>
          <a:xfrm>
            <a:off x="1120775" y="698500"/>
            <a:ext cx="4645025" cy="3484563"/>
          </a:xfrm>
          <a:ln/>
        </p:spPr>
      </p:sp>
      <p:sp>
        <p:nvSpPr>
          <p:cNvPr id="38915" name="Rectangle 3"/>
          <p:cNvSpPr>
            <a:spLocks noGrp="1" noChangeArrowheads="1"/>
          </p:cNvSpPr>
          <p:nvPr>
            <p:ph type="body" idx="1"/>
          </p:nvPr>
        </p:nvSpPr>
        <p:spPr>
          <a:xfrm>
            <a:off x="917575" y="4414839"/>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6" tIns="45372" rIns="90746" bIns="45372"/>
          <a:lstStyle/>
          <a:p>
            <a:endParaRPr lang="en-US" altLang="en-US" smtClean="0">
              <a:ea typeface="ＭＳ Ｐゴシック" pitchFamily="-84" charset="-128"/>
            </a:endParaRPr>
          </a:p>
        </p:txBody>
      </p:sp>
    </p:spTree>
    <p:extLst>
      <p:ext uri="{BB962C8B-B14F-4D97-AF65-F5344CB8AC3E}">
        <p14:creationId xmlns:p14="http://schemas.microsoft.com/office/powerpoint/2010/main" val="168759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A7FE1D84-3D4A-4E8F-906E-638A9D5C3F5A}" type="slidenum">
              <a:rPr lang="en-US" altLang="en-US" sz="1200">
                <a:latin typeface="Times New Roman" pitchFamily="18" charset="0"/>
              </a:rPr>
              <a:pPr/>
              <a:t>5</a:t>
            </a:fld>
            <a:endParaRPr lang="en-US" altLang="en-US" sz="1200">
              <a:latin typeface="Times New Roman" pitchFamily="18" charset="0"/>
            </a:endParaRPr>
          </a:p>
        </p:txBody>
      </p:sp>
      <p:sp>
        <p:nvSpPr>
          <p:cNvPr id="43010" name="Rectangle 2"/>
          <p:cNvSpPr>
            <a:spLocks noGrp="1" noRot="1" noChangeAspect="1" noChangeArrowheads="1" noTextEdit="1"/>
          </p:cNvSpPr>
          <p:nvPr>
            <p:ph type="sldImg"/>
          </p:nvPr>
        </p:nvSpPr>
        <p:spPr>
          <a:xfrm>
            <a:off x="1081088" y="677863"/>
            <a:ext cx="4719637" cy="3541712"/>
          </a:xfrm>
          <a:ln/>
        </p:spPr>
      </p:sp>
      <p:sp>
        <p:nvSpPr>
          <p:cNvPr id="43011" name="Rectangle 3"/>
          <p:cNvSpPr>
            <a:spLocks noGrp="1" noChangeArrowheads="1"/>
          </p:cNvSpPr>
          <p:nvPr>
            <p:ph type="body" idx="1"/>
          </p:nvPr>
        </p:nvSpPr>
        <p:spPr>
          <a:xfrm>
            <a:off x="908050" y="4446588"/>
            <a:ext cx="5065713"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dirty="0" smtClean="0">
              <a:ea typeface="ＭＳ Ｐゴシック" pitchFamily="-84" charset="-128"/>
            </a:endParaRPr>
          </a:p>
        </p:txBody>
      </p:sp>
    </p:spTree>
    <p:extLst>
      <p:ext uri="{BB962C8B-B14F-4D97-AF65-F5344CB8AC3E}">
        <p14:creationId xmlns:p14="http://schemas.microsoft.com/office/powerpoint/2010/main" val="1628656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68814859-CA2E-48FD-B9D4-624FCE12ED0B}" type="slidenum">
              <a:rPr lang="en-US" altLang="en-US" sz="1200">
                <a:latin typeface="Times New Roman" pitchFamily="18" charset="0"/>
              </a:rPr>
              <a:pPr/>
              <a:t>6</a:t>
            </a:fld>
            <a:endParaRPr lang="en-US" altLang="en-US" sz="1200">
              <a:latin typeface="Times New Roman" pitchFamily="18" charset="0"/>
            </a:endParaRPr>
          </a:p>
        </p:txBody>
      </p:sp>
      <p:sp>
        <p:nvSpPr>
          <p:cNvPr id="45058" name="Rectangle 2"/>
          <p:cNvSpPr>
            <a:spLocks noGrp="1" noRot="1" noChangeAspect="1" noChangeArrowheads="1" noTextEdit="1"/>
          </p:cNvSpPr>
          <p:nvPr>
            <p:ph type="sldImg"/>
          </p:nvPr>
        </p:nvSpPr>
        <p:spPr>
          <a:xfrm>
            <a:off x="1081088" y="677863"/>
            <a:ext cx="4719637" cy="3541712"/>
          </a:xfrm>
          <a:ln/>
        </p:spPr>
      </p:sp>
      <p:sp>
        <p:nvSpPr>
          <p:cNvPr id="45059" name="Rectangle 3"/>
          <p:cNvSpPr>
            <a:spLocks noGrp="1" noChangeArrowheads="1"/>
          </p:cNvSpPr>
          <p:nvPr>
            <p:ph type="body" idx="1"/>
          </p:nvPr>
        </p:nvSpPr>
        <p:spPr>
          <a:xfrm>
            <a:off x="908050" y="4446588"/>
            <a:ext cx="5065713"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smtClean="0">
              <a:ea typeface="ＭＳ Ｐゴシック" pitchFamily="-84" charset="-128"/>
            </a:endParaRPr>
          </a:p>
        </p:txBody>
      </p:sp>
    </p:spTree>
    <p:extLst>
      <p:ext uri="{BB962C8B-B14F-4D97-AF65-F5344CB8AC3E}">
        <p14:creationId xmlns:p14="http://schemas.microsoft.com/office/powerpoint/2010/main" val="100276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938C795F-6F8E-4745-9F8B-744E7F268868}" type="slidenum">
              <a:rPr lang="en-US" altLang="en-US" sz="1200">
                <a:latin typeface="Times New Roman" pitchFamily="18" charset="0"/>
              </a:rPr>
              <a:pPr/>
              <a:t>7</a:t>
            </a:fld>
            <a:endParaRPr lang="en-US" altLang="en-US" sz="1200">
              <a:latin typeface="Times New Roman" pitchFamily="18"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84" charset="-128"/>
            </a:endParaRPr>
          </a:p>
        </p:txBody>
      </p:sp>
    </p:spTree>
    <p:extLst>
      <p:ext uri="{BB962C8B-B14F-4D97-AF65-F5344CB8AC3E}">
        <p14:creationId xmlns:p14="http://schemas.microsoft.com/office/powerpoint/2010/main" val="658099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B25B6B56-CDA0-4DFD-AFAB-5A19A1D239F8}" type="slidenum">
              <a:rPr lang="en-US" altLang="en-US" sz="1200">
                <a:latin typeface="Times New Roman" pitchFamily="18" charset="0"/>
              </a:rPr>
              <a:pPr/>
              <a:t>8</a:t>
            </a:fld>
            <a:endParaRPr lang="en-US" altLang="en-US" sz="1200">
              <a:latin typeface="Times New Roman" pitchFamily="18" charset="0"/>
            </a:endParaRPr>
          </a:p>
        </p:txBody>
      </p:sp>
      <p:sp>
        <p:nvSpPr>
          <p:cNvPr id="49154" name="Rectangle 2"/>
          <p:cNvSpPr>
            <a:spLocks noGrp="1" noRot="1" noChangeAspect="1" noChangeArrowheads="1" noTextEdit="1"/>
          </p:cNvSpPr>
          <p:nvPr>
            <p:ph type="sldImg"/>
          </p:nvPr>
        </p:nvSpPr>
        <p:spPr>
          <a:xfrm>
            <a:off x="1081088" y="677863"/>
            <a:ext cx="4719637" cy="3541712"/>
          </a:xfrm>
          <a:ln/>
        </p:spPr>
      </p:sp>
      <p:sp>
        <p:nvSpPr>
          <p:cNvPr id="49155" name="Rectangle 3"/>
          <p:cNvSpPr>
            <a:spLocks noGrp="1" noChangeArrowheads="1"/>
          </p:cNvSpPr>
          <p:nvPr>
            <p:ph type="body" idx="1"/>
          </p:nvPr>
        </p:nvSpPr>
        <p:spPr>
          <a:xfrm>
            <a:off x="908050" y="4446588"/>
            <a:ext cx="5065713"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smtClean="0">
              <a:ea typeface="ＭＳ Ｐゴシック" pitchFamily="-84" charset="-128"/>
            </a:endParaRPr>
          </a:p>
        </p:txBody>
      </p:sp>
    </p:spTree>
    <p:extLst>
      <p:ext uri="{BB962C8B-B14F-4D97-AF65-F5344CB8AC3E}">
        <p14:creationId xmlns:p14="http://schemas.microsoft.com/office/powerpoint/2010/main" val="1136674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ea typeface="ＭＳ Ｐゴシック" pitchFamily="-84" charset="-128"/>
              </a:defRPr>
            </a:lvl1pPr>
            <a:lvl2pPr marL="742950" indent="-285750" defTabSz="931863" eaLnBrk="0" hangingPunct="0">
              <a:defRPr sz="2400">
                <a:solidFill>
                  <a:schemeClr val="tx1"/>
                </a:solidFill>
                <a:latin typeface="Tahoma" pitchFamily="34" charset="0"/>
                <a:ea typeface="ＭＳ Ｐゴシック" pitchFamily="-84" charset="-128"/>
              </a:defRPr>
            </a:lvl2pPr>
            <a:lvl3pPr marL="1143000" indent="-228600" defTabSz="931863" eaLnBrk="0" hangingPunct="0">
              <a:defRPr sz="2400">
                <a:solidFill>
                  <a:schemeClr val="tx1"/>
                </a:solidFill>
                <a:latin typeface="Tahoma" pitchFamily="34" charset="0"/>
                <a:ea typeface="ＭＳ Ｐゴシック" pitchFamily="-84" charset="-128"/>
              </a:defRPr>
            </a:lvl3pPr>
            <a:lvl4pPr marL="1600200" indent="-228600" defTabSz="931863" eaLnBrk="0" hangingPunct="0">
              <a:defRPr sz="2400">
                <a:solidFill>
                  <a:schemeClr val="tx1"/>
                </a:solidFill>
                <a:latin typeface="Tahoma" pitchFamily="34" charset="0"/>
                <a:ea typeface="ＭＳ Ｐゴシック" pitchFamily="-84" charset="-128"/>
              </a:defRPr>
            </a:lvl4pPr>
            <a:lvl5pPr marL="2057400" indent="-228600" defTabSz="931863" eaLnBrk="0" hangingPunct="0">
              <a:defRPr sz="2400">
                <a:solidFill>
                  <a:schemeClr val="tx1"/>
                </a:solidFill>
                <a:latin typeface="Tahoma" pitchFamily="34" charset="0"/>
                <a:ea typeface="ＭＳ Ｐゴシック" pitchFamily="-84" charset="-128"/>
              </a:defRPr>
            </a:lvl5pPr>
            <a:lvl6pPr marL="25146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defTabSz="931863"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39159381-0490-4C4B-ADF4-5A05E9D9C87B}" type="slidenum">
              <a:rPr lang="en-US" altLang="en-US" sz="1200">
                <a:latin typeface="Times New Roman" pitchFamily="18" charset="0"/>
              </a:rPr>
              <a:pPr/>
              <a:t>9</a:t>
            </a:fld>
            <a:endParaRPr lang="en-US" altLang="en-US" sz="1200">
              <a:latin typeface="Times New Roman" pitchFamily="18"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84" charset="-128"/>
            </a:endParaRPr>
          </a:p>
        </p:txBody>
      </p:sp>
    </p:spTree>
    <p:extLst>
      <p:ext uri="{BB962C8B-B14F-4D97-AF65-F5344CB8AC3E}">
        <p14:creationId xmlns:p14="http://schemas.microsoft.com/office/powerpoint/2010/main" val="6707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endParaRPr lang="en-US" alt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dirty="0"/>
              <a:t>Click to edit Master subtitle style</a:t>
            </a:r>
          </a:p>
        </p:txBody>
      </p:sp>
    </p:spTree>
    <p:extLst>
      <p:ext uri="{BB962C8B-B14F-4D97-AF65-F5344CB8AC3E}">
        <p14:creationId xmlns:p14="http://schemas.microsoft.com/office/powerpoint/2010/main" val="3424134423"/>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fld id="{EFBBD87C-F9F6-4A52-B935-93669E5DAD78}" type="slidenum">
              <a:rPr lang="en-US" altLang="en-US"/>
              <a:pPr/>
              <a:t>‹#›</a:t>
            </a:fld>
            <a:endParaRPr lang="en-US" altLang="en-US"/>
          </a:p>
        </p:txBody>
      </p:sp>
    </p:spTree>
    <p:extLst>
      <p:ext uri="{BB962C8B-B14F-4D97-AF65-F5344CB8AC3E}">
        <p14:creationId xmlns:p14="http://schemas.microsoft.com/office/powerpoint/2010/main" val="2919234480"/>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21907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04800"/>
            <a:ext cx="64198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fld id="{38BAABA6-44CC-4437-A4C7-C95A0F31ACD5}" type="slidenum">
              <a:rPr lang="en-US" altLang="en-US"/>
              <a:pPr/>
              <a:t>‹#›</a:t>
            </a:fld>
            <a:endParaRPr lang="en-US" altLang="en-US"/>
          </a:p>
        </p:txBody>
      </p:sp>
    </p:spTree>
    <p:extLst>
      <p:ext uri="{BB962C8B-B14F-4D97-AF65-F5344CB8AC3E}">
        <p14:creationId xmlns:p14="http://schemas.microsoft.com/office/powerpoint/2010/main" val="3117153575"/>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954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295400"/>
            <a:ext cx="411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3962400"/>
            <a:ext cx="411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fld id="{C2D10C50-6C30-49B6-B6CF-5DF15085EEBA}" type="slidenum">
              <a:rPr lang="en-US" altLang="en-US"/>
              <a:pPr/>
              <a:t>‹#›</a:t>
            </a:fld>
            <a:endParaRPr lang="en-US" altLang="en-US"/>
          </a:p>
        </p:txBody>
      </p:sp>
    </p:spTree>
    <p:extLst>
      <p:ext uri="{BB962C8B-B14F-4D97-AF65-F5344CB8AC3E}">
        <p14:creationId xmlns:p14="http://schemas.microsoft.com/office/powerpoint/2010/main" val="2008971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954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954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fld id="{AE297699-FC7A-4424-88C0-4BB61315C08E}" type="slidenum">
              <a:rPr lang="en-US" altLang="en-US"/>
              <a:pPr/>
              <a:t>‹#›</a:t>
            </a:fld>
            <a:endParaRPr lang="en-US" altLang="en-US"/>
          </a:p>
        </p:txBody>
      </p:sp>
    </p:spTree>
    <p:extLst>
      <p:ext uri="{BB962C8B-B14F-4D97-AF65-F5344CB8AC3E}">
        <p14:creationId xmlns:p14="http://schemas.microsoft.com/office/powerpoint/2010/main" val="895297278"/>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954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572000" y="1295400"/>
            <a:ext cx="4114800" cy="5181600"/>
          </a:xfrm>
        </p:spPr>
        <p:txBody>
          <a:bodyPr/>
          <a:lstStyle/>
          <a:p>
            <a:pPr lvl="0"/>
            <a:endParaRPr lang="en-US" noProof="0" smtClean="0"/>
          </a:p>
        </p:txBody>
      </p:sp>
      <p:sp>
        <p:nvSpPr>
          <p:cNvPr id="5" name="Rectangle 2061"/>
          <p:cNvSpPr>
            <a:spLocks noGrp="1" noChangeArrowheads="1"/>
          </p:cNvSpPr>
          <p:nvPr>
            <p:ph type="sldNum" sz="quarter" idx="10"/>
          </p:nvPr>
        </p:nvSpPr>
        <p:spPr>
          <a:ln/>
        </p:spPr>
        <p:txBody>
          <a:bodyPr/>
          <a:lstStyle>
            <a:lvl1pPr>
              <a:defRPr/>
            </a:lvl1pPr>
          </a:lstStyle>
          <a:p>
            <a:fld id="{12EA7A3E-9822-4B71-9471-5CFC8FC928D7}" type="slidenum">
              <a:rPr lang="en-US" altLang="en-US"/>
              <a:pPr/>
              <a:t>‹#›</a:t>
            </a:fld>
            <a:endParaRPr lang="en-US" altLang="en-US"/>
          </a:p>
        </p:txBody>
      </p:sp>
    </p:spTree>
    <p:extLst>
      <p:ext uri="{BB962C8B-B14F-4D97-AF65-F5344CB8AC3E}">
        <p14:creationId xmlns:p14="http://schemas.microsoft.com/office/powerpoint/2010/main" val="2374886504"/>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2400" y="304800"/>
            <a:ext cx="8763000" cy="609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1295400"/>
            <a:ext cx="411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295400"/>
            <a:ext cx="411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04800" y="3962400"/>
            <a:ext cx="411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572000" y="3962400"/>
            <a:ext cx="411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61"/>
          <p:cNvSpPr>
            <a:spLocks noGrp="1" noChangeArrowheads="1"/>
          </p:cNvSpPr>
          <p:nvPr>
            <p:ph type="sldNum" sz="quarter" idx="10"/>
          </p:nvPr>
        </p:nvSpPr>
        <p:spPr>
          <a:ln/>
        </p:spPr>
        <p:txBody>
          <a:bodyPr/>
          <a:lstStyle>
            <a:lvl1pPr>
              <a:defRPr/>
            </a:lvl1pPr>
          </a:lstStyle>
          <a:p>
            <a:fld id="{F1AB1A81-1298-49BF-AE4B-D969238B80EB}" type="slidenum">
              <a:rPr lang="en-US" altLang="en-US"/>
              <a:pPr/>
              <a:t>‹#›</a:t>
            </a:fld>
            <a:endParaRPr lang="en-US" altLang="en-US"/>
          </a:p>
        </p:txBody>
      </p:sp>
    </p:spTree>
    <p:extLst>
      <p:ext uri="{BB962C8B-B14F-4D97-AF65-F5344CB8AC3E}">
        <p14:creationId xmlns:p14="http://schemas.microsoft.com/office/powerpoint/2010/main" val="1028405095"/>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096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2061"/>
          <p:cNvSpPr>
            <a:spLocks noGrp="1" noChangeArrowheads="1"/>
          </p:cNvSpPr>
          <p:nvPr>
            <p:ph type="sldNum" sz="quarter" idx="10"/>
          </p:nvPr>
        </p:nvSpPr>
        <p:spPr>
          <a:xfrm>
            <a:off x="8229600" y="6477000"/>
            <a:ext cx="914400" cy="381000"/>
          </a:xfrm>
        </p:spPr>
        <p:txBody>
          <a:bodyPr/>
          <a:lstStyle>
            <a:lvl1pPr>
              <a:defRPr>
                <a:latin typeface="Calibri" pitchFamily="34" charset="0"/>
              </a:defRPr>
            </a:lvl1pPr>
          </a:lstStyle>
          <a:p>
            <a:fld id="{4D1A2696-8397-460F-8564-F61E1282B11A}" type="slidenum">
              <a:rPr lang="en-US" altLang="en-US"/>
              <a:pPr/>
              <a:t>‹#›</a:t>
            </a:fld>
            <a:endParaRPr lang="en-US" altLang="en-US"/>
          </a:p>
        </p:txBody>
      </p:sp>
    </p:spTree>
    <p:extLst>
      <p:ext uri="{BB962C8B-B14F-4D97-AF65-F5344CB8AC3E}">
        <p14:creationId xmlns:p14="http://schemas.microsoft.com/office/powerpoint/2010/main" val="1996655834"/>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61"/>
          <p:cNvSpPr>
            <a:spLocks noGrp="1" noChangeArrowheads="1"/>
          </p:cNvSpPr>
          <p:nvPr>
            <p:ph type="sldNum" sz="quarter" idx="10"/>
          </p:nvPr>
        </p:nvSpPr>
        <p:spPr>
          <a:ln/>
        </p:spPr>
        <p:txBody>
          <a:bodyPr/>
          <a:lstStyle>
            <a:lvl1pPr>
              <a:defRPr/>
            </a:lvl1pPr>
          </a:lstStyle>
          <a:p>
            <a:fld id="{88AC628D-114F-4C88-A26A-8BBFBB19EDC5}" type="slidenum">
              <a:rPr lang="en-US" altLang="en-US"/>
              <a:pPr/>
              <a:t>‹#›</a:t>
            </a:fld>
            <a:endParaRPr lang="en-US" altLang="en-US"/>
          </a:p>
        </p:txBody>
      </p:sp>
    </p:spTree>
    <p:extLst>
      <p:ext uri="{BB962C8B-B14F-4D97-AF65-F5344CB8AC3E}">
        <p14:creationId xmlns:p14="http://schemas.microsoft.com/office/powerpoint/2010/main" val="393937432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954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954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fld id="{5A7360B6-43D8-47C2-AA7A-F440C9030AFA}" type="slidenum">
              <a:rPr lang="en-US" altLang="en-US"/>
              <a:pPr/>
              <a:t>‹#›</a:t>
            </a:fld>
            <a:endParaRPr lang="en-US" altLang="en-US"/>
          </a:p>
        </p:txBody>
      </p:sp>
    </p:spTree>
    <p:extLst>
      <p:ext uri="{BB962C8B-B14F-4D97-AF65-F5344CB8AC3E}">
        <p14:creationId xmlns:p14="http://schemas.microsoft.com/office/powerpoint/2010/main" val="2172588832"/>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61"/>
          <p:cNvSpPr>
            <a:spLocks noGrp="1" noChangeArrowheads="1"/>
          </p:cNvSpPr>
          <p:nvPr>
            <p:ph type="sldNum" sz="quarter" idx="10"/>
          </p:nvPr>
        </p:nvSpPr>
        <p:spPr>
          <a:ln/>
        </p:spPr>
        <p:txBody>
          <a:bodyPr/>
          <a:lstStyle>
            <a:lvl1pPr>
              <a:defRPr/>
            </a:lvl1pPr>
          </a:lstStyle>
          <a:p>
            <a:fld id="{AB6143DD-570C-4EAD-8CB3-8E87BB58F1ED}" type="slidenum">
              <a:rPr lang="en-US" altLang="en-US"/>
              <a:pPr/>
              <a:t>‹#›</a:t>
            </a:fld>
            <a:endParaRPr lang="en-US" altLang="en-US"/>
          </a:p>
        </p:txBody>
      </p:sp>
    </p:spTree>
    <p:extLst>
      <p:ext uri="{BB962C8B-B14F-4D97-AF65-F5344CB8AC3E}">
        <p14:creationId xmlns:p14="http://schemas.microsoft.com/office/powerpoint/2010/main" val="58255338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61"/>
          <p:cNvSpPr>
            <a:spLocks noGrp="1" noChangeArrowheads="1"/>
          </p:cNvSpPr>
          <p:nvPr>
            <p:ph type="sldNum" sz="quarter" idx="10"/>
          </p:nvPr>
        </p:nvSpPr>
        <p:spPr>
          <a:xfrm>
            <a:off x="8229600" y="6477000"/>
            <a:ext cx="914400" cy="381000"/>
          </a:xfrm>
        </p:spPr>
        <p:txBody>
          <a:bodyPr/>
          <a:lstStyle>
            <a:lvl1pPr>
              <a:defRPr>
                <a:latin typeface="Calibri" pitchFamily="34" charset="0"/>
              </a:defRPr>
            </a:lvl1pPr>
          </a:lstStyle>
          <a:p>
            <a:fld id="{FA2118A5-7BB8-4DA7-AB5D-4ED276592E00}" type="slidenum">
              <a:rPr lang="en-US" altLang="en-US"/>
              <a:pPr/>
              <a:t>‹#›</a:t>
            </a:fld>
            <a:endParaRPr lang="en-US" altLang="en-US"/>
          </a:p>
        </p:txBody>
      </p:sp>
    </p:spTree>
    <p:extLst>
      <p:ext uri="{BB962C8B-B14F-4D97-AF65-F5344CB8AC3E}">
        <p14:creationId xmlns:p14="http://schemas.microsoft.com/office/powerpoint/2010/main" val="3114256357"/>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61"/>
          <p:cNvSpPr>
            <a:spLocks noGrp="1" noChangeArrowheads="1"/>
          </p:cNvSpPr>
          <p:nvPr>
            <p:ph type="sldNum" sz="quarter" idx="10"/>
          </p:nvPr>
        </p:nvSpPr>
        <p:spPr>
          <a:ln/>
        </p:spPr>
        <p:txBody>
          <a:bodyPr/>
          <a:lstStyle>
            <a:lvl1pPr>
              <a:defRPr/>
            </a:lvl1pPr>
          </a:lstStyle>
          <a:p>
            <a:fld id="{E47BB389-0BF4-4005-8362-633981E3FE77}" type="slidenum">
              <a:rPr lang="en-US" altLang="en-US"/>
              <a:pPr/>
              <a:t>‹#›</a:t>
            </a:fld>
            <a:endParaRPr lang="en-US" altLang="en-US"/>
          </a:p>
        </p:txBody>
      </p:sp>
    </p:spTree>
    <p:extLst>
      <p:ext uri="{BB962C8B-B14F-4D97-AF65-F5344CB8AC3E}">
        <p14:creationId xmlns:p14="http://schemas.microsoft.com/office/powerpoint/2010/main" val="342533338"/>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61"/>
          <p:cNvSpPr>
            <a:spLocks noGrp="1" noChangeArrowheads="1"/>
          </p:cNvSpPr>
          <p:nvPr>
            <p:ph type="sldNum" sz="quarter" idx="10"/>
          </p:nvPr>
        </p:nvSpPr>
        <p:spPr>
          <a:ln/>
        </p:spPr>
        <p:txBody>
          <a:bodyPr/>
          <a:lstStyle>
            <a:lvl1pPr>
              <a:defRPr/>
            </a:lvl1pPr>
          </a:lstStyle>
          <a:p>
            <a:fld id="{7E256E22-AB6B-41B5-8618-50F4B5E7FAB6}" type="slidenum">
              <a:rPr lang="en-US" altLang="en-US"/>
              <a:pPr/>
              <a:t>‹#›</a:t>
            </a:fld>
            <a:endParaRPr lang="en-US" altLang="en-US"/>
          </a:p>
        </p:txBody>
      </p:sp>
    </p:spTree>
    <p:extLst>
      <p:ext uri="{BB962C8B-B14F-4D97-AF65-F5344CB8AC3E}">
        <p14:creationId xmlns:p14="http://schemas.microsoft.com/office/powerpoint/2010/main" val="3938847434"/>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61"/>
          <p:cNvSpPr>
            <a:spLocks noGrp="1" noChangeArrowheads="1"/>
          </p:cNvSpPr>
          <p:nvPr>
            <p:ph type="sldNum" sz="quarter" idx="10"/>
          </p:nvPr>
        </p:nvSpPr>
        <p:spPr>
          <a:ln/>
        </p:spPr>
        <p:txBody>
          <a:bodyPr/>
          <a:lstStyle>
            <a:lvl1pPr>
              <a:defRPr/>
            </a:lvl1pPr>
          </a:lstStyle>
          <a:p>
            <a:fld id="{F2E80CFE-C573-4E7E-83BC-20662BB4DACE}" type="slidenum">
              <a:rPr lang="en-US" altLang="en-US"/>
              <a:pPr/>
              <a:t>‹#›</a:t>
            </a:fld>
            <a:endParaRPr lang="en-US" altLang="en-US"/>
          </a:p>
        </p:txBody>
      </p:sp>
    </p:spTree>
    <p:extLst>
      <p:ext uri="{BB962C8B-B14F-4D97-AF65-F5344CB8AC3E}">
        <p14:creationId xmlns:p14="http://schemas.microsoft.com/office/powerpoint/2010/main" val="488258207"/>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p:cNvSpPr>
            <a:spLocks noChangeArrowheads="1"/>
          </p:cNvSpPr>
          <p:nvPr/>
        </p:nvSpPr>
        <p:spPr bwMode="gray">
          <a:xfrm>
            <a:off x="304800" y="1143000"/>
            <a:ext cx="8226425" cy="46038"/>
          </a:xfrm>
          <a:prstGeom prst="rect">
            <a:avLst/>
          </a:prstGeom>
          <a:gradFill rotWithShape="0">
            <a:gsLst>
              <a:gs pos="0">
                <a:srgbClr val="008080">
                  <a:alpha val="95000"/>
                </a:srgbClr>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algn="ctr" eaLnBrk="1" hangingPunct="1"/>
            <a:endParaRPr kumimoji="1" lang="en-US" altLang="en-US"/>
          </a:p>
        </p:txBody>
      </p:sp>
      <p:sp>
        <p:nvSpPr>
          <p:cNvPr id="1027" name="Rectangle 2057"/>
          <p:cNvSpPr>
            <a:spLocks noGrp="1" noChangeArrowheads="1"/>
          </p:cNvSpPr>
          <p:nvPr>
            <p:ph type="title"/>
          </p:nvPr>
        </p:nvSpPr>
        <p:spPr bwMode="auto">
          <a:xfrm>
            <a:off x="152400" y="3048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2058"/>
          <p:cNvSpPr>
            <a:spLocks noGrp="1" noChangeArrowheads="1"/>
          </p:cNvSpPr>
          <p:nvPr>
            <p:ph type="body" idx="1"/>
          </p:nvPr>
        </p:nvSpPr>
        <p:spPr bwMode="auto">
          <a:xfrm>
            <a:off x="304800" y="12954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C377B30-E995-4AD8-B1AA-6ABF7E73651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30" r:id="rId1"/>
    <p:sldLayoutId id="2147484031" r:id="rId2"/>
    <p:sldLayoutId id="2147484018" r:id="rId3"/>
    <p:sldLayoutId id="2147484019" r:id="rId4"/>
    <p:sldLayoutId id="2147484020" r:id="rId5"/>
    <p:sldLayoutId id="2147484032"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ＭＳ Ｐゴシック" charset="0"/>
          <a:cs typeface="+mj-cs"/>
        </a:defRPr>
      </a:lvl1pPr>
      <a:lvl2pPr algn="ctr" rtl="0" eaLnBrk="0" fontAlgn="base" hangingPunct="0">
        <a:spcBef>
          <a:spcPct val="0"/>
        </a:spcBef>
        <a:spcAft>
          <a:spcPct val="0"/>
        </a:spcAft>
        <a:defRPr sz="3600" b="1">
          <a:solidFill>
            <a:schemeClr val="tx2"/>
          </a:solidFill>
          <a:latin typeface="Berlin Sans FB Demi" pitchFamily="34" charset="0"/>
          <a:ea typeface="ＭＳ Ｐゴシック" charset="0"/>
        </a:defRPr>
      </a:lvl2pPr>
      <a:lvl3pPr algn="ctr" rtl="0" eaLnBrk="0" fontAlgn="base" hangingPunct="0">
        <a:spcBef>
          <a:spcPct val="0"/>
        </a:spcBef>
        <a:spcAft>
          <a:spcPct val="0"/>
        </a:spcAft>
        <a:defRPr sz="3600" b="1">
          <a:solidFill>
            <a:schemeClr val="tx2"/>
          </a:solidFill>
          <a:latin typeface="Berlin Sans FB Demi" pitchFamily="34" charset="0"/>
          <a:ea typeface="ＭＳ Ｐゴシック" charset="0"/>
        </a:defRPr>
      </a:lvl3pPr>
      <a:lvl4pPr algn="ctr" rtl="0" eaLnBrk="0" fontAlgn="base" hangingPunct="0">
        <a:spcBef>
          <a:spcPct val="0"/>
        </a:spcBef>
        <a:spcAft>
          <a:spcPct val="0"/>
        </a:spcAft>
        <a:defRPr sz="3600" b="1">
          <a:solidFill>
            <a:schemeClr val="tx2"/>
          </a:solidFill>
          <a:latin typeface="Berlin Sans FB Demi" pitchFamily="34" charset="0"/>
          <a:ea typeface="ＭＳ Ｐゴシック" charset="0"/>
        </a:defRPr>
      </a:lvl4pPr>
      <a:lvl5pPr algn="ctr" rtl="0" eaLnBrk="0" fontAlgn="base" hangingPunct="0">
        <a:spcBef>
          <a:spcPct val="0"/>
        </a:spcBef>
        <a:spcAft>
          <a:spcPct val="0"/>
        </a:spcAft>
        <a:defRPr sz="3600" b="1">
          <a:solidFill>
            <a:schemeClr val="tx2"/>
          </a:solidFill>
          <a:latin typeface="Berlin Sans FB Demi" pitchFamily="34" charset="0"/>
          <a:ea typeface="ＭＳ Ｐゴシック" charset="0"/>
        </a:defRPr>
      </a:lvl5pPr>
      <a:lvl6pPr marL="457200" algn="ctr" rtl="0" fontAlgn="base">
        <a:spcBef>
          <a:spcPct val="0"/>
        </a:spcBef>
        <a:spcAft>
          <a:spcPct val="0"/>
        </a:spcAft>
        <a:defRPr sz="3600" b="1">
          <a:solidFill>
            <a:schemeClr val="tx2"/>
          </a:solidFill>
          <a:latin typeface="Berlin Sans FB Demi" pitchFamily="34" charset="0"/>
        </a:defRPr>
      </a:lvl6pPr>
      <a:lvl7pPr marL="914400" algn="ctr" rtl="0" fontAlgn="base">
        <a:spcBef>
          <a:spcPct val="0"/>
        </a:spcBef>
        <a:spcAft>
          <a:spcPct val="0"/>
        </a:spcAft>
        <a:defRPr sz="3600" b="1">
          <a:solidFill>
            <a:schemeClr val="tx2"/>
          </a:solidFill>
          <a:latin typeface="Berlin Sans FB Demi" pitchFamily="34" charset="0"/>
        </a:defRPr>
      </a:lvl7pPr>
      <a:lvl8pPr marL="1371600" algn="ctr" rtl="0" fontAlgn="base">
        <a:spcBef>
          <a:spcPct val="0"/>
        </a:spcBef>
        <a:spcAft>
          <a:spcPct val="0"/>
        </a:spcAft>
        <a:defRPr sz="3600" b="1">
          <a:solidFill>
            <a:schemeClr val="tx2"/>
          </a:solidFill>
          <a:latin typeface="Berlin Sans FB Demi" pitchFamily="34" charset="0"/>
        </a:defRPr>
      </a:lvl8pPr>
      <a:lvl9pPr marL="1828800" algn="ctr" rtl="0" fontAlgn="base">
        <a:spcBef>
          <a:spcPct val="0"/>
        </a:spcBef>
        <a:spcAft>
          <a:spcPct val="0"/>
        </a:spcAft>
        <a:defRPr sz="3600" b="1">
          <a:solidFill>
            <a:schemeClr val="tx2"/>
          </a:solidFill>
          <a:latin typeface="Berlin Sans FB Demi"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16.emf"/><Relationship Id="rId1" Type="http://schemas.openxmlformats.org/officeDocument/2006/relationships/vmlDrawing" Target="../drawings/vmlDrawing3.vml"/><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Microsoft_Excel_97_-_2004_Worksheet1.xls"/><Relationship Id="rId5" Type="http://schemas.openxmlformats.org/officeDocument/2006/relationships/image" Target="../media/image18.emf"/><Relationship Id="rId6" Type="http://schemas.openxmlformats.org/officeDocument/2006/relationships/oleObject" Target="../embeddings/Microsoft_Excel_97_-_2004_Worksheet2.xls"/><Relationship Id="rId7" Type="http://schemas.openxmlformats.org/officeDocument/2006/relationships/image" Target="../media/image19.emf"/><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8.bin"/><Relationship Id="rId5" Type="http://schemas.openxmlformats.org/officeDocument/2006/relationships/image" Target="../media/image20.w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9.bin"/><Relationship Id="rId5" Type="http://schemas.openxmlformats.org/officeDocument/2006/relationships/image" Target="../media/image21.wmf"/><Relationship Id="rId1" Type="http://schemas.openxmlformats.org/officeDocument/2006/relationships/vmlDrawing" Target="../drawings/vmlDrawing6.vml"/><Relationship Id="rId2"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wmf"/><Relationship Id="rId4" Type="http://schemas.openxmlformats.org/officeDocument/2006/relationships/image" Target="../media/image24.w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0.bin"/><Relationship Id="rId5" Type="http://schemas.openxmlformats.org/officeDocument/2006/relationships/image" Target="../media/image28.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1.bin"/><Relationship Id="rId5" Type="http://schemas.openxmlformats.org/officeDocument/2006/relationships/image" Target="../media/image29.wmf"/><Relationship Id="rId6" Type="http://schemas.openxmlformats.org/officeDocument/2006/relationships/oleObject" Target="../embeddings/oleObject12.bin"/><Relationship Id="rId7" Type="http://schemas.openxmlformats.org/officeDocument/2006/relationships/image" Target="../media/image30.wmf"/><Relationship Id="rId8" Type="http://schemas.openxmlformats.org/officeDocument/2006/relationships/oleObject" Target="../embeddings/oleObject13.bin"/><Relationship Id="rId9" Type="http://schemas.openxmlformats.org/officeDocument/2006/relationships/image" Target="../media/image31.wmf"/><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4.bin"/><Relationship Id="rId5" Type="http://schemas.openxmlformats.org/officeDocument/2006/relationships/image" Target="../media/image32.wmf"/><Relationship Id="rId6" Type="http://schemas.openxmlformats.org/officeDocument/2006/relationships/oleObject" Target="../embeddings/oleObject15.bin"/><Relationship Id="rId7" Type="http://schemas.openxmlformats.org/officeDocument/2006/relationships/image" Target="../media/image33.wmf"/><Relationship Id="rId8" Type="http://schemas.openxmlformats.org/officeDocument/2006/relationships/oleObject" Target="../embeddings/oleObject16.bin"/><Relationship Id="rId9" Type="http://schemas.openxmlformats.org/officeDocument/2006/relationships/image" Target="../media/image34.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4.wmf"/><Relationship Id="rId12"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13.xml"/><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oleObject" Target="../embeddings/oleObject3.bin"/><Relationship Id="rId9" Type="http://schemas.openxmlformats.org/officeDocument/2006/relationships/image" Target="../media/image3.wmf"/><Relationship Id="rId10"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5.bin"/><Relationship Id="rId5" Type="http://schemas.openxmlformats.org/officeDocument/2006/relationships/image" Target="../media/image9.wmf"/><Relationship Id="rId6" Type="http://schemas.openxmlformats.org/officeDocument/2006/relationships/oleObject" Target="../embeddings/oleObject6.bin"/><Relationship Id="rId7"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Understanding Basic Characteristics of Data</a:t>
            </a:r>
            <a:endParaRPr lang="en-US" sz="4800" dirty="0"/>
          </a:p>
        </p:txBody>
      </p:sp>
      <p:sp>
        <p:nvSpPr>
          <p:cNvPr id="3" name="Subtitle 2"/>
          <p:cNvSpPr>
            <a:spLocks noGrp="1"/>
          </p:cNvSpPr>
          <p:nvPr>
            <p:ph type="subTitle" idx="1"/>
          </p:nvPr>
        </p:nvSpPr>
        <p:spPr>
          <a:xfrm>
            <a:off x="533400" y="6019800"/>
            <a:ext cx="8153400" cy="304800"/>
          </a:xfrm>
        </p:spPr>
        <p:txBody>
          <a:bodyPr/>
          <a:lstStyle/>
          <a:p>
            <a:r>
              <a:rPr lang="en-US" sz="1200" dirty="0" smtClean="0"/>
              <a:t>Based in part on: </a:t>
            </a:r>
            <a:r>
              <a:rPr lang="en-US" sz="1200" b="1" i="1" dirty="0" smtClean="0"/>
              <a:t>Data </a:t>
            </a:r>
            <a:r>
              <a:rPr lang="en-US" sz="1200" b="1" i="1" dirty="0"/>
              <a:t>Mining: Concepts and Techniques, Third </a:t>
            </a:r>
            <a:r>
              <a:rPr lang="en-US" sz="1200" b="1" i="1" dirty="0" smtClean="0"/>
              <a:t>Edition</a:t>
            </a:r>
            <a:r>
              <a:rPr lang="en-US" sz="1200" dirty="0" smtClean="0"/>
              <a:t>, by </a:t>
            </a:r>
            <a:r>
              <a:rPr lang="en-US" sz="1200" dirty="0"/>
              <a:t>Han, Kamber, </a:t>
            </a:r>
            <a:r>
              <a:rPr lang="en-US" sz="1200" dirty="0" smtClean="0"/>
              <a:t>&amp; Pei </a:t>
            </a:r>
            <a:endParaRPr lang="en-US" sz="1200" dirty="0"/>
          </a:p>
        </p:txBody>
      </p:sp>
    </p:spTree>
    <p:extLst>
      <p:ext uri="{BB962C8B-B14F-4D97-AF65-F5344CB8AC3E}">
        <p14:creationId xmlns:p14="http://schemas.microsoft.com/office/powerpoint/2010/main" val="3052508950"/>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D937F4D5-12F3-4A3B-BC6A-91CF0572795D}" type="slidenum">
              <a:rPr lang="en-US" altLang="en-US" sz="1200"/>
              <a:pPr eaLnBrk="1" hangingPunct="1"/>
              <a:t>10</a:t>
            </a:fld>
            <a:endParaRPr lang="en-US" altLang="en-US" sz="1200"/>
          </a:p>
        </p:txBody>
      </p:sp>
      <p:sp>
        <p:nvSpPr>
          <p:cNvPr id="56322" name="Rectangle 2"/>
          <p:cNvSpPr>
            <a:spLocks noGrp="1" noChangeArrowheads="1"/>
          </p:cNvSpPr>
          <p:nvPr>
            <p:ph type="title"/>
          </p:nvPr>
        </p:nvSpPr>
        <p:spPr>
          <a:xfrm>
            <a:off x="0" y="228600"/>
            <a:ext cx="9144000" cy="762000"/>
          </a:xfrm>
        </p:spPr>
        <p:txBody>
          <a:bodyPr/>
          <a:lstStyle/>
          <a:p>
            <a:pPr eaLnBrk="1" hangingPunct="1"/>
            <a:r>
              <a:rPr lang="en-US" altLang="en-US" sz="3200" smtClean="0">
                <a:solidFill>
                  <a:srgbClr val="170981"/>
                </a:solidFill>
                <a:ea typeface="ＭＳ Ｐゴシック" pitchFamily="-84" charset="-128"/>
              </a:rPr>
              <a:t>Graphic Displays of Basic Statistical Descriptions</a:t>
            </a:r>
          </a:p>
        </p:txBody>
      </p:sp>
      <p:sp>
        <p:nvSpPr>
          <p:cNvPr id="56323" name="Rectangle 3"/>
          <p:cNvSpPr>
            <a:spLocks noGrp="1" noChangeArrowheads="1"/>
          </p:cNvSpPr>
          <p:nvPr>
            <p:ph type="body" idx="1"/>
          </p:nvPr>
        </p:nvSpPr>
        <p:spPr/>
        <p:txBody>
          <a:bodyPr/>
          <a:lstStyle/>
          <a:p>
            <a:pPr eaLnBrk="1" hangingPunct="1">
              <a:lnSpc>
                <a:spcPct val="140000"/>
              </a:lnSpc>
              <a:buSzPct val="80000"/>
            </a:pPr>
            <a:r>
              <a:rPr lang="en-US" altLang="en-US" sz="2400" b="1" dirty="0" smtClean="0">
                <a:ea typeface="ＭＳ Ｐゴシック" pitchFamily="-84" charset="-128"/>
              </a:rPr>
              <a:t>Boxplot</a:t>
            </a:r>
            <a:r>
              <a:rPr lang="en-US" altLang="en-US" sz="2400" dirty="0" smtClean="0">
                <a:ea typeface="ＭＳ Ｐゴシック" pitchFamily="-84" charset="-128"/>
              </a:rPr>
              <a:t>: graphic display of five-number summary</a:t>
            </a:r>
          </a:p>
          <a:p>
            <a:pPr eaLnBrk="1" hangingPunct="1">
              <a:lnSpc>
                <a:spcPct val="140000"/>
              </a:lnSpc>
              <a:buSzPct val="80000"/>
            </a:pPr>
            <a:r>
              <a:rPr lang="en-US" altLang="en-US" sz="2400" b="1" dirty="0" smtClean="0">
                <a:ea typeface="ＭＳ Ｐゴシック" pitchFamily="-84" charset="-128"/>
              </a:rPr>
              <a:t>Histogram</a:t>
            </a:r>
            <a:r>
              <a:rPr lang="en-US" altLang="en-US" sz="2400" dirty="0" smtClean="0">
                <a:ea typeface="ＭＳ Ｐゴシック" pitchFamily="-84" charset="-128"/>
              </a:rPr>
              <a:t>: x-axis are values, y-axis </a:t>
            </a:r>
            <a:r>
              <a:rPr lang="en-US" altLang="en-US" sz="2400" dirty="0" err="1" smtClean="0">
                <a:ea typeface="ＭＳ Ｐゴシック" pitchFamily="-84" charset="-128"/>
              </a:rPr>
              <a:t>repres</a:t>
            </a:r>
            <a:r>
              <a:rPr lang="en-US" altLang="en-US" sz="2400" dirty="0" smtClean="0">
                <a:ea typeface="ＭＳ Ｐゴシック" pitchFamily="-84" charset="-128"/>
              </a:rPr>
              <a:t>. frequencies </a:t>
            </a:r>
          </a:p>
          <a:p>
            <a:pPr eaLnBrk="1" hangingPunct="1">
              <a:lnSpc>
                <a:spcPct val="140000"/>
              </a:lnSpc>
              <a:buSzPct val="80000"/>
            </a:pPr>
            <a:r>
              <a:rPr lang="en-US" altLang="en-US" sz="2400" b="1" dirty="0" err="1" smtClean="0">
                <a:ea typeface="ＭＳ Ｐゴシック" pitchFamily="-84" charset="-128"/>
              </a:rPr>
              <a:t>Quantile</a:t>
            </a:r>
            <a:r>
              <a:rPr lang="en-US" altLang="en-US" sz="2400" b="1" dirty="0" smtClean="0">
                <a:ea typeface="ＭＳ Ｐゴシック" pitchFamily="-84" charset="-128"/>
              </a:rPr>
              <a:t> plot</a:t>
            </a:r>
            <a:r>
              <a:rPr lang="en-US" altLang="en-US" sz="2400" dirty="0" smtClean="0">
                <a:ea typeface="ＭＳ Ｐゴシック" pitchFamily="-84" charset="-128"/>
              </a:rPr>
              <a:t>:  each value </a:t>
            </a:r>
            <a:r>
              <a:rPr lang="en-US" altLang="en-US" sz="2400" i="1" dirty="0" smtClean="0">
                <a:ea typeface="ＭＳ Ｐゴシック" pitchFamily="-84" charset="-128"/>
              </a:rPr>
              <a:t>x</a:t>
            </a:r>
            <a:r>
              <a:rPr lang="en-US" altLang="en-US" sz="2400" i="1" baseline="-25000" dirty="0" smtClean="0">
                <a:ea typeface="ＭＳ Ｐゴシック" pitchFamily="-84" charset="-128"/>
              </a:rPr>
              <a:t>i</a:t>
            </a:r>
            <a:r>
              <a:rPr lang="en-US" altLang="en-US" sz="2400" baseline="-25000" dirty="0" smtClean="0">
                <a:ea typeface="ＭＳ Ｐゴシック" pitchFamily="-84" charset="-128"/>
              </a:rPr>
              <a:t>  </a:t>
            </a:r>
            <a:r>
              <a:rPr lang="en-US" altLang="en-US" sz="2400" dirty="0" smtClean="0">
                <a:ea typeface="ＭＳ Ｐゴシック" pitchFamily="-84" charset="-128"/>
              </a:rPr>
              <a:t>is paired with </a:t>
            </a:r>
            <a:r>
              <a:rPr lang="en-US" altLang="en-US" sz="2400" i="1" dirty="0" smtClean="0">
                <a:ea typeface="ＭＳ Ｐゴシック" pitchFamily="-84" charset="-128"/>
              </a:rPr>
              <a:t>f</a:t>
            </a:r>
            <a:r>
              <a:rPr lang="en-US" altLang="en-US" sz="2400" i="1" baseline="-25000" dirty="0" smtClean="0">
                <a:ea typeface="ＭＳ Ｐゴシック" pitchFamily="-84" charset="-128"/>
              </a:rPr>
              <a:t>i </a:t>
            </a:r>
            <a:r>
              <a:rPr lang="en-US" altLang="en-US" sz="2400" dirty="0" smtClean="0">
                <a:ea typeface="ＭＳ Ｐゴシック" pitchFamily="-84" charset="-128"/>
              </a:rPr>
              <a:t> indicating that approximately 100 </a:t>
            </a:r>
            <a:r>
              <a:rPr lang="en-US" altLang="en-US" sz="2400" i="1" dirty="0" smtClean="0">
                <a:ea typeface="ＭＳ Ｐゴシック" pitchFamily="-84" charset="-128"/>
              </a:rPr>
              <a:t>f</a:t>
            </a:r>
            <a:r>
              <a:rPr lang="en-US" altLang="en-US" sz="2400" i="1" baseline="-25000" dirty="0" smtClean="0">
                <a:ea typeface="ＭＳ Ｐゴシック" pitchFamily="-84" charset="-128"/>
              </a:rPr>
              <a:t>i </a:t>
            </a:r>
            <a:r>
              <a:rPr lang="en-US" altLang="en-US" sz="2400" dirty="0" smtClean="0">
                <a:ea typeface="ＭＳ Ｐゴシック" pitchFamily="-84" charset="-128"/>
              </a:rPr>
              <a:t>% of data  are </a:t>
            </a:r>
            <a:r>
              <a:rPr lang="en-US" altLang="en-US" sz="2400" dirty="0" smtClean="0">
                <a:ea typeface="ＭＳ Ｐゴシック" pitchFamily="-84" charset="-128"/>
                <a:sym typeface="Symbol" pitchFamily="18" charset="2"/>
              </a:rPr>
              <a:t></a:t>
            </a:r>
            <a:r>
              <a:rPr lang="en-US" altLang="en-US" sz="2400" dirty="0" smtClean="0">
                <a:ea typeface="ＭＳ Ｐゴシック" pitchFamily="-84" charset="-128"/>
              </a:rPr>
              <a:t> </a:t>
            </a:r>
            <a:r>
              <a:rPr lang="en-US" altLang="en-US" sz="2400" i="1" dirty="0" smtClean="0">
                <a:ea typeface="ＭＳ Ｐゴシック" pitchFamily="-84" charset="-128"/>
              </a:rPr>
              <a:t>x</a:t>
            </a:r>
            <a:r>
              <a:rPr lang="en-US" altLang="en-US" sz="2400" i="1" baseline="-25000" dirty="0" smtClean="0">
                <a:ea typeface="ＭＳ Ｐゴシック" pitchFamily="-84" charset="-128"/>
              </a:rPr>
              <a:t>i</a:t>
            </a:r>
            <a:r>
              <a:rPr lang="en-US" altLang="en-US" sz="2400" baseline="-25000" dirty="0" smtClean="0">
                <a:ea typeface="ＭＳ Ｐゴシック" pitchFamily="-84" charset="-128"/>
              </a:rPr>
              <a:t> </a:t>
            </a:r>
            <a:endParaRPr lang="en-US" altLang="en-US" sz="2400" dirty="0" smtClean="0">
              <a:ea typeface="ＭＳ Ｐゴシック" pitchFamily="-84" charset="-128"/>
            </a:endParaRPr>
          </a:p>
          <a:p>
            <a:pPr eaLnBrk="1" hangingPunct="1">
              <a:lnSpc>
                <a:spcPct val="140000"/>
              </a:lnSpc>
              <a:buSzPct val="80000"/>
            </a:pPr>
            <a:r>
              <a:rPr lang="en-US" altLang="en-US" sz="2400" b="1" dirty="0" err="1" smtClean="0">
                <a:ea typeface="ＭＳ Ｐゴシック" pitchFamily="-84" charset="-128"/>
              </a:rPr>
              <a:t>Quantile-quantile</a:t>
            </a:r>
            <a:r>
              <a:rPr lang="en-US" altLang="en-US" sz="2400" b="1" dirty="0" smtClean="0">
                <a:ea typeface="ＭＳ Ｐゴシック" pitchFamily="-84" charset="-128"/>
              </a:rPr>
              <a:t> (q-q) plot</a:t>
            </a:r>
            <a:r>
              <a:rPr lang="en-US" altLang="en-US" sz="2400" dirty="0" smtClean="0">
                <a:ea typeface="ＭＳ Ｐゴシック" pitchFamily="-84" charset="-128"/>
              </a:rPr>
              <a:t>: graphs the </a:t>
            </a:r>
            <a:r>
              <a:rPr lang="en-US" altLang="en-US" sz="2400" dirty="0" err="1" smtClean="0">
                <a:ea typeface="ＭＳ Ｐゴシック" pitchFamily="-84" charset="-128"/>
              </a:rPr>
              <a:t>quantiles</a:t>
            </a:r>
            <a:r>
              <a:rPr lang="en-US" altLang="en-US" sz="2400" dirty="0" smtClean="0">
                <a:ea typeface="ＭＳ Ｐゴシック" pitchFamily="-84" charset="-128"/>
              </a:rPr>
              <a:t> of one </a:t>
            </a:r>
            <a:r>
              <a:rPr lang="en-US" altLang="en-US" sz="2400" dirty="0" err="1" smtClean="0">
                <a:ea typeface="ＭＳ Ｐゴシック" pitchFamily="-84" charset="-128"/>
              </a:rPr>
              <a:t>univariant</a:t>
            </a:r>
            <a:r>
              <a:rPr lang="en-US" altLang="en-US" sz="2400" dirty="0" smtClean="0">
                <a:ea typeface="ＭＳ Ｐゴシック" pitchFamily="-84" charset="-128"/>
              </a:rPr>
              <a:t> distribution against the corresponding </a:t>
            </a:r>
            <a:r>
              <a:rPr lang="en-US" altLang="en-US" sz="2400" dirty="0" err="1" smtClean="0">
                <a:ea typeface="ＭＳ Ｐゴシック" pitchFamily="-84" charset="-128"/>
              </a:rPr>
              <a:t>quantiles</a:t>
            </a:r>
            <a:r>
              <a:rPr lang="en-US" altLang="en-US" sz="2400" dirty="0" smtClean="0">
                <a:ea typeface="ＭＳ Ｐゴシック" pitchFamily="-84" charset="-128"/>
              </a:rPr>
              <a:t> of </a:t>
            </a:r>
            <a:r>
              <a:rPr lang="en-US" altLang="en-US" sz="2400" dirty="0" smtClean="0">
                <a:ea typeface="ＭＳ Ｐゴシック" pitchFamily="-84" charset="-128"/>
              </a:rPr>
              <a:t>another</a:t>
            </a:r>
            <a:endParaRPr lang="en-US" altLang="en-US" sz="2400" dirty="0" smtClean="0">
              <a:ea typeface="ＭＳ Ｐゴシック" pitchFamily="-84" charset="-128"/>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A3F6E771-55C8-49B2-B5DB-806A065ACE43}" type="slidenum">
              <a:rPr lang="en-US" altLang="en-US" sz="1200"/>
              <a:pPr eaLnBrk="1" hangingPunct="1"/>
              <a:t>11</a:t>
            </a:fld>
            <a:endParaRPr lang="en-US" altLang="en-US" sz="1200"/>
          </a:p>
        </p:txBody>
      </p:sp>
      <p:pic>
        <p:nvPicPr>
          <p:cNvPr id="50178" name="Picture 1035" descr="box pl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1088" y="3352800"/>
            <a:ext cx="2830512"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p:cNvSpPr>
            <a:spLocks noGrp="1" noChangeArrowheads="1"/>
          </p:cNvSpPr>
          <p:nvPr>
            <p:ph type="title"/>
          </p:nvPr>
        </p:nvSpPr>
        <p:spPr>
          <a:xfrm>
            <a:off x="152400" y="304800"/>
            <a:ext cx="5181600" cy="609600"/>
          </a:xfrm>
        </p:spPr>
        <p:txBody>
          <a:bodyPr/>
          <a:lstStyle/>
          <a:p>
            <a:pPr eaLnBrk="1" hangingPunct="1"/>
            <a:r>
              <a:rPr lang="en-US" altLang="en-US" sz="3200" smtClean="0">
                <a:ea typeface="ＭＳ Ｐゴシック" pitchFamily="-84" charset="-128"/>
              </a:rPr>
              <a:t> </a:t>
            </a:r>
            <a:r>
              <a:rPr lang="en-US" altLang="en-US" smtClean="0">
                <a:ea typeface="ＭＳ Ｐゴシック" pitchFamily="-84" charset="-128"/>
              </a:rPr>
              <a:t>Boxplot Analysis</a:t>
            </a:r>
          </a:p>
        </p:txBody>
      </p:sp>
      <p:sp>
        <p:nvSpPr>
          <p:cNvPr id="50180" name="Rectangle 3"/>
          <p:cNvSpPr>
            <a:spLocks noGrp="1" noChangeArrowheads="1"/>
          </p:cNvSpPr>
          <p:nvPr>
            <p:ph type="body" sz="half" idx="1"/>
          </p:nvPr>
        </p:nvSpPr>
        <p:spPr>
          <a:xfrm>
            <a:off x="228600" y="1447800"/>
            <a:ext cx="6096000" cy="5181600"/>
          </a:xfrm>
        </p:spPr>
        <p:txBody>
          <a:bodyPr/>
          <a:lstStyle/>
          <a:p>
            <a:pPr eaLnBrk="1" hangingPunct="1">
              <a:lnSpc>
                <a:spcPct val="120000"/>
              </a:lnSpc>
            </a:pPr>
            <a:r>
              <a:rPr lang="en-US" altLang="en-US" sz="2100" b="1" dirty="0" smtClean="0">
                <a:latin typeface="Calibri" pitchFamily="34" charset="0"/>
                <a:ea typeface="ＭＳ Ｐゴシック" pitchFamily="-84" charset="-128"/>
              </a:rPr>
              <a:t>Five-number summary</a:t>
            </a:r>
            <a:r>
              <a:rPr lang="en-US" altLang="en-US" sz="2100" dirty="0" smtClean="0">
                <a:latin typeface="Calibri" pitchFamily="34" charset="0"/>
                <a:ea typeface="ＭＳ Ｐゴシック" pitchFamily="-84" charset="-128"/>
              </a:rPr>
              <a:t> of a distribution</a:t>
            </a:r>
          </a:p>
          <a:p>
            <a:pPr lvl="1" eaLnBrk="1" hangingPunct="1">
              <a:lnSpc>
                <a:spcPct val="120000"/>
              </a:lnSpc>
            </a:pPr>
            <a:r>
              <a:rPr lang="en-US" altLang="en-US" sz="2000" dirty="0" smtClean="0">
                <a:latin typeface="Calibri" pitchFamily="34" charset="0"/>
                <a:ea typeface="ＭＳ Ｐゴシック" pitchFamily="-84" charset="-128"/>
              </a:rPr>
              <a:t>Minimum, Q1, Median, Q3, Maximum</a:t>
            </a:r>
          </a:p>
          <a:p>
            <a:pPr eaLnBrk="1" hangingPunct="1">
              <a:lnSpc>
                <a:spcPct val="120000"/>
              </a:lnSpc>
            </a:pPr>
            <a:r>
              <a:rPr lang="en-US" altLang="en-US" sz="2100" b="1" dirty="0" smtClean="0">
                <a:latin typeface="Calibri" pitchFamily="34" charset="0"/>
                <a:ea typeface="ＭＳ Ｐゴシック" pitchFamily="-84" charset="-128"/>
              </a:rPr>
              <a:t>Boxplot</a:t>
            </a:r>
          </a:p>
          <a:p>
            <a:pPr lvl="1" eaLnBrk="1" hangingPunct="1">
              <a:lnSpc>
                <a:spcPct val="120000"/>
              </a:lnSpc>
            </a:pPr>
            <a:r>
              <a:rPr lang="en-US" altLang="en-US" sz="2000" dirty="0" smtClean="0">
                <a:latin typeface="Calibri" pitchFamily="34" charset="0"/>
                <a:ea typeface="ＭＳ Ｐゴシック" pitchFamily="-84" charset="-128"/>
              </a:rPr>
              <a:t>Data is represented with a box</a:t>
            </a:r>
          </a:p>
          <a:p>
            <a:pPr lvl="1" eaLnBrk="1" hangingPunct="1">
              <a:lnSpc>
                <a:spcPct val="120000"/>
              </a:lnSpc>
            </a:pPr>
            <a:r>
              <a:rPr lang="en-US" altLang="en-US" sz="2000" dirty="0" smtClean="0">
                <a:latin typeface="Calibri" pitchFamily="34" charset="0"/>
                <a:ea typeface="ＭＳ Ｐゴシック" pitchFamily="-84" charset="-128"/>
              </a:rPr>
              <a:t>The ends of the box are at the first and third quartiles, i.e., the height of the box is IQR</a:t>
            </a:r>
          </a:p>
          <a:p>
            <a:pPr lvl="1" eaLnBrk="1" hangingPunct="1">
              <a:lnSpc>
                <a:spcPct val="120000"/>
              </a:lnSpc>
            </a:pPr>
            <a:r>
              <a:rPr lang="en-US" altLang="en-US" sz="2000" dirty="0" smtClean="0">
                <a:latin typeface="Calibri" pitchFamily="34" charset="0"/>
                <a:ea typeface="ＭＳ Ｐゴシック" pitchFamily="-84" charset="-128"/>
              </a:rPr>
              <a:t>The median is marked by a line within the box</a:t>
            </a:r>
          </a:p>
          <a:p>
            <a:pPr lvl="1" eaLnBrk="1" hangingPunct="1">
              <a:lnSpc>
                <a:spcPct val="120000"/>
              </a:lnSpc>
            </a:pPr>
            <a:r>
              <a:rPr lang="en-US" altLang="en-US" sz="2000" dirty="0" smtClean="0">
                <a:latin typeface="Calibri" pitchFamily="34" charset="0"/>
                <a:ea typeface="ＭＳ Ｐゴシック" pitchFamily="-84" charset="-128"/>
              </a:rPr>
              <a:t>Whiskers: two lines outside the box extended to Minimum and Maximum</a:t>
            </a:r>
          </a:p>
          <a:p>
            <a:pPr lvl="1" eaLnBrk="1" hangingPunct="1">
              <a:lnSpc>
                <a:spcPct val="120000"/>
              </a:lnSpc>
            </a:pPr>
            <a:r>
              <a:rPr lang="en-US" altLang="en-US" sz="2000" dirty="0" smtClean="0">
                <a:latin typeface="Calibri" pitchFamily="34" charset="0"/>
                <a:ea typeface="ＭＳ Ｐゴシック" pitchFamily="-84" charset="-128"/>
              </a:rPr>
              <a:t>Outliers: points beyond a specified outlier threshold, plotted individually</a:t>
            </a:r>
          </a:p>
        </p:txBody>
      </p:sp>
      <p:pic>
        <p:nvPicPr>
          <p:cNvPr id="50181" name="Picture 1038" descr="thre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424" y="1143000"/>
            <a:ext cx="39338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F5217FD4-7006-4B8B-8E47-688208F7050B}" type="slidenum">
              <a:rPr lang="en-US" altLang="en-US" sz="1200"/>
              <a:pPr eaLnBrk="1" hangingPunct="1"/>
              <a:t>12</a:t>
            </a:fld>
            <a:endParaRPr lang="en-US" altLang="en-US" sz="1200"/>
          </a:p>
        </p:txBody>
      </p:sp>
      <p:sp>
        <p:nvSpPr>
          <p:cNvPr id="58370" name="Rectangle 1026"/>
          <p:cNvSpPr>
            <a:spLocks noGrp="1" noChangeArrowheads="1"/>
          </p:cNvSpPr>
          <p:nvPr>
            <p:ph type="title"/>
          </p:nvPr>
        </p:nvSpPr>
        <p:spPr/>
        <p:txBody>
          <a:bodyPr/>
          <a:lstStyle/>
          <a:p>
            <a:pPr eaLnBrk="1" hangingPunct="1"/>
            <a:r>
              <a:rPr lang="en-US" altLang="en-US" smtClean="0">
                <a:ea typeface="ＭＳ Ｐゴシック" pitchFamily="-84" charset="-128"/>
              </a:rPr>
              <a:t>Histogram Analysis</a:t>
            </a:r>
          </a:p>
        </p:txBody>
      </p:sp>
      <p:sp>
        <p:nvSpPr>
          <p:cNvPr id="58371" name="Rectangle 1027"/>
          <p:cNvSpPr>
            <a:spLocks noGrp="1" noChangeArrowheads="1"/>
          </p:cNvSpPr>
          <p:nvPr>
            <p:ph type="body" sz="half" idx="1"/>
          </p:nvPr>
        </p:nvSpPr>
        <p:spPr>
          <a:xfrm>
            <a:off x="228600" y="1295400"/>
            <a:ext cx="4876800" cy="5334000"/>
          </a:xfrm>
        </p:spPr>
        <p:txBody>
          <a:bodyPr/>
          <a:lstStyle/>
          <a:p>
            <a:pPr eaLnBrk="1" hangingPunct="1">
              <a:lnSpc>
                <a:spcPct val="110000"/>
              </a:lnSpc>
            </a:pPr>
            <a:r>
              <a:rPr lang="en-US" altLang="en-US" sz="2200" smtClean="0">
                <a:latin typeface="Calibri" pitchFamily="34" charset="0"/>
                <a:ea typeface="ＭＳ Ｐゴシック" pitchFamily="-84" charset="-128"/>
              </a:rPr>
              <a:t>Histogram: Graph display of tabulated frequencies, shown as bars</a:t>
            </a:r>
          </a:p>
          <a:p>
            <a:pPr eaLnBrk="1" hangingPunct="1">
              <a:lnSpc>
                <a:spcPct val="110000"/>
              </a:lnSpc>
            </a:pPr>
            <a:r>
              <a:rPr lang="en-US" altLang="en-US" sz="2200" smtClean="0">
                <a:latin typeface="Calibri" pitchFamily="34" charset="0"/>
                <a:ea typeface="ＭＳ Ｐゴシック" pitchFamily="-84" charset="-128"/>
              </a:rPr>
              <a:t>It shows what proportion of cases fall into each of several categories</a:t>
            </a:r>
          </a:p>
          <a:p>
            <a:pPr eaLnBrk="1" hangingPunct="1">
              <a:lnSpc>
                <a:spcPct val="110000"/>
              </a:lnSpc>
            </a:pPr>
            <a:r>
              <a:rPr lang="en-US" altLang="en-US" sz="2200" smtClean="0">
                <a:latin typeface="Calibri" pitchFamily="34" charset="0"/>
                <a:ea typeface="ＭＳ Ｐゴシック" pitchFamily="-84" charset="-128"/>
              </a:rPr>
              <a:t>Differs from a bar chart in that it is the </a:t>
            </a:r>
            <a:r>
              <a:rPr lang="en-US" altLang="en-US" sz="2200" i="1" smtClean="0">
                <a:latin typeface="Calibri" pitchFamily="34" charset="0"/>
                <a:ea typeface="ＭＳ Ｐゴシック" pitchFamily="-84" charset="-128"/>
              </a:rPr>
              <a:t>area</a:t>
            </a:r>
            <a:r>
              <a:rPr lang="en-US" altLang="en-US" sz="2200" smtClean="0">
                <a:latin typeface="Calibri" pitchFamily="34" charset="0"/>
                <a:ea typeface="ＭＳ Ｐゴシック" pitchFamily="-84" charset="-128"/>
              </a:rPr>
              <a:t> of the bar that denotes the value, not the height as in bar charts, a crucial distinction when the categories are not of uniform width</a:t>
            </a:r>
          </a:p>
          <a:p>
            <a:pPr eaLnBrk="1" hangingPunct="1">
              <a:lnSpc>
                <a:spcPct val="110000"/>
              </a:lnSpc>
            </a:pPr>
            <a:r>
              <a:rPr lang="en-US" altLang="en-US" sz="2200" smtClean="0">
                <a:latin typeface="Calibri" pitchFamily="34" charset="0"/>
                <a:ea typeface="ＭＳ Ｐゴシック" pitchFamily="-84" charset="-128"/>
              </a:rPr>
              <a:t>The categories are usually specified as non-overlapping intervals of some variable. The categories (bars) must be adjacent</a:t>
            </a:r>
          </a:p>
          <a:p>
            <a:pPr eaLnBrk="1" hangingPunct="1">
              <a:lnSpc>
                <a:spcPct val="110000"/>
              </a:lnSpc>
            </a:pPr>
            <a:endParaRPr lang="en-US" altLang="en-US" sz="1600" smtClean="0">
              <a:ea typeface="ＭＳ Ｐゴシック" pitchFamily="-84" charset="-128"/>
            </a:endParaRPr>
          </a:p>
        </p:txBody>
      </p:sp>
      <p:graphicFrame>
        <p:nvGraphicFramePr>
          <p:cNvPr id="58372" name="Object 1029"/>
          <p:cNvGraphicFramePr>
            <a:graphicFrameLocks noGrp="1"/>
          </p:cNvGraphicFramePr>
          <p:nvPr>
            <p:ph sz="half" idx="2"/>
          </p:nvPr>
        </p:nvGraphicFramePr>
        <p:xfrm>
          <a:off x="4572000" y="1447800"/>
          <a:ext cx="5410200" cy="4343400"/>
        </p:xfrm>
        <a:graphic>
          <a:graphicData uri="http://schemas.openxmlformats.org/presentationml/2006/ole">
            <mc:AlternateContent xmlns:mc="http://schemas.openxmlformats.org/markup-compatibility/2006">
              <mc:Choice xmlns:v="urn:schemas-microsoft-com:vml" Requires="v">
                <p:oleObj spid="_x0000_s58401" name="Chart" r:id="rId4" imgW="7915351" imgH="3848100" progId="MSGraph.Chart.8">
                  <p:embed followColorScheme="full"/>
                </p:oleObj>
              </mc:Choice>
              <mc:Fallback>
                <p:oleObj name="Chart" r:id="rId4" imgW="7915351" imgH="3848100" progId="MSGraph.Chart.8">
                  <p:embed followColorScheme="full"/>
                  <p:pic>
                    <p:nvPicPr>
                      <p:cNvPr id="0" name="Picture 14"/>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47800"/>
                        <a:ext cx="5410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p:cNvSpPr>
            <a:spLocks noGrp="1"/>
          </p:cNvSpPr>
          <p:nvPr>
            <p:ph type="ftr" sz="quarter" idx="4294967295"/>
          </p:nvPr>
        </p:nvSpPr>
        <p:spPr bwMode="auto">
          <a:xfrm>
            <a:off x="3124200" y="6477000"/>
            <a:ext cx="2895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algn="ctr" eaLnBrk="1" hangingPunct="1"/>
            <a:r>
              <a:rPr lang="en-US" altLang="en-US" sz="1200"/>
              <a:t>Data Mining: Concepts and Techniques</a:t>
            </a:r>
          </a:p>
        </p:txBody>
      </p:sp>
      <p:sp>
        <p:nvSpPr>
          <p:cNvPr id="6246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621C0375-151B-4803-B8F2-4184A4949AAB}" type="slidenum">
              <a:rPr lang="en-US" altLang="en-US" sz="1200"/>
              <a:pPr eaLnBrk="1" hangingPunct="1"/>
              <a:t>13</a:t>
            </a:fld>
            <a:endParaRPr lang="en-US" altLang="en-US" sz="1200"/>
          </a:p>
        </p:txBody>
      </p:sp>
      <p:sp>
        <p:nvSpPr>
          <p:cNvPr id="62467" name="Rectangle 2"/>
          <p:cNvSpPr>
            <a:spLocks noGrp="1" noChangeArrowheads="1"/>
          </p:cNvSpPr>
          <p:nvPr>
            <p:ph type="title"/>
          </p:nvPr>
        </p:nvSpPr>
        <p:spPr/>
        <p:txBody>
          <a:bodyPr/>
          <a:lstStyle/>
          <a:p>
            <a:pPr eaLnBrk="1" hangingPunct="1"/>
            <a:r>
              <a:rPr lang="en-US" altLang="en-US" smtClean="0">
                <a:ea typeface="ＭＳ Ｐゴシック" pitchFamily="-84" charset="-128"/>
              </a:rPr>
              <a:t>Quantile Plot</a:t>
            </a:r>
          </a:p>
        </p:txBody>
      </p:sp>
      <p:sp>
        <p:nvSpPr>
          <p:cNvPr id="62468" name="Rectangle 3"/>
          <p:cNvSpPr>
            <a:spLocks noGrp="1" noChangeArrowheads="1"/>
          </p:cNvSpPr>
          <p:nvPr>
            <p:ph type="body" idx="1"/>
          </p:nvPr>
        </p:nvSpPr>
        <p:spPr>
          <a:xfrm>
            <a:off x="304800" y="1331913"/>
            <a:ext cx="8382000" cy="2478087"/>
          </a:xfrm>
        </p:spPr>
        <p:txBody>
          <a:bodyPr/>
          <a:lstStyle/>
          <a:p>
            <a:pPr eaLnBrk="1" hangingPunct="1">
              <a:lnSpc>
                <a:spcPct val="90000"/>
              </a:lnSpc>
            </a:pPr>
            <a:r>
              <a:rPr lang="en-US" altLang="en-US" sz="2400" smtClean="0">
                <a:ea typeface="ＭＳ Ｐゴシック" pitchFamily="-84" charset="-128"/>
              </a:rPr>
              <a:t>Displays all of the data (allowing the user to assess both the overall behavior and unusual occurrences)</a:t>
            </a:r>
          </a:p>
          <a:p>
            <a:pPr eaLnBrk="1" hangingPunct="1">
              <a:lnSpc>
                <a:spcPct val="90000"/>
              </a:lnSpc>
            </a:pPr>
            <a:r>
              <a:rPr lang="en-US" altLang="en-US" sz="2400" smtClean="0">
                <a:ea typeface="ＭＳ Ｐゴシック" pitchFamily="-84" charset="-128"/>
              </a:rPr>
              <a:t>Plots </a:t>
            </a:r>
            <a:r>
              <a:rPr lang="en-US" altLang="en-US" sz="2400" b="1" smtClean="0">
                <a:ea typeface="ＭＳ Ｐゴシック" pitchFamily="-84" charset="-128"/>
              </a:rPr>
              <a:t>quantile</a:t>
            </a:r>
            <a:r>
              <a:rPr lang="en-US" altLang="en-US" sz="2400" smtClean="0">
                <a:ea typeface="ＭＳ Ｐゴシック" pitchFamily="-84" charset="-128"/>
              </a:rPr>
              <a:t> information</a:t>
            </a:r>
          </a:p>
          <a:p>
            <a:pPr lvl="1" eaLnBrk="1" hangingPunct="1">
              <a:lnSpc>
                <a:spcPct val="90000"/>
              </a:lnSpc>
            </a:pPr>
            <a:r>
              <a:rPr lang="en-US" altLang="en-US" sz="2400" smtClean="0">
                <a:ea typeface="ＭＳ Ｐゴシック" pitchFamily="-84" charset="-128"/>
              </a:rPr>
              <a:t>For a data </a:t>
            </a:r>
            <a:r>
              <a:rPr lang="en-US" altLang="en-US" sz="2400" i="1" smtClean="0">
                <a:ea typeface="ＭＳ Ｐゴシック" pitchFamily="-84" charset="-128"/>
              </a:rPr>
              <a:t>x</a:t>
            </a:r>
            <a:r>
              <a:rPr lang="en-US" altLang="en-US" sz="2400" i="1" baseline="-25000" smtClean="0">
                <a:ea typeface="ＭＳ Ｐゴシック" pitchFamily="-84" charset="-128"/>
              </a:rPr>
              <a:t>i</a:t>
            </a:r>
            <a:r>
              <a:rPr lang="en-US" altLang="en-US" sz="2400" i="1" smtClean="0">
                <a:ea typeface="ＭＳ Ｐゴシック" pitchFamily="-84" charset="-128"/>
              </a:rPr>
              <a:t> </a:t>
            </a:r>
            <a:r>
              <a:rPr lang="en-US" altLang="en-US" sz="2400" smtClean="0">
                <a:ea typeface="ＭＳ Ｐゴシック" pitchFamily="-84" charset="-128"/>
              </a:rPr>
              <a:t>data sorted in increasing order, </a:t>
            </a:r>
            <a:r>
              <a:rPr lang="en-US" altLang="en-US" sz="2400" i="1" smtClean="0">
                <a:ea typeface="ＭＳ Ｐゴシック" pitchFamily="-84" charset="-128"/>
              </a:rPr>
              <a:t>f</a:t>
            </a:r>
            <a:r>
              <a:rPr lang="en-US" altLang="en-US" sz="2400" i="1" baseline="-25000" smtClean="0">
                <a:ea typeface="ＭＳ Ｐゴシック" pitchFamily="-84" charset="-128"/>
              </a:rPr>
              <a:t>i</a:t>
            </a:r>
            <a:r>
              <a:rPr lang="en-US" altLang="en-US" sz="2400" i="1" smtClean="0">
                <a:ea typeface="ＭＳ Ｐゴシック" pitchFamily="-84" charset="-128"/>
              </a:rPr>
              <a:t> </a:t>
            </a:r>
            <a:r>
              <a:rPr lang="en-US" altLang="en-US" sz="2400" smtClean="0">
                <a:ea typeface="ＭＳ Ｐゴシック" pitchFamily="-84" charset="-128"/>
              </a:rPr>
              <a:t>indicates that approximately 100 </a:t>
            </a:r>
            <a:r>
              <a:rPr lang="en-US" altLang="en-US" sz="2400" i="1" smtClean="0">
                <a:ea typeface="ＭＳ Ｐゴシック" pitchFamily="-84" charset="-128"/>
              </a:rPr>
              <a:t>f</a:t>
            </a:r>
            <a:r>
              <a:rPr lang="en-US" altLang="en-US" sz="2400" i="1" baseline="-25000" smtClean="0">
                <a:ea typeface="ＭＳ Ｐゴシック" pitchFamily="-84" charset="-128"/>
              </a:rPr>
              <a:t>i</a:t>
            </a:r>
            <a:r>
              <a:rPr lang="en-US" altLang="en-US" sz="2400" smtClean="0">
                <a:ea typeface="ＭＳ Ｐゴシック" pitchFamily="-84" charset="-128"/>
              </a:rPr>
              <a:t>% of the data are below or equal to the value </a:t>
            </a:r>
            <a:r>
              <a:rPr lang="en-US" altLang="en-US" sz="2400" i="1" smtClean="0">
                <a:ea typeface="ＭＳ Ｐゴシック" pitchFamily="-84" charset="-128"/>
              </a:rPr>
              <a:t>x</a:t>
            </a:r>
            <a:r>
              <a:rPr lang="en-US" altLang="en-US" sz="2400" i="1" baseline="-25000" smtClean="0">
                <a:ea typeface="ＭＳ Ｐゴシック" pitchFamily="-84" charset="-128"/>
              </a:rPr>
              <a:t>i</a:t>
            </a:r>
          </a:p>
        </p:txBody>
      </p:sp>
      <p:pic>
        <p:nvPicPr>
          <p:cNvPr id="6246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602038"/>
            <a:ext cx="640080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32B49F7-6BD2-4368-9340-F5C4841D516F}" type="slidenum">
              <a:rPr lang="en-US" altLang="en-US" sz="1200" smtClean="0">
                <a:solidFill>
                  <a:schemeClr val="accent2"/>
                </a:solidFill>
              </a:rPr>
              <a:pPr/>
              <a:t>14</a:t>
            </a:fld>
            <a:endParaRPr lang="en-US" altLang="en-US" sz="1400" b="0" dirty="0" smtClean="0"/>
          </a:p>
        </p:txBody>
      </p:sp>
      <p:sp>
        <p:nvSpPr>
          <p:cNvPr id="8197" name="Rectangle 2"/>
          <p:cNvSpPr>
            <a:spLocks noGrp="1" noChangeArrowheads="1"/>
          </p:cNvSpPr>
          <p:nvPr>
            <p:ph type="title"/>
          </p:nvPr>
        </p:nvSpPr>
        <p:spPr>
          <a:xfrm>
            <a:off x="444500" y="228600"/>
            <a:ext cx="8229600" cy="609600"/>
          </a:xfrm>
        </p:spPr>
        <p:txBody>
          <a:bodyPr/>
          <a:lstStyle/>
          <a:p>
            <a:r>
              <a:rPr lang="en-US" altLang="en-US" dirty="0"/>
              <a:t>Correlation Analysis (Nominal Data)</a:t>
            </a:r>
            <a:endParaRPr lang="en-US" altLang="en-US" dirty="0" smtClean="0"/>
          </a:p>
        </p:txBody>
      </p:sp>
      <p:sp>
        <p:nvSpPr>
          <p:cNvPr id="8198" name="Rectangle 8"/>
          <p:cNvSpPr>
            <a:spLocks noGrp="1" noChangeArrowheads="1"/>
          </p:cNvSpPr>
          <p:nvPr>
            <p:ph type="body" sz="half" idx="1"/>
          </p:nvPr>
        </p:nvSpPr>
        <p:spPr/>
        <p:txBody>
          <a:bodyPr/>
          <a:lstStyle/>
          <a:p>
            <a:r>
              <a:rPr lang="en-US" altLang="en-US" sz="2000" dirty="0" smtClean="0"/>
              <a:t>Example: Cross Tabulation</a:t>
            </a:r>
          </a:p>
        </p:txBody>
      </p:sp>
      <p:graphicFrame>
        <p:nvGraphicFramePr>
          <p:cNvPr id="493638" name="Group 70"/>
          <p:cNvGraphicFramePr>
            <a:graphicFrameLocks noGrp="1"/>
          </p:cNvGraphicFramePr>
          <p:nvPr>
            <p:ph sz="quarter" idx="2"/>
            <p:extLst>
              <p:ext uri="{D42A27DB-BD31-4B8C-83A1-F6EECF244321}">
                <p14:modId xmlns:p14="http://schemas.microsoft.com/office/powerpoint/2010/main" val="1264835620"/>
              </p:ext>
            </p:extLst>
          </p:nvPr>
        </p:nvGraphicFramePr>
        <p:xfrm>
          <a:off x="4648200" y="1333499"/>
          <a:ext cx="4038600" cy="2400301"/>
        </p:xfrm>
        <a:graphic>
          <a:graphicData uri="http://schemas.openxmlformats.org/drawingml/2006/table">
            <a:tbl>
              <a:tblPr/>
              <a:tblGrid>
                <a:gridCol w="1501775"/>
                <a:gridCol w="1023938"/>
                <a:gridCol w="1512887"/>
              </a:tblGrid>
              <a:tr h="5175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sz="1600" b="1" i="0" u="none" strike="noStrike" cap="none" normalizeH="0" baseline="0" smtClean="0">
                          <a:ln>
                            <a:noFill/>
                          </a:ln>
                          <a:solidFill>
                            <a:schemeClr val="tx1"/>
                          </a:solidFill>
                          <a:effectLst/>
                          <a:latin typeface="Times New Roman" pitchFamily="18" charset="0"/>
                        </a:rPr>
                        <a:t>Windy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sz="1600" b="1" i="0" u="none" strike="noStrike" cap="none" normalizeH="0" baseline="0" smtClean="0">
                          <a:ln>
                            <a:noFill/>
                          </a:ln>
                          <a:solidFill>
                            <a:schemeClr val="tx1"/>
                          </a:solidFill>
                          <a:effectLst/>
                          <a:latin typeface="Times New Roman" pitchFamily="18" charset="0"/>
                        </a:rPr>
                        <a:t>Not Windy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sz="1600" b="1" i="0" u="none" strike="noStrike" cap="none" normalizeH="0" baseline="0" smtClean="0">
                          <a:ln>
                            <a:noFill/>
                          </a:ln>
                          <a:solidFill>
                            <a:schemeClr val="tx1"/>
                          </a:solidFill>
                          <a:effectLst/>
                          <a:latin typeface="Times New Roman" pitchFamily="18" charset="0"/>
                        </a:rPr>
                        <a:t>Outlook = 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sz="1600" b="1"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sz="1600" b="1"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sz="1600" b="1" i="0" u="none" strike="noStrike" cap="none" normalizeH="0" baseline="0" smtClean="0">
                          <a:ln>
                            <a:noFill/>
                          </a:ln>
                          <a:solidFill>
                            <a:schemeClr val="tx1"/>
                          </a:solidFill>
                          <a:effectLst/>
                          <a:latin typeface="Times New Roman" pitchFamily="18" charset="0"/>
                        </a:rPr>
                        <a:t>Outlook = 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sz="1600" b="1"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sz="1600" b="1" i="0" u="none" strike="noStrike" cap="none" normalizeH="0" baseline="0" smtClean="0">
                          <a:ln>
                            <a:noFill/>
                          </a:ln>
                          <a:solidFill>
                            <a:schemeClr val="tx1"/>
                          </a:solidFill>
                          <a:effectLst/>
                          <a:latin typeface="Times New Roman" pitchFamily="18" charset="0"/>
                        </a:rPr>
                        <a:t>Outlook = overcast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sz="1600" b="1"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arlett"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94" name="Object 6"/>
          <p:cNvGraphicFramePr>
            <a:graphicFrameLocks noGrp="1" noChangeAspect="1"/>
          </p:cNvGraphicFramePr>
          <p:nvPr>
            <p:ph sz="half" idx="4294967295"/>
            <p:extLst>
              <p:ext uri="{D42A27DB-BD31-4B8C-83A1-F6EECF244321}">
                <p14:modId xmlns:p14="http://schemas.microsoft.com/office/powerpoint/2010/main" val="85563791"/>
              </p:ext>
            </p:extLst>
          </p:nvPr>
        </p:nvGraphicFramePr>
        <p:xfrm>
          <a:off x="286325" y="2060575"/>
          <a:ext cx="4057075" cy="2892425"/>
        </p:xfrm>
        <a:graphic>
          <a:graphicData uri="http://schemas.openxmlformats.org/presentationml/2006/ole">
            <mc:AlternateContent xmlns:mc="http://schemas.openxmlformats.org/markup-compatibility/2006">
              <mc:Choice xmlns:v="urn:schemas-microsoft-com:vml" Requires="v">
                <p:oleObj spid="_x0000_s148525" name="Worksheet" r:id="rId4" imgW="3319227" imgH="2366708" progId="Excel.Sheet.8">
                  <p:embed/>
                </p:oleObj>
              </mc:Choice>
              <mc:Fallback>
                <p:oleObj name="Worksheet" r:id="rId4" imgW="3319227" imgH="2366708" progId="Excel.Sheet.8">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325" y="2060575"/>
                        <a:ext cx="4057075" cy="289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71"/>
          <p:cNvGraphicFramePr>
            <a:graphicFrameLocks noGrp="1" noChangeAspect="1"/>
          </p:cNvGraphicFramePr>
          <p:nvPr>
            <p:ph sz="quarter" idx="3"/>
            <p:extLst>
              <p:ext uri="{D42A27DB-BD31-4B8C-83A1-F6EECF244321}">
                <p14:modId xmlns:p14="http://schemas.microsoft.com/office/powerpoint/2010/main" val="3556016384"/>
              </p:ext>
            </p:extLst>
          </p:nvPr>
        </p:nvGraphicFramePr>
        <p:xfrm>
          <a:off x="4800600" y="3886200"/>
          <a:ext cx="3421944" cy="2667000"/>
        </p:xfrm>
        <a:graphic>
          <a:graphicData uri="http://schemas.openxmlformats.org/presentationml/2006/ole">
            <mc:AlternateContent xmlns:mc="http://schemas.openxmlformats.org/markup-compatibility/2006">
              <mc:Choice xmlns:v="urn:schemas-microsoft-com:vml" Requires="v">
                <p:oleObj spid="_x0000_s148526" name="Chart" r:id="rId6" imgW="4276725" imgH="3333750" progId="Excel.Chart.8">
                  <p:embed/>
                </p:oleObj>
              </mc:Choice>
              <mc:Fallback>
                <p:oleObj name="Chart" r:id="rId6" imgW="4276725" imgH="3333750" progId="Excel.Chart.8">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3886200"/>
                        <a:ext cx="3421944" cy="266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9942631"/>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61"/>
          <p:cNvSpPr>
            <a:spLocks noGrp="1" noChangeArrowheads="1"/>
          </p:cNvSpPr>
          <p:nvPr>
            <p:ph type="sldNum" sz="quarter" idx="4294967295"/>
          </p:nvPr>
        </p:nvSpPr>
        <p:spPr>
          <a:xfrm>
            <a:off x="7239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83E0FB1-C31B-4FE9-B59C-B2895F949BC6}" type="slidenum">
              <a:rPr lang="en-US" altLang="en-US" sz="1200" smtClean="0"/>
              <a:pPr eaLnBrk="1" hangingPunct="1"/>
              <a:t>15</a:t>
            </a:fld>
            <a:endParaRPr lang="en-US" altLang="en-US" sz="1200" smtClean="0"/>
          </a:p>
        </p:txBody>
      </p:sp>
      <p:sp>
        <p:nvSpPr>
          <p:cNvPr id="20483" name="Rectangle 2"/>
          <p:cNvSpPr>
            <a:spLocks noGrp="1" noChangeArrowheads="1"/>
          </p:cNvSpPr>
          <p:nvPr>
            <p:ph type="title"/>
          </p:nvPr>
        </p:nvSpPr>
        <p:spPr>
          <a:xfrm>
            <a:off x="0" y="381000"/>
            <a:ext cx="9144000" cy="609600"/>
          </a:xfrm>
        </p:spPr>
        <p:txBody>
          <a:bodyPr/>
          <a:lstStyle/>
          <a:p>
            <a:endParaRPr lang="en-US" altLang="en-US" sz="3200" dirty="0" smtClean="0"/>
          </a:p>
        </p:txBody>
      </p:sp>
      <p:sp>
        <p:nvSpPr>
          <p:cNvPr id="20484" name="Rectangle 3"/>
          <p:cNvSpPr>
            <a:spLocks noGrp="1" noChangeArrowheads="1"/>
          </p:cNvSpPr>
          <p:nvPr>
            <p:ph type="body" sz="half" idx="1"/>
          </p:nvPr>
        </p:nvSpPr>
        <p:spPr>
          <a:xfrm>
            <a:off x="304800" y="1295400"/>
            <a:ext cx="8382000" cy="5181600"/>
          </a:xfrm>
        </p:spPr>
        <p:txBody>
          <a:bodyPr/>
          <a:lstStyle/>
          <a:p>
            <a:pPr>
              <a:lnSpc>
                <a:spcPct val="110000"/>
              </a:lnSpc>
            </a:pPr>
            <a:r>
              <a:rPr lang="el-GR" altLang="en-US" sz="2400" b="1" smtClean="0">
                <a:solidFill>
                  <a:schemeClr val="folHlink"/>
                </a:solidFill>
                <a:latin typeface="Calibri" pitchFamily="34" charset="0"/>
              </a:rPr>
              <a:t>Χ</a:t>
            </a:r>
            <a:r>
              <a:rPr lang="en-US" altLang="en-US" sz="2400" b="1" baseline="30000" smtClean="0">
                <a:solidFill>
                  <a:schemeClr val="folHlink"/>
                </a:solidFill>
                <a:latin typeface="Calibri" pitchFamily="34" charset="0"/>
              </a:rPr>
              <a:t>2</a:t>
            </a:r>
            <a:r>
              <a:rPr lang="en-US" altLang="en-US" sz="2400" b="1" smtClean="0">
                <a:solidFill>
                  <a:schemeClr val="folHlink"/>
                </a:solidFill>
                <a:latin typeface="Calibri" pitchFamily="34" charset="0"/>
              </a:rPr>
              <a:t> (chi-square) test</a:t>
            </a:r>
            <a:endParaRPr lang="el-GR" altLang="en-US" sz="2400" b="1" smtClean="0">
              <a:solidFill>
                <a:schemeClr val="folHlink"/>
              </a:solidFill>
              <a:latin typeface="Calibri" pitchFamily="34" charset="0"/>
            </a:endParaRPr>
          </a:p>
          <a:p>
            <a:pPr>
              <a:lnSpc>
                <a:spcPct val="110000"/>
              </a:lnSpc>
            </a:pPr>
            <a:endParaRPr lang="en-US" altLang="en-US" sz="2400" smtClean="0">
              <a:latin typeface="Calibri" pitchFamily="34" charset="0"/>
            </a:endParaRPr>
          </a:p>
          <a:p>
            <a:pPr>
              <a:lnSpc>
                <a:spcPct val="110000"/>
              </a:lnSpc>
            </a:pPr>
            <a:endParaRPr lang="en-US" altLang="en-US" sz="2400" smtClean="0">
              <a:latin typeface="Calibri" pitchFamily="34" charset="0"/>
            </a:endParaRPr>
          </a:p>
          <a:p>
            <a:pPr>
              <a:lnSpc>
                <a:spcPct val="110000"/>
              </a:lnSpc>
            </a:pPr>
            <a:r>
              <a:rPr lang="en-US" altLang="en-US" sz="2400" smtClean="0">
                <a:latin typeface="Calibri" pitchFamily="34" charset="0"/>
              </a:rPr>
              <a:t>The larger the </a:t>
            </a:r>
            <a:r>
              <a:rPr lang="el-GR" altLang="en-US" sz="2400" smtClean="0">
                <a:latin typeface="Calibri" pitchFamily="34" charset="0"/>
              </a:rPr>
              <a:t>Χ</a:t>
            </a:r>
            <a:r>
              <a:rPr lang="en-US" altLang="en-US" sz="2400" baseline="30000" smtClean="0">
                <a:latin typeface="Calibri" pitchFamily="34" charset="0"/>
              </a:rPr>
              <a:t>2</a:t>
            </a:r>
            <a:r>
              <a:rPr lang="en-US" altLang="en-US" sz="2400" smtClean="0">
                <a:latin typeface="Calibri" pitchFamily="34" charset="0"/>
              </a:rPr>
              <a:t> value, the more likely the variables are related</a:t>
            </a:r>
          </a:p>
          <a:p>
            <a:pPr>
              <a:lnSpc>
                <a:spcPct val="110000"/>
              </a:lnSpc>
            </a:pPr>
            <a:r>
              <a:rPr lang="en-US" altLang="en-US" sz="2400" smtClean="0">
                <a:latin typeface="Calibri" pitchFamily="34" charset="0"/>
              </a:rPr>
              <a:t>The cells that contribute the most to the </a:t>
            </a:r>
            <a:r>
              <a:rPr lang="el-GR" altLang="en-US" sz="2400" smtClean="0">
                <a:latin typeface="Calibri" pitchFamily="34" charset="0"/>
              </a:rPr>
              <a:t>Χ</a:t>
            </a:r>
            <a:r>
              <a:rPr lang="en-US" altLang="en-US" sz="2400" baseline="30000" smtClean="0">
                <a:latin typeface="Calibri" pitchFamily="34" charset="0"/>
              </a:rPr>
              <a:t>2</a:t>
            </a:r>
            <a:r>
              <a:rPr lang="en-US" altLang="en-US" sz="2400" smtClean="0">
                <a:latin typeface="Calibri" pitchFamily="34" charset="0"/>
              </a:rPr>
              <a:t> value are those whose actual count is very different from the expected count</a:t>
            </a:r>
          </a:p>
          <a:p>
            <a:pPr>
              <a:lnSpc>
                <a:spcPct val="110000"/>
              </a:lnSpc>
            </a:pPr>
            <a:r>
              <a:rPr lang="en-US" altLang="en-US" sz="2400" smtClean="0">
                <a:latin typeface="Calibri" pitchFamily="34" charset="0"/>
              </a:rPr>
              <a:t>Correlation does not imply causality</a:t>
            </a:r>
          </a:p>
          <a:p>
            <a:pPr lvl="1">
              <a:lnSpc>
                <a:spcPct val="110000"/>
              </a:lnSpc>
            </a:pPr>
            <a:r>
              <a:rPr lang="en-US" altLang="en-US" sz="2400" smtClean="0">
                <a:latin typeface="Calibri" pitchFamily="34" charset="0"/>
              </a:rPr>
              <a:t># of hospitals and # of car-theft in a city are correlated</a:t>
            </a:r>
          </a:p>
          <a:p>
            <a:pPr lvl="1">
              <a:lnSpc>
                <a:spcPct val="110000"/>
              </a:lnSpc>
            </a:pPr>
            <a:r>
              <a:rPr lang="en-US" altLang="en-US" sz="2400" smtClean="0">
                <a:latin typeface="Calibri" pitchFamily="34" charset="0"/>
              </a:rPr>
              <a:t>Both are causally linked to the third variable: population</a:t>
            </a:r>
          </a:p>
        </p:txBody>
      </p:sp>
      <p:graphicFrame>
        <p:nvGraphicFramePr>
          <p:cNvPr id="20485" name="Object 4"/>
          <p:cNvGraphicFramePr>
            <a:graphicFrameLocks noGrp="1" noChangeAspect="1"/>
          </p:cNvGraphicFramePr>
          <p:nvPr>
            <p:ph sz="quarter" idx="2"/>
          </p:nvPr>
        </p:nvGraphicFramePr>
        <p:xfrm>
          <a:off x="2187575" y="1752600"/>
          <a:ext cx="4540250" cy="1011238"/>
        </p:xfrm>
        <a:graphic>
          <a:graphicData uri="http://schemas.openxmlformats.org/presentationml/2006/ole">
            <mc:AlternateContent xmlns:mc="http://schemas.openxmlformats.org/markup-compatibility/2006">
              <mc:Choice xmlns:v="urn:schemas-microsoft-com:vml" Requires="v">
                <p:oleObj spid="_x0000_s141339" name="Equation" r:id="rId4" imgW="2057400" imgH="444500" progId="Equation.3">
                  <p:embed/>
                </p:oleObj>
              </mc:Choice>
              <mc:Fallback>
                <p:oleObj name="Equation" r:id="rId4" imgW="2057400" imgH="444500" progId="Equation.3">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7575" y="1752600"/>
                        <a:ext cx="4540250"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4591154"/>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61"/>
          <p:cNvSpPr>
            <a:spLocks noGrp="1" noChangeArrowheads="1"/>
          </p:cNvSpPr>
          <p:nvPr>
            <p:ph type="sldNum" sz="quarter" idx="4294967295"/>
          </p:nvPr>
        </p:nvSpPr>
        <p:spPr>
          <a:xfrm>
            <a:off x="7239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6BA6AFB-1FDE-43B0-A223-144203867A60}" type="slidenum">
              <a:rPr lang="en-US" altLang="en-US" sz="1200" smtClean="0"/>
              <a:pPr eaLnBrk="1" hangingPunct="1"/>
              <a:t>16</a:t>
            </a:fld>
            <a:endParaRPr lang="en-US" altLang="en-US" sz="1200" smtClean="0"/>
          </a:p>
        </p:txBody>
      </p:sp>
      <p:sp>
        <p:nvSpPr>
          <p:cNvPr id="21507" name="Rectangle 2"/>
          <p:cNvSpPr>
            <a:spLocks noGrp="1" noChangeArrowheads="1"/>
          </p:cNvSpPr>
          <p:nvPr>
            <p:ph type="title"/>
          </p:nvPr>
        </p:nvSpPr>
        <p:spPr>
          <a:xfrm>
            <a:off x="685800" y="304800"/>
            <a:ext cx="7793038" cy="609600"/>
          </a:xfrm>
        </p:spPr>
        <p:txBody>
          <a:bodyPr/>
          <a:lstStyle/>
          <a:p>
            <a:r>
              <a:rPr lang="en-US" altLang="en-US" sz="3200" smtClean="0"/>
              <a:t>Chi-Square Calculation: An Example</a:t>
            </a:r>
          </a:p>
        </p:txBody>
      </p:sp>
      <p:sp>
        <p:nvSpPr>
          <p:cNvPr id="21508" name="Rectangle 3"/>
          <p:cNvSpPr>
            <a:spLocks noGrp="1" noChangeArrowheads="1"/>
          </p:cNvSpPr>
          <p:nvPr>
            <p:ph type="body" sz="half" idx="1"/>
          </p:nvPr>
        </p:nvSpPr>
        <p:spPr>
          <a:xfrm>
            <a:off x="304800" y="1447800"/>
            <a:ext cx="8534400" cy="5029200"/>
          </a:xfrm>
        </p:spPr>
        <p:txBody>
          <a:bodyPr/>
          <a:lstStyle/>
          <a:p>
            <a:pPr>
              <a:lnSpc>
                <a:spcPct val="110000"/>
              </a:lnSpc>
            </a:pPr>
            <a:endParaRPr lang="en-US" altLang="en-US" sz="2400" smtClean="0"/>
          </a:p>
          <a:p>
            <a:pPr>
              <a:lnSpc>
                <a:spcPct val="110000"/>
              </a:lnSpc>
            </a:pPr>
            <a:endParaRPr lang="en-US" altLang="en-US" sz="2400" smtClean="0"/>
          </a:p>
          <a:p>
            <a:pPr>
              <a:lnSpc>
                <a:spcPct val="110000"/>
              </a:lnSpc>
            </a:pPr>
            <a:endParaRPr lang="en-US" altLang="en-US" sz="2400" smtClean="0"/>
          </a:p>
          <a:p>
            <a:pPr>
              <a:lnSpc>
                <a:spcPct val="110000"/>
              </a:lnSpc>
            </a:pPr>
            <a:endParaRPr lang="en-US" altLang="en-US" sz="2400" smtClean="0"/>
          </a:p>
          <a:p>
            <a:pPr>
              <a:lnSpc>
                <a:spcPct val="110000"/>
              </a:lnSpc>
            </a:pPr>
            <a:r>
              <a:rPr lang="el-GR" altLang="en-US" sz="2400" smtClean="0">
                <a:latin typeface="Calibri" pitchFamily="34" charset="0"/>
              </a:rPr>
              <a:t>Χ</a:t>
            </a:r>
            <a:r>
              <a:rPr lang="en-US" altLang="en-US" sz="2400" baseline="30000" smtClean="0">
                <a:latin typeface="Calibri" pitchFamily="34" charset="0"/>
              </a:rPr>
              <a:t>2</a:t>
            </a:r>
            <a:r>
              <a:rPr lang="en-US" altLang="en-US" sz="2400" smtClean="0">
                <a:latin typeface="Calibri" pitchFamily="34" charset="0"/>
              </a:rPr>
              <a:t> (chi-square) calculation (numbers in parenthesis are expected counts calculated based on the data distribution in the two categories)</a:t>
            </a:r>
            <a:endParaRPr lang="el-GR" altLang="en-US" sz="2400" smtClean="0">
              <a:latin typeface="Calibri" pitchFamily="34" charset="0"/>
            </a:endParaRPr>
          </a:p>
          <a:p>
            <a:pPr>
              <a:lnSpc>
                <a:spcPct val="110000"/>
              </a:lnSpc>
            </a:pPr>
            <a:endParaRPr lang="en-US" altLang="en-US" sz="2400" smtClean="0">
              <a:latin typeface="Calibri" pitchFamily="34" charset="0"/>
            </a:endParaRPr>
          </a:p>
          <a:p>
            <a:pPr>
              <a:lnSpc>
                <a:spcPct val="110000"/>
              </a:lnSpc>
            </a:pPr>
            <a:endParaRPr lang="en-US" altLang="en-US" sz="2400" smtClean="0">
              <a:latin typeface="Calibri" pitchFamily="34" charset="0"/>
            </a:endParaRPr>
          </a:p>
          <a:p>
            <a:pPr>
              <a:lnSpc>
                <a:spcPct val="110000"/>
              </a:lnSpc>
            </a:pPr>
            <a:r>
              <a:rPr lang="en-US" altLang="en-US" sz="2400" smtClean="0">
                <a:latin typeface="Calibri" pitchFamily="34" charset="0"/>
              </a:rPr>
              <a:t>It shows that like_science_fiction and play_chess are correlated in the group</a:t>
            </a:r>
          </a:p>
        </p:txBody>
      </p:sp>
      <p:graphicFrame>
        <p:nvGraphicFramePr>
          <p:cNvPr id="21509" name="Object 4"/>
          <p:cNvGraphicFramePr>
            <a:graphicFrameLocks noGrp="1" noChangeAspect="1"/>
          </p:cNvGraphicFramePr>
          <p:nvPr>
            <p:ph sz="quarter" idx="2"/>
          </p:nvPr>
        </p:nvGraphicFramePr>
        <p:xfrm>
          <a:off x="762000" y="4749800"/>
          <a:ext cx="7772400" cy="744538"/>
        </p:xfrm>
        <a:graphic>
          <a:graphicData uri="http://schemas.openxmlformats.org/presentationml/2006/ole">
            <mc:AlternateContent xmlns:mc="http://schemas.openxmlformats.org/markup-compatibility/2006">
              <mc:Choice xmlns:v="urn:schemas-microsoft-com:vml" Requires="v">
                <p:oleObj spid="_x0000_s142363" name="Equation" r:id="rId4" imgW="4381500" imgH="419100" progId="Equation.3">
                  <p:embed/>
                </p:oleObj>
              </mc:Choice>
              <mc:Fallback>
                <p:oleObj name="Equation" r:id="rId4" imgW="4381500" imgH="419100" progId="Equation.3">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749800"/>
                        <a:ext cx="7772400"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7269" name="Group 5"/>
          <p:cNvGraphicFramePr>
            <a:graphicFrameLocks noGrp="1"/>
          </p:cNvGraphicFramePr>
          <p:nvPr/>
        </p:nvGraphicFramePr>
        <p:xfrm>
          <a:off x="1371600" y="1447800"/>
          <a:ext cx="6096000" cy="1595439"/>
        </p:xfrm>
        <a:graphic>
          <a:graphicData uri="http://schemas.openxmlformats.org/drawingml/2006/table">
            <a:tbl>
              <a:tblPr/>
              <a:tblGrid>
                <a:gridCol w="2219325"/>
                <a:gridCol w="1136650"/>
                <a:gridCol w="1571625"/>
                <a:gridCol w="1168400"/>
              </a:tblGrid>
              <a:tr h="3429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46304879"/>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84324191-A45E-47A5-8CE4-F7ED8B3FF634}" type="slidenum">
              <a:rPr lang="en-US" altLang="en-US" sz="1200"/>
              <a:pPr eaLnBrk="1" hangingPunct="1"/>
              <a:t>17</a:t>
            </a:fld>
            <a:endParaRPr lang="en-US" altLang="en-US" sz="1200"/>
          </a:p>
        </p:txBody>
      </p:sp>
      <p:sp>
        <p:nvSpPr>
          <p:cNvPr id="66562" name="Rectangle 1026"/>
          <p:cNvSpPr>
            <a:spLocks noGrp="1" noChangeArrowheads="1"/>
          </p:cNvSpPr>
          <p:nvPr>
            <p:ph type="title"/>
          </p:nvPr>
        </p:nvSpPr>
        <p:spPr/>
        <p:txBody>
          <a:bodyPr/>
          <a:lstStyle/>
          <a:p>
            <a:pPr eaLnBrk="1" hangingPunct="1"/>
            <a:r>
              <a:rPr lang="en-US" altLang="en-US" dirty="0" smtClean="0">
                <a:ea typeface="ＭＳ Ｐゴシック" pitchFamily="-84" charset="-128"/>
              </a:rPr>
              <a:t> </a:t>
            </a:r>
            <a:br>
              <a:rPr lang="en-US" altLang="en-US" dirty="0" smtClean="0">
                <a:ea typeface="ＭＳ Ｐゴシック" pitchFamily="-84" charset="-128"/>
              </a:rPr>
            </a:br>
            <a:r>
              <a:rPr lang="en-US" altLang="en-US" dirty="0"/>
              <a:t> Correlation Analysis (Numeric Data) </a:t>
            </a:r>
            <a:endParaRPr lang="en-US" altLang="en-US" dirty="0" smtClean="0">
              <a:ea typeface="ＭＳ Ｐゴシック" pitchFamily="-84" charset="-128"/>
            </a:endParaRPr>
          </a:p>
        </p:txBody>
      </p:sp>
      <p:sp>
        <p:nvSpPr>
          <p:cNvPr id="66563" name="Rectangle 1027"/>
          <p:cNvSpPr>
            <a:spLocks noGrp="1" noChangeArrowheads="1"/>
          </p:cNvSpPr>
          <p:nvPr>
            <p:ph type="body" idx="1"/>
          </p:nvPr>
        </p:nvSpPr>
        <p:spPr>
          <a:xfrm>
            <a:off x="304800" y="1295400"/>
            <a:ext cx="8382000" cy="1779588"/>
          </a:xfrm>
        </p:spPr>
        <p:txBody>
          <a:bodyPr/>
          <a:lstStyle/>
          <a:p>
            <a:pPr eaLnBrk="1" hangingPunct="1"/>
            <a:r>
              <a:rPr lang="en-US" altLang="en-US" sz="2400" b="1" dirty="0">
                <a:ea typeface="ＭＳ Ｐゴシック" pitchFamily="-84" charset="-128"/>
              </a:rPr>
              <a:t>Scatter plot</a:t>
            </a:r>
            <a:endParaRPr lang="en-US" altLang="en-US" sz="2400" b="1" dirty="0" smtClean="0">
              <a:ea typeface="ＭＳ Ｐゴシック" pitchFamily="-84" charset="-128"/>
            </a:endParaRPr>
          </a:p>
          <a:p>
            <a:pPr eaLnBrk="1" hangingPunct="1"/>
            <a:r>
              <a:rPr lang="en-US" altLang="en-US" sz="2400" dirty="0" smtClean="0">
                <a:ea typeface="ＭＳ Ｐゴシック" pitchFamily="-84" charset="-128"/>
              </a:rPr>
              <a:t>Provides </a:t>
            </a:r>
            <a:r>
              <a:rPr lang="en-US" altLang="en-US" sz="2400" dirty="0" smtClean="0">
                <a:ea typeface="ＭＳ Ｐゴシック" pitchFamily="-84" charset="-128"/>
              </a:rPr>
              <a:t>a first look at bivariate data to see clusters of points, outliers, </a:t>
            </a:r>
            <a:r>
              <a:rPr lang="en-US" altLang="en-US" sz="2400" dirty="0" err="1" smtClean="0">
                <a:ea typeface="ＭＳ Ｐゴシック" pitchFamily="-84" charset="-128"/>
              </a:rPr>
              <a:t>etc</a:t>
            </a:r>
            <a:endParaRPr lang="en-US" altLang="en-US" sz="2400" dirty="0" smtClean="0">
              <a:ea typeface="ＭＳ Ｐゴシック" pitchFamily="-84" charset="-128"/>
            </a:endParaRPr>
          </a:p>
          <a:p>
            <a:pPr eaLnBrk="1" hangingPunct="1"/>
            <a:r>
              <a:rPr lang="en-US" altLang="en-US" sz="2400" dirty="0" smtClean="0">
                <a:ea typeface="ＭＳ Ｐゴシック" pitchFamily="-84" charset="-128"/>
              </a:rPr>
              <a:t>Each pair of values is treated as a pair of coordinates and plotted as points in the plane</a:t>
            </a:r>
          </a:p>
        </p:txBody>
      </p:sp>
      <p:pic>
        <p:nvPicPr>
          <p:cNvPr id="6656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455988"/>
            <a:ext cx="7391400"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694373"/>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F92B7CB2-8E16-4A15-A296-19DC2E5E884D}" type="slidenum">
              <a:rPr lang="en-US" altLang="en-US" sz="1200"/>
              <a:pPr eaLnBrk="1" hangingPunct="1"/>
              <a:t>18</a:t>
            </a:fld>
            <a:endParaRPr lang="en-US" altLang="en-US" sz="1200"/>
          </a:p>
        </p:txBody>
      </p:sp>
      <p:sp>
        <p:nvSpPr>
          <p:cNvPr id="68610" name="Rectangle 2"/>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en-US" sz="3200" smtClean="0">
                <a:ea typeface="ＭＳ Ｐゴシック" pitchFamily="-84" charset="-128"/>
              </a:rPr>
              <a:t>Positively and Negatively Correlated Data</a:t>
            </a:r>
          </a:p>
        </p:txBody>
      </p:sp>
      <p:sp>
        <p:nvSpPr>
          <p:cNvPr id="68611" name="Rectangle 3"/>
          <p:cNvSpPr>
            <a:spLocks noGrp="1" noChangeArrowheads="1"/>
          </p:cNvSpPr>
          <p:nvPr>
            <p:ph type="body" idx="1"/>
          </p:nvPr>
        </p:nvSpPr>
        <p:spPr>
          <a:xfrm>
            <a:off x="2819400" y="4610100"/>
            <a:ext cx="3810000" cy="1412875"/>
          </a:xfrm>
          <a:noFill/>
        </p:spPr>
        <p:txBody>
          <a:bodyPr lIns="92075" tIns="46038" rIns="92075" bIns="46038"/>
          <a:lstStyle/>
          <a:p>
            <a:pPr eaLnBrk="1" hangingPunct="1">
              <a:lnSpc>
                <a:spcPct val="140000"/>
              </a:lnSpc>
            </a:pPr>
            <a:r>
              <a:rPr lang="en-US" altLang="en-US" sz="1800" dirty="0" smtClean="0">
                <a:ea typeface="ＭＳ Ｐゴシック" pitchFamily="-84" charset="-128"/>
              </a:rPr>
              <a:t>Above-left: positively correlated</a:t>
            </a:r>
          </a:p>
          <a:p>
            <a:pPr eaLnBrk="1" hangingPunct="1">
              <a:lnSpc>
                <a:spcPct val="140000"/>
              </a:lnSpc>
            </a:pPr>
            <a:r>
              <a:rPr lang="en-US" altLang="en-US" sz="1800" dirty="0" smtClean="0">
                <a:ea typeface="ＭＳ Ｐゴシック" pitchFamily="-84" charset="-128"/>
              </a:rPr>
              <a:t>Above-right: negative correlated</a:t>
            </a:r>
            <a:endParaRPr lang="en-US" altLang="en-US" sz="1800" dirty="0" smtClean="0">
              <a:solidFill>
                <a:schemeClr val="hlink"/>
              </a:solidFill>
              <a:ea typeface="ＭＳ Ｐゴシック" pitchFamily="-84" charset="-128"/>
            </a:endParaRPr>
          </a:p>
        </p:txBody>
      </p:sp>
      <p:pic>
        <p:nvPicPr>
          <p:cNvPr id="68612" name="Picture 4" descr="ha02correl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295400"/>
            <a:ext cx="33655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5" descr="ha02correl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1219200"/>
            <a:ext cx="3810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Rectangle 7"/>
          <p:cNvSpPr>
            <a:spLocks noChangeArrowheads="1"/>
          </p:cNvSpPr>
          <p:nvPr/>
        </p:nvSpPr>
        <p:spPr bwMode="auto">
          <a:xfrm>
            <a:off x="2819400" y="4575175"/>
            <a:ext cx="3810000" cy="1181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endParaRPr lang="en-US" altLang="en-US"/>
          </a:p>
        </p:txBody>
      </p:sp>
    </p:spTree>
    <p:extLst>
      <p:ext uri="{BB962C8B-B14F-4D97-AF65-F5344CB8AC3E}">
        <p14:creationId xmlns:p14="http://schemas.microsoft.com/office/powerpoint/2010/main" val="1653992544"/>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1258C481-5E86-484E-86F2-BB9124EEE688}" type="slidenum">
              <a:rPr lang="en-US" altLang="en-US" sz="1200"/>
              <a:pPr eaLnBrk="1" hangingPunct="1"/>
              <a:t>19</a:t>
            </a:fld>
            <a:endParaRPr lang="en-US" altLang="en-US" sz="1200"/>
          </a:p>
        </p:txBody>
      </p:sp>
      <p:pic>
        <p:nvPicPr>
          <p:cNvPr id="70658" name="Picture 3" descr="fig18-1"/>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a:xfrm>
            <a:off x="4800600" y="0"/>
            <a:ext cx="4038600" cy="3733800"/>
          </a:xfrm>
          <a:noFill/>
        </p:spPr>
      </p:pic>
      <p:pic>
        <p:nvPicPr>
          <p:cNvPr id="70659" name="Picture 4" descr="fig18-2"/>
          <p:cNvPicPr>
            <a:picLocks noGrp="1" noChangeAspect="1" noChangeArrowheads="1"/>
          </p:cNvPicPr>
          <p:nvPr>
            <p:ph sz="quarter" idx="1"/>
          </p:nvPr>
        </p:nvPicPr>
        <p:blipFill>
          <a:blip r:embed="rId4" cstate="print">
            <a:extLst>
              <a:ext uri="{28A0092B-C50C-407E-A947-70E740481C1C}">
                <a14:useLocalDpi xmlns:a14="http://schemas.microsoft.com/office/drawing/2010/main" val="0"/>
              </a:ext>
            </a:extLst>
          </a:blip>
          <a:srcRect/>
          <a:stretch>
            <a:fillRect/>
          </a:stretch>
        </p:blipFill>
        <p:spPr>
          <a:xfrm>
            <a:off x="4800600" y="3352800"/>
            <a:ext cx="4191000" cy="3505200"/>
          </a:xfrm>
          <a:noFill/>
        </p:spPr>
      </p:pic>
      <p:pic>
        <p:nvPicPr>
          <p:cNvPr id="70660" name="Picture 5" descr="fig18-3"/>
          <p:cNvPicPr>
            <a:picLocks noGrp="1" noChangeAspect="1" noChangeArrowheads="1"/>
          </p:cNvPicPr>
          <p:nvPr>
            <p:ph sz="quarter" idx="2"/>
          </p:nvPr>
        </p:nvPicPr>
        <p:blipFill>
          <a:blip r:embed="rId5" cstate="print">
            <a:extLst>
              <a:ext uri="{28A0092B-C50C-407E-A947-70E740481C1C}">
                <a14:useLocalDpi xmlns:a14="http://schemas.microsoft.com/office/drawing/2010/main" val="0"/>
              </a:ext>
            </a:extLst>
          </a:blip>
          <a:srcRect/>
          <a:stretch>
            <a:fillRect/>
          </a:stretch>
        </p:blipFill>
        <p:spPr>
          <a:xfrm>
            <a:off x="533400" y="2001838"/>
            <a:ext cx="4267200" cy="3606800"/>
          </a:xfrm>
          <a:noFill/>
        </p:spPr>
      </p:pic>
      <p:sp>
        <p:nvSpPr>
          <p:cNvPr id="70661" name="Rectangle 2"/>
          <p:cNvSpPr>
            <a:spLocks noGrp="1" noChangeArrowheads="1"/>
          </p:cNvSpPr>
          <p:nvPr>
            <p:ph type="title" sz="quarter"/>
          </p:nvPr>
        </p:nvSpPr>
        <p:spPr/>
        <p:txBody>
          <a:bodyPr/>
          <a:lstStyle/>
          <a:p>
            <a:pPr eaLnBrk="1" hangingPunct="1"/>
            <a:r>
              <a:rPr lang="en-US" altLang="en-US" sz="3200" smtClean="0">
                <a:ea typeface="ＭＳ Ｐゴシック" pitchFamily="-84" charset="-128"/>
              </a:rPr>
              <a:t> Uncorrelated Data</a:t>
            </a:r>
          </a:p>
        </p:txBody>
      </p:sp>
    </p:spTree>
    <p:extLst>
      <p:ext uri="{BB962C8B-B14F-4D97-AF65-F5344CB8AC3E}">
        <p14:creationId xmlns:p14="http://schemas.microsoft.com/office/powerpoint/2010/main" val="1810433016"/>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41730863-BB9A-440B-866F-D1AA574EC416}" type="slidenum">
              <a:rPr lang="en-US" altLang="en-US" sz="1200"/>
              <a:pPr eaLnBrk="1" hangingPunct="1"/>
              <a:t>2</a:t>
            </a:fld>
            <a:endParaRPr lang="en-US" altLang="en-US" sz="1200"/>
          </a:p>
        </p:txBody>
      </p:sp>
      <p:sp>
        <p:nvSpPr>
          <p:cNvPr id="31746" name="Rectangle 2"/>
          <p:cNvSpPr>
            <a:spLocks noGrp="1" noChangeArrowheads="1"/>
          </p:cNvSpPr>
          <p:nvPr>
            <p:ph type="title"/>
          </p:nvPr>
        </p:nvSpPr>
        <p:spPr/>
        <p:txBody>
          <a:bodyPr/>
          <a:lstStyle/>
          <a:p>
            <a:pPr eaLnBrk="1" hangingPunct="1"/>
            <a:r>
              <a:rPr lang="en-US" altLang="en-US" smtClean="0">
                <a:ea typeface="ＭＳ Ｐゴシック" pitchFamily="-84" charset="-128"/>
              </a:rPr>
              <a:t>Attributes</a:t>
            </a:r>
          </a:p>
        </p:txBody>
      </p:sp>
      <p:sp>
        <p:nvSpPr>
          <p:cNvPr id="31747" name="Rectangle 3"/>
          <p:cNvSpPr>
            <a:spLocks noGrp="1" noChangeArrowheads="1"/>
          </p:cNvSpPr>
          <p:nvPr>
            <p:ph type="body" idx="1"/>
          </p:nvPr>
        </p:nvSpPr>
        <p:spPr>
          <a:xfrm>
            <a:off x="304800" y="1295400"/>
            <a:ext cx="8686800" cy="5181600"/>
          </a:xfrm>
        </p:spPr>
        <p:txBody>
          <a:bodyPr/>
          <a:lstStyle/>
          <a:p>
            <a:pPr eaLnBrk="1" hangingPunct="1"/>
            <a:r>
              <a:rPr lang="en-US" altLang="en-US" sz="2400" b="1" dirty="0" smtClean="0">
                <a:ea typeface="ＭＳ Ｐゴシック" pitchFamily="-84" charset="-128"/>
              </a:rPr>
              <a:t>Attribute (</a:t>
            </a:r>
            <a:r>
              <a:rPr lang="en-US" altLang="en-US" sz="2400" dirty="0" smtClean="0">
                <a:ea typeface="ＭＳ Ｐゴシック" pitchFamily="-84" charset="-128"/>
              </a:rPr>
              <a:t>or</a:t>
            </a:r>
            <a:r>
              <a:rPr lang="en-US" altLang="en-US" sz="2400" b="1" dirty="0" smtClean="0">
                <a:ea typeface="ＭＳ Ｐゴシック" pitchFamily="-84" charset="-128"/>
              </a:rPr>
              <a:t> dimensions, features, variables</a:t>
            </a:r>
            <a:r>
              <a:rPr lang="en-US" altLang="en-US" sz="2400" dirty="0" smtClean="0">
                <a:ea typeface="ＭＳ Ｐゴシック" pitchFamily="-84" charset="-128"/>
              </a:rPr>
              <a:t>): a data field representing a characteristic or property of a data object</a:t>
            </a:r>
          </a:p>
          <a:p>
            <a:pPr lvl="1" eaLnBrk="1" hangingPunct="1"/>
            <a:r>
              <a:rPr lang="en-US" altLang="en-US" sz="2800" i="1" dirty="0" smtClean="0">
                <a:ea typeface="ＭＳ Ｐゴシック" pitchFamily="-84" charset="-128"/>
              </a:rPr>
              <a:t>E.g., customer _ID, name, address, income, GPA, ….</a:t>
            </a:r>
          </a:p>
          <a:p>
            <a:pPr eaLnBrk="1" hangingPunct="1"/>
            <a:r>
              <a:rPr lang="en-US" altLang="en-US" sz="2400" dirty="0" smtClean="0">
                <a:ea typeface="ＭＳ Ｐゴシック" pitchFamily="-84" charset="-128"/>
              </a:rPr>
              <a:t>Types:</a:t>
            </a:r>
          </a:p>
          <a:p>
            <a:pPr lvl="1" eaLnBrk="1" hangingPunct="1"/>
            <a:r>
              <a:rPr lang="en-US" altLang="en-US" sz="2800" dirty="0" smtClean="0">
                <a:ea typeface="ＭＳ Ｐゴシック" pitchFamily="-84" charset="-128"/>
              </a:rPr>
              <a:t>Nominal (Categorical)</a:t>
            </a:r>
          </a:p>
          <a:p>
            <a:pPr lvl="1" eaLnBrk="1" hangingPunct="1"/>
            <a:r>
              <a:rPr lang="en-US" altLang="en-US" sz="2800" dirty="0" smtClean="0">
                <a:ea typeface="ＭＳ Ｐゴシック" pitchFamily="-84" charset="-128"/>
              </a:rPr>
              <a:t>Ordinal</a:t>
            </a:r>
          </a:p>
          <a:p>
            <a:pPr lvl="1" eaLnBrk="1" hangingPunct="1"/>
            <a:r>
              <a:rPr lang="en-US" altLang="en-US" sz="2800" dirty="0" smtClean="0">
                <a:ea typeface="ＭＳ Ｐゴシック" pitchFamily="-84" charset="-128"/>
              </a:rPr>
              <a:t>Numeric: quantitative</a:t>
            </a:r>
          </a:p>
          <a:p>
            <a:pPr lvl="2" eaLnBrk="1" hangingPunct="1"/>
            <a:r>
              <a:rPr lang="en-US" altLang="en-US" sz="2000" dirty="0" smtClean="0">
                <a:ea typeface="ＭＳ Ｐゴシック" pitchFamily="-84" charset="-128"/>
              </a:rPr>
              <a:t>Interval-scaled</a:t>
            </a:r>
          </a:p>
          <a:p>
            <a:pPr lvl="2" eaLnBrk="1" hangingPunct="1"/>
            <a:r>
              <a:rPr lang="en-US" altLang="en-US" sz="2000" dirty="0" smtClean="0">
                <a:ea typeface="ＭＳ Ｐゴシック" pitchFamily="-84" charset="-128"/>
              </a:rPr>
              <a:t>Ratio-scaled</a:t>
            </a:r>
            <a:endParaRPr lang="en-US" altLang="en-US" sz="2800" dirty="0" smtClean="0">
              <a:ea typeface="ＭＳ Ｐゴシック" pitchFamily="-84" charset="-128"/>
            </a:endParaRPr>
          </a:p>
        </p:txBody>
      </p:sp>
    </p:spTree>
    <p:extLst>
      <p:ext uri="{BB962C8B-B14F-4D97-AF65-F5344CB8AC3E}">
        <p14:creationId xmlns:p14="http://schemas.microsoft.com/office/powerpoint/2010/main" val="4238878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135E742-947A-449D-A1E6-A713BFC085D6}" type="slidenum">
              <a:rPr lang="en-US" altLang="en-US" sz="1200" smtClean="0"/>
              <a:pPr eaLnBrk="1" hangingPunct="1"/>
              <a:t>20</a:t>
            </a:fld>
            <a:endParaRPr lang="en-US" altLang="en-US" sz="1200" smtClean="0"/>
          </a:p>
        </p:txBody>
      </p:sp>
      <p:sp>
        <p:nvSpPr>
          <p:cNvPr id="23555" name="Rectangle 2"/>
          <p:cNvSpPr>
            <a:spLocks noGrp="1" noChangeArrowheads="1"/>
          </p:cNvSpPr>
          <p:nvPr>
            <p:ph type="title"/>
          </p:nvPr>
        </p:nvSpPr>
        <p:spPr>
          <a:xfrm>
            <a:off x="381000" y="285750"/>
            <a:ext cx="8280400" cy="552450"/>
          </a:xfrm>
        </p:spPr>
        <p:txBody>
          <a:bodyPr/>
          <a:lstStyle/>
          <a:p>
            <a:r>
              <a:rPr lang="en-US" altLang="en-US" sz="3200" dirty="0" smtClean="0"/>
              <a:t>Visually Evaluating Correlation</a:t>
            </a:r>
          </a:p>
        </p:txBody>
      </p:sp>
      <p:graphicFrame>
        <p:nvGraphicFramePr>
          <p:cNvPr id="23556" name="Object 3"/>
          <p:cNvGraphicFramePr>
            <a:graphicFrameLocks noChangeAspect="1"/>
          </p:cNvGraphicFramePr>
          <p:nvPr/>
        </p:nvGraphicFramePr>
        <p:xfrm>
          <a:off x="228600" y="990600"/>
          <a:ext cx="6096000" cy="5381625"/>
        </p:xfrm>
        <a:graphic>
          <a:graphicData uri="http://schemas.openxmlformats.org/presentationml/2006/ole">
            <mc:AlternateContent xmlns:mc="http://schemas.openxmlformats.org/markup-compatibility/2006">
              <mc:Choice xmlns:v="urn:schemas-microsoft-com:vml" Requires="v">
                <p:oleObj spid="_x0000_s144411" name="Bitmap Image" r:id="rId4" imgW="6035563" imgH="5784081" progId="PBrush">
                  <p:embed/>
                </p:oleObj>
              </mc:Choice>
              <mc:Fallback>
                <p:oleObj name="Bitmap Image" r:id="rId4" imgW="6035563" imgH="5784081" progId="PBrush">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228600" y="990600"/>
                        <a:ext cx="6096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Text Box 4"/>
          <p:cNvSpPr txBox="1">
            <a:spLocks noChangeArrowheads="1"/>
          </p:cNvSpPr>
          <p:nvPr/>
        </p:nvSpPr>
        <p:spPr bwMode="auto">
          <a:xfrm>
            <a:off x="6858000" y="2971800"/>
            <a:ext cx="1828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1800" b="1">
                <a:latin typeface="Arial" pitchFamily="34" charset="0"/>
              </a:rPr>
              <a:t>Scatter plots showing the similarity from –1 to 1.</a:t>
            </a:r>
          </a:p>
        </p:txBody>
      </p:sp>
    </p:spTree>
    <p:extLst>
      <p:ext uri="{BB962C8B-B14F-4D97-AF65-F5344CB8AC3E}">
        <p14:creationId xmlns:p14="http://schemas.microsoft.com/office/powerpoint/2010/main" val="634511424"/>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61"/>
          <p:cNvSpPr>
            <a:spLocks noGrp="1" noChangeArrowheads="1"/>
          </p:cNvSpPr>
          <p:nvPr>
            <p:ph type="sldNum" sz="quarter" idx="4294967295"/>
          </p:nvPr>
        </p:nvSpPr>
        <p:spPr>
          <a:xfrm>
            <a:off x="7239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064F73D-0449-4F68-B985-09BE39106DB5}" type="slidenum">
              <a:rPr lang="en-US" altLang="en-US" sz="1200" smtClean="0"/>
              <a:pPr eaLnBrk="1" hangingPunct="1"/>
              <a:t>21</a:t>
            </a:fld>
            <a:endParaRPr lang="en-US" altLang="en-US" sz="1200" smtClean="0"/>
          </a:p>
        </p:txBody>
      </p:sp>
      <p:sp>
        <p:nvSpPr>
          <p:cNvPr id="22531" name="Rectangle 2"/>
          <p:cNvSpPr>
            <a:spLocks noGrp="1" noChangeArrowheads="1"/>
          </p:cNvSpPr>
          <p:nvPr>
            <p:ph type="title"/>
          </p:nvPr>
        </p:nvSpPr>
        <p:spPr>
          <a:xfrm>
            <a:off x="0" y="304800"/>
            <a:ext cx="9144000" cy="609600"/>
          </a:xfrm>
        </p:spPr>
        <p:txBody>
          <a:bodyPr/>
          <a:lstStyle/>
          <a:p>
            <a:endParaRPr lang="en-US" altLang="en-US" sz="3200" dirty="0" smtClean="0"/>
          </a:p>
        </p:txBody>
      </p:sp>
      <p:sp>
        <p:nvSpPr>
          <p:cNvPr id="22532" name="Rectangle 3"/>
          <p:cNvSpPr>
            <a:spLocks noGrp="1" noChangeArrowheads="1"/>
          </p:cNvSpPr>
          <p:nvPr>
            <p:ph type="body" sz="half" idx="1"/>
          </p:nvPr>
        </p:nvSpPr>
        <p:spPr>
          <a:xfrm>
            <a:off x="304800" y="1447800"/>
            <a:ext cx="8534400" cy="5029200"/>
          </a:xfrm>
        </p:spPr>
        <p:txBody>
          <a:bodyPr/>
          <a:lstStyle/>
          <a:p>
            <a:r>
              <a:rPr lang="en-US" altLang="en-US" sz="2400" smtClean="0">
                <a:latin typeface="Calibri" pitchFamily="34" charset="0"/>
              </a:rPr>
              <a:t>Correlation coefficient (also called </a:t>
            </a:r>
            <a:r>
              <a:rPr lang="en-US" altLang="en-US" sz="2400" smtClean="0">
                <a:solidFill>
                  <a:schemeClr val="folHlink"/>
                </a:solidFill>
                <a:latin typeface="Calibri" pitchFamily="34" charset="0"/>
              </a:rPr>
              <a:t>Pearson’s product moment coefficient</a:t>
            </a:r>
            <a:r>
              <a:rPr lang="en-US" altLang="en-US" sz="2400" smtClean="0">
                <a:latin typeface="Calibri" pitchFamily="34" charset="0"/>
              </a:rPr>
              <a:t>)</a:t>
            </a:r>
          </a:p>
          <a:p>
            <a:endParaRPr lang="en-US" altLang="en-US" sz="2400" smtClean="0">
              <a:latin typeface="Calibri" pitchFamily="34" charset="0"/>
            </a:endParaRPr>
          </a:p>
          <a:p>
            <a:endParaRPr lang="en-US" altLang="en-US" sz="2400" smtClean="0">
              <a:latin typeface="Calibri" pitchFamily="34" charset="0"/>
            </a:endParaRPr>
          </a:p>
          <a:p>
            <a:endParaRPr lang="en-US" altLang="en-US" sz="2400" smtClean="0">
              <a:latin typeface="Calibri" pitchFamily="34" charset="0"/>
            </a:endParaRPr>
          </a:p>
          <a:p>
            <a:pPr lvl="1">
              <a:buFont typeface="Wingdings" pitchFamily="2" charset="2"/>
              <a:buNone/>
            </a:pPr>
            <a:r>
              <a:rPr lang="en-US" altLang="en-US" sz="2400" smtClean="0">
                <a:latin typeface="Calibri" pitchFamily="34" charset="0"/>
              </a:rPr>
              <a:t>where n is the number of tuples,       and      are the respective means of A and B, </a:t>
            </a:r>
            <a:r>
              <a:rPr lang="el-GR" altLang="en-US" sz="2400" smtClean="0">
                <a:latin typeface="Calibri" pitchFamily="34" charset="0"/>
              </a:rPr>
              <a:t>σ</a:t>
            </a:r>
            <a:r>
              <a:rPr lang="en-US" altLang="en-US" sz="2400" baseline="-25000" smtClean="0">
                <a:latin typeface="Calibri" pitchFamily="34" charset="0"/>
              </a:rPr>
              <a:t>A </a:t>
            </a:r>
            <a:r>
              <a:rPr lang="en-US" altLang="en-US" sz="2400" smtClean="0">
                <a:latin typeface="Calibri" pitchFamily="34" charset="0"/>
              </a:rPr>
              <a:t>and </a:t>
            </a:r>
            <a:r>
              <a:rPr lang="el-GR" altLang="en-US" sz="2400" smtClean="0">
                <a:latin typeface="Calibri" pitchFamily="34" charset="0"/>
              </a:rPr>
              <a:t>σ</a:t>
            </a:r>
            <a:r>
              <a:rPr lang="en-US" altLang="en-US" sz="2400" baseline="-25000" smtClean="0">
                <a:latin typeface="Calibri" pitchFamily="34" charset="0"/>
              </a:rPr>
              <a:t>B </a:t>
            </a:r>
            <a:r>
              <a:rPr lang="en-US" altLang="en-US" sz="2400" smtClean="0">
                <a:latin typeface="Calibri" pitchFamily="34" charset="0"/>
              </a:rPr>
              <a:t>are the respective standard deviation of A and B, and </a:t>
            </a:r>
            <a:r>
              <a:rPr lang="el-GR" altLang="en-US" sz="2400" smtClean="0">
                <a:latin typeface="Calibri" pitchFamily="34" charset="0"/>
              </a:rPr>
              <a:t>Σ</a:t>
            </a:r>
            <a:r>
              <a:rPr lang="en-US" altLang="en-US" sz="2400" smtClean="0">
                <a:latin typeface="Calibri" pitchFamily="34" charset="0"/>
              </a:rPr>
              <a:t>(a</a:t>
            </a:r>
            <a:r>
              <a:rPr lang="en-US" altLang="en-US" sz="2400" baseline="-25000" smtClean="0">
                <a:latin typeface="Calibri" pitchFamily="34" charset="0"/>
              </a:rPr>
              <a:t>i</a:t>
            </a:r>
            <a:r>
              <a:rPr lang="en-US" altLang="en-US" sz="2400" smtClean="0">
                <a:latin typeface="Calibri" pitchFamily="34" charset="0"/>
              </a:rPr>
              <a:t>b</a:t>
            </a:r>
            <a:r>
              <a:rPr lang="en-US" altLang="en-US" sz="2400" baseline="-25000" smtClean="0">
                <a:latin typeface="Calibri" pitchFamily="34" charset="0"/>
              </a:rPr>
              <a:t>i</a:t>
            </a:r>
            <a:r>
              <a:rPr lang="en-US" altLang="en-US" sz="2400" smtClean="0">
                <a:latin typeface="Calibri" pitchFamily="34" charset="0"/>
              </a:rPr>
              <a:t>) is the sum of the AB cross-product.</a:t>
            </a:r>
          </a:p>
          <a:p>
            <a:r>
              <a:rPr lang="en-US" altLang="en-US" sz="2400" smtClean="0">
                <a:latin typeface="Calibri" pitchFamily="34" charset="0"/>
              </a:rPr>
              <a:t>If r</a:t>
            </a:r>
            <a:r>
              <a:rPr lang="en-US" altLang="en-US" sz="2400" baseline="-25000" smtClean="0">
                <a:latin typeface="Calibri" pitchFamily="34" charset="0"/>
              </a:rPr>
              <a:t>A,B</a:t>
            </a:r>
            <a:r>
              <a:rPr lang="en-US" altLang="en-US" sz="2400" smtClean="0">
                <a:latin typeface="Calibri" pitchFamily="34" charset="0"/>
              </a:rPr>
              <a:t> &gt; 0, A and B are positively correlated (A’s values increase as B’s).  The higher, the stronger correlation.</a:t>
            </a:r>
          </a:p>
          <a:p>
            <a:r>
              <a:rPr lang="en-US" altLang="en-US" sz="2400" smtClean="0">
                <a:latin typeface="Calibri" pitchFamily="34" charset="0"/>
              </a:rPr>
              <a:t>r</a:t>
            </a:r>
            <a:r>
              <a:rPr lang="en-US" altLang="en-US" sz="2400" baseline="-25000" smtClean="0">
                <a:latin typeface="Calibri" pitchFamily="34" charset="0"/>
              </a:rPr>
              <a:t>A,B</a:t>
            </a:r>
            <a:r>
              <a:rPr lang="en-US" altLang="en-US" sz="2400" smtClean="0">
                <a:latin typeface="Calibri" pitchFamily="34" charset="0"/>
              </a:rPr>
              <a:t> = 0: independent;  r</a:t>
            </a:r>
            <a:r>
              <a:rPr lang="en-US" altLang="en-US" sz="2400" baseline="-25000" smtClean="0">
                <a:latin typeface="Calibri" pitchFamily="34" charset="0"/>
              </a:rPr>
              <a:t>AB</a:t>
            </a:r>
            <a:r>
              <a:rPr lang="en-US" altLang="en-US" sz="2400" smtClean="0">
                <a:latin typeface="Calibri" pitchFamily="34" charset="0"/>
              </a:rPr>
              <a:t> &lt; 0: negatively correlated</a:t>
            </a:r>
          </a:p>
        </p:txBody>
      </p:sp>
      <p:graphicFrame>
        <p:nvGraphicFramePr>
          <p:cNvPr id="22533" name="Object 4"/>
          <p:cNvGraphicFramePr>
            <a:graphicFrameLocks noGrp="1" noChangeAspect="1"/>
          </p:cNvGraphicFramePr>
          <p:nvPr>
            <p:ph sz="quarter" idx="2"/>
          </p:nvPr>
        </p:nvGraphicFramePr>
        <p:xfrm>
          <a:off x="1905000" y="2473325"/>
          <a:ext cx="5081588" cy="900113"/>
        </p:xfrm>
        <a:graphic>
          <a:graphicData uri="http://schemas.openxmlformats.org/presentationml/2006/ole">
            <mc:AlternateContent xmlns:mc="http://schemas.openxmlformats.org/markup-compatibility/2006">
              <mc:Choice xmlns:v="urn:schemas-microsoft-com:vml" Requires="v">
                <p:oleObj spid="_x0000_s143435" name="Equation" r:id="rId4" imgW="2870200" imgH="508000" progId="Equation.3">
                  <p:embed/>
                </p:oleObj>
              </mc:Choice>
              <mc:Fallback>
                <p:oleObj name="Equation" r:id="rId4" imgW="2870200" imgH="508000" progId="Equation.3">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473325"/>
                        <a:ext cx="5081588"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5"/>
          <p:cNvGraphicFramePr>
            <a:graphicFrameLocks noGrp="1" noChangeAspect="1"/>
          </p:cNvGraphicFramePr>
          <p:nvPr>
            <p:ph sz="quarter" idx="3"/>
          </p:nvPr>
        </p:nvGraphicFramePr>
        <p:xfrm>
          <a:off x="5029200" y="3581400"/>
          <a:ext cx="255588" cy="341313"/>
        </p:xfrm>
        <a:graphic>
          <a:graphicData uri="http://schemas.openxmlformats.org/presentationml/2006/ole">
            <mc:AlternateContent xmlns:mc="http://schemas.openxmlformats.org/markup-compatibility/2006">
              <mc:Choice xmlns:v="urn:schemas-microsoft-com:vml" Requires="v">
                <p:oleObj spid="_x0000_s143436" name="Equation" r:id="rId6" imgW="152268" imgH="203024" progId="Equation.3">
                  <p:embed/>
                </p:oleObj>
              </mc:Choice>
              <mc:Fallback>
                <p:oleObj name="Equation" r:id="rId6" imgW="152268" imgH="203024" progId="Equation.3">
                  <p:embed/>
                  <p:pic>
                    <p:nvPicPr>
                      <p:cNvPr id="0" name="Picture 2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3581400"/>
                        <a:ext cx="255588"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5" name="Object 6"/>
          <p:cNvGraphicFramePr>
            <a:graphicFrameLocks noChangeAspect="1"/>
          </p:cNvGraphicFramePr>
          <p:nvPr/>
        </p:nvGraphicFramePr>
        <p:xfrm>
          <a:off x="5867400" y="3581400"/>
          <a:ext cx="295275" cy="392113"/>
        </p:xfrm>
        <a:graphic>
          <a:graphicData uri="http://schemas.openxmlformats.org/presentationml/2006/ole">
            <mc:AlternateContent xmlns:mc="http://schemas.openxmlformats.org/markup-compatibility/2006">
              <mc:Choice xmlns:v="urn:schemas-microsoft-com:vml" Requires="v">
                <p:oleObj spid="_x0000_s143437" name="Equation" r:id="rId8" imgW="152268" imgH="203024" progId="Equation.3">
                  <p:embed/>
                </p:oleObj>
              </mc:Choice>
              <mc:Fallback>
                <p:oleObj name="Equation" r:id="rId8" imgW="152268" imgH="203024" progId="Equation.3">
                  <p:embed/>
                  <p:pic>
                    <p:nvPicPr>
                      <p:cNvPr id="0"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3581400"/>
                        <a:ext cx="29527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75904914"/>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CD2DD26-6873-423E-B8EE-DC8B36AD2D12}" type="slidenum">
              <a:rPr lang="en-US" altLang="en-US" sz="1200" smtClean="0"/>
              <a:pPr eaLnBrk="1" hangingPunct="1"/>
              <a:t>22</a:t>
            </a:fld>
            <a:endParaRPr lang="en-US" altLang="en-US" sz="1200" smtClean="0"/>
          </a:p>
        </p:txBody>
      </p:sp>
      <p:sp>
        <p:nvSpPr>
          <p:cNvPr id="24579" name="Rectangle 2"/>
          <p:cNvSpPr>
            <a:spLocks noGrp="1" noChangeArrowheads="1"/>
          </p:cNvSpPr>
          <p:nvPr>
            <p:ph type="title"/>
          </p:nvPr>
        </p:nvSpPr>
        <p:spPr>
          <a:xfrm>
            <a:off x="0" y="304800"/>
            <a:ext cx="9144000" cy="838200"/>
          </a:xfrm>
        </p:spPr>
        <p:txBody>
          <a:bodyPr/>
          <a:lstStyle/>
          <a:p>
            <a:r>
              <a:rPr lang="en-US" altLang="en-US" smtClean="0"/>
              <a:t>Correlation (viewed as linear relationship)</a:t>
            </a:r>
          </a:p>
        </p:txBody>
      </p:sp>
      <p:sp>
        <p:nvSpPr>
          <p:cNvPr id="24580" name="Rectangle 3"/>
          <p:cNvSpPr>
            <a:spLocks noGrp="1" noChangeArrowheads="1"/>
          </p:cNvSpPr>
          <p:nvPr>
            <p:ph type="body" idx="1"/>
          </p:nvPr>
        </p:nvSpPr>
        <p:spPr/>
        <p:txBody>
          <a:bodyPr/>
          <a:lstStyle/>
          <a:p>
            <a:r>
              <a:rPr lang="en-US" altLang="en-US" smtClean="0"/>
              <a:t>Correlation measures the linear relationship between objects</a:t>
            </a:r>
          </a:p>
          <a:p>
            <a:r>
              <a:rPr lang="en-US" altLang="en-US" smtClean="0"/>
              <a:t>To compute correlation, we standardize data objects, A and B, and then take their dot product</a:t>
            </a:r>
          </a:p>
        </p:txBody>
      </p:sp>
      <p:graphicFrame>
        <p:nvGraphicFramePr>
          <p:cNvPr id="24581" name="Object 4"/>
          <p:cNvGraphicFramePr>
            <a:graphicFrameLocks noChangeAspect="1"/>
          </p:cNvGraphicFramePr>
          <p:nvPr/>
        </p:nvGraphicFramePr>
        <p:xfrm>
          <a:off x="1670050" y="3443288"/>
          <a:ext cx="5321300" cy="685800"/>
        </p:xfrm>
        <a:graphic>
          <a:graphicData uri="http://schemas.openxmlformats.org/presentationml/2006/ole">
            <mc:AlternateContent xmlns:mc="http://schemas.openxmlformats.org/markup-compatibility/2006">
              <mc:Choice xmlns:v="urn:schemas-microsoft-com:vml" Requires="v">
                <p:oleObj spid="_x0000_s145483" name="Equation" r:id="rId4" imgW="1778000" imgH="228600" progId="Equation.3">
                  <p:embed/>
                </p:oleObj>
              </mc:Choice>
              <mc:Fallback>
                <p:oleObj name="Equation" r:id="rId4" imgW="1778000" imgH="228600"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50" y="3443288"/>
                        <a:ext cx="53213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5"/>
          <p:cNvGraphicFramePr>
            <a:graphicFrameLocks noChangeAspect="1"/>
          </p:cNvGraphicFramePr>
          <p:nvPr/>
        </p:nvGraphicFramePr>
        <p:xfrm>
          <a:off x="1651000" y="4357688"/>
          <a:ext cx="5256213" cy="687387"/>
        </p:xfrm>
        <a:graphic>
          <a:graphicData uri="http://schemas.openxmlformats.org/presentationml/2006/ole">
            <mc:AlternateContent xmlns:mc="http://schemas.openxmlformats.org/markup-compatibility/2006">
              <mc:Choice xmlns:v="urn:schemas-microsoft-com:vml" Requires="v">
                <p:oleObj spid="_x0000_s145484" name="Equation" r:id="rId6" imgW="1752600" imgH="228600" progId="Equation.3">
                  <p:embed/>
                </p:oleObj>
              </mc:Choice>
              <mc:Fallback>
                <p:oleObj name="Equation" r:id="rId6" imgW="1752600" imgH="228600" progId="Equation.3">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1000" y="4357688"/>
                        <a:ext cx="52562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6"/>
          <p:cNvGraphicFramePr>
            <a:graphicFrameLocks noChangeAspect="1"/>
          </p:cNvGraphicFramePr>
          <p:nvPr/>
        </p:nvGraphicFramePr>
        <p:xfrm>
          <a:off x="1647825" y="5348288"/>
          <a:ext cx="4605338" cy="595312"/>
        </p:xfrm>
        <a:graphic>
          <a:graphicData uri="http://schemas.openxmlformats.org/presentationml/2006/ole">
            <mc:AlternateContent xmlns:mc="http://schemas.openxmlformats.org/markup-compatibility/2006">
              <mc:Choice xmlns:v="urn:schemas-microsoft-com:vml" Requires="v">
                <p:oleObj spid="_x0000_s145485" name="Equation" r:id="rId8" imgW="1574800" imgH="203200" progId="Equation.3">
                  <p:embed/>
                </p:oleObj>
              </mc:Choice>
              <mc:Fallback>
                <p:oleObj name="Equation" r:id="rId8" imgW="1574800" imgH="203200" progId="Equation.3">
                  <p:embed/>
                  <p:pic>
                    <p:nvPicPr>
                      <p:cNvPr id="0"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7825" y="5348288"/>
                        <a:ext cx="4605338"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1262816"/>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30200"/>
            <a:ext cx="8229600" cy="609600"/>
          </a:xfrm>
        </p:spPr>
        <p:txBody>
          <a:bodyPr/>
          <a:lstStyle/>
          <a:p>
            <a:r>
              <a:rPr lang="en-US" altLang="en-US" dirty="0" smtClean="0"/>
              <a:t>Attribute Types </a:t>
            </a:r>
          </a:p>
        </p:txBody>
      </p:sp>
      <p:sp>
        <p:nvSpPr>
          <p:cNvPr id="33795" name="Rectangle 3"/>
          <p:cNvSpPr>
            <a:spLocks noGrp="1" noChangeArrowheads="1"/>
          </p:cNvSpPr>
          <p:nvPr>
            <p:ph type="body" idx="1"/>
          </p:nvPr>
        </p:nvSpPr>
        <p:spPr>
          <a:xfrm>
            <a:off x="457200" y="1244600"/>
            <a:ext cx="8229600" cy="5156200"/>
          </a:xfrm>
        </p:spPr>
        <p:txBody>
          <a:bodyPr/>
          <a:lstStyle/>
          <a:p>
            <a:r>
              <a:rPr lang="en-US" altLang="en-US" sz="2400" dirty="0" smtClean="0"/>
              <a:t>Nominal (Categorical): categories, states, or </a:t>
            </a:r>
            <a:r>
              <a:rPr lang="ja-JP" altLang="en-US" sz="2400" dirty="0" smtClean="0"/>
              <a:t>“</a:t>
            </a:r>
            <a:r>
              <a:rPr lang="en-US" altLang="ja-JP" sz="2400" dirty="0" smtClean="0"/>
              <a:t>names of things</a:t>
            </a:r>
            <a:r>
              <a:rPr lang="ja-JP" altLang="en-US" sz="2400" dirty="0" smtClean="0"/>
              <a:t>”</a:t>
            </a:r>
            <a:endParaRPr lang="en-US" altLang="ja-JP" sz="2400" dirty="0" smtClean="0"/>
          </a:p>
          <a:p>
            <a:pPr lvl="1"/>
            <a:r>
              <a:rPr lang="en-US" altLang="en-US" sz="1800" dirty="0" err="1" smtClean="0"/>
              <a:t>Hair_color</a:t>
            </a:r>
            <a:r>
              <a:rPr lang="en-US" altLang="en-US" sz="1800" dirty="0" smtClean="0"/>
              <a:t> = {auburn, black, blond, brown, grey, red, white}</a:t>
            </a:r>
          </a:p>
          <a:p>
            <a:pPr lvl="1"/>
            <a:r>
              <a:rPr lang="en-US" altLang="en-US" sz="1800" dirty="0" smtClean="0"/>
              <a:t>marital status, occupation, ID numbers, zip codes</a:t>
            </a:r>
          </a:p>
          <a:p>
            <a:pPr lvl="1"/>
            <a:r>
              <a:rPr lang="en-US" altLang="en-US" sz="1800" dirty="0" smtClean="0"/>
              <a:t>Often attributes with “yes” and “no” as values</a:t>
            </a:r>
          </a:p>
          <a:p>
            <a:pPr lvl="1"/>
            <a:r>
              <a:rPr lang="en-US" altLang="en-US" sz="1800" dirty="0" smtClean="0"/>
              <a:t>Binary</a:t>
            </a:r>
          </a:p>
          <a:p>
            <a:pPr lvl="2"/>
            <a:r>
              <a:rPr lang="en-US" altLang="en-US" sz="1800" dirty="0" smtClean="0"/>
              <a:t>Nominal attribute with only 2 states (0 and 1)</a:t>
            </a:r>
          </a:p>
          <a:p>
            <a:r>
              <a:rPr lang="en-US" altLang="en-US" sz="2400" dirty="0" smtClean="0"/>
              <a:t>Ordinal</a:t>
            </a:r>
          </a:p>
          <a:p>
            <a:pPr lvl="1"/>
            <a:r>
              <a:rPr lang="en-US" altLang="en-US" sz="1800" dirty="0" smtClean="0"/>
              <a:t>Values have a meaningful order (ranking) but magnitude between successive values is not known.</a:t>
            </a:r>
          </a:p>
          <a:p>
            <a:pPr lvl="1"/>
            <a:r>
              <a:rPr lang="en-US" altLang="en-US" sz="1800" dirty="0" smtClean="0"/>
              <a:t>Size = {small, medium, large}, grades, army rankings</a:t>
            </a:r>
          </a:p>
          <a:p>
            <a:pPr lvl="1"/>
            <a:r>
              <a:rPr lang="en-US" altLang="en-US" sz="1800" dirty="0" smtClean="0"/>
              <a:t>Month = {</a:t>
            </a:r>
            <a:r>
              <a:rPr lang="en-US" altLang="en-US" sz="1800" dirty="0" err="1" smtClean="0"/>
              <a:t>jan</a:t>
            </a:r>
            <a:r>
              <a:rPr lang="en-US" altLang="en-US" sz="1800" dirty="0" smtClean="0"/>
              <a:t>, </a:t>
            </a:r>
            <a:r>
              <a:rPr lang="en-US" altLang="en-US" sz="1800" dirty="0" err="1" smtClean="0"/>
              <a:t>feb</a:t>
            </a:r>
            <a:r>
              <a:rPr lang="en-US" altLang="en-US" sz="1800" dirty="0" smtClean="0"/>
              <a:t>, mar, … }</a:t>
            </a:r>
          </a:p>
          <a:p>
            <a:r>
              <a:rPr lang="en-US" altLang="en-US" sz="2400" dirty="0" smtClean="0"/>
              <a:t>Numeric</a:t>
            </a:r>
          </a:p>
          <a:p>
            <a:pPr lvl="1"/>
            <a:r>
              <a:rPr lang="en-US" altLang="en-US" sz="1800" dirty="0" smtClean="0"/>
              <a:t>Quantity (integer or real-valued)</a:t>
            </a:r>
          </a:p>
          <a:p>
            <a:pPr lvl="1"/>
            <a:r>
              <a:rPr lang="en-US" altLang="en-US" sz="1800" dirty="0" smtClean="0"/>
              <a:t>Could also be intervals or ratios</a:t>
            </a:r>
          </a:p>
        </p:txBody>
      </p:sp>
      <p:sp>
        <p:nvSpPr>
          <p:cNvPr id="33793" name="Slide Number Placeholder 5"/>
          <p:cNvSpPr>
            <a:spLocks noGrp="1"/>
          </p:cNvSpPr>
          <p:nvPr>
            <p:ph type="sldNum" sz="quarter" idx="10"/>
          </p:nvPr>
        </p:nvSpPr>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D4A804AE-88D9-439E-A04B-0FC89A5E4F28}" type="slidenum">
              <a:rPr lang="en-US" altLang="en-US" sz="1200" b="0" smtClean="0"/>
              <a:pPr/>
              <a:t>3</a:t>
            </a:fld>
            <a:endParaRPr lang="en-US" altLang="en-US" sz="1200" b="0" dirty="0"/>
          </a:p>
        </p:txBody>
      </p:sp>
    </p:spTree>
    <p:extLst>
      <p:ext uri="{BB962C8B-B14F-4D97-AF65-F5344CB8AC3E}">
        <p14:creationId xmlns:p14="http://schemas.microsoft.com/office/powerpoint/2010/main" val="4009622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8CC03918-D39F-4D57-951F-D5760AC72555}" type="slidenum">
              <a:rPr lang="en-US" altLang="en-US" sz="1200"/>
              <a:pPr eaLnBrk="1" hangingPunct="1"/>
              <a:t>4</a:t>
            </a:fld>
            <a:endParaRPr lang="en-US" altLang="en-US" sz="1200"/>
          </a:p>
        </p:txBody>
      </p:sp>
      <p:sp>
        <p:nvSpPr>
          <p:cNvPr id="37890" name="Rectangle 2"/>
          <p:cNvSpPr>
            <a:spLocks noGrp="1" noChangeArrowheads="1"/>
          </p:cNvSpPr>
          <p:nvPr>
            <p:ph type="title"/>
          </p:nvPr>
        </p:nvSpPr>
        <p:spPr/>
        <p:txBody>
          <a:bodyPr/>
          <a:lstStyle/>
          <a:p>
            <a:pPr eaLnBrk="1" hangingPunct="1"/>
            <a:r>
              <a:rPr lang="en-US" altLang="en-US" smtClean="0">
                <a:ea typeface="ＭＳ Ｐゴシック" pitchFamily="-84" charset="-128"/>
              </a:rPr>
              <a:t>Discrete vs. Continuous Attributes </a:t>
            </a:r>
          </a:p>
        </p:txBody>
      </p:sp>
      <p:sp>
        <p:nvSpPr>
          <p:cNvPr id="37891" name="Rectangle 3"/>
          <p:cNvSpPr>
            <a:spLocks noGrp="1" noChangeArrowheads="1"/>
          </p:cNvSpPr>
          <p:nvPr>
            <p:ph type="body" idx="1"/>
          </p:nvPr>
        </p:nvSpPr>
        <p:spPr>
          <a:xfrm>
            <a:off x="304800" y="1371600"/>
            <a:ext cx="8534400" cy="5257800"/>
          </a:xfrm>
        </p:spPr>
        <p:txBody>
          <a:bodyPr/>
          <a:lstStyle/>
          <a:p>
            <a:pPr eaLnBrk="1" hangingPunct="1">
              <a:lnSpc>
                <a:spcPct val="90000"/>
              </a:lnSpc>
            </a:pPr>
            <a:r>
              <a:rPr lang="en-US" altLang="en-US" sz="2400" b="1" dirty="0" smtClean="0">
                <a:ea typeface="ＭＳ Ｐゴシック" pitchFamily="-84" charset="-128"/>
              </a:rPr>
              <a:t>Discrete</a:t>
            </a:r>
            <a:r>
              <a:rPr lang="en-US" altLang="en-US" sz="2400" dirty="0" smtClean="0">
                <a:ea typeface="ＭＳ Ｐゴシック" pitchFamily="-84" charset="-128"/>
              </a:rPr>
              <a:t> </a:t>
            </a:r>
            <a:r>
              <a:rPr lang="en-US" altLang="en-US" sz="2400" b="1" dirty="0" smtClean="0">
                <a:ea typeface="ＭＳ Ｐゴシック" pitchFamily="-84" charset="-128"/>
              </a:rPr>
              <a:t>Attribute</a:t>
            </a:r>
          </a:p>
          <a:p>
            <a:pPr lvl="1" eaLnBrk="1" hangingPunct="1">
              <a:lnSpc>
                <a:spcPct val="90000"/>
              </a:lnSpc>
            </a:pPr>
            <a:r>
              <a:rPr lang="en-US" altLang="en-US" sz="2200" dirty="0" smtClean="0">
                <a:ea typeface="ＭＳ Ｐゴシック" pitchFamily="-84" charset="-128"/>
              </a:rPr>
              <a:t>Has only a finite or countable set of values</a:t>
            </a:r>
          </a:p>
          <a:p>
            <a:pPr lvl="2" eaLnBrk="1" hangingPunct="1">
              <a:lnSpc>
                <a:spcPct val="90000"/>
              </a:lnSpc>
            </a:pPr>
            <a:r>
              <a:rPr lang="en-US" altLang="en-US" sz="2000" dirty="0" smtClean="0">
                <a:ea typeface="ＭＳ Ｐゴシック" pitchFamily="-84" charset="-128"/>
              </a:rPr>
              <a:t>E.g., zip codes, profession, or the set of words in a collection of documents </a:t>
            </a:r>
          </a:p>
          <a:p>
            <a:pPr lvl="1" eaLnBrk="1" hangingPunct="1">
              <a:lnSpc>
                <a:spcPct val="90000"/>
              </a:lnSpc>
            </a:pPr>
            <a:r>
              <a:rPr lang="en-US" altLang="en-US" sz="2200" dirty="0" smtClean="0">
                <a:ea typeface="ＭＳ Ｐゴシック" pitchFamily="-84" charset="-128"/>
              </a:rPr>
              <a:t>Sometimes, represented as integer variables</a:t>
            </a:r>
          </a:p>
          <a:p>
            <a:pPr lvl="1" eaLnBrk="1" hangingPunct="1">
              <a:lnSpc>
                <a:spcPct val="90000"/>
              </a:lnSpc>
            </a:pPr>
            <a:r>
              <a:rPr lang="en-US" altLang="en-US" sz="2200" dirty="0" smtClean="0">
                <a:ea typeface="ＭＳ Ｐゴシック" pitchFamily="-84" charset="-128"/>
              </a:rPr>
              <a:t>Note: Binary attributes are a special case of discrete attributes </a:t>
            </a:r>
          </a:p>
          <a:p>
            <a:pPr eaLnBrk="1" hangingPunct="1">
              <a:lnSpc>
                <a:spcPct val="90000"/>
              </a:lnSpc>
            </a:pPr>
            <a:r>
              <a:rPr lang="en-US" altLang="en-US" sz="2400" b="1" dirty="0" smtClean="0">
                <a:ea typeface="ＭＳ Ｐゴシック" pitchFamily="-84" charset="-128"/>
              </a:rPr>
              <a:t>Continuous</a:t>
            </a:r>
            <a:r>
              <a:rPr lang="en-US" altLang="en-US" sz="2400" dirty="0" smtClean="0">
                <a:ea typeface="ＭＳ Ｐゴシック" pitchFamily="-84" charset="-128"/>
              </a:rPr>
              <a:t> </a:t>
            </a:r>
            <a:r>
              <a:rPr lang="en-US" altLang="en-US" sz="2400" b="1" dirty="0" smtClean="0">
                <a:ea typeface="ＭＳ Ｐゴシック" pitchFamily="-84" charset="-128"/>
              </a:rPr>
              <a:t>Attribute</a:t>
            </a:r>
          </a:p>
          <a:p>
            <a:pPr lvl="1" eaLnBrk="1" hangingPunct="1">
              <a:lnSpc>
                <a:spcPct val="90000"/>
              </a:lnSpc>
            </a:pPr>
            <a:r>
              <a:rPr lang="en-US" altLang="en-US" sz="2200" dirty="0" smtClean="0">
                <a:ea typeface="ＭＳ Ｐゴシック" pitchFamily="-84" charset="-128"/>
              </a:rPr>
              <a:t>Has real numbers as attribute values</a:t>
            </a:r>
          </a:p>
          <a:p>
            <a:pPr lvl="2" eaLnBrk="1" hangingPunct="1">
              <a:lnSpc>
                <a:spcPct val="90000"/>
              </a:lnSpc>
            </a:pPr>
            <a:r>
              <a:rPr lang="en-US" altLang="en-US" sz="2000" dirty="0" smtClean="0">
                <a:ea typeface="ＭＳ Ｐゴシック" pitchFamily="-84" charset="-128"/>
              </a:rPr>
              <a:t>E.g., temperature, height, or weight</a:t>
            </a:r>
          </a:p>
          <a:p>
            <a:pPr lvl="1" eaLnBrk="1" hangingPunct="1">
              <a:lnSpc>
                <a:spcPct val="90000"/>
              </a:lnSpc>
            </a:pPr>
            <a:r>
              <a:rPr lang="en-US" altLang="en-US" sz="2200" dirty="0" smtClean="0">
                <a:ea typeface="ＭＳ Ｐゴシック" pitchFamily="-84" charset="-128"/>
              </a:rPr>
              <a:t>Practically, real values can only be measured and represented using a finite number of digits</a:t>
            </a:r>
          </a:p>
          <a:p>
            <a:pPr lvl="1" eaLnBrk="1" hangingPunct="1">
              <a:lnSpc>
                <a:spcPct val="90000"/>
              </a:lnSpc>
            </a:pPr>
            <a:r>
              <a:rPr lang="en-US" altLang="en-US" sz="2200" dirty="0" smtClean="0">
                <a:ea typeface="ＭＳ Ｐゴシック" pitchFamily="-84" charset="-128"/>
              </a:rPr>
              <a:t>Continuous attributes are typically represented as floating-point variables</a:t>
            </a:r>
          </a:p>
        </p:txBody>
      </p:sp>
    </p:spTree>
    <p:extLst>
      <p:ext uri="{BB962C8B-B14F-4D97-AF65-F5344CB8AC3E}">
        <p14:creationId xmlns:p14="http://schemas.microsoft.com/office/powerpoint/2010/main" val="1649292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C878127F-E04A-47EA-9E60-B93A7BB55C62}" type="slidenum">
              <a:rPr lang="en-US" altLang="en-US" sz="1200"/>
              <a:pPr eaLnBrk="1" hangingPunct="1"/>
              <a:t>5</a:t>
            </a:fld>
            <a:endParaRPr lang="en-US" altLang="en-US" sz="1200"/>
          </a:p>
        </p:txBody>
      </p:sp>
      <p:sp>
        <p:nvSpPr>
          <p:cNvPr id="41986" name="Rectangle 2"/>
          <p:cNvSpPr>
            <a:spLocks noGrp="1" noChangeArrowheads="1"/>
          </p:cNvSpPr>
          <p:nvPr>
            <p:ph type="title"/>
          </p:nvPr>
        </p:nvSpPr>
        <p:spPr>
          <a:xfrm>
            <a:off x="0" y="304800"/>
            <a:ext cx="9144000" cy="762000"/>
          </a:xfrm>
        </p:spPr>
        <p:txBody>
          <a:bodyPr/>
          <a:lstStyle/>
          <a:p>
            <a:pPr eaLnBrk="1" hangingPunct="1"/>
            <a:r>
              <a:rPr lang="en-US" altLang="en-US" smtClean="0">
                <a:ea typeface="ＭＳ Ｐゴシック" pitchFamily="-84" charset="-128"/>
              </a:rPr>
              <a:t>Basic Statistical Descriptions of Data</a:t>
            </a:r>
          </a:p>
        </p:txBody>
      </p:sp>
      <p:sp>
        <p:nvSpPr>
          <p:cNvPr id="41987" name="Rectangle 3"/>
          <p:cNvSpPr>
            <a:spLocks noGrp="1" noChangeArrowheads="1"/>
          </p:cNvSpPr>
          <p:nvPr>
            <p:ph type="body" idx="1"/>
          </p:nvPr>
        </p:nvSpPr>
        <p:spPr>
          <a:xfrm>
            <a:off x="381000" y="1295400"/>
            <a:ext cx="8382000" cy="5257800"/>
          </a:xfrm>
        </p:spPr>
        <p:txBody>
          <a:bodyPr/>
          <a:lstStyle/>
          <a:p>
            <a:pPr marL="342900" lvl="1" indent="-342900" eaLnBrk="1" hangingPunct="1">
              <a:buClr>
                <a:schemeClr val="folHlink"/>
              </a:buClr>
              <a:buSzPct val="80000"/>
            </a:pPr>
            <a:r>
              <a:rPr lang="en-US" altLang="en-US" sz="2400" dirty="0">
                <a:ea typeface="ＭＳ Ｐゴシック" pitchFamily="-84" charset="-128"/>
              </a:rPr>
              <a:t>Before deeper analysis, it’s important to explore the basic characteristics and relationships in the data set</a:t>
            </a:r>
          </a:p>
          <a:p>
            <a:pPr eaLnBrk="1" hangingPunct="1">
              <a:buSzPct val="80000"/>
            </a:pPr>
            <a:r>
              <a:rPr lang="en-US" altLang="en-US" sz="2400" b="1" dirty="0" smtClean="0">
                <a:ea typeface="ＭＳ Ｐゴシック" pitchFamily="-84" charset="-128"/>
              </a:rPr>
              <a:t>Descriptive Statistics</a:t>
            </a:r>
          </a:p>
          <a:p>
            <a:pPr lvl="1" eaLnBrk="1" hangingPunct="1">
              <a:buSzPct val="80000"/>
            </a:pPr>
            <a:r>
              <a:rPr lang="en-US" altLang="en-US" sz="2400" dirty="0" smtClean="0">
                <a:ea typeface="ＭＳ Ｐゴシック" pitchFamily="-84" charset="-128"/>
              </a:rPr>
              <a:t>To better understand the characteristics of attributes and fields: central tendency, variation, spread, etc.</a:t>
            </a:r>
          </a:p>
          <a:p>
            <a:pPr lvl="1" eaLnBrk="1" hangingPunct="1">
              <a:buSzPct val="80000"/>
            </a:pPr>
            <a:r>
              <a:rPr lang="en-US" altLang="en-US" sz="2400" dirty="0" smtClean="0">
                <a:ea typeface="ＭＳ Ｐゴシック" pitchFamily="-84" charset="-128"/>
              </a:rPr>
              <a:t>To get a feel for general patterns or relationships among variables: e.g., correlation, covariance, et</a:t>
            </a:r>
            <a:r>
              <a:rPr lang="en-US" altLang="en-US" dirty="0" smtClean="0">
                <a:ea typeface="ＭＳ Ｐゴシック" pitchFamily="-84" charset="-128"/>
              </a:rPr>
              <a:t>c.</a:t>
            </a:r>
          </a:p>
          <a:p>
            <a:pPr eaLnBrk="1" hangingPunct="1">
              <a:buSzPct val="80000"/>
            </a:pPr>
            <a:r>
              <a:rPr lang="en-US" altLang="en-US" sz="2400" b="1" dirty="0" smtClean="0">
                <a:ea typeface="ＭＳ Ｐゴシック" pitchFamily="-84" charset="-128"/>
              </a:rPr>
              <a:t>Data Visualization</a:t>
            </a:r>
          </a:p>
          <a:p>
            <a:pPr lvl="1" eaLnBrk="1" hangingPunct="1">
              <a:buSzPct val="80000"/>
            </a:pPr>
            <a:r>
              <a:rPr lang="en-US" altLang="en-US" sz="2400" dirty="0" smtClean="0">
                <a:ea typeface="ＭＳ Ｐゴシック" pitchFamily="-84" charset="-128"/>
              </a:rPr>
              <a:t>Visual examination of data distributions often help in uncovering important patterns and guide further investigation or decision making</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034AC9FF-2D41-40D3-9E2F-755BB46F9C9E}" type="slidenum">
              <a:rPr lang="en-US" altLang="en-US" sz="1200"/>
              <a:pPr eaLnBrk="1" hangingPunct="1"/>
              <a:t>6</a:t>
            </a:fld>
            <a:endParaRPr lang="en-US" altLang="en-US" sz="1200"/>
          </a:p>
        </p:txBody>
      </p:sp>
      <p:sp>
        <p:nvSpPr>
          <p:cNvPr id="44034" name="Rectangle 2"/>
          <p:cNvSpPr>
            <a:spLocks noGrp="1" noChangeArrowheads="1"/>
          </p:cNvSpPr>
          <p:nvPr>
            <p:ph type="title"/>
          </p:nvPr>
        </p:nvSpPr>
        <p:spPr/>
        <p:txBody>
          <a:bodyPr/>
          <a:lstStyle/>
          <a:p>
            <a:pPr eaLnBrk="1" hangingPunct="1"/>
            <a:r>
              <a:rPr lang="en-US" altLang="en-US" smtClean="0">
                <a:solidFill>
                  <a:srgbClr val="170981"/>
                </a:solidFill>
                <a:ea typeface="ＭＳ Ｐゴシック" pitchFamily="-84" charset="-128"/>
              </a:rPr>
              <a:t>Measuring the Central Tendency</a:t>
            </a:r>
            <a:endParaRPr lang="en-US" altLang="en-US" sz="4000" smtClean="0">
              <a:solidFill>
                <a:srgbClr val="170981"/>
              </a:solidFill>
              <a:ea typeface="ＭＳ Ｐゴシック" pitchFamily="-84" charset="-128"/>
            </a:endParaRPr>
          </a:p>
        </p:txBody>
      </p:sp>
      <p:sp>
        <p:nvSpPr>
          <p:cNvPr id="44035" name="Rectangle 3"/>
          <p:cNvSpPr>
            <a:spLocks noGrp="1" noChangeArrowheads="1"/>
          </p:cNvSpPr>
          <p:nvPr>
            <p:ph type="body" sz="half" idx="1"/>
          </p:nvPr>
        </p:nvSpPr>
        <p:spPr>
          <a:xfrm>
            <a:off x="228600" y="1143000"/>
            <a:ext cx="6477000" cy="5029200"/>
          </a:xfrm>
        </p:spPr>
        <p:txBody>
          <a:bodyPr/>
          <a:lstStyle/>
          <a:p>
            <a:pPr eaLnBrk="1" hangingPunct="1">
              <a:lnSpc>
                <a:spcPct val="130000"/>
              </a:lnSpc>
              <a:buSzPct val="80000"/>
            </a:pPr>
            <a:r>
              <a:rPr lang="en-US" altLang="en-US" sz="1800" u="sng" dirty="0" smtClean="0">
                <a:latin typeface="Calibri" pitchFamily="34" charset="0"/>
                <a:ea typeface="ＭＳ Ｐゴシック" pitchFamily="-84" charset="-128"/>
              </a:rPr>
              <a:t>Mean (algebraic measure) (sample vs. population):</a:t>
            </a:r>
          </a:p>
          <a:p>
            <a:pPr lvl="1" eaLnBrk="1" hangingPunct="1">
              <a:lnSpc>
                <a:spcPct val="130000"/>
              </a:lnSpc>
              <a:buSzPct val="80000"/>
              <a:buFont typeface="Wingdings" pitchFamily="2" charset="2"/>
              <a:buNone/>
            </a:pPr>
            <a:r>
              <a:rPr lang="en-US" altLang="en-US" sz="1800" dirty="0" smtClean="0">
                <a:latin typeface="Calibri" pitchFamily="34" charset="0"/>
                <a:ea typeface="ＭＳ Ｐゴシック" pitchFamily="-84" charset="-128"/>
              </a:rPr>
              <a:t>Note: </a:t>
            </a:r>
            <a:r>
              <a:rPr lang="en-US" altLang="en-US" sz="1800" i="1" dirty="0" smtClean="0">
                <a:latin typeface="Calibri" pitchFamily="34" charset="0"/>
                <a:ea typeface="ＭＳ Ｐゴシック" pitchFamily="-84" charset="-128"/>
              </a:rPr>
              <a:t>n</a:t>
            </a:r>
            <a:r>
              <a:rPr lang="en-US" altLang="en-US" sz="1800" dirty="0" smtClean="0">
                <a:latin typeface="Calibri" pitchFamily="34" charset="0"/>
                <a:ea typeface="ＭＳ Ｐゴシック" pitchFamily="-84" charset="-128"/>
              </a:rPr>
              <a:t> is sample size and </a:t>
            </a:r>
            <a:r>
              <a:rPr lang="en-US" altLang="en-US" sz="1800" i="1" dirty="0" smtClean="0">
                <a:latin typeface="Calibri" pitchFamily="34" charset="0"/>
                <a:ea typeface="ＭＳ Ｐゴシック" pitchFamily="-84" charset="-128"/>
              </a:rPr>
              <a:t>N</a:t>
            </a:r>
            <a:r>
              <a:rPr lang="en-US" altLang="en-US" sz="1800" dirty="0" smtClean="0">
                <a:latin typeface="Calibri" pitchFamily="34" charset="0"/>
                <a:ea typeface="ＭＳ Ｐゴシック" pitchFamily="-84" charset="-128"/>
              </a:rPr>
              <a:t> is population size. </a:t>
            </a:r>
          </a:p>
          <a:p>
            <a:pPr lvl="1" eaLnBrk="1" hangingPunct="1">
              <a:lnSpc>
                <a:spcPct val="130000"/>
              </a:lnSpc>
              <a:buSzPct val="80000"/>
            </a:pPr>
            <a:r>
              <a:rPr lang="en-US" altLang="en-US" sz="1800" dirty="0" smtClean="0">
                <a:latin typeface="Calibri" pitchFamily="34" charset="0"/>
                <a:ea typeface="ＭＳ Ｐゴシック" pitchFamily="-84" charset="-128"/>
              </a:rPr>
              <a:t>Weighted arithmetic mean:</a:t>
            </a:r>
          </a:p>
          <a:p>
            <a:pPr lvl="1" eaLnBrk="1" hangingPunct="1">
              <a:lnSpc>
                <a:spcPct val="130000"/>
              </a:lnSpc>
              <a:buSzPct val="80000"/>
            </a:pPr>
            <a:r>
              <a:rPr lang="en-US" altLang="en-US" sz="1800" dirty="0" smtClean="0">
                <a:latin typeface="Calibri" pitchFamily="34" charset="0"/>
                <a:ea typeface="ＭＳ Ｐゴシック" pitchFamily="-84" charset="-128"/>
              </a:rPr>
              <a:t>Trimmed mean: chopping extreme values</a:t>
            </a:r>
          </a:p>
          <a:p>
            <a:pPr eaLnBrk="1" hangingPunct="1">
              <a:lnSpc>
                <a:spcPct val="130000"/>
              </a:lnSpc>
              <a:buSzPct val="80000"/>
            </a:pPr>
            <a:r>
              <a:rPr lang="en-US" altLang="en-US" sz="1800" u="sng" dirty="0" smtClean="0">
                <a:latin typeface="Calibri" pitchFamily="34" charset="0"/>
                <a:ea typeface="ＭＳ Ｐゴシック" pitchFamily="-84" charset="-128"/>
              </a:rPr>
              <a:t>Median</a:t>
            </a:r>
            <a:r>
              <a:rPr lang="en-US" altLang="en-US" sz="1800" dirty="0" smtClean="0">
                <a:latin typeface="Calibri" pitchFamily="34" charset="0"/>
                <a:ea typeface="ＭＳ Ｐゴシック" pitchFamily="-84" charset="-128"/>
              </a:rPr>
              <a:t>: </a:t>
            </a:r>
          </a:p>
          <a:p>
            <a:pPr lvl="1" eaLnBrk="1" hangingPunct="1">
              <a:lnSpc>
                <a:spcPct val="130000"/>
              </a:lnSpc>
              <a:buSzPct val="80000"/>
            </a:pPr>
            <a:r>
              <a:rPr lang="en-US" altLang="en-US" sz="1800" dirty="0" smtClean="0">
                <a:latin typeface="Calibri" pitchFamily="34" charset="0"/>
                <a:ea typeface="ＭＳ Ｐゴシック" pitchFamily="-84" charset="-128"/>
              </a:rPr>
              <a:t>Middle value if odd number of values, or average of the middle two values otherwise</a:t>
            </a:r>
          </a:p>
          <a:p>
            <a:pPr lvl="1" eaLnBrk="1" hangingPunct="1">
              <a:lnSpc>
                <a:spcPct val="130000"/>
              </a:lnSpc>
              <a:buSzPct val="80000"/>
            </a:pPr>
            <a:r>
              <a:rPr lang="en-US" altLang="en-US" sz="1800" dirty="0" smtClean="0">
                <a:latin typeface="Calibri" pitchFamily="34" charset="0"/>
                <a:ea typeface="ＭＳ Ｐゴシック" pitchFamily="-84" charset="-128"/>
              </a:rPr>
              <a:t>Estimated by interpolation (for </a:t>
            </a:r>
            <a:r>
              <a:rPr lang="en-US" altLang="en-US" sz="1800" i="1" dirty="0" smtClean="0">
                <a:solidFill>
                  <a:schemeClr val="tx2"/>
                </a:solidFill>
                <a:latin typeface="Calibri" pitchFamily="34" charset="0"/>
                <a:ea typeface="ＭＳ Ｐゴシック" pitchFamily="-84" charset="-128"/>
              </a:rPr>
              <a:t>grouped data</a:t>
            </a:r>
            <a:r>
              <a:rPr lang="en-US" altLang="en-US" sz="1800" dirty="0" smtClean="0">
                <a:latin typeface="Calibri" pitchFamily="34" charset="0"/>
                <a:ea typeface="ＭＳ Ｐゴシック" pitchFamily="-84" charset="-128"/>
              </a:rPr>
              <a:t>):</a:t>
            </a:r>
            <a:endParaRPr lang="en-US" altLang="en-US" sz="1800" u="sng" dirty="0" smtClean="0">
              <a:latin typeface="Calibri" pitchFamily="34" charset="0"/>
              <a:ea typeface="ＭＳ Ｐゴシック" pitchFamily="-84" charset="-128"/>
            </a:endParaRPr>
          </a:p>
          <a:p>
            <a:pPr eaLnBrk="1" hangingPunct="1">
              <a:lnSpc>
                <a:spcPct val="130000"/>
              </a:lnSpc>
              <a:buSzPct val="80000"/>
            </a:pPr>
            <a:r>
              <a:rPr lang="en-US" altLang="en-US" sz="1800" u="sng" dirty="0" smtClean="0">
                <a:latin typeface="Calibri" pitchFamily="34" charset="0"/>
                <a:ea typeface="ＭＳ Ｐゴシック" pitchFamily="-84" charset="-128"/>
              </a:rPr>
              <a:t>Mode</a:t>
            </a:r>
          </a:p>
          <a:p>
            <a:pPr lvl="1" eaLnBrk="1" hangingPunct="1">
              <a:lnSpc>
                <a:spcPct val="130000"/>
              </a:lnSpc>
              <a:buSzPct val="80000"/>
            </a:pPr>
            <a:r>
              <a:rPr lang="en-US" altLang="en-US" sz="1800" dirty="0" smtClean="0">
                <a:latin typeface="Calibri" pitchFamily="34" charset="0"/>
                <a:ea typeface="ＭＳ Ｐゴシック" pitchFamily="-84" charset="-128"/>
              </a:rPr>
              <a:t>Value that occurs most frequently in the data</a:t>
            </a:r>
          </a:p>
          <a:p>
            <a:pPr lvl="1" eaLnBrk="1" hangingPunct="1">
              <a:lnSpc>
                <a:spcPct val="130000"/>
              </a:lnSpc>
              <a:buSzPct val="80000"/>
            </a:pPr>
            <a:r>
              <a:rPr lang="en-US" altLang="en-US" sz="1800" dirty="0" err="1" smtClean="0">
                <a:latin typeface="Calibri" pitchFamily="34" charset="0"/>
                <a:ea typeface="ＭＳ Ｐゴシック" pitchFamily="-84" charset="-128"/>
              </a:rPr>
              <a:t>Unimodal</a:t>
            </a:r>
            <a:r>
              <a:rPr lang="en-US" altLang="en-US" sz="1800" dirty="0" smtClean="0">
                <a:latin typeface="Calibri" pitchFamily="34" charset="0"/>
                <a:ea typeface="ＭＳ Ｐゴシック" pitchFamily="-84" charset="-128"/>
              </a:rPr>
              <a:t>, bimodal, </a:t>
            </a:r>
            <a:r>
              <a:rPr lang="en-US" altLang="en-US" sz="1800" dirty="0" err="1" smtClean="0">
                <a:latin typeface="Calibri" pitchFamily="34" charset="0"/>
                <a:ea typeface="ＭＳ Ｐゴシック" pitchFamily="-84" charset="-128"/>
              </a:rPr>
              <a:t>trimodal</a:t>
            </a:r>
            <a:endParaRPr lang="en-US" altLang="en-US" sz="1800" dirty="0" smtClean="0">
              <a:latin typeface="Calibri" pitchFamily="34" charset="0"/>
              <a:ea typeface="ＭＳ Ｐゴシック" pitchFamily="-84" charset="-128"/>
            </a:endParaRPr>
          </a:p>
          <a:p>
            <a:pPr lvl="1" eaLnBrk="1" hangingPunct="1">
              <a:lnSpc>
                <a:spcPct val="130000"/>
              </a:lnSpc>
              <a:buSzPct val="80000"/>
            </a:pPr>
            <a:r>
              <a:rPr lang="en-US" altLang="en-US" sz="1800" dirty="0" smtClean="0">
                <a:latin typeface="Calibri" pitchFamily="34" charset="0"/>
                <a:ea typeface="ＭＳ Ｐゴシック" pitchFamily="-84" charset="-128"/>
              </a:rPr>
              <a:t>Empirical formula:</a:t>
            </a:r>
          </a:p>
          <a:p>
            <a:pPr eaLnBrk="1" hangingPunct="1">
              <a:lnSpc>
                <a:spcPct val="130000"/>
              </a:lnSpc>
              <a:buSzPct val="80000"/>
            </a:pPr>
            <a:endParaRPr lang="en-US" altLang="en-US" sz="1800" dirty="0" smtClean="0">
              <a:ea typeface="ＭＳ Ｐゴシック" pitchFamily="-84" charset="-128"/>
            </a:endParaRPr>
          </a:p>
        </p:txBody>
      </p:sp>
      <p:graphicFrame>
        <p:nvGraphicFramePr>
          <p:cNvPr id="44036" name="Object 4"/>
          <p:cNvGraphicFramePr>
            <a:graphicFrameLocks noChangeAspect="1"/>
          </p:cNvGraphicFramePr>
          <p:nvPr>
            <p:extLst>
              <p:ext uri="{D42A27DB-BD31-4B8C-83A1-F6EECF244321}">
                <p14:modId xmlns:p14="http://schemas.microsoft.com/office/powerpoint/2010/main" val="4198218401"/>
              </p:ext>
            </p:extLst>
          </p:nvPr>
        </p:nvGraphicFramePr>
        <p:xfrm>
          <a:off x="5753100" y="1143000"/>
          <a:ext cx="1600200" cy="772561"/>
        </p:xfrm>
        <a:graphic>
          <a:graphicData uri="http://schemas.openxmlformats.org/presentationml/2006/ole">
            <mc:AlternateContent xmlns:mc="http://schemas.openxmlformats.org/markup-compatibility/2006">
              <mc:Choice xmlns:v="urn:schemas-microsoft-com:vml" Requires="v">
                <p:oleObj spid="_x0000_s44169" name="Microsoft Equation 3.0" r:id="rId4" imgW="710891" imgH="431613" progId="Equation.3">
                  <p:embed/>
                </p:oleObj>
              </mc:Choice>
              <mc:Fallback>
                <p:oleObj name="Microsoft Equation 3.0" r:id="rId4" imgW="710891" imgH="431613" progId="Equation.3">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3100" y="1143000"/>
                        <a:ext cx="1600200" cy="772561"/>
                      </a:xfrm>
                      <a:prstGeom prst="rect">
                        <a:avLst/>
                      </a:prstGeom>
                      <a:noFill/>
                      <a:effectLst/>
                      <a:extLst/>
                    </p:spPr>
                  </p:pic>
                </p:oleObj>
              </mc:Fallback>
            </mc:AlternateContent>
          </a:graphicData>
        </a:graphic>
      </p:graphicFrame>
      <p:graphicFrame>
        <p:nvGraphicFramePr>
          <p:cNvPr id="44037" name="Object 5"/>
          <p:cNvGraphicFramePr>
            <a:graphicFrameLocks noChangeAspect="1"/>
          </p:cNvGraphicFramePr>
          <p:nvPr>
            <p:extLst>
              <p:ext uri="{D42A27DB-BD31-4B8C-83A1-F6EECF244321}">
                <p14:modId xmlns:p14="http://schemas.microsoft.com/office/powerpoint/2010/main" val="1603432798"/>
              </p:ext>
            </p:extLst>
          </p:nvPr>
        </p:nvGraphicFramePr>
        <p:xfrm>
          <a:off x="5723021" y="1905000"/>
          <a:ext cx="1431758" cy="1295400"/>
        </p:xfrm>
        <a:graphic>
          <a:graphicData uri="http://schemas.openxmlformats.org/presentationml/2006/ole">
            <mc:AlternateContent xmlns:mc="http://schemas.openxmlformats.org/markup-compatibility/2006">
              <mc:Choice xmlns:v="urn:schemas-microsoft-com:vml" Requires="v">
                <p:oleObj spid="_x0000_s44170" name="Equation" r:id="rId6" imgW="749300" imgH="838200" progId="Equation.3">
                  <p:embed/>
                </p:oleObj>
              </mc:Choice>
              <mc:Fallback>
                <p:oleObj name="Equation" r:id="rId6" imgW="749300" imgH="838200" progId="Equation.3">
                  <p:embed/>
                  <p:pic>
                    <p:nvPicPr>
                      <p:cNvPr id="0"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3021" y="1905000"/>
                        <a:ext cx="1431758" cy="1295400"/>
                      </a:xfrm>
                      <a:prstGeom prst="rect">
                        <a:avLst/>
                      </a:prstGeom>
                      <a:noFill/>
                      <a:effectLst/>
                      <a:extLst/>
                    </p:spPr>
                  </p:pic>
                </p:oleObj>
              </mc:Fallback>
            </mc:AlternateContent>
          </a:graphicData>
        </a:graphic>
      </p:graphicFrame>
      <p:graphicFrame>
        <p:nvGraphicFramePr>
          <p:cNvPr id="44039" name="Object 7"/>
          <p:cNvGraphicFramePr>
            <a:graphicFrameLocks noChangeAspect="1"/>
          </p:cNvGraphicFramePr>
          <p:nvPr>
            <p:extLst>
              <p:ext uri="{D42A27DB-BD31-4B8C-83A1-F6EECF244321}">
                <p14:modId xmlns:p14="http://schemas.microsoft.com/office/powerpoint/2010/main" val="3814628560"/>
              </p:ext>
            </p:extLst>
          </p:nvPr>
        </p:nvGraphicFramePr>
        <p:xfrm>
          <a:off x="2898490" y="5715000"/>
          <a:ext cx="3426110" cy="323910"/>
        </p:xfrm>
        <a:graphic>
          <a:graphicData uri="http://schemas.openxmlformats.org/presentationml/2006/ole">
            <mc:AlternateContent xmlns:mc="http://schemas.openxmlformats.org/markup-compatibility/2006">
              <mc:Choice xmlns:v="urn:schemas-microsoft-com:vml" Requires="v">
                <p:oleObj spid="_x0000_s44171" name="Equation" r:id="rId8" imgW="2197100" imgH="203200" progId="Equation.3">
                  <p:embed/>
                </p:oleObj>
              </mc:Choice>
              <mc:Fallback>
                <p:oleObj name="Equation" r:id="rId8" imgW="2197100" imgH="203200" progId="Equation.3">
                  <p:embed/>
                  <p:pic>
                    <p:nvPicPr>
                      <p:cNvPr id="0" name="Picture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8490" y="5715000"/>
                        <a:ext cx="3426110" cy="323910"/>
                      </a:xfrm>
                      <a:prstGeom prst="rect">
                        <a:avLst/>
                      </a:prstGeom>
                      <a:noFill/>
                      <a:effectLst/>
                      <a:extLst/>
                    </p:spPr>
                  </p:pic>
                </p:oleObj>
              </mc:Fallback>
            </mc:AlternateContent>
          </a:graphicData>
        </a:graphic>
      </p:graphicFrame>
      <p:graphicFrame>
        <p:nvGraphicFramePr>
          <p:cNvPr id="44040" name="Object 8"/>
          <p:cNvGraphicFramePr>
            <a:graphicFrameLocks noGrp="1" noChangeAspect="1"/>
          </p:cNvGraphicFramePr>
          <p:nvPr>
            <p:ph sz="half" idx="2"/>
            <p:extLst>
              <p:ext uri="{D42A27DB-BD31-4B8C-83A1-F6EECF244321}">
                <p14:modId xmlns:p14="http://schemas.microsoft.com/office/powerpoint/2010/main" val="3208289135"/>
              </p:ext>
            </p:extLst>
          </p:nvPr>
        </p:nvGraphicFramePr>
        <p:xfrm>
          <a:off x="7620000" y="1219200"/>
          <a:ext cx="965827" cy="698500"/>
        </p:xfrm>
        <a:graphic>
          <a:graphicData uri="http://schemas.openxmlformats.org/presentationml/2006/ole">
            <mc:AlternateContent xmlns:mc="http://schemas.openxmlformats.org/markup-compatibility/2006">
              <mc:Choice xmlns:v="urn:schemas-microsoft-com:vml" Requires="v">
                <p:oleObj spid="_x0000_s44172" name="Equation" r:id="rId10" imgW="596900" imgH="431800" progId="Equation.3">
                  <p:embed/>
                </p:oleObj>
              </mc:Choice>
              <mc:Fallback>
                <p:oleObj name="Equation" r:id="rId10" imgW="596900" imgH="431800" progId="Equation.3">
                  <p:embed/>
                  <p:pic>
                    <p:nvPicPr>
                      <p:cNvPr id="0" name="Picture 61"/>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0" y="1219200"/>
                        <a:ext cx="965827" cy="698500"/>
                      </a:xfrm>
                      <a:prstGeom prst="rect">
                        <a:avLst/>
                      </a:prstGeom>
                      <a:noFill/>
                      <a:extLst/>
                    </p:spPr>
                  </p:pic>
                </p:oleObj>
              </mc:Fallback>
            </mc:AlternateContent>
          </a:graphicData>
        </a:graphic>
      </p:graphicFrame>
      <p:pic>
        <p:nvPicPr>
          <p:cNvPr id="44041"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858000" y="3657600"/>
            <a:ext cx="187422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042" name="Straight Arrow Connector 2"/>
          <p:cNvCxnSpPr>
            <a:cxnSpLocks noChangeShapeType="1"/>
          </p:cNvCxnSpPr>
          <p:nvPr/>
        </p:nvCxnSpPr>
        <p:spPr bwMode="auto">
          <a:xfrm>
            <a:off x="6324600" y="4724400"/>
            <a:ext cx="457200" cy="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44043" name="TextBox 3"/>
          <p:cNvSpPr txBox="1">
            <a:spLocks noChangeArrowheads="1"/>
          </p:cNvSpPr>
          <p:nvPr/>
        </p:nvSpPr>
        <p:spPr bwMode="auto">
          <a:xfrm>
            <a:off x="6096000" y="4495800"/>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r>
              <a:rPr lang="en-US" altLang="en-US" sz="1000" b="1"/>
              <a:t>Median interval</a:t>
            </a:r>
          </a:p>
        </p:txBody>
      </p:sp>
      <p:cxnSp>
        <p:nvCxnSpPr>
          <p:cNvPr id="3" name="Elbow Connector 2"/>
          <p:cNvCxnSpPr>
            <a:endCxn id="44037" idx="1"/>
          </p:cNvCxnSpPr>
          <p:nvPr/>
        </p:nvCxnSpPr>
        <p:spPr bwMode="auto">
          <a:xfrm>
            <a:off x="3689838" y="2209800"/>
            <a:ext cx="2033183" cy="342900"/>
          </a:xfrm>
          <a:prstGeom prst="bentConnector3">
            <a:avLst>
              <a:gd name="adj1" fmla="val 72487"/>
            </a:avLst>
          </a:prstGeom>
          <a:solidFill>
            <a:schemeClr val="accent1"/>
          </a:solidFill>
          <a:ln w="9525" cap="flat" cmpd="sng" algn="ctr">
            <a:solidFill>
              <a:srgbClr val="C00000"/>
            </a:solidFill>
            <a:prstDash val="solid"/>
            <a:miter lim="800000"/>
            <a:headEnd type="none" w="med" len="med"/>
            <a:tailEnd type="arrow"/>
          </a:ln>
          <a:effectLst/>
        </p:spPr>
      </p:cxn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8" name="Picture 10" descr="ha02skew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59"/>
          <a:stretch/>
        </p:blipFill>
        <p:spPr bwMode="auto">
          <a:xfrm>
            <a:off x="5257800" y="76200"/>
            <a:ext cx="3810000" cy="3255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1" name="Date Placeholder 5"/>
          <p:cNvSpPr>
            <a:spLocks noGrp="1"/>
          </p:cNvSpPr>
          <p:nvPr>
            <p:ph type="dt" sz="quarter" idx="4294967295"/>
          </p:nvPr>
        </p:nvSpPr>
        <p:spPr bwMode="auto">
          <a:xfrm>
            <a:off x="152400" y="6477000"/>
            <a:ext cx="19050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2DD316D4-A32A-45C2-9715-2E68DC73378E}" type="datetime4">
              <a:rPr lang="en-US" altLang="en-US" sz="1200"/>
              <a:pPr eaLnBrk="1" hangingPunct="1"/>
              <a:t>November 2, 2018</a:t>
            </a:fld>
            <a:endParaRPr lang="en-US" altLang="en-US" sz="1200"/>
          </a:p>
        </p:txBody>
      </p:sp>
      <p:sp>
        <p:nvSpPr>
          <p:cNvPr id="46082" name="Footer Placeholder 6"/>
          <p:cNvSpPr>
            <a:spLocks noGrp="1"/>
          </p:cNvSpPr>
          <p:nvPr>
            <p:ph type="ftr" sz="quarter" idx="4294967295"/>
          </p:nvPr>
        </p:nvSpPr>
        <p:spPr bwMode="auto">
          <a:xfrm>
            <a:off x="3124200" y="6477000"/>
            <a:ext cx="2895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algn="ctr" eaLnBrk="1" hangingPunct="1"/>
            <a:r>
              <a:rPr lang="en-US" altLang="en-US" sz="1200"/>
              <a:t>Data Mining: Concepts and Techniques</a:t>
            </a:r>
          </a:p>
        </p:txBody>
      </p:sp>
      <p:sp>
        <p:nvSpPr>
          <p:cNvPr id="46083"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251D2F28-7D98-4D56-8B9E-E0F94292F6EA}" type="slidenum">
              <a:rPr lang="en-US" altLang="en-US" sz="1200"/>
              <a:pPr eaLnBrk="1" hangingPunct="1"/>
              <a:t>7</a:t>
            </a:fld>
            <a:endParaRPr lang="en-US" altLang="en-US" sz="1200"/>
          </a:p>
        </p:txBody>
      </p:sp>
      <p:sp>
        <p:nvSpPr>
          <p:cNvPr id="46084" name="Rectangle 2"/>
          <p:cNvSpPr>
            <a:spLocks noGrp="1" noChangeArrowheads="1"/>
          </p:cNvSpPr>
          <p:nvPr>
            <p:ph type="title"/>
          </p:nvPr>
        </p:nvSpPr>
        <p:spPr>
          <a:xfrm>
            <a:off x="0" y="228600"/>
            <a:ext cx="5867400" cy="685800"/>
          </a:xfrm>
        </p:spPr>
        <p:txBody>
          <a:bodyPr/>
          <a:lstStyle/>
          <a:p>
            <a:pPr eaLnBrk="1" hangingPunct="1"/>
            <a:r>
              <a:rPr lang="en-US" altLang="en-US" sz="3200" dirty="0" smtClean="0">
                <a:ea typeface="ＭＳ Ｐゴシック" pitchFamily="-84" charset="-128"/>
              </a:rPr>
              <a:t> </a:t>
            </a:r>
            <a:r>
              <a:rPr lang="en-US" altLang="en-US" dirty="0" smtClean="0">
                <a:ea typeface="ＭＳ Ｐゴシック" pitchFamily="-84" charset="-128"/>
              </a:rPr>
              <a:t>Symmetric vs. Skewed Data</a:t>
            </a:r>
            <a:endParaRPr lang="en-US" altLang="en-US" sz="3200" dirty="0" smtClean="0">
              <a:ea typeface="ＭＳ Ｐゴシック" pitchFamily="-84" charset="-128"/>
            </a:endParaRPr>
          </a:p>
        </p:txBody>
      </p:sp>
      <p:sp>
        <p:nvSpPr>
          <p:cNvPr id="46085" name="Rectangle 3"/>
          <p:cNvSpPr>
            <a:spLocks noGrp="1" noChangeArrowheads="1"/>
          </p:cNvSpPr>
          <p:nvPr>
            <p:ph type="body" sz="half" idx="1"/>
          </p:nvPr>
        </p:nvSpPr>
        <p:spPr>
          <a:xfrm>
            <a:off x="304800" y="1295400"/>
            <a:ext cx="5334000" cy="1255713"/>
          </a:xfrm>
        </p:spPr>
        <p:txBody>
          <a:bodyPr/>
          <a:lstStyle/>
          <a:p>
            <a:pPr eaLnBrk="1" hangingPunct="1">
              <a:lnSpc>
                <a:spcPct val="120000"/>
              </a:lnSpc>
            </a:pPr>
            <a:r>
              <a:rPr lang="en-US" altLang="en-US" sz="2400" smtClean="0">
                <a:solidFill>
                  <a:schemeClr val="tx2"/>
                </a:solidFill>
                <a:latin typeface="Calibri" pitchFamily="34" charset="0"/>
                <a:ea typeface="ＭＳ Ｐゴシック" pitchFamily="-84" charset="-128"/>
              </a:rPr>
              <a:t>Median, mean and mode of symmetric, positively and negatively skewed data</a:t>
            </a:r>
          </a:p>
        </p:txBody>
      </p:sp>
      <p:pic>
        <p:nvPicPr>
          <p:cNvPr id="46086" name="Picture 6" descr="rightskewed"/>
          <p:cNvPicPr>
            <a:picLocks noGrp="1" noChangeAspect="1" noChangeArrowheads="1"/>
          </p:cNvPicPr>
          <p:nvPr>
            <p:ph sz="quarter" idx="2"/>
          </p:nvPr>
        </p:nvPicPr>
        <p:blipFill>
          <a:blip r:embed="rId4" cstate="print">
            <a:extLst>
              <a:ext uri="{28A0092B-C50C-407E-A947-70E740481C1C}">
                <a14:useLocalDpi xmlns:a14="http://schemas.microsoft.com/office/drawing/2010/main" val="0"/>
              </a:ext>
            </a:extLst>
          </a:blip>
          <a:srcRect/>
          <a:stretch>
            <a:fillRect/>
          </a:stretch>
        </p:blipFill>
        <p:spPr>
          <a:xfrm>
            <a:off x="4343400" y="2809875"/>
            <a:ext cx="4800600" cy="4048125"/>
          </a:xfrm>
          <a:noFill/>
        </p:spPr>
      </p:pic>
      <p:pic>
        <p:nvPicPr>
          <p:cNvPr id="46087" name="Picture 8" descr="leftskewed"/>
          <p:cNvPicPr>
            <a:picLocks noGrp="1" noChangeAspect="1" noChangeArrowheads="1"/>
          </p:cNvPicPr>
          <p:nvPr>
            <p:ph sz="quarter" idx="3"/>
          </p:nvPr>
        </p:nvPicPr>
        <p:blipFill>
          <a:blip r:embed="rId5" cstate="print">
            <a:extLst>
              <a:ext uri="{28A0092B-C50C-407E-A947-70E740481C1C}">
                <a14:useLocalDpi xmlns:a14="http://schemas.microsoft.com/office/drawing/2010/main" val="0"/>
              </a:ext>
            </a:extLst>
          </a:blip>
          <a:srcRect/>
          <a:stretch>
            <a:fillRect/>
          </a:stretch>
        </p:blipFill>
        <p:spPr>
          <a:xfrm>
            <a:off x="0" y="3086100"/>
            <a:ext cx="4876800" cy="3771900"/>
          </a:xfrm>
          <a:noFill/>
        </p:spPr>
      </p:pic>
      <p:sp>
        <p:nvSpPr>
          <p:cNvPr id="46089" name="Rectangle 11"/>
          <p:cNvSpPr>
            <a:spLocks noChangeArrowheads="1"/>
          </p:cNvSpPr>
          <p:nvPr/>
        </p:nvSpPr>
        <p:spPr bwMode="auto">
          <a:xfrm>
            <a:off x="2362200" y="51816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lnSpc>
                <a:spcPct val="120000"/>
              </a:lnSpc>
              <a:spcBef>
                <a:spcPct val="20000"/>
              </a:spcBef>
              <a:buClr>
                <a:schemeClr val="folHlink"/>
              </a:buClr>
              <a:buSzPct val="60000"/>
              <a:buFont typeface="Wingdings" pitchFamily="2" charset="2"/>
              <a:buNone/>
            </a:pPr>
            <a:r>
              <a:rPr lang="en-US" altLang="en-US" sz="1600">
                <a:solidFill>
                  <a:schemeClr val="tx2"/>
                </a:solidFill>
              </a:rPr>
              <a:t>positively skewed</a:t>
            </a:r>
          </a:p>
        </p:txBody>
      </p:sp>
      <p:sp>
        <p:nvSpPr>
          <p:cNvPr id="46090" name="Rectangle 12"/>
          <p:cNvSpPr>
            <a:spLocks noChangeArrowheads="1"/>
          </p:cNvSpPr>
          <p:nvPr/>
        </p:nvSpPr>
        <p:spPr bwMode="auto">
          <a:xfrm>
            <a:off x="5257800" y="51816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lnSpc>
                <a:spcPct val="120000"/>
              </a:lnSpc>
              <a:spcBef>
                <a:spcPct val="20000"/>
              </a:spcBef>
              <a:buClr>
                <a:schemeClr val="folHlink"/>
              </a:buClr>
              <a:buSzPct val="60000"/>
              <a:buFont typeface="Wingdings" pitchFamily="2" charset="2"/>
              <a:buNone/>
            </a:pPr>
            <a:r>
              <a:rPr lang="en-US" altLang="en-US" sz="1600">
                <a:solidFill>
                  <a:schemeClr val="tx2"/>
                </a:solidFill>
              </a:rPr>
              <a:t>negatively skewed</a:t>
            </a:r>
          </a:p>
        </p:txBody>
      </p:sp>
      <p:sp>
        <p:nvSpPr>
          <p:cNvPr id="46091" name="Rectangle 13"/>
          <p:cNvSpPr>
            <a:spLocks noChangeArrowheads="1"/>
          </p:cNvSpPr>
          <p:nvPr/>
        </p:nvSpPr>
        <p:spPr bwMode="auto">
          <a:xfrm>
            <a:off x="5791200" y="14478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lnSpc>
                <a:spcPct val="120000"/>
              </a:lnSpc>
              <a:spcBef>
                <a:spcPct val="20000"/>
              </a:spcBef>
              <a:buClr>
                <a:schemeClr val="folHlink"/>
              </a:buClr>
              <a:buSzPct val="60000"/>
              <a:buFont typeface="Wingdings" pitchFamily="2" charset="2"/>
              <a:buNone/>
            </a:pPr>
            <a:r>
              <a:rPr lang="en-US" altLang="en-US" sz="1600" dirty="0">
                <a:solidFill>
                  <a:schemeClr val="tx2"/>
                </a:solidFill>
              </a:rPr>
              <a:t>symmetric</a:t>
            </a: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EBC0A58A-26EA-4B8E-B87D-7F200E761655}" type="slidenum">
              <a:rPr lang="en-US" altLang="en-US" sz="1200"/>
              <a:pPr eaLnBrk="1" hangingPunct="1"/>
              <a:t>8</a:t>
            </a:fld>
            <a:endParaRPr lang="en-US" altLang="en-US" sz="1200"/>
          </a:p>
        </p:txBody>
      </p:sp>
      <p:sp>
        <p:nvSpPr>
          <p:cNvPr id="48130" name="Rectangle 2"/>
          <p:cNvSpPr>
            <a:spLocks noGrp="1" noChangeArrowheads="1"/>
          </p:cNvSpPr>
          <p:nvPr>
            <p:ph type="title"/>
          </p:nvPr>
        </p:nvSpPr>
        <p:spPr/>
        <p:txBody>
          <a:bodyPr/>
          <a:lstStyle/>
          <a:p>
            <a:pPr eaLnBrk="1" hangingPunct="1"/>
            <a:r>
              <a:rPr lang="en-US" altLang="en-US" smtClean="0">
                <a:solidFill>
                  <a:srgbClr val="170981"/>
                </a:solidFill>
                <a:ea typeface="ＭＳ Ｐゴシック" pitchFamily="-84" charset="-128"/>
              </a:rPr>
              <a:t>Measuring the Dispersion of Data</a:t>
            </a:r>
          </a:p>
        </p:txBody>
      </p:sp>
      <p:sp>
        <p:nvSpPr>
          <p:cNvPr id="48131" name="Rectangle 3"/>
          <p:cNvSpPr>
            <a:spLocks noGrp="1" noChangeArrowheads="1"/>
          </p:cNvSpPr>
          <p:nvPr>
            <p:ph type="body" sz="half" idx="1"/>
          </p:nvPr>
        </p:nvSpPr>
        <p:spPr>
          <a:xfrm>
            <a:off x="304800" y="1295400"/>
            <a:ext cx="8610600" cy="5029200"/>
          </a:xfrm>
        </p:spPr>
        <p:txBody>
          <a:bodyPr/>
          <a:lstStyle/>
          <a:p>
            <a:pPr eaLnBrk="1" hangingPunct="1">
              <a:lnSpc>
                <a:spcPct val="130000"/>
              </a:lnSpc>
              <a:buSzPct val="80000"/>
            </a:pPr>
            <a:r>
              <a:rPr lang="en-US" altLang="en-US" sz="1900" smtClean="0">
                <a:latin typeface="Calibri" pitchFamily="34" charset="0"/>
                <a:ea typeface="ＭＳ Ｐゴシック" pitchFamily="-84" charset="-128"/>
              </a:rPr>
              <a:t>Quartiles, outliers and boxplots</a:t>
            </a:r>
          </a:p>
          <a:p>
            <a:pPr lvl="1" eaLnBrk="1" hangingPunct="1">
              <a:lnSpc>
                <a:spcPct val="130000"/>
              </a:lnSpc>
              <a:buSzPct val="80000"/>
            </a:pPr>
            <a:r>
              <a:rPr lang="en-US" altLang="en-US" sz="1900" b="1" smtClean="0">
                <a:latin typeface="Calibri" pitchFamily="34" charset="0"/>
                <a:ea typeface="ＭＳ Ｐゴシック" pitchFamily="-84" charset="-128"/>
              </a:rPr>
              <a:t>Quartiles</a:t>
            </a:r>
            <a:r>
              <a:rPr lang="en-US" altLang="en-US" sz="1900" smtClean="0">
                <a:latin typeface="Calibri" pitchFamily="34" charset="0"/>
                <a:ea typeface="ＭＳ Ｐゴシック" pitchFamily="-84" charset="-128"/>
              </a:rPr>
              <a:t>: Q</a:t>
            </a:r>
            <a:r>
              <a:rPr lang="en-US" altLang="en-US" sz="1900" baseline="-25000" smtClean="0">
                <a:latin typeface="Calibri" pitchFamily="34" charset="0"/>
                <a:ea typeface="ＭＳ Ｐゴシック" pitchFamily="-84" charset="-128"/>
              </a:rPr>
              <a:t>1</a:t>
            </a:r>
            <a:r>
              <a:rPr lang="en-US" altLang="en-US" sz="1900" smtClean="0">
                <a:latin typeface="Calibri" pitchFamily="34" charset="0"/>
                <a:ea typeface="ＭＳ Ｐゴシック" pitchFamily="-84" charset="-128"/>
              </a:rPr>
              <a:t> (25</a:t>
            </a:r>
            <a:r>
              <a:rPr lang="en-US" altLang="en-US" sz="1900" baseline="30000" smtClean="0">
                <a:latin typeface="Calibri" pitchFamily="34" charset="0"/>
                <a:ea typeface="ＭＳ Ｐゴシック" pitchFamily="-84" charset="-128"/>
              </a:rPr>
              <a:t>th</a:t>
            </a:r>
            <a:r>
              <a:rPr lang="en-US" altLang="en-US" sz="1900" smtClean="0">
                <a:latin typeface="Calibri" pitchFamily="34" charset="0"/>
                <a:ea typeface="ＭＳ Ｐゴシック" pitchFamily="-84" charset="-128"/>
              </a:rPr>
              <a:t> percentile), Q</a:t>
            </a:r>
            <a:r>
              <a:rPr lang="en-US" altLang="en-US" sz="1900" baseline="-25000" smtClean="0">
                <a:latin typeface="Calibri" pitchFamily="34" charset="0"/>
                <a:ea typeface="ＭＳ Ｐゴシック" pitchFamily="-84" charset="-128"/>
              </a:rPr>
              <a:t>3</a:t>
            </a:r>
            <a:r>
              <a:rPr lang="en-US" altLang="en-US" sz="1900" smtClean="0">
                <a:latin typeface="Calibri" pitchFamily="34" charset="0"/>
                <a:ea typeface="ＭＳ Ｐゴシック" pitchFamily="-84" charset="-128"/>
              </a:rPr>
              <a:t> (75</a:t>
            </a:r>
            <a:r>
              <a:rPr lang="en-US" altLang="en-US" sz="1900" baseline="30000" smtClean="0">
                <a:latin typeface="Calibri" pitchFamily="34" charset="0"/>
                <a:ea typeface="ＭＳ Ｐゴシック" pitchFamily="-84" charset="-128"/>
              </a:rPr>
              <a:t>th</a:t>
            </a:r>
            <a:r>
              <a:rPr lang="en-US" altLang="en-US" sz="1900" smtClean="0">
                <a:latin typeface="Calibri" pitchFamily="34" charset="0"/>
                <a:ea typeface="ＭＳ Ｐゴシック" pitchFamily="-84" charset="-128"/>
              </a:rPr>
              <a:t> percentile)</a:t>
            </a:r>
          </a:p>
          <a:p>
            <a:pPr lvl="1" eaLnBrk="1" hangingPunct="1">
              <a:lnSpc>
                <a:spcPct val="130000"/>
              </a:lnSpc>
              <a:buSzPct val="80000"/>
            </a:pPr>
            <a:r>
              <a:rPr lang="en-US" altLang="en-US" sz="1900" b="1" smtClean="0">
                <a:latin typeface="Calibri" pitchFamily="34" charset="0"/>
                <a:ea typeface="ＭＳ Ｐゴシック" pitchFamily="-84" charset="-128"/>
              </a:rPr>
              <a:t>Inter-quartile range</a:t>
            </a:r>
            <a:r>
              <a:rPr lang="en-US" altLang="en-US" sz="1900" smtClean="0">
                <a:latin typeface="Calibri" pitchFamily="34" charset="0"/>
                <a:ea typeface="ＭＳ Ｐゴシック" pitchFamily="-84" charset="-128"/>
              </a:rPr>
              <a:t>: IQR = Q</a:t>
            </a:r>
            <a:r>
              <a:rPr lang="en-US" altLang="en-US" sz="1900" baseline="-25000" smtClean="0">
                <a:latin typeface="Calibri" pitchFamily="34" charset="0"/>
                <a:ea typeface="ＭＳ Ｐゴシック" pitchFamily="-84" charset="-128"/>
              </a:rPr>
              <a:t>3 </a:t>
            </a:r>
            <a:r>
              <a:rPr lang="en-US" altLang="en-US" sz="1900" smtClean="0">
                <a:latin typeface="Calibri" pitchFamily="34" charset="0"/>
                <a:ea typeface="ＭＳ Ｐゴシック" pitchFamily="-84" charset="-128"/>
              </a:rPr>
              <a:t>–</a:t>
            </a:r>
            <a:r>
              <a:rPr lang="en-US" altLang="en-US" sz="1900" baseline="-25000" smtClean="0">
                <a:latin typeface="Calibri" pitchFamily="34" charset="0"/>
                <a:ea typeface="ＭＳ Ｐゴシック" pitchFamily="-84" charset="-128"/>
              </a:rPr>
              <a:t> </a:t>
            </a:r>
            <a:r>
              <a:rPr lang="en-US" altLang="en-US" sz="1900" smtClean="0">
                <a:latin typeface="Calibri" pitchFamily="34" charset="0"/>
                <a:ea typeface="ＭＳ Ｐゴシック" pitchFamily="-84" charset="-128"/>
              </a:rPr>
              <a:t>Q</a:t>
            </a:r>
            <a:r>
              <a:rPr lang="en-US" altLang="en-US" sz="1900" baseline="-25000" smtClean="0">
                <a:latin typeface="Calibri" pitchFamily="34" charset="0"/>
                <a:ea typeface="ＭＳ Ｐゴシック" pitchFamily="-84" charset="-128"/>
              </a:rPr>
              <a:t>1 </a:t>
            </a:r>
          </a:p>
          <a:p>
            <a:pPr lvl="1" eaLnBrk="1" hangingPunct="1">
              <a:lnSpc>
                <a:spcPct val="130000"/>
              </a:lnSpc>
              <a:buSzPct val="80000"/>
            </a:pPr>
            <a:r>
              <a:rPr lang="en-US" altLang="en-US" sz="1900" b="1" smtClean="0">
                <a:latin typeface="Calibri" pitchFamily="34" charset="0"/>
                <a:ea typeface="ＭＳ Ｐゴシック" pitchFamily="-84" charset="-128"/>
              </a:rPr>
              <a:t>Five number summary</a:t>
            </a:r>
            <a:r>
              <a:rPr lang="en-US" altLang="en-US" sz="1900" smtClean="0">
                <a:latin typeface="Calibri" pitchFamily="34" charset="0"/>
                <a:ea typeface="ＭＳ Ｐゴシック" pitchFamily="-84" charset="-128"/>
              </a:rPr>
              <a:t>: min, Q</a:t>
            </a:r>
            <a:r>
              <a:rPr lang="en-US" altLang="en-US" sz="1900" baseline="-25000" smtClean="0">
                <a:latin typeface="Calibri" pitchFamily="34" charset="0"/>
                <a:ea typeface="ＭＳ Ｐゴシック" pitchFamily="-84" charset="-128"/>
              </a:rPr>
              <a:t>1</a:t>
            </a:r>
            <a:r>
              <a:rPr lang="en-US" altLang="en-US" sz="1900" smtClean="0">
                <a:latin typeface="Calibri" pitchFamily="34" charset="0"/>
                <a:ea typeface="ＭＳ Ｐゴシック" pitchFamily="-84" charset="-128"/>
              </a:rPr>
              <a:t>, median,</a:t>
            </a:r>
            <a:r>
              <a:rPr lang="en-US" altLang="en-US" sz="1900" baseline="-25000" smtClean="0">
                <a:latin typeface="Calibri" pitchFamily="34" charset="0"/>
                <a:ea typeface="ＭＳ Ｐゴシック" pitchFamily="-84" charset="-128"/>
              </a:rPr>
              <a:t> </a:t>
            </a:r>
            <a:r>
              <a:rPr lang="en-US" altLang="en-US" sz="1900" smtClean="0">
                <a:latin typeface="Calibri" pitchFamily="34" charset="0"/>
                <a:ea typeface="ＭＳ Ｐゴシック" pitchFamily="-84" charset="-128"/>
              </a:rPr>
              <a:t>Q</a:t>
            </a:r>
            <a:r>
              <a:rPr lang="en-US" altLang="en-US" sz="1900" baseline="-25000" smtClean="0">
                <a:latin typeface="Calibri" pitchFamily="34" charset="0"/>
                <a:ea typeface="ＭＳ Ｐゴシック" pitchFamily="-84" charset="-128"/>
              </a:rPr>
              <a:t>3</a:t>
            </a:r>
            <a:r>
              <a:rPr lang="en-US" altLang="en-US" sz="1900" smtClean="0">
                <a:latin typeface="Calibri" pitchFamily="34" charset="0"/>
                <a:ea typeface="ＭＳ Ｐゴシック" pitchFamily="-84" charset="-128"/>
              </a:rPr>
              <a:t>, max</a:t>
            </a:r>
          </a:p>
          <a:p>
            <a:pPr lvl="1" eaLnBrk="1" hangingPunct="1">
              <a:lnSpc>
                <a:spcPct val="130000"/>
              </a:lnSpc>
              <a:buSzPct val="80000"/>
            </a:pPr>
            <a:r>
              <a:rPr lang="en-US" altLang="en-US" sz="1900" b="1" smtClean="0">
                <a:latin typeface="Calibri" pitchFamily="34" charset="0"/>
                <a:ea typeface="ＭＳ Ｐゴシック" pitchFamily="-84" charset="-128"/>
              </a:rPr>
              <a:t>Boxplot</a:t>
            </a:r>
            <a:r>
              <a:rPr lang="en-US" altLang="en-US" sz="1900" smtClean="0">
                <a:latin typeface="Calibri" pitchFamily="34" charset="0"/>
                <a:ea typeface="ＭＳ Ｐゴシック" pitchFamily="-84" charset="-128"/>
              </a:rPr>
              <a:t>: ends of the box are the quartiles; median is marked; add whiskers, and plot outliers individually</a:t>
            </a:r>
          </a:p>
          <a:p>
            <a:pPr lvl="1" eaLnBrk="1" hangingPunct="1">
              <a:lnSpc>
                <a:spcPct val="130000"/>
              </a:lnSpc>
              <a:buSzPct val="80000"/>
            </a:pPr>
            <a:r>
              <a:rPr lang="en-US" altLang="en-US" sz="1900" b="1" smtClean="0">
                <a:latin typeface="Calibri" pitchFamily="34" charset="0"/>
                <a:ea typeface="ＭＳ Ｐゴシック" pitchFamily="-84" charset="-128"/>
              </a:rPr>
              <a:t>Outlier</a:t>
            </a:r>
            <a:r>
              <a:rPr lang="en-US" altLang="en-US" sz="1900" smtClean="0">
                <a:latin typeface="Calibri" pitchFamily="34" charset="0"/>
                <a:ea typeface="ＭＳ Ｐゴシック" pitchFamily="-84" charset="-128"/>
              </a:rPr>
              <a:t>: usually, a value higher/lower than 1.5 x IQR</a:t>
            </a:r>
          </a:p>
          <a:p>
            <a:pPr eaLnBrk="1" hangingPunct="1">
              <a:lnSpc>
                <a:spcPct val="130000"/>
              </a:lnSpc>
              <a:buSzPct val="80000"/>
            </a:pPr>
            <a:r>
              <a:rPr lang="en-US" altLang="en-US" sz="1900" smtClean="0">
                <a:latin typeface="Calibri" pitchFamily="34" charset="0"/>
                <a:ea typeface="ＭＳ Ｐゴシック" pitchFamily="-84" charset="-128"/>
              </a:rPr>
              <a:t>Variance and standard deviation (</a:t>
            </a:r>
            <a:r>
              <a:rPr lang="en-US" altLang="en-US" sz="1900" i="1" smtClean="0">
                <a:latin typeface="Calibri" pitchFamily="34" charset="0"/>
                <a:ea typeface="ＭＳ Ｐゴシック" pitchFamily="-84" charset="-128"/>
              </a:rPr>
              <a:t>sample:</a:t>
            </a:r>
            <a:r>
              <a:rPr lang="en-US" altLang="en-US" sz="1900" smtClean="0">
                <a:latin typeface="Calibri" pitchFamily="34" charset="0"/>
                <a:ea typeface="ＭＳ Ｐゴシック" pitchFamily="-84" charset="-128"/>
              </a:rPr>
              <a:t> </a:t>
            </a:r>
            <a:r>
              <a:rPr lang="en-US" altLang="en-US" sz="1900" i="1" smtClean="0">
                <a:latin typeface="Calibri" pitchFamily="34" charset="0"/>
                <a:ea typeface="ＭＳ Ｐゴシック" pitchFamily="-84" charset="-128"/>
              </a:rPr>
              <a:t>s, population: </a:t>
            </a:r>
            <a:r>
              <a:rPr lang="el-GR" altLang="en-US" sz="1900" i="1" smtClean="0">
                <a:latin typeface="Calibri" pitchFamily="34" charset="0"/>
                <a:ea typeface="ＭＳ Ｐゴシック" pitchFamily="-84" charset="-128"/>
              </a:rPr>
              <a:t>σ</a:t>
            </a:r>
            <a:r>
              <a:rPr lang="en-US" altLang="en-US" sz="1900" i="1" smtClean="0">
                <a:latin typeface="Calibri" pitchFamily="34" charset="0"/>
                <a:ea typeface="ＭＳ Ｐゴシック" pitchFamily="-84" charset="-128"/>
              </a:rPr>
              <a:t>)</a:t>
            </a:r>
            <a:endParaRPr lang="en-US" altLang="en-US" sz="1900" smtClean="0">
              <a:latin typeface="Calibri" pitchFamily="34" charset="0"/>
              <a:ea typeface="ＭＳ Ｐゴシック" pitchFamily="-84" charset="-128"/>
            </a:endParaRPr>
          </a:p>
          <a:p>
            <a:pPr lvl="1" eaLnBrk="1" hangingPunct="1">
              <a:lnSpc>
                <a:spcPct val="130000"/>
              </a:lnSpc>
              <a:buSzPct val="80000"/>
            </a:pPr>
            <a:r>
              <a:rPr lang="en-US" altLang="en-US" sz="1900" b="1" smtClean="0">
                <a:latin typeface="Calibri" pitchFamily="34" charset="0"/>
                <a:ea typeface="ＭＳ Ｐゴシック" pitchFamily="-84" charset="-128"/>
              </a:rPr>
              <a:t>Variance</a:t>
            </a:r>
            <a:r>
              <a:rPr lang="en-US" altLang="en-US" sz="1900" smtClean="0">
                <a:latin typeface="Calibri" pitchFamily="34" charset="0"/>
                <a:ea typeface="ＭＳ Ｐゴシック" pitchFamily="-84" charset="-128"/>
              </a:rPr>
              <a:t>: (algebraic, scalable computation)</a:t>
            </a:r>
          </a:p>
          <a:p>
            <a:pPr lvl="1" eaLnBrk="1" hangingPunct="1">
              <a:lnSpc>
                <a:spcPct val="130000"/>
              </a:lnSpc>
              <a:buSzPct val="80000"/>
            </a:pPr>
            <a:endParaRPr lang="en-US" altLang="en-US" sz="1900" smtClean="0">
              <a:latin typeface="Calibri" pitchFamily="34" charset="0"/>
              <a:ea typeface="ＭＳ Ｐゴシック" pitchFamily="-84" charset="-128"/>
            </a:endParaRPr>
          </a:p>
          <a:p>
            <a:pPr lvl="1" eaLnBrk="1" hangingPunct="1">
              <a:lnSpc>
                <a:spcPct val="130000"/>
              </a:lnSpc>
              <a:buSzPct val="80000"/>
            </a:pPr>
            <a:endParaRPr lang="en-US" altLang="en-US" sz="1900" smtClean="0">
              <a:latin typeface="Calibri" pitchFamily="34" charset="0"/>
              <a:ea typeface="ＭＳ Ｐゴシック" pitchFamily="-84" charset="-128"/>
            </a:endParaRPr>
          </a:p>
          <a:p>
            <a:pPr lvl="1" eaLnBrk="1" hangingPunct="1">
              <a:lnSpc>
                <a:spcPct val="130000"/>
              </a:lnSpc>
              <a:buSzPct val="80000"/>
            </a:pPr>
            <a:r>
              <a:rPr lang="en-US" altLang="en-US" sz="1900" b="1" smtClean="0">
                <a:latin typeface="Calibri" pitchFamily="34" charset="0"/>
                <a:ea typeface="ＭＳ Ｐゴシック" pitchFamily="-84" charset="-128"/>
              </a:rPr>
              <a:t>Standard deviation</a:t>
            </a:r>
            <a:r>
              <a:rPr lang="en-US" altLang="en-US" sz="1900" i="1" smtClean="0">
                <a:latin typeface="Calibri" pitchFamily="34" charset="0"/>
                <a:ea typeface="ＭＳ Ｐゴシック" pitchFamily="-84" charset="-128"/>
              </a:rPr>
              <a:t> s (or </a:t>
            </a:r>
            <a:r>
              <a:rPr lang="el-GR" altLang="en-US" sz="1900" i="1" smtClean="0">
                <a:latin typeface="Calibri" pitchFamily="34" charset="0"/>
                <a:ea typeface="ＭＳ Ｐゴシック" pitchFamily="-84" charset="-128"/>
              </a:rPr>
              <a:t>σ</a:t>
            </a:r>
            <a:r>
              <a:rPr lang="en-US" altLang="en-US" sz="1900" i="1" smtClean="0">
                <a:latin typeface="Calibri" pitchFamily="34" charset="0"/>
                <a:ea typeface="ＭＳ Ｐゴシック" pitchFamily="-84" charset="-128"/>
              </a:rPr>
              <a:t>) </a:t>
            </a:r>
            <a:r>
              <a:rPr lang="en-US" altLang="en-US" sz="1900" smtClean="0">
                <a:latin typeface="Calibri" pitchFamily="34" charset="0"/>
                <a:ea typeface="ＭＳ Ｐゴシック" pitchFamily="-84" charset="-128"/>
              </a:rPr>
              <a:t>is the square root of variance </a:t>
            </a:r>
            <a:r>
              <a:rPr lang="en-US" altLang="en-US" sz="1900" i="1" smtClean="0">
                <a:latin typeface="Calibri" pitchFamily="34" charset="0"/>
                <a:ea typeface="ＭＳ Ｐゴシック" pitchFamily="-84" charset="-128"/>
              </a:rPr>
              <a:t>s</a:t>
            </a:r>
            <a:r>
              <a:rPr lang="en-US" altLang="en-US" sz="1900" i="1" baseline="30000" smtClean="0">
                <a:latin typeface="Calibri" pitchFamily="34" charset="0"/>
                <a:ea typeface="ＭＳ Ｐゴシック" pitchFamily="-84" charset="-128"/>
              </a:rPr>
              <a:t>2 (</a:t>
            </a:r>
            <a:r>
              <a:rPr lang="en-US" altLang="en-US" sz="1900" i="1" smtClean="0">
                <a:latin typeface="Calibri" pitchFamily="34" charset="0"/>
                <a:ea typeface="ＭＳ Ｐゴシック" pitchFamily="-84" charset="-128"/>
              </a:rPr>
              <a:t>or</a:t>
            </a:r>
            <a:r>
              <a:rPr lang="en-US" altLang="en-US" sz="1900" i="1" baseline="30000" smtClean="0">
                <a:latin typeface="Calibri" pitchFamily="34" charset="0"/>
                <a:ea typeface="ＭＳ Ｐゴシック" pitchFamily="-84" charset="-128"/>
              </a:rPr>
              <a:t> </a:t>
            </a:r>
            <a:r>
              <a:rPr lang="el-GR" altLang="en-US" sz="1900" i="1" smtClean="0">
                <a:latin typeface="Calibri" pitchFamily="34" charset="0"/>
                <a:ea typeface="ＭＳ Ｐゴシック" pitchFamily="-84" charset="-128"/>
              </a:rPr>
              <a:t>σ</a:t>
            </a:r>
            <a:r>
              <a:rPr lang="en-US" altLang="en-US" sz="1900" i="1" baseline="30000" smtClean="0">
                <a:latin typeface="Calibri" pitchFamily="34" charset="0"/>
                <a:ea typeface="ＭＳ Ｐゴシック" pitchFamily="-84" charset="-128"/>
              </a:rPr>
              <a:t>2)</a:t>
            </a:r>
          </a:p>
        </p:txBody>
      </p:sp>
      <p:graphicFrame>
        <p:nvGraphicFramePr>
          <p:cNvPr id="48132" name="Object 10"/>
          <p:cNvGraphicFramePr>
            <a:graphicFrameLocks noChangeAspect="1"/>
          </p:cNvGraphicFramePr>
          <p:nvPr/>
        </p:nvGraphicFramePr>
        <p:xfrm>
          <a:off x="457200" y="5181600"/>
          <a:ext cx="4267200" cy="696913"/>
        </p:xfrm>
        <a:graphic>
          <a:graphicData uri="http://schemas.openxmlformats.org/presentationml/2006/ole">
            <mc:AlternateContent xmlns:mc="http://schemas.openxmlformats.org/markup-compatibility/2006">
              <mc:Choice xmlns:v="urn:schemas-microsoft-com:vml" Requires="v">
                <p:oleObj spid="_x0000_s48189" name="Equation" r:id="rId4" imgW="2959100" imgH="431800" progId="Equation.3">
                  <p:embed/>
                </p:oleObj>
              </mc:Choice>
              <mc:Fallback>
                <p:oleObj name="Equation" r:id="rId4" imgW="2959100" imgH="431800"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181600"/>
                        <a:ext cx="4267200" cy="6969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8133" name="Object 11"/>
          <p:cNvGraphicFramePr>
            <a:graphicFrameLocks noGrp="1" noChangeAspect="1"/>
          </p:cNvGraphicFramePr>
          <p:nvPr>
            <p:ph sz="half" idx="2"/>
          </p:nvPr>
        </p:nvGraphicFramePr>
        <p:xfrm>
          <a:off x="5105400" y="5257800"/>
          <a:ext cx="3663950" cy="660400"/>
        </p:xfrm>
        <a:graphic>
          <a:graphicData uri="http://schemas.openxmlformats.org/presentationml/2006/ole">
            <mc:AlternateContent xmlns:mc="http://schemas.openxmlformats.org/markup-compatibility/2006">
              <mc:Choice xmlns:v="urn:schemas-microsoft-com:vml" Requires="v">
                <p:oleObj spid="_x0000_s48190" name="Equation" r:id="rId6" imgW="2235200" imgH="431800" progId="Equation.3">
                  <p:embed/>
                </p:oleObj>
              </mc:Choice>
              <mc:Fallback>
                <p:oleObj name="Equation" r:id="rId6" imgW="2235200" imgH="431800" progId="Equation.3">
                  <p:embed/>
                  <p:pic>
                    <p:nvPicPr>
                      <p:cNvPr id="0" name="Picture 2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5257800"/>
                        <a:ext cx="36639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4043E810-F56C-44AF-B0A6-99BF62807284}" type="slidenum">
              <a:rPr lang="en-US" altLang="en-US" sz="1200"/>
              <a:pPr eaLnBrk="1" hangingPunct="1"/>
              <a:t>9</a:t>
            </a:fld>
            <a:endParaRPr lang="en-US" altLang="en-US" sz="1200"/>
          </a:p>
        </p:txBody>
      </p:sp>
      <p:sp>
        <p:nvSpPr>
          <p:cNvPr id="54274" name="Rectangle 2"/>
          <p:cNvSpPr>
            <a:spLocks noGrp="1" noChangeArrowheads="1"/>
          </p:cNvSpPr>
          <p:nvPr>
            <p:ph type="title"/>
          </p:nvPr>
        </p:nvSpPr>
        <p:spPr>
          <a:xfrm>
            <a:off x="0" y="381000"/>
            <a:ext cx="9144000" cy="609600"/>
          </a:xfrm>
        </p:spPr>
        <p:txBody>
          <a:bodyPr/>
          <a:lstStyle/>
          <a:p>
            <a:pPr eaLnBrk="1" hangingPunct="1"/>
            <a:r>
              <a:rPr lang="en-US" altLang="en-US" sz="3200" smtClean="0">
                <a:ea typeface="ＭＳ Ｐゴシック" pitchFamily="-84" charset="-128"/>
              </a:rPr>
              <a:t>Properties of Normal Distribution Curve</a:t>
            </a:r>
          </a:p>
        </p:txBody>
      </p:sp>
      <p:sp>
        <p:nvSpPr>
          <p:cNvPr id="54275" name="Rectangle 3"/>
          <p:cNvSpPr>
            <a:spLocks noGrp="1" noChangeArrowheads="1"/>
          </p:cNvSpPr>
          <p:nvPr>
            <p:ph type="body" sz="half" idx="1"/>
          </p:nvPr>
        </p:nvSpPr>
        <p:spPr>
          <a:xfrm>
            <a:off x="304800" y="1447800"/>
            <a:ext cx="8686800" cy="2514600"/>
          </a:xfrm>
        </p:spPr>
        <p:txBody>
          <a:bodyPr/>
          <a:lstStyle/>
          <a:p>
            <a:pPr eaLnBrk="1" hangingPunct="1"/>
            <a:r>
              <a:rPr lang="en-US" altLang="en-US" sz="2400" smtClean="0">
                <a:solidFill>
                  <a:schemeClr val="tx2"/>
                </a:solidFill>
                <a:latin typeface="Calibri" pitchFamily="34" charset="0"/>
                <a:ea typeface="ＭＳ Ｐゴシック" pitchFamily="-84" charset="-128"/>
              </a:rPr>
              <a:t>The normal (distribution) curve</a:t>
            </a:r>
          </a:p>
          <a:p>
            <a:pPr lvl="1" eaLnBrk="1" hangingPunct="1"/>
            <a:r>
              <a:rPr lang="en-US" altLang="en-US" sz="2400" smtClean="0">
                <a:solidFill>
                  <a:schemeClr val="tx2"/>
                </a:solidFill>
                <a:latin typeface="Calibri" pitchFamily="34" charset="0"/>
                <a:ea typeface="ＭＳ Ｐゴシック" pitchFamily="-84" charset="-128"/>
              </a:rPr>
              <a:t>From </a:t>
            </a:r>
            <a:r>
              <a:rPr lang="el-GR" altLang="en-US" sz="2400" smtClean="0">
                <a:solidFill>
                  <a:schemeClr val="tx2"/>
                </a:solidFill>
                <a:latin typeface="Calibri" pitchFamily="34" charset="0"/>
                <a:ea typeface="ＭＳ Ｐゴシック" pitchFamily="-84" charset="-128"/>
              </a:rPr>
              <a:t>μ</a:t>
            </a:r>
            <a:r>
              <a:rPr lang="en-US" altLang="en-US" sz="2400" smtClean="0">
                <a:solidFill>
                  <a:schemeClr val="tx2"/>
                </a:solidFill>
                <a:latin typeface="Calibri" pitchFamily="34" charset="0"/>
                <a:ea typeface="ＭＳ Ｐゴシック" pitchFamily="-84" charset="-128"/>
              </a:rPr>
              <a:t>–</a:t>
            </a:r>
            <a:r>
              <a:rPr lang="el-GR" altLang="en-US" sz="2400" smtClean="0">
                <a:solidFill>
                  <a:schemeClr val="tx2"/>
                </a:solidFill>
                <a:latin typeface="Calibri" pitchFamily="34" charset="0"/>
                <a:ea typeface="ＭＳ Ｐゴシック" pitchFamily="-84" charset="-128"/>
              </a:rPr>
              <a:t>σ</a:t>
            </a:r>
            <a:r>
              <a:rPr lang="en-US" altLang="en-US" sz="2400" smtClean="0">
                <a:solidFill>
                  <a:schemeClr val="tx2"/>
                </a:solidFill>
                <a:latin typeface="Calibri" pitchFamily="34" charset="0"/>
                <a:ea typeface="ＭＳ Ｐゴシック" pitchFamily="-84" charset="-128"/>
              </a:rPr>
              <a:t> to </a:t>
            </a:r>
            <a:r>
              <a:rPr lang="el-GR" altLang="en-US" sz="2400" smtClean="0">
                <a:solidFill>
                  <a:schemeClr val="tx2"/>
                </a:solidFill>
                <a:latin typeface="Calibri" pitchFamily="34" charset="0"/>
                <a:ea typeface="ＭＳ Ｐゴシック" pitchFamily="-84" charset="-128"/>
              </a:rPr>
              <a:t>μ</a:t>
            </a:r>
            <a:r>
              <a:rPr lang="en-US" altLang="en-US" sz="2400" smtClean="0">
                <a:solidFill>
                  <a:schemeClr val="tx2"/>
                </a:solidFill>
                <a:latin typeface="Calibri" pitchFamily="34" charset="0"/>
                <a:ea typeface="ＭＳ Ｐゴシック" pitchFamily="-84" charset="-128"/>
              </a:rPr>
              <a:t>+</a:t>
            </a:r>
            <a:r>
              <a:rPr lang="el-GR" altLang="en-US" sz="2400" smtClean="0">
                <a:solidFill>
                  <a:schemeClr val="tx2"/>
                </a:solidFill>
                <a:latin typeface="Calibri" pitchFamily="34" charset="0"/>
                <a:ea typeface="ＭＳ Ｐゴシック" pitchFamily="-84" charset="-128"/>
              </a:rPr>
              <a:t>σ</a:t>
            </a:r>
            <a:r>
              <a:rPr lang="en-US" altLang="en-US" sz="2400" smtClean="0">
                <a:solidFill>
                  <a:schemeClr val="tx2"/>
                </a:solidFill>
                <a:latin typeface="Calibri" pitchFamily="34" charset="0"/>
                <a:ea typeface="ＭＳ Ｐゴシック" pitchFamily="-84" charset="-128"/>
              </a:rPr>
              <a:t>: contains about 68% of the measurements  (</a:t>
            </a:r>
            <a:r>
              <a:rPr lang="el-GR" altLang="en-US" sz="2400" smtClean="0">
                <a:solidFill>
                  <a:schemeClr val="tx2"/>
                </a:solidFill>
                <a:latin typeface="Calibri" pitchFamily="34" charset="0"/>
                <a:ea typeface="ＭＳ Ｐゴシック" pitchFamily="-84" charset="-128"/>
              </a:rPr>
              <a:t>μ</a:t>
            </a:r>
            <a:r>
              <a:rPr lang="en-US" altLang="en-US" sz="2400" smtClean="0">
                <a:solidFill>
                  <a:schemeClr val="tx2"/>
                </a:solidFill>
                <a:latin typeface="Calibri" pitchFamily="34" charset="0"/>
                <a:ea typeface="ＭＳ Ｐゴシック" pitchFamily="-84" charset="-128"/>
              </a:rPr>
              <a:t>: mean, </a:t>
            </a:r>
            <a:r>
              <a:rPr lang="el-GR" altLang="en-US" sz="2400" smtClean="0">
                <a:solidFill>
                  <a:schemeClr val="tx2"/>
                </a:solidFill>
                <a:latin typeface="Calibri" pitchFamily="34" charset="0"/>
                <a:ea typeface="ＭＳ Ｐゴシック" pitchFamily="-84" charset="-128"/>
              </a:rPr>
              <a:t>σ</a:t>
            </a:r>
            <a:r>
              <a:rPr lang="en-US" altLang="en-US" sz="2400" smtClean="0">
                <a:solidFill>
                  <a:schemeClr val="tx2"/>
                </a:solidFill>
                <a:latin typeface="Calibri" pitchFamily="34" charset="0"/>
                <a:ea typeface="ＭＳ Ｐゴシック" pitchFamily="-84" charset="-128"/>
              </a:rPr>
              <a:t>: standard deviation)</a:t>
            </a:r>
          </a:p>
          <a:p>
            <a:pPr lvl="1" eaLnBrk="1" hangingPunct="1"/>
            <a:r>
              <a:rPr lang="en-US" altLang="en-US" sz="2400" smtClean="0">
                <a:solidFill>
                  <a:schemeClr val="tx2"/>
                </a:solidFill>
                <a:latin typeface="Calibri" pitchFamily="34" charset="0"/>
                <a:ea typeface="ＭＳ Ｐゴシック" pitchFamily="-84" charset="-128"/>
              </a:rPr>
              <a:t> From </a:t>
            </a:r>
            <a:r>
              <a:rPr lang="el-GR" altLang="en-US" sz="2400" smtClean="0">
                <a:solidFill>
                  <a:schemeClr val="tx2"/>
                </a:solidFill>
                <a:latin typeface="Calibri" pitchFamily="34" charset="0"/>
                <a:ea typeface="ＭＳ Ｐゴシック" pitchFamily="-84" charset="-128"/>
              </a:rPr>
              <a:t>μ</a:t>
            </a:r>
            <a:r>
              <a:rPr lang="en-US" altLang="en-US" sz="2400" smtClean="0">
                <a:solidFill>
                  <a:schemeClr val="tx2"/>
                </a:solidFill>
                <a:latin typeface="Calibri" pitchFamily="34" charset="0"/>
                <a:ea typeface="ＭＳ Ｐゴシック" pitchFamily="-84" charset="-128"/>
              </a:rPr>
              <a:t>–2</a:t>
            </a:r>
            <a:r>
              <a:rPr lang="el-GR" altLang="en-US" sz="2400" smtClean="0">
                <a:solidFill>
                  <a:schemeClr val="tx2"/>
                </a:solidFill>
                <a:latin typeface="Calibri" pitchFamily="34" charset="0"/>
                <a:ea typeface="ＭＳ Ｐゴシック" pitchFamily="-84" charset="-128"/>
              </a:rPr>
              <a:t>σ</a:t>
            </a:r>
            <a:r>
              <a:rPr lang="en-US" altLang="en-US" sz="2400" smtClean="0">
                <a:solidFill>
                  <a:schemeClr val="tx2"/>
                </a:solidFill>
                <a:latin typeface="Calibri" pitchFamily="34" charset="0"/>
                <a:ea typeface="ＭＳ Ｐゴシック" pitchFamily="-84" charset="-128"/>
              </a:rPr>
              <a:t> to </a:t>
            </a:r>
            <a:r>
              <a:rPr lang="el-GR" altLang="en-US" sz="2400" smtClean="0">
                <a:solidFill>
                  <a:schemeClr val="tx2"/>
                </a:solidFill>
                <a:latin typeface="Calibri" pitchFamily="34" charset="0"/>
                <a:ea typeface="ＭＳ Ｐゴシック" pitchFamily="-84" charset="-128"/>
              </a:rPr>
              <a:t>μ</a:t>
            </a:r>
            <a:r>
              <a:rPr lang="en-US" altLang="en-US" sz="2400" smtClean="0">
                <a:solidFill>
                  <a:schemeClr val="tx2"/>
                </a:solidFill>
                <a:latin typeface="Calibri" pitchFamily="34" charset="0"/>
                <a:ea typeface="ＭＳ Ｐゴシック" pitchFamily="-84" charset="-128"/>
              </a:rPr>
              <a:t>+2</a:t>
            </a:r>
            <a:r>
              <a:rPr lang="el-GR" altLang="en-US" sz="2400" smtClean="0">
                <a:solidFill>
                  <a:schemeClr val="tx2"/>
                </a:solidFill>
                <a:latin typeface="Calibri" pitchFamily="34" charset="0"/>
                <a:ea typeface="ＭＳ Ｐゴシック" pitchFamily="-84" charset="-128"/>
              </a:rPr>
              <a:t>σ</a:t>
            </a:r>
            <a:r>
              <a:rPr lang="en-US" altLang="en-US" sz="2400" smtClean="0">
                <a:solidFill>
                  <a:schemeClr val="tx2"/>
                </a:solidFill>
                <a:latin typeface="Calibri" pitchFamily="34" charset="0"/>
                <a:ea typeface="ＭＳ Ｐゴシック" pitchFamily="-84" charset="-128"/>
              </a:rPr>
              <a:t>: contains about 95% of it</a:t>
            </a:r>
          </a:p>
          <a:p>
            <a:pPr lvl="1" eaLnBrk="1" hangingPunct="1"/>
            <a:r>
              <a:rPr lang="en-US" altLang="en-US" sz="2400" smtClean="0">
                <a:solidFill>
                  <a:schemeClr val="tx2"/>
                </a:solidFill>
                <a:latin typeface="Calibri" pitchFamily="34" charset="0"/>
                <a:ea typeface="ＭＳ Ｐゴシック" pitchFamily="-84" charset="-128"/>
              </a:rPr>
              <a:t>From </a:t>
            </a:r>
            <a:r>
              <a:rPr lang="el-GR" altLang="en-US" sz="2400" smtClean="0">
                <a:solidFill>
                  <a:schemeClr val="tx2"/>
                </a:solidFill>
                <a:latin typeface="Calibri" pitchFamily="34" charset="0"/>
                <a:ea typeface="ＭＳ Ｐゴシック" pitchFamily="-84" charset="-128"/>
              </a:rPr>
              <a:t>μ</a:t>
            </a:r>
            <a:r>
              <a:rPr lang="en-US" altLang="en-US" sz="2400" smtClean="0">
                <a:solidFill>
                  <a:schemeClr val="tx2"/>
                </a:solidFill>
                <a:latin typeface="Calibri" pitchFamily="34" charset="0"/>
                <a:ea typeface="ＭＳ Ｐゴシック" pitchFamily="-84" charset="-128"/>
              </a:rPr>
              <a:t>–3</a:t>
            </a:r>
            <a:r>
              <a:rPr lang="el-GR" altLang="en-US" sz="2400" smtClean="0">
                <a:solidFill>
                  <a:schemeClr val="tx2"/>
                </a:solidFill>
                <a:latin typeface="Calibri" pitchFamily="34" charset="0"/>
                <a:ea typeface="ＭＳ Ｐゴシック" pitchFamily="-84" charset="-128"/>
              </a:rPr>
              <a:t>σ</a:t>
            </a:r>
            <a:r>
              <a:rPr lang="en-US" altLang="en-US" sz="2400" smtClean="0">
                <a:solidFill>
                  <a:schemeClr val="tx2"/>
                </a:solidFill>
                <a:latin typeface="Calibri" pitchFamily="34" charset="0"/>
                <a:ea typeface="ＭＳ Ｐゴシック" pitchFamily="-84" charset="-128"/>
              </a:rPr>
              <a:t> to </a:t>
            </a:r>
            <a:r>
              <a:rPr lang="el-GR" altLang="en-US" sz="2400" smtClean="0">
                <a:solidFill>
                  <a:schemeClr val="tx2"/>
                </a:solidFill>
                <a:latin typeface="Calibri" pitchFamily="34" charset="0"/>
                <a:ea typeface="ＭＳ Ｐゴシック" pitchFamily="-84" charset="-128"/>
              </a:rPr>
              <a:t>μ</a:t>
            </a:r>
            <a:r>
              <a:rPr lang="en-US" altLang="en-US" sz="2400" smtClean="0">
                <a:solidFill>
                  <a:schemeClr val="tx2"/>
                </a:solidFill>
                <a:latin typeface="Calibri" pitchFamily="34" charset="0"/>
                <a:ea typeface="ＭＳ Ｐゴシック" pitchFamily="-84" charset="-128"/>
              </a:rPr>
              <a:t>+3</a:t>
            </a:r>
            <a:r>
              <a:rPr lang="el-GR" altLang="en-US" sz="2400" smtClean="0">
                <a:solidFill>
                  <a:schemeClr val="tx2"/>
                </a:solidFill>
                <a:latin typeface="Calibri" pitchFamily="34" charset="0"/>
                <a:ea typeface="ＭＳ Ｐゴシック" pitchFamily="-84" charset="-128"/>
              </a:rPr>
              <a:t>σ</a:t>
            </a:r>
            <a:r>
              <a:rPr lang="en-US" altLang="en-US" sz="2400" smtClean="0">
                <a:solidFill>
                  <a:schemeClr val="tx2"/>
                </a:solidFill>
                <a:latin typeface="Calibri" pitchFamily="34" charset="0"/>
                <a:ea typeface="ＭＳ Ｐゴシック" pitchFamily="-84" charset="-128"/>
              </a:rPr>
              <a:t>: contains about 99.7% of it</a:t>
            </a:r>
          </a:p>
          <a:p>
            <a:pPr eaLnBrk="1" hangingPunct="1">
              <a:buFont typeface="Wingdings" pitchFamily="2" charset="2"/>
              <a:buNone/>
            </a:pPr>
            <a:endParaRPr lang="en-US" altLang="en-US" sz="2400" smtClean="0">
              <a:solidFill>
                <a:schemeClr val="hlink"/>
              </a:solidFill>
              <a:latin typeface="Calibri" pitchFamily="34" charset="0"/>
              <a:ea typeface="ＭＳ Ｐゴシック" pitchFamily="-84" charset="-128"/>
            </a:endParaRPr>
          </a:p>
          <a:p>
            <a:pPr eaLnBrk="1" hangingPunct="1">
              <a:buFont typeface="Wingdings" pitchFamily="2" charset="2"/>
              <a:buNone/>
            </a:pPr>
            <a:endParaRPr lang="en-US" altLang="en-US" sz="2000" smtClean="0">
              <a:ea typeface="ＭＳ Ｐゴシック" pitchFamily="-84" charset="-128"/>
            </a:endParaRPr>
          </a:p>
        </p:txBody>
      </p:sp>
      <p:pic>
        <p:nvPicPr>
          <p:cNvPr id="54276" name="Picture 5" descr="normal1-95"/>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3124200" y="3729038"/>
            <a:ext cx="2895600" cy="2590800"/>
          </a:xfrm>
          <a:noFill/>
        </p:spPr>
      </p:pic>
      <p:pic>
        <p:nvPicPr>
          <p:cNvPr id="54277" name="Picture 7" descr="normal1-68"/>
          <p:cNvPicPr>
            <a:picLocks noGrp="1" noChangeAspect="1" noChangeArrowheads="1"/>
          </p:cNvPicPr>
          <p:nvPr>
            <p:ph sz="quarter" idx="3"/>
          </p:nvPr>
        </p:nvPicPr>
        <p:blipFill>
          <a:blip r:embed="rId4" cstate="print">
            <a:extLst>
              <a:ext uri="{28A0092B-C50C-407E-A947-70E740481C1C}">
                <a14:useLocalDpi xmlns:a14="http://schemas.microsoft.com/office/drawing/2010/main" val="0"/>
              </a:ext>
            </a:extLst>
          </a:blip>
          <a:srcRect/>
          <a:stretch>
            <a:fillRect/>
          </a:stretch>
        </p:blipFill>
        <p:spPr>
          <a:xfrm>
            <a:off x="0" y="3886200"/>
            <a:ext cx="2986088" cy="2438400"/>
          </a:xfrm>
          <a:noFill/>
        </p:spPr>
      </p:pic>
      <p:pic>
        <p:nvPicPr>
          <p:cNvPr id="54278" name="Picture 9" descr="normal1-9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7913" y="3810000"/>
            <a:ext cx="298608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Berlin Sans FB Demi"/>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14978</TotalTime>
  <Words>1470</Words>
  <Application>Microsoft Macintosh PowerPoint</Application>
  <PresentationFormat>On-screen Show (4:3)</PresentationFormat>
  <Paragraphs>211</Paragraphs>
  <Slides>22</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5</vt:i4>
      </vt:variant>
      <vt:variant>
        <vt:lpstr>Slide Titles</vt:lpstr>
      </vt:variant>
      <vt:variant>
        <vt:i4>22</vt:i4>
      </vt:variant>
    </vt:vector>
  </HeadingPairs>
  <TitlesOfParts>
    <vt:vector size="37" baseType="lpstr">
      <vt:lpstr>Berlin Sans FB Demi</vt:lpstr>
      <vt:lpstr>Calibri</vt:lpstr>
      <vt:lpstr>Marlett</vt:lpstr>
      <vt:lpstr>ＭＳ Ｐゴシック</vt:lpstr>
      <vt:lpstr>Symbol</vt:lpstr>
      <vt:lpstr>Tahoma</vt:lpstr>
      <vt:lpstr>Times New Roman</vt:lpstr>
      <vt:lpstr>Wingdings</vt:lpstr>
      <vt:lpstr>Arial</vt:lpstr>
      <vt:lpstr>Blends</vt:lpstr>
      <vt:lpstr>Microsoft Equation 3.0</vt:lpstr>
      <vt:lpstr>Equation</vt:lpstr>
      <vt:lpstr>Chart</vt:lpstr>
      <vt:lpstr>Bitmap Image</vt:lpstr>
      <vt:lpstr>Worksheet</vt:lpstr>
      <vt:lpstr>Understanding Basic Characteristics of Data</vt:lpstr>
      <vt:lpstr>Attributes</vt:lpstr>
      <vt:lpstr>Attribute Types </vt:lpstr>
      <vt:lpstr>Discrete vs. Continuous Attributes </vt:lpstr>
      <vt:lpstr>Basic Statistical Descriptions of Data</vt:lpstr>
      <vt:lpstr>Measuring the Central Tendency</vt:lpstr>
      <vt:lpstr> Symmetric vs. Skewed Data</vt:lpstr>
      <vt:lpstr>Measuring the Dispersion of Data</vt:lpstr>
      <vt:lpstr>Properties of Normal Distribution Curve</vt:lpstr>
      <vt:lpstr>Graphic Displays of Basic Statistical Descriptions</vt:lpstr>
      <vt:lpstr> Boxplot Analysis</vt:lpstr>
      <vt:lpstr>Histogram Analysis</vt:lpstr>
      <vt:lpstr>Quantile Plot</vt:lpstr>
      <vt:lpstr>Correlation Analysis (Nominal Data)</vt:lpstr>
      <vt:lpstr>PowerPoint Presentation</vt:lpstr>
      <vt:lpstr>Chi-Square Calculation: An Example</vt:lpstr>
      <vt:lpstr>   Correlation Analysis (Numeric Data) </vt:lpstr>
      <vt:lpstr>Positively and Negatively Correlated Data</vt:lpstr>
      <vt:lpstr> Uncorrelated Data</vt:lpstr>
      <vt:lpstr>Visually Evaluating Correlation</vt:lpstr>
      <vt:lpstr>PowerPoint Presentation</vt:lpstr>
      <vt:lpstr>Correlation (viewed as linear relationship)</vt:lpstr>
    </vt:vector>
  </TitlesOfParts>
  <Company>S.F.U.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 Characteristics</dc:title>
  <dc:creator>Bamshad Mobasher</dc:creator>
  <cp:lastModifiedBy>Microsoft Office User</cp:lastModifiedBy>
  <cp:revision>808</cp:revision>
  <cp:lastPrinted>2013-09-03T18:19:54Z</cp:lastPrinted>
  <dcterms:created xsi:type="dcterms:W3CDTF">1998-06-19T04:38:52Z</dcterms:created>
  <dcterms:modified xsi:type="dcterms:W3CDTF">2018-11-04T06:56:43Z</dcterms:modified>
</cp:coreProperties>
</file>